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
      <p:font typeface="Nunito" charset="1" panose="00000500000000000000"/>
      <p:regular r:id="rId25"/>
    </p:embeddedFont>
    <p:embeddedFont>
      <p:font typeface="Nunito Bold" charset="1" panose="00000800000000000000"/>
      <p:regular r:id="rId26"/>
    </p:embeddedFont>
    <p:embeddedFont>
      <p:font typeface="Nunito Bold Italics" charset="1" panose="00000000000000000000"/>
      <p:regular r:id="rId27"/>
    </p:embeddedFont>
    <p:embeddedFont>
      <p:font typeface="Nunito Light" charset="1" panose="00000400000000000000"/>
      <p:regular r:id="rId28"/>
    </p:embeddedFont>
    <p:embeddedFont>
      <p:font typeface="Nunito Heavy" charset="1" panose="00000000000000000000"/>
      <p:regular r:id="rId29"/>
    </p:embeddedFont>
    <p:embeddedFont>
      <p:font typeface="Nunito Heavy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45" Target="slides/slide15.xml" Type="http://schemas.openxmlformats.org/officeDocument/2006/relationships/slide"/><Relationship Id="rId46" Target="slides/slide16.xml" Type="http://schemas.openxmlformats.org/officeDocument/2006/relationships/slide"/><Relationship Id="rId47" Target="slides/slide17.xml" Type="http://schemas.openxmlformats.org/officeDocument/2006/relationships/slide"/><Relationship Id="rId48" Target="slides/slide18.xml" Type="http://schemas.openxmlformats.org/officeDocument/2006/relationships/slide"/><Relationship Id="rId49" Target="slides/slide19.xml" Type="http://schemas.openxmlformats.org/officeDocument/2006/relationships/slide"/><Relationship Id="rId5" Target="tableStyles.xml" Type="http://schemas.openxmlformats.org/officeDocument/2006/relationships/tableStyles"/><Relationship Id="rId50" Target="slides/slide20.xml" Type="http://schemas.openxmlformats.org/officeDocument/2006/relationships/slide"/><Relationship Id="rId51" Target="slides/slide21.xml" Type="http://schemas.openxmlformats.org/officeDocument/2006/relationships/slide"/><Relationship Id="rId52" Target="slides/slide2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bmcmedinformdecismak.biomedcentral.com/" TargetMode="External" Type="http://schemas.openxmlformats.org/officeDocument/2006/relationships/hyperlink"/><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28700" y="828675"/>
            <a:ext cx="16230600" cy="2813834"/>
          </a:xfrm>
          <a:prstGeom prst="rect">
            <a:avLst/>
          </a:prstGeom>
        </p:spPr>
        <p:txBody>
          <a:bodyPr anchor="t" rtlCol="false" tIns="0" lIns="0" bIns="0" rIns="0">
            <a:spAutoFit/>
          </a:bodyPr>
          <a:lstStyle/>
          <a:p>
            <a:pPr algn="ctr">
              <a:lnSpc>
                <a:spcPts val="7481"/>
              </a:lnSpc>
            </a:pPr>
            <a:r>
              <a:rPr lang="en-US" sz="5344">
                <a:solidFill>
                  <a:srgbClr val="000000"/>
                </a:solidFill>
                <a:latin typeface="Times New Roman Bold"/>
              </a:rPr>
              <a:t>ANNASAHEB DANGE COLLEGE OF ENGINEERING &amp; TECHNOLOGY,</a:t>
            </a:r>
          </a:p>
          <a:p>
            <a:pPr algn="ctr">
              <a:lnSpc>
                <a:spcPts val="6781"/>
              </a:lnSpc>
            </a:pPr>
            <a:r>
              <a:rPr lang="en-US" sz="4844">
                <a:solidFill>
                  <a:srgbClr val="000000"/>
                </a:solidFill>
                <a:latin typeface="Times New Roman Bold"/>
              </a:rPr>
              <a:t>ASHTA</a:t>
            </a:r>
          </a:p>
        </p:txBody>
      </p:sp>
      <p:sp>
        <p:nvSpPr>
          <p:cNvPr name="Freeform 11" id="11"/>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7556550" y="4030595"/>
            <a:ext cx="3174899" cy="3308298"/>
          </a:xfrm>
          <a:custGeom>
            <a:avLst/>
            <a:gdLst/>
            <a:ahLst/>
            <a:cxnLst/>
            <a:rect r="r" b="b" t="t" l="l"/>
            <a:pathLst>
              <a:path h="3308298" w="3174899">
                <a:moveTo>
                  <a:pt x="0" y="0"/>
                </a:moveTo>
                <a:lnTo>
                  <a:pt x="3174900" y="0"/>
                </a:lnTo>
                <a:lnTo>
                  <a:pt x="3174900" y="3308299"/>
                </a:lnTo>
                <a:lnTo>
                  <a:pt x="0" y="3308299"/>
                </a:lnTo>
                <a:lnTo>
                  <a:pt x="0" y="0"/>
                </a:lnTo>
                <a:close/>
              </a:path>
            </a:pathLst>
          </a:custGeom>
          <a:blipFill>
            <a:blip r:embed="rId8"/>
            <a:stretch>
              <a:fillRect l="0" t="0" r="0" b="0"/>
            </a:stretch>
          </a:blipFill>
        </p:spPr>
      </p:sp>
      <p:sp>
        <p:nvSpPr>
          <p:cNvPr name="TextBox 13" id="13"/>
          <p:cNvSpPr txBox="true"/>
          <p:nvPr/>
        </p:nvSpPr>
        <p:spPr>
          <a:xfrm rot="0">
            <a:off x="1028700" y="8591959"/>
            <a:ext cx="16188212" cy="1099744"/>
          </a:xfrm>
          <a:prstGeom prst="rect">
            <a:avLst/>
          </a:prstGeom>
        </p:spPr>
        <p:txBody>
          <a:bodyPr anchor="t" rtlCol="false" tIns="0" lIns="0" bIns="0" rIns="0">
            <a:spAutoFit/>
          </a:bodyPr>
          <a:lstStyle/>
          <a:p>
            <a:pPr algn="ctr">
              <a:lnSpc>
                <a:spcPts val="4484"/>
              </a:lnSpc>
            </a:pPr>
            <a:r>
              <a:rPr lang="en-US" sz="3202">
                <a:solidFill>
                  <a:srgbClr val="000000"/>
                </a:solidFill>
                <a:latin typeface="Nunito Bold"/>
              </a:rPr>
              <a:t>Department of Computer Science and Engineering (Internet of Things and Cyber Security Including Block-Chain Technology)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543721" y="800100"/>
            <a:ext cx="9200557" cy="1126300"/>
          </a:xfrm>
          <a:prstGeom prst="rect">
            <a:avLst/>
          </a:prstGeom>
        </p:spPr>
        <p:txBody>
          <a:bodyPr anchor="t" rtlCol="false" tIns="0" lIns="0" bIns="0" rIns="0">
            <a:spAutoFit/>
          </a:bodyPr>
          <a:lstStyle/>
          <a:p>
            <a:pPr algn="ctr">
              <a:lnSpc>
                <a:spcPts val="8270"/>
              </a:lnSpc>
            </a:pPr>
            <a:r>
              <a:rPr lang="en-US" sz="5907">
                <a:solidFill>
                  <a:srgbClr val="000000"/>
                </a:solidFill>
                <a:latin typeface="Times New Roman Bold"/>
              </a:rPr>
              <a:t>ADVANTAGES</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832614" y="3353479"/>
            <a:ext cx="13795916" cy="4378325"/>
          </a:xfrm>
          <a:prstGeom prst="rect">
            <a:avLst/>
          </a:prstGeom>
        </p:spPr>
        <p:txBody>
          <a:bodyPr anchor="t" rtlCol="false" tIns="0" lIns="0" bIns="0" rIns="0">
            <a:spAutoFit/>
          </a:bodyPr>
          <a:lstStyle/>
          <a:p>
            <a:pPr algn="just">
              <a:lnSpc>
                <a:spcPts val="4899"/>
              </a:lnSpc>
            </a:pPr>
            <a:r>
              <a:rPr lang="en-US" sz="3499">
                <a:solidFill>
                  <a:srgbClr val="000000"/>
                </a:solidFill>
                <a:latin typeface="Times New Roman Bold"/>
              </a:rPr>
              <a:t>Accurate Disease Prediction</a:t>
            </a:r>
          </a:p>
          <a:p>
            <a:pPr algn="just">
              <a:lnSpc>
                <a:spcPts val="4899"/>
              </a:lnSpc>
            </a:pPr>
            <a:r>
              <a:rPr lang="en-US" sz="3499">
                <a:solidFill>
                  <a:srgbClr val="000000"/>
                </a:solidFill>
                <a:latin typeface="Times New Roman Bold"/>
              </a:rPr>
              <a:t>Timely Intervention and Treatment</a:t>
            </a:r>
          </a:p>
          <a:p>
            <a:pPr algn="just">
              <a:lnSpc>
                <a:spcPts val="4899"/>
              </a:lnSpc>
            </a:pPr>
            <a:r>
              <a:rPr lang="en-US" sz="3499">
                <a:solidFill>
                  <a:srgbClr val="000000"/>
                </a:solidFill>
                <a:latin typeface="Times New Roman Bold"/>
              </a:rPr>
              <a:t>Personalized Healthcare</a:t>
            </a:r>
          </a:p>
          <a:p>
            <a:pPr algn="just">
              <a:lnSpc>
                <a:spcPts val="4899"/>
              </a:lnSpc>
            </a:pPr>
            <a:r>
              <a:rPr lang="en-US" sz="3499">
                <a:solidFill>
                  <a:srgbClr val="000000"/>
                </a:solidFill>
                <a:latin typeface="Times New Roman Bold"/>
              </a:rPr>
              <a:t>Data-Driven Insights</a:t>
            </a:r>
          </a:p>
          <a:p>
            <a:pPr algn="just">
              <a:lnSpc>
                <a:spcPts val="4899"/>
              </a:lnSpc>
            </a:pPr>
            <a:r>
              <a:rPr lang="en-US" sz="3499">
                <a:solidFill>
                  <a:srgbClr val="000000"/>
                </a:solidFill>
                <a:latin typeface="Times New Roman Bold"/>
              </a:rPr>
              <a:t>Integration with Healthcare Systems</a:t>
            </a:r>
          </a:p>
          <a:p>
            <a:pPr algn="just">
              <a:lnSpc>
                <a:spcPts val="4899"/>
              </a:lnSpc>
            </a:pPr>
            <a:r>
              <a:rPr lang="en-US" sz="3499">
                <a:solidFill>
                  <a:srgbClr val="000000"/>
                </a:solidFill>
                <a:latin typeface="Times New Roman Bold"/>
              </a:rPr>
              <a:t>Continuous Learning and Improvement</a:t>
            </a:r>
          </a:p>
          <a:p>
            <a:pPr algn="just">
              <a:lnSpc>
                <a:spcPts val="48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225804"/>
            <a:chOff x="0" y="0"/>
            <a:chExt cx="4274726" cy="2166467"/>
          </a:xfrm>
        </p:grpSpPr>
        <p:sp>
          <p:nvSpPr>
            <p:cNvPr name="Freeform 6" id="6"/>
            <p:cNvSpPr/>
            <p:nvPr/>
          </p:nvSpPr>
          <p:spPr>
            <a:xfrm flipH="false" flipV="false" rot="0">
              <a:off x="0" y="0"/>
              <a:ext cx="4274726" cy="2166467"/>
            </a:xfrm>
            <a:custGeom>
              <a:avLst/>
              <a:gdLst/>
              <a:ahLst/>
              <a:cxnLst/>
              <a:rect r="r" b="b" t="t" l="l"/>
              <a:pathLst>
                <a:path h="2166467" w="4274726">
                  <a:moveTo>
                    <a:pt x="0" y="0"/>
                  </a:moveTo>
                  <a:lnTo>
                    <a:pt x="4274726" y="0"/>
                  </a:lnTo>
                  <a:lnTo>
                    <a:pt x="4274726" y="2166467"/>
                  </a:lnTo>
                  <a:lnTo>
                    <a:pt x="0" y="2166467"/>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543721" y="828675"/>
            <a:ext cx="9200557" cy="991679"/>
          </a:xfrm>
          <a:prstGeom prst="rect">
            <a:avLst/>
          </a:prstGeom>
        </p:spPr>
        <p:txBody>
          <a:bodyPr anchor="t" rtlCol="false" tIns="0" lIns="0" bIns="0" rIns="0">
            <a:spAutoFit/>
          </a:bodyPr>
          <a:lstStyle/>
          <a:p>
            <a:pPr algn="ctr">
              <a:lnSpc>
                <a:spcPts val="7290"/>
              </a:lnSpc>
            </a:pPr>
            <a:r>
              <a:rPr lang="en-US" sz="5207">
                <a:solidFill>
                  <a:srgbClr val="000000"/>
                </a:solidFill>
                <a:latin typeface="Times New Roman Bold"/>
              </a:rPr>
              <a:t>LITERATURE SURVEY</a:t>
            </a:r>
          </a:p>
        </p:txBody>
      </p:sp>
      <p:sp>
        <p:nvSpPr>
          <p:cNvPr name="TextBox 12" id="12"/>
          <p:cNvSpPr txBox="true"/>
          <p:nvPr/>
        </p:nvSpPr>
        <p:spPr>
          <a:xfrm rot="0">
            <a:off x="1471414" y="2810511"/>
            <a:ext cx="15593053" cy="6299834"/>
          </a:xfrm>
          <a:prstGeom prst="rect">
            <a:avLst/>
          </a:prstGeom>
        </p:spPr>
        <p:txBody>
          <a:bodyPr anchor="t" rtlCol="false" tIns="0" lIns="0" bIns="0" rIns="0">
            <a:spAutoFit/>
          </a:bodyPr>
          <a:lstStyle/>
          <a:p>
            <a:pPr algn="just">
              <a:lnSpc>
                <a:spcPts val="2940"/>
              </a:lnSpc>
            </a:pPr>
            <a:r>
              <a:rPr lang="en-US" sz="2100">
                <a:solidFill>
                  <a:srgbClr val="000000"/>
                </a:solidFill>
                <a:latin typeface="Nunito Bold"/>
              </a:rPr>
              <a:t>1.Title: "A Review on Machine Learning Techniques for Disease Prediction"</a:t>
            </a:r>
            <a:r>
              <a:rPr lang="en-US" sz="2100">
                <a:solidFill>
                  <a:srgbClr val="000000"/>
                </a:solidFill>
                <a:latin typeface="Nunito Bold"/>
              </a:rPr>
              <a:t> </a:t>
            </a:r>
          </a:p>
          <a:p>
            <a:pPr algn="just">
              <a:lnSpc>
                <a:spcPts val="2940"/>
              </a:lnSpc>
            </a:pPr>
            <a:r>
              <a:rPr lang="en-US" sz="2100">
                <a:solidFill>
                  <a:srgbClr val="000000"/>
                </a:solidFill>
                <a:latin typeface="Nunito Bold"/>
              </a:rPr>
              <a:t>Authors: Kumar, A., &amp; Kim, J. H. Published: International Journal of Computer Applications, 2017</a:t>
            </a:r>
          </a:p>
          <a:p>
            <a:pPr algn="just">
              <a:lnSpc>
                <a:spcPts val="2940"/>
              </a:lnSpc>
            </a:pPr>
            <a:r>
              <a:rPr lang="en-US" sz="2100">
                <a:solidFill>
                  <a:srgbClr val="000000"/>
                </a:solidFill>
                <a:latin typeface="Nunito Bold"/>
              </a:rPr>
              <a:t>Summary: This review paper provides an overview of machine learning techniques used for disease prediction. It covers various algorithms, including decision trees, random forests, support vector machines, and artificial neural networks. The authors discuss the strengths and limitations of these techniques and highlight their application in disease prediction across different healthcare domains.</a:t>
            </a:r>
          </a:p>
          <a:p>
            <a:pPr algn="just">
              <a:lnSpc>
                <a:spcPts val="2940"/>
              </a:lnSpc>
            </a:pPr>
          </a:p>
          <a:p>
            <a:pPr algn="just">
              <a:lnSpc>
                <a:spcPts val="2940"/>
              </a:lnSpc>
            </a:pPr>
            <a:r>
              <a:rPr lang="en-US" sz="2100">
                <a:solidFill>
                  <a:srgbClr val="000000"/>
                </a:solidFill>
                <a:latin typeface="Nunito Bold"/>
              </a:rPr>
              <a:t>2.Title: "Machine Learning for Medical Diagnosis: History, State of the Art, and Perspective" </a:t>
            </a:r>
          </a:p>
          <a:p>
            <a:pPr algn="just">
              <a:lnSpc>
                <a:spcPts val="2940"/>
              </a:lnSpc>
            </a:pPr>
            <a:r>
              <a:rPr lang="en-US" sz="2100">
                <a:solidFill>
                  <a:srgbClr val="000000"/>
                </a:solidFill>
                <a:latin typeface="Nunito Bold"/>
              </a:rPr>
              <a:t>Authors: Zhang, X., et al. Published: Artificial Intelligence in Medicine, 2019</a:t>
            </a:r>
          </a:p>
          <a:p>
            <a:pPr algn="just">
              <a:lnSpc>
                <a:spcPts val="2940"/>
              </a:lnSpc>
            </a:pPr>
            <a:r>
              <a:rPr lang="en-US" sz="2100">
                <a:solidFill>
                  <a:srgbClr val="000000"/>
                </a:solidFill>
                <a:latin typeface="Nunito Bold"/>
              </a:rPr>
              <a:t>Summary: This paper presents an overview of machine learning applications in medical diagnosis, including disease prediction. It discusses the evolution of machine learning algorithms and their successful implementation in various medical domains. The authors provide insights into the challenges and future directions of machine learning-based disease prediction.</a:t>
            </a:r>
          </a:p>
          <a:p>
            <a:pPr algn="just">
              <a:lnSpc>
                <a:spcPts val="2940"/>
              </a:lnSpc>
            </a:pPr>
          </a:p>
          <a:p>
            <a:pPr algn="just">
              <a:lnSpc>
                <a:spcPts val="2940"/>
              </a:lnSpc>
            </a:pPr>
            <a:r>
              <a:rPr lang="en-US" sz="2100">
                <a:solidFill>
                  <a:srgbClr val="000000"/>
                </a:solidFill>
                <a:latin typeface="Nunito Bold"/>
              </a:rPr>
              <a:t>3.Rajput, K., et al. (Expert Systems with Applications, 2022) This review paper explores the predictive models for disease diagnosis and prognosis, with a focus on recent advances and challenges. It discusses the applications of deep learning models and their performance in disease prediction tasks.</a:t>
            </a:r>
          </a:p>
          <a:p>
            <a:pPr algn="just">
              <a:lnSpc>
                <a:spcPts val="2940"/>
              </a:lnSpc>
            </a:pPr>
          </a:p>
        </p:txBody>
      </p:sp>
      <p:sp>
        <p:nvSpPr>
          <p:cNvPr name="Freeform 13" id="13"/>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80872"/>
            <a:ext cx="16417146" cy="9230137"/>
          </a:xfrm>
          <a:custGeom>
            <a:avLst/>
            <a:gdLst/>
            <a:ahLst/>
            <a:cxnLst/>
            <a:rect r="r" b="b" t="t" l="l"/>
            <a:pathLst>
              <a:path h="9230137" w="16417146">
                <a:moveTo>
                  <a:pt x="0" y="0"/>
                </a:moveTo>
                <a:lnTo>
                  <a:pt x="16417146" y="0"/>
                </a:lnTo>
                <a:lnTo>
                  <a:pt x="16417146" y="9230137"/>
                </a:lnTo>
                <a:lnTo>
                  <a:pt x="0" y="9230137"/>
                </a:lnTo>
                <a:lnTo>
                  <a:pt x="0" y="0"/>
                </a:lnTo>
                <a:close/>
              </a:path>
            </a:pathLst>
          </a:custGeom>
          <a:blipFill>
            <a:blip r:embed="rId2"/>
            <a:stretch>
              <a:fillRect l="0" t="0" r="0" b="0"/>
            </a:stretch>
          </a:blipFill>
        </p:spPr>
      </p:sp>
      <p:grpSp>
        <p:nvGrpSpPr>
          <p:cNvPr name="Group 3" id="3"/>
          <p:cNvGrpSpPr/>
          <p:nvPr/>
        </p:nvGrpSpPr>
        <p:grpSpPr>
          <a:xfrm rot="0">
            <a:off x="16311173" y="8000337"/>
            <a:ext cx="948127" cy="1598814"/>
            <a:chOff x="0" y="0"/>
            <a:chExt cx="249712" cy="421087"/>
          </a:xfrm>
        </p:grpSpPr>
        <p:sp>
          <p:nvSpPr>
            <p:cNvPr name="Freeform 4" id="4"/>
            <p:cNvSpPr/>
            <p:nvPr/>
          </p:nvSpPr>
          <p:spPr>
            <a:xfrm flipH="false" flipV="false" rot="0">
              <a:off x="0" y="0"/>
              <a:ext cx="249712" cy="421087"/>
            </a:xfrm>
            <a:custGeom>
              <a:avLst/>
              <a:gdLst/>
              <a:ahLst/>
              <a:cxnLst/>
              <a:rect r="r" b="b" t="t" l="l"/>
              <a:pathLst>
                <a:path h="421087" w="249712">
                  <a:moveTo>
                    <a:pt x="0" y="0"/>
                  </a:moveTo>
                  <a:lnTo>
                    <a:pt x="249712" y="0"/>
                  </a:lnTo>
                  <a:lnTo>
                    <a:pt x="249712" y="421087"/>
                  </a:lnTo>
                  <a:lnTo>
                    <a:pt x="0" y="421087"/>
                  </a:lnTo>
                  <a:close/>
                </a:path>
              </a:pathLst>
            </a:custGeom>
            <a:solidFill>
              <a:srgbClr val="FFFEFF"/>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328126" y="4426609"/>
            <a:ext cx="2931174" cy="493789"/>
            <a:chOff x="0" y="0"/>
            <a:chExt cx="771997" cy="130052"/>
          </a:xfrm>
        </p:grpSpPr>
        <p:sp>
          <p:nvSpPr>
            <p:cNvPr name="Freeform 7" id="7"/>
            <p:cNvSpPr/>
            <p:nvPr/>
          </p:nvSpPr>
          <p:spPr>
            <a:xfrm flipH="false" flipV="false" rot="0">
              <a:off x="0" y="0"/>
              <a:ext cx="771997" cy="130052"/>
            </a:xfrm>
            <a:custGeom>
              <a:avLst/>
              <a:gdLst/>
              <a:ahLst/>
              <a:cxnLst/>
              <a:rect r="r" b="b" t="t" l="l"/>
              <a:pathLst>
                <a:path h="130052" w="771997">
                  <a:moveTo>
                    <a:pt x="0" y="0"/>
                  </a:moveTo>
                  <a:lnTo>
                    <a:pt x="771997" y="0"/>
                  </a:lnTo>
                  <a:lnTo>
                    <a:pt x="771997" y="130052"/>
                  </a:lnTo>
                  <a:lnTo>
                    <a:pt x="0" y="130052"/>
                  </a:lnTo>
                  <a:close/>
                </a:path>
              </a:pathLst>
            </a:custGeom>
            <a:solidFill>
              <a:srgbClr val="FFFFFF"/>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357317"/>
            <a:ext cx="7373777" cy="5068331"/>
            <a:chOff x="0" y="0"/>
            <a:chExt cx="1942065" cy="1334869"/>
          </a:xfrm>
        </p:grpSpPr>
        <p:sp>
          <p:nvSpPr>
            <p:cNvPr name="Freeform 8" id="8"/>
            <p:cNvSpPr/>
            <p:nvPr/>
          </p:nvSpPr>
          <p:spPr>
            <a:xfrm flipH="false" flipV="false" rot="0">
              <a:off x="0" y="0"/>
              <a:ext cx="1942065" cy="1334869"/>
            </a:xfrm>
            <a:custGeom>
              <a:avLst/>
              <a:gdLst/>
              <a:ahLst/>
              <a:cxnLst/>
              <a:rect r="r" b="b" t="t" l="l"/>
              <a:pathLst>
                <a:path h="1334869" w="1942065">
                  <a:moveTo>
                    <a:pt x="0" y="0"/>
                  </a:moveTo>
                  <a:lnTo>
                    <a:pt x="1942065" y="0"/>
                  </a:lnTo>
                  <a:lnTo>
                    <a:pt x="1942065" y="1334869"/>
                  </a:lnTo>
                  <a:lnTo>
                    <a:pt x="0" y="1334869"/>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049559" y="779363"/>
            <a:ext cx="14786318" cy="1730229"/>
            <a:chOff x="0" y="0"/>
            <a:chExt cx="3894339" cy="455698"/>
          </a:xfrm>
        </p:grpSpPr>
        <p:sp>
          <p:nvSpPr>
            <p:cNvPr name="Freeform 11" id="11"/>
            <p:cNvSpPr/>
            <p:nvPr/>
          </p:nvSpPr>
          <p:spPr>
            <a:xfrm flipH="false" flipV="false" rot="0">
              <a:off x="0" y="0"/>
              <a:ext cx="3894339" cy="455698"/>
            </a:xfrm>
            <a:custGeom>
              <a:avLst/>
              <a:gdLst/>
              <a:ahLst/>
              <a:cxnLst/>
              <a:rect r="r" b="b" t="t" l="l"/>
              <a:pathLst>
                <a:path h="455698" w="3894339">
                  <a:moveTo>
                    <a:pt x="0" y="0"/>
                  </a:moveTo>
                  <a:lnTo>
                    <a:pt x="3894339" y="0"/>
                  </a:lnTo>
                  <a:lnTo>
                    <a:pt x="3894339" y="455698"/>
                  </a:lnTo>
                  <a:lnTo>
                    <a:pt x="0" y="455698"/>
                  </a:lnTo>
                  <a:close/>
                </a:path>
              </a:pathLst>
            </a:custGeom>
            <a:solidFill>
              <a:srgbClr val="DDDEDE"/>
            </a:solidFill>
            <a:ln w="38100">
              <a:solidFill>
                <a:srgbClr val="F1F2F2"/>
              </a:solidFill>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9885523" y="3357317"/>
            <a:ext cx="7373777" cy="5068331"/>
            <a:chOff x="0" y="0"/>
            <a:chExt cx="1942065" cy="1334869"/>
          </a:xfrm>
        </p:grpSpPr>
        <p:sp>
          <p:nvSpPr>
            <p:cNvPr name="Freeform 14" id="14"/>
            <p:cNvSpPr/>
            <p:nvPr/>
          </p:nvSpPr>
          <p:spPr>
            <a:xfrm flipH="false" flipV="false" rot="0">
              <a:off x="0" y="0"/>
              <a:ext cx="1942065" cy="1334869"/>
            </a:xfrm>
            <a:custGeom>
              <a:avLst/>
              <a:gdLst/>
              <a:ahLst/>
              <a:cxnLst/>
              <a:rect r="r" b="b" t="t" l="l"/>
              <a:pathLst>
                <a:path h="1334869" w="1942065">
                  <a:moveTo>
                    <a:pt x="0" y="0"/>
                  </a:moveTo>
                  <a:lnTo>
                    <a:pt x="1942065" y="0"/>
                  </a:lnTo>
                  <a:lnTo>
                    <a:pt x="1942065" y="1334869"/>
                  </a:lnTo>
                  <a:lnTo>
                    <a:pt x="0" y="1334869"/>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4285782"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681557" y="1027353"/>
            <a:ext cx="13964826" cy="1024699"/>
          </a:xfrm>
          <a:prstGeom prst="rect">
            <a:avLst/>
          </a:prstGeom>
        </p:spPr>
        <p:txBody>
          <a:bodyPr anchor="t" rtlCol="false" tIns="0" lIns="0" bIns="0" rIns="0">
            <a:spAutoFit/>
          </a:bodyPr>
          <a:lstStyle/>
          <a:p>
            <a:pPr algn="ctr">
              <a:lnSpc>
                <a:spcPts val="7570"/>
              </a:lnSpc>
            </a:pPr>
            <a:r>
              <a:rPr lang="en-US" sz="5407">
                <a:solidFill>
                  <a:srgbClr val="000000"/>
                </a:solidFill>
                <a:latin typeface="Times New Roman Bold"/>
              </a:rPr>
              <a:t>LIST OF SOFTWARES AND HARDWARES</a:t>
            </a:r>
          </a:p>
        </p:txBody>
      </p:sp>
      <p:sp>
        <p:nvSpPr>
          <p:cNvPr name="TextBox 18" id="18"/>
          <p:cNvSpPr txBox="true"/>
          <p:nvPr/>
        </p:nvSpPr>
        <p:spPr>
          <a:xfrm rot="0">
            <a:off x="1328183" y="4865774"/>
            <a:ext cx="6650870" cy="37147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 Basic Text-Editor: Visual Studio Code, Pycharm.</a:t>
            </a:r>
            <a:r>
              <a:rPr lang="en-US" sz="3000">
                <a:solidFill>
                  <a:srgbClr val="000000"/>
                </a:solidFill>
                <a:latin typeface="Nunito Bold"/>
              </a:rPr>
              <a:t> </a:t>
            </a:r>
          </a:p>
          <a:p>
            <a:pPr algn="just">
              <a:lnSpc>
                <a:spcPts val="4200"/>
              </a:lnSpc>
            </a:pPr>
            <a:r>
              <a:rPr lang="en-US" sz="3000">
                <a:solidFill>
                  <a:srgbClr val="000000"/>
                </a:solidFill>
                <a:latin typeface="Nunito Bold"/>
              </a:rPr>
              <a:t>• Jupyter Notebook: Development of Python Scripts.</a:t>
            </a:r>
          </a:p>
          <a:p>
            <a:pPr algn="just" marL="647702" indent="-323851" lvl="1">
              <a:lnSpc>
                <a:spcPts val="4200"/>
              </a:lnSpc>
              <a:buFont typeface="Arial"/>
              <a:buChar char="•"/>
            </a:pPr>
            <a:r>
              <a:rPr lang="en-US" sz="3000">
                <a:solidFill>
                  <a:srgbClr val="000000"/>
                </a:solidFill>
                <a:latin typeface="Nunito Bold"/>
              </a:rPr>
              <a:t>Libraries</a:t>
            </a:r>
          </a:p>
          <a:p>
            <a:pPr algn="just">
              <a:lnSpc>
                <a:spcPts val="4200"/>
              </a:lnSpc>
            </a:pPr>
            <a:r>
              <a:rPr lang="en-US" sz="3000">
                <a:solidFill>
                  <a:srgbClr val="000000"/>
                </a:solidFill>
                <a:latin typeface="Nunito Bold"/>
              </a:rPr>
              <a:t>numpy,pickle,streamlit,streamlit-option-menu,scikit-learn</a:t>
            </a:r>
          </a:p>
        </p:txBody>
      </p:sp>
      <p:sp>
        <p:nvSpPr>
          <p:cNvPr name="TextBox 19" id="19"/>
          <p:cNvSpPr txBox="true"/>
          <p:nvPr/>
        </p:nvSpPr>
        <p:spPr>
          <a:xfrm rot="0">
            <a:off x="10308947" y="4865774"/>
            <a:ext cx="6526930"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OS: Windows 10</a:t>
            </a:r>
            <a:r>
              <a:rPr lang="en-US" sz="3000">
                <a:solidFill>
                  <a:srgbClr val="000000"/>
                </a:solidFill>
                <a:latin typeface="Nunito Bold"/>
              </a:rPr>
              <a:t> </a:t>
            </a:r>
          </a:p>
          <a:p>
            <a:pPr algn="just">
              <a:lnSpc>
                <a:spcPts val="4200"/>
              </a:lnSpc>
            </a:pPr>
            <a:r>
              <a:rPr lang="en-US" sz="3000">
                <a:solidFill>
                  <a:srgbClr val="000000"/>
                </a:solidFill>
                <a:latin typeface="Nunito Bold"/>
              </a:rPr>
              <a:t>RAM: Minimum of 4GB</a:t>
            </a:r>
          </a:p>
          <a:p>
            <a:pPr algn="just">
              <a:lnSpc>
                <a:spcPts val="4200"/>
              </a:lnSpc>
            </a:pPr>
          </a:p>
        </p:txBody>
      </p:sp>
      <p:sp>
        <p:nvSpPr>
          <p:cNvPr name="TextBox 20" id="20"/>
          <p:cNvSpPr txBox="true"/>
          <p:nvPr/>
        </p:nvSpPr>
        <p:spPr>
          <a:xfrm rot="0">
            <a:off x="2517916" y="3735567"/>
            <a:ext cx="4156254" cy="722630"/>
          </a:xfrm>
          <a:prstGeom prst="rect">
            <a:avLst/>
          </a:prstGeom>
        </p:spPr>
        <p:txBody>
          <a:bodyPr anchor="t" rtlCol="false" tIns="0" lIns="0" bIns="0" rIns="0">
            <a:spAutoFit/>
          </a:bodyPr>
          <a:lstStyle/>
          <a:p>
            <a:pPr algn="ctr">
              <a:lnSpc>
                <a:spcPts val="5320"/>
              </a:lnSpc>
            </a:pPr>
            <a:r>
              <a:rPr lang="en-US" sz="3800">
                <a:solidFill>
                  <a:srgbClr val="000000"/>
                </a:solidFill>
                <a:latin typeface="Times New Roman Bold"/>
              </a:rPr>
              <a:t>SOFTWARE</a:t>
            </a:r>
          </a:p>
        </p:txBody>
      </p:sp>
      <p:sp>
        <p:nvSpPr>
          <p:cNvPr name="TextBox 21" id="21"/>
          <p:cNvSpPr txBox="true"/>
          <p:nvPr/>
        </p:nvSpPr>
        <p:spPr>
          <a:xfrm rot="0">
            <a:off x="11494285" y="3735567"/>
            <a:ext cx="4156254" cy="722630"/>
          </a:xfrm>
          <a:prstGeom prst="rect">
            <a:avLst/>
          </a:prstGeom>
        </p:spPr>
        <p:txBody>
          <a:bodyPr anchor="t" rtlCol="false" tIns="0" lIns="0" bIns="0" rIns="0">
            <a:spAutoFit/>
          </a:bodyPr>
          <a:lstStyle/>
          <a:p>
            <a:pPr algn="ctr">
              <a:lnSpc>
                <a:spcPts val="5320"/>
              </a:lnSpc>
            </a:pPr>
            <a:r>
              <a:rPr lang="en-US" sz="3800">
                <a:solidFill>
                  <a:srgbClr val="000000"/>
                </a:solidFill>
                <a:latin typeface="Times New Roman Bold"/>
              </a:rPr>
              <a:t>HARDWARE</a:t>
            </a:r>
          </a:p>
        </p:txBody>
      </p:sp>
      <p:sp>
        <p:nvSpPr>
          <p:cNvPr name="Freeform 22" id="22"/>
          <p:cNvSpPr/>
          <p:nvPr/>
        </p:nvSpPr>
        <p:spPr>
          <a:xfrm flipH="false" flipV="false" rot="0">
            <a:off x="13142605"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225804"/>
            <a:chOff x="0" y="0"/>
            <a:chExt cx="4274726" cy="2166467"/>
          </a:xfrm>
        </p:grpSpPr>
        <p:sp>
          <p:nvSpPr>
            <p:cNvPr name="Freeform 6" id="6"/>
            <p:cNvSpPr/>
            <p:nvPr/>
          </p:nvSpPr>
          <p:spPr>
            <a:xfrm flipH="false" flipV="false" rot="0">
              <a:off x="0" y="0"/>
              <a:ext cx="4274726" cy="2166467"/>
            </a:xfrm>
            <a:custGeom>
              <a:avLst/>
              <a:gdLst/>
              <a:ahLst/>
              <a:cxnLst/>
              <a:rect r="r" b="b" t="t" l="l"/>
              <a:pathLst>
                <a:path h="2166467" w="4274726">
                  <a:moveTo>
                    <a:pt x="0" y="0"/>
                  </a:moveTo>
                  <a:lnTo>
                    <a:pt x="4274726" y="0"/>
                  </a:lnTo>
                  <a:lnTo>
                    <a:pt x="4274726" y="2166467"/>
                  </a:lnTo>
                  <a:lnTo>
                    <a:pt x="0" y="2166467"/>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543721" y="771525"/>
            <a:ext cx="9200557" cy="1260921"/>
          </a:xfrm>
          <a:prstGeom prst="rect">
            <a:avLst/>
          </a:prstGeom>
        </p:spPr>
        <p:txBody>
          <a:bodyPr anchor="t" rtlCol="false" tIns="0" lIns="0" bIns="0" rIns="0">
            <a:spAutoFit/>
          </a:bodyPr>
          <a:lstStyle/>
          <a:p>
            <a:pPr algn="ctr">
              <a:lnSpc>
                <a:spcPts val="9250"/>
              </a:lnSpc>
            </a:pPr>
            <a:r>
              <a:rPr lang="en-US" sz="6607">
                <a:solidFill>
                  <a:srgbClr val="000000"/>
                </a:solidFill>
                <a:latin typeface="Times New Roman Bold"/>
              </a:rPr>
              <a:t>MODULE </a:t>
            </a:r>
          </a:p>
        </p:txBody>
      </p:sp>
      <p:sp>
        <p:nvSpPr>
          <p:cNvPr name="TextBox 15" id="15"/>
          <p:cNvSpPr txBox="true"/>
          <p:nvPr/>
        </p:nvSpPr>
        <p:spPr>
          <a:xfrm rot="0">
            <a:off x="1502399" y="2702922"/>
            <a:ext cx="13795916" cy="5698490"/>
          </a:xfrm>
          <a:prstGeom prst="rect">
            <a:avLst/>
          </a:prstGeom>
        </p:spPr>
        <p:txBody>
          <a:bodyPr anchor="t" rtlCol="false" tIns="0" lIns="0" bIns="0" rIns="0">
            <a:spAutoFit/>
          </a:bodyPr>
          <a:lstStyle/>
          <a:p>
            <a:pPr algn="just" marL="626112" indent="-313056" lvl="1">
              <a:lnSpc>
                <a:spcPts val="4060"/>
              </a:lnSpc>
              <a:buFont typeface="Arial"/>
              <a:buChar char="•"/>
            </a:pPr>
            <a:r>
              <a:rPr lang="en-US" sz="2900">
                <a:solidFill>
                  <a:srgbClr val="000000"/>
                </a:solidFill>
                <a:latin typeface="Times New Roman Bold"/>
              </a:rPr>
              <a:t>Data Preprocessing Module:</a:t>
            </a:r>
          </a:p>
          <a:p>
            <a:pPr algn="just" marL="1252224" indent="-417408" lvl="2">
              <a:lnSpc>
                <a:spcPts val="4060"/>
              </a:lnSpc>
              <a:buFont typeface="Arial"/>
              <a:buChar char="⚬"/>
            </a:pPr>
            <a:r>
              <a:rPr lang="en-US" sz="2900">
                <a:solidFill>
                  <a:srgbClr val="000000"/>
                </a:solidFill>
                <a:latin typeface="Times New Roman Bold"/>
              </a:rPr>
              <a:t>This module is responsible for preparing the input data for the machine learning models.</a:t>
            </a:r>
          </a:p>
          <a:p>
            <a:pPr algn="just" marL="1252224" indent="-417408" lvl="2">
              <a:lnSpc>
                <a:spcPts val="4060"/>
              </a:lnSpc>
              <a:buFont typeface="Arial"/>
              <a:buChar char="⚬"/>
            </a:pPr>
            <a:r>
              <a:rPr lang="en-US" sz="2900">
                <a:solidFill>
                  <a:srgbClr val="000000"/>
                </a:solidFill>
                <a:latin typeface="Times New Roman Bold"/>
              </a:rPr>
              <a:t>It handles tasks such as data cleaning, normalization, handling missing values, and feature engineering.</a:t>
            </a:r>
          </a:p>
          <a:p>
            <a:pPr algn="just" marL="1252224" indent="-417408" lvl="2">
              <a:lnSpc>
                <a:spcPts val="4060"/>
              </a:lnSpc>
              <a:buFont typeface="Arial"/>
              <a:buChar char="⚬"/>
            </a:pPr>
            <a:r>
              <a:rPr lang="en-US" sz="2900">
                <a:solidFill>
                  <a:srgbClr val="000000"/>
                </a:solidFill>
                <a:latin typeface="Times New Roman Bold"/>
              </a:rPr>
              <a:t>The text_input() functions within columns (col1, col2, etc.) allow users to input their data for each disease prediction.</a:t>
            </a:r>
          </a:p>
          <a:p>
            <a:pPr algn="just" marL="1252224" indent="-417408" lvl="2">
              <a:lnSpc>
                <a:spcPts val="4060"/>
              </a:lnSpc>
              <a:buFont typeface="Arial"/>
              <a:buChar char="⚬"/>
            </a:pPr>
            <a:r>
              <a:rPr lang="en-US" sz="2900">
                <a:solidFill>
                  <a:srgbClr val="000000"/>
                </a:solidFill>
                <a:latin typeface="Times New Roman Bold"/>
              </a:rPr>
              <a:t>The module ensures that the user-provided data is processed and formatted correctly before being used for prediction.</a:t>
            </a:r>
          </a:p>
          <a:p>
            <a:pPr algn="just">
              <a:lnSpc>
                <a:spcPts val="4060"/>
              </a:lnSpc>
            </a:pPr>
          </a:p>
          <a:p>
            <a:pPr algn="just">
              <a:lnSpc>
                <a:spcPts val="4060"/>
              </a:lnSpc>
            </a:pPr>
          </a:p>
        </p:txBody>
      </p:sp>
      <p:sp>
        <p:nvSpPr>
          <p:cNvPr name="Freeform 16" id="16"/>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559518"/>
            <a:ext cx="16230600" cy="9425138"/>
            <a:chOff x="0" y="0"/>
            <a:chExt cx="4274726" cy="2482341"/>
          </a:xfrm>
        </p:grpSpPr>
        <p:sp>
          <p:nvSpPr>
            <p:cNvPr name="Freeform 6" id="6"/>
            <p:cNvSpPr/>
            <p:nvPr/>
          </p:nvSpPr>
          <p:spPr>
            <a:xfrm flipH="false" flipV="false" rot="0">
              <a:off x="0" y="0"/>
              <a:ext cx="4274726" cy="2482341"/>
            </a:xfrm>
            <a:custGeom>
              <a:avLst/>
              <a:gdLst/>
              <a:ahLst/>
              <a:cxnLst/>
              <a:rect r="r" b="b" t="t" l="l"/>
              <a:pathLst>
                <a:path h="2482341" w="4274726">
                  <a:moveTo>
                    <a:pt x="0" y="0"/>
                  </a:moveTo>
                  <a:lnTo>
                    <a:pt x="4274726" y="0"/>
                  </a:lnTo>
                  <a:lnTo>
                    <a:pt x="4274726" y="2482341"/>
                  </a:lnTo>
                  <a:lnTo>
                    <a:pt x="0" y="2482341"/>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8700" y="904875"/>
            <a:ext cx="15979332" cy="1184402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000000"/>
                </a:solidFill>
                <a:latin typeface="Times New Roman Bold"/>
              </a:rPr>
              <a:t>Feature Selection Module:</a:t>
            </a:r>
          </a:p>
          <a:p>
            <a:pPr algn="just" marL="1381761" indent="-460587" lvl="2">
              <a:lnSpc>
                <a:spcPts val="4480"/>
              </a:lnSpc>
              <a:buFont typeface="Arial"/>
              <a:buChar char="⚬"/>
            </a:pPr>
            <a:r>
              <a:rPr lang="en-US" sz="3200">
                <a:solidFill>
                  <a:srgbClr val="000000"/>
                </a:solidFill>
                <a:latin typeface="Times New Roman Bold"/>
              </a:rPr>
              <a:t>This module focuses on selecting the most relevant features from the dataset that contribute significantly to disease prediction.</a:t>
            </a:r>
          </a:p>
          <a:p>
            <a:pPr algn="just" marL="1381761" indent="-460587" lvl="2">
              <a:lnSpc>
                <a:spcPts val="4480"/>
              </a:lnSpc>
              <a:buFont typeface="Arial"/>
              <a:buChar char="⚬"/>
            </a:pPr>
            <a:r>
              <a:rPr lang="en-US" sz="3200">
                <a:solidFill>
                  <a:srgbClr val="000000"/>
                </a:solidFill>
                <a:latin typeface="Times New Roman Bold"/>
              </a:rPr>
              <a:t>It may employ various feature selection techniques such as correlation analysis, feature importance, or dimensionality reduction.</a:t>
            </a:r>
          </a:p>
          <a:p>
            <a:pPr algn="just" marL="1381761" indent="-460587" lvl="2">
              <a:lnSpc>
                <a:spcPts val="4480"/>
              </a:lnSpc>
              <a:buFont typeface="Arial"/>
              <a:buChar char="⚬"/>
            </a:pPr>
            <a:r>
              <a:rPr lang="en-US" sz="3200">
                <a:solidFill>
                  <a:srgbClr val="000000"/>
                </a:solidFill>
                <a:latin typeface="Times New Roman Bold"/>
              </a:rPr>
              <a:t>The selected features play a crucial role in training accurate and efficient predictive models.</a:t>
            </a:r>
          </a:p>
          <a:p>
            <a:pPr algn="just" marL="690881" indent="-345440" lvl="1">
              <a:lnSpc>
                <a:spcPts val="4480"/>
              </a:lnSpc>
              <a:buFont typeface="Arial"/>
              <a:buChar char="•"/>
            </a:pPr>
            <a:r>
              <a:rPr lang="en-US" sz="3200">
                <a:solidFill>
                  <a:srgbClr val="000000"/>
                </a:solidFill>
                <a:latin typeface="Times New Roman Bold"/>
              </a:rPr>
              <a:t>Machine Learning Model Training Module:</a:t>
            </a:r>
          </a:p>
          <a:p>
            <a:pPr algn="just" marL="1381761" indent="-460587" lvl="2">
              <a:lnSpc>
                <a:spcPts val="4480"/>
              </a:lnSpc>
              <a:buFont typeface="Arial"/>
              <a:buChar char="⚬"/>
            </a:pPr>
            <a:r>
              <a:rPr lang="en-US" sz="3200">
                <a:solidFill>
                  <a:srgbClr val="000000"/>
                </a:solidFill>
                <a:latin typeface="Times New Roman Bold"/>
              </a:rPr>
              <a:t>This module involves training the machine learning models for each disease prediction task.</a:t>
            </a:r>
          </a:p>
          <a:p>
            <a:pPr algn="just" marL="1381761" indent="-460587" lvl="2">
              <a:lnSpc>
                <a:spcPts val="4480"/>
              </a:lnSpc>
              <a:buFont typeface="Arial"/>
              <a:buChar char="⚬"/>
            </a:pPr>
            <a:r>
              <a:rPr lang="en-US" sz="3200">
                <a:solidFill>
                  <a:srgbClr val="000000"/>
                </a:solidFill>
                <a:latin typeface="Times New Roman Bold"/>
              </a:rPr>
              <a:t>The pre-trained models (diabetes_model, heart_disease_model, parkinsons_model) are loaded using the pickle.load() function.</a:t>
            </a:r>
          </a:p>
          <a:p>
            <a:pPr algn="just" marL="1381761" indent="-460587" lvl="2">
              <a:lnSpc>
                <a:spcPts val="4480"/>
              </a:lnSpc>
              <a:buFont typeface="Arial"/>
              <a:buChar char="⚬"/>
            </a:pPr>
            <a:r>
              <a:rPr lang="en-US" sz="3200">
                <a:solidFill>
                  <a:srgbClr val="000000"/>
                </a:solidFill>
                <a:latin typeface="Times New Roman Bold"/>
              </a:rPr>
              <a:t>The models used in this code include logistic regression, decision trees, and support vector machines.</a:t>
            </a:r>
          </a:p>
          <a:p>
            <a:pPr algn="just" marL="1381761" indent="-460587" lvl="2">
              <a:lnSpc>
                <a:spcPts val="4480"/>
              </a:lnSpc>
              <a:buFont typeface="Arial"/>
              <a:buChar char="⚬"/>
            </a:pPr>
            <a:r>
              <a:rPr lang="en-US" sz="3200">
                <a:solidFill>
                  <a:srgbClr val="000000"/>
                </a:solidFill>
                <a:latin typeface="Times New Roman Bold"/>
              </a:rPr>
              <a:t>The module ensures that the models are trained and ready to make predictions based on the provided input data.</a:t>
            </a:r>
          </a:p>
          <a:p>
            <a:pPr algn="just">
              <a:lnSpc>
                <a:spcPts val="4480"/>
              </a:lnSpc>
            </a:pPr>
          </a:p>
          <a:p>
            <a:pPr algn="just">
              <a:lnSpc>
                <a:spcPts val="4480"/>
              </a:lnSpc>
            </a:pPr>
          </a:p>
          <a:p>
            <a:pPr algn="just">
              <a:lnSpc>
                <a:spcPts val="4480"/>
              </a:lnSpc>
            </a:pPr>
          </a:p>
          <a:p>
            <a:pPr algn="just">
              <a:lnSpc>
                <a:spcPts val="4480"/>
              </a:lnSpc>
            </a:pPr>
          </a:p>
          <a:p>
            <a:pPr algn="just">
              <a:lnSpc>
                <a:spcPts val="4480"/>
              </a:lnSpc>
            </a:pPr>
          </a:p>
        </p:txBody>
      </p:sp>
      <p:sp>
        <p:nvSpPr>
          <p:cNvPr name="Freeform 9" id="9"/>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559518"/>
            <a:ext cx="16230600" cy="9270212"/>
            <a:chOff x="0" y="0"/>
            <a:chExt cx="4274726" cy="2441537"/>
          </a:xfrm>
        </p:grpSpPr>
        <p:sp>
          <p:nvSpPr>
            <p:cNvPr name="Freeform 6" id="6"/>
            <p:cNvSpPr/>
            <p:nvPr/>
          </p:nvSpPr>
          <p:spPr>
            <a:xfrm flipH="false" flipV="false" rot="0">
              <a:off x="0" y="0"/>
              <a:ext cx="4274726" cy="2441537"/>
            </a:xfrm>
            <a:custGeom>
              <a:avLst/>
              <a:gdLst/>
              <a:ahLst/>
              <a:cxnLst/>
              <a:rect r="r" b="b" t="t" l="l"/>
              <a:pathLst>
                <a:path h="2441537" w="4274726">
                  <a:moveTo>
                    <a:pt x="0" y="0"/>
                  </a:moveTo>
                  <a:lnTo>
                    <a:pt x="4274726" y="0"/>
                  </a:lnTo>
                  <a:lnTo>
                    <a:pt x="4274726" y="2441537"/>
                  </a:lnTo>
                  <a:lnTo>
                    <a:pt x="0" y="2441537"/>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274881" y="904875"/>
            <a:ext cx="15655023" cy="959612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000000"/>
                </a:solidFill>
                <a:latin typeface="Times New Roman Bold"/>
              </a:rPr>
              <a:t>Model Evaluation Module:</a:t>
            </a:r>
          </a:p>
          <a:p>
            <a:pPr algn="just" marL="1381761" indent="-460587" lvl="2">
              <a:lnSpc>
                <a:spcPts val="4480"/>
              </a:lnSpc>
              <a:buFont typeface="Arial"/>
              <a:buChar char="⚬"/>
            </a:pPr>
            <a:r>
              <a:rPr lang="en-US" sz="3200">
                <a:solidFill>
                  <a:srgbClr val="000000"/>
                </a:solidFill>
                <a:latin typeface="Times New Roman Bold"/>
              </a:rPr>
              <a:t>This module assesses the performance of the trained machine learning models.</a:t>
            </a:r>
          </a:p>
          <a:p>
            <a:pPr algn="just" marL="1381761" indent="-460587" lvl="2">
              <a:lnSpc>
                <a:spcPts val="4480"/>
              </a:lnSpc>
              <a:buFont typeface="Arial"/>
              <a:buChar char="⚬"/>
            </a:pPr>
            <a:r>
              <a:rPr lang="en-US" sz="3200">
                <a:solidFill>
                  <a:srgbClr val="000000"/>
                </a:solidFill>
                <a:latin typeface="Times New Roman Bold"/>
              </a:rPr>
              <a:t>Evaluation metrics such as accuracy, precision, recall, F1-score, and AUC-ROC are commonly used to measure the model's predictive capabilities.</a:t>
            </a:r>
          </a:p>
          <a:p>
            <a:pPr algn="just" marL="1381761" indent="-460587" lvl="2">
              <a:lnSpc>
                <a:spcPts val="4480"/>
              </a:lnSpc>
              <a:buFont typeface="Arial"/>
              <a:buChar char="⚬"/>
            </a:pPr>
            <a:r>
              <a:rPr lang="en-US" sz="3200">
                <a:solidFill>
                  <a:srgbClr val="000000"/>
                </a:solidFill>
                <a:latin typeface="Times New Roman Bold"/>
              </a:rPr>
              <a:t>In this code, the performance metrics are not explicitly calculated or displayed, but they can be added to evaluate and compare the models' performance.</a:t>
            </a:r>
          </a:p>
          <a:p>
            <a:pPr algn="just" marL="690881" indent="-345440" lvl="1">
              <a:lnSpc>
                <a:spcPts val="4480"/>
              </a:lnSpc>
              <a:buFont typeface="Arial"/>
              <a:buChar char="•"/>
            </a:pPr>
            <a:r>
              <a:rPr lang="en-US" sz="3200">
                <a:solidFill>
                  <a:srgbClr val="000000"/>
                </a:solidFill>
                <a:latin typeface="Times New Roman Bold"/>
              </a:rPr>
              <a:t>Prediction Module:</a:t>
            </a:r>
          </a:p>
          <a:p>
            <a:pPr algn="just" marL="1381761" indent="-460587" lvl="2">
              <a:lnSpc>
                <a:spcPts val="4480"/>
              </a:lnSpc>
              <a:buFont typeface="Arial"/>
              <a:buChar char="⚬"/>
            </a:pPr>
            <a:r>
              <a:rPr lang="en-US" sz="3200">
                <a:solidFill>
                  <a:srgbClr val="000000"/>
                </a:solidFill>
                <a:latin typeface="Times New Roman Bold"/>
              </a:rPr>
              <a:t>This module handles the user input and triggers the disease predictions based on the trained models.</a:t>
            </a:r>
          </a:p>
          <a:p>
            <a:pPr algn="just" marL="1381761" indent="-460587" lvl="2">
              <a:lnSpc>
                <a:spcPts val="4480"/>
              </a:lnSpc>
              <a:buFont typeface="Arial"/>
              <a:buChar char="⚬"/>
            </a:pPr>
            <a:r>
              <a:rPr lang="en-US" sz="3200">
                <a:solidFill>
                  <a:srgbClr val="000000"/>
                </a:solidFill>
                <a:latin typeface="Times New Roman Bold"/>
              </a:rPr>
              <a:t>The user provides specific information related to each disease through the Streamlit interface.</a:t>
            </a:r>
          </a:p>
          <a:p>
            <a:pPr algn="just" marL="1381761" indent="-460587" lvl="2">
              <a:lnSpc>
                <a:spcPts val="4480"/>
              </a:lnSpc>
              <a:buFont typeface="Arial"/>
              <a:buChar char="⚬"/>
            </a:pPr>
            <a:r>
              <a:rPr lang="en-US" sz="3200">
                <a:solidFill>
                  <a:srgbClr val="000000"/>
                </a:solidFill>
                <a:latin typeface="Times New Roman Bold"/>
              </a:rPr>
              <a:t>The input data is then passed into the corresponding machine learning model (diabetes_model, heart_disease_model, parkinsons_model) to generate real-time predictions.</a:t>
            </a:r>
          </a:p>
          <a:p>
            <a:pPr algn="just" marL="1381761" indent="-460587" lvl="2">
              <a:lnSpc>
                <a:spcPts val="4480"/>
              </a:lnSpc>
              <a:buFont typeface="Arial"/>
              <a:buChar char="⚬"/>
            </a:pPr>
            <a:r>
              <a:rPr lang="en-US" sz="3200">
                <a:solidFill>
                  <a:srgbClr val="000000"/>
                </a:solidFill>
                <a:latin typeface="Times New Roman Bold"/>
              </a:rPr>
              <a:t>The prediction results are stored in variables (diab_diagnosis, heart_diagnosis, parkinsons_diagnosis) and displayed as success messages using st.success().</a:t>
            </a:r>
          </a:p>
          <a:p>
            <a:pPr algn="just">
              <a:lnSpc>
                <a:spcPts val="4480"/>
              </a:lnSpc>
            </a:pPr>
          </a:p>
        </p:txBody>
      </p:sp>
      <p:sp>
        <p:nvSpPr>
          <p:cNvPr name="Freeform 9" id="9"/>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832614" y="1906831"/>
            <a:ext cx="13795916" cy="5662295"/>
          </a:xfrm>
          <a:prstGeom prst="rect">
            <a:avLst/>
          </a:prstGeom>
        </p:spPr>
        <p:txBody>
          <a:bodyPr anchor="t" rtlCol="false" tIns="0" lIns="0" bIns="0" rIns="0">
            <a:spAutoFit/>
          </a:bodyPr>
          <a:lstStyle/>
          <a:p>
            <a:pPr algn="just">
              <a:lnSpc>
                <a:spcPts val="4480"/>
              </a:lnSpc>
            </a:pPr>
            <a:r>
              <a:rPr lang="en-US" sz="3200">
                <a:solidFill>
                  <a:srgbClr val="000000"/>
                </a:solidFill>
                <a:latin typeface="Times New Roman Bold"/>
              </a:rPr>
              <a:t>User Interface (UI) Module:</a:t>
            </a:r>
          </a:p>
          <a:p>
            <a:pPr algn="just" marL="690881" indent="-345440" lvl="1">
              <a:lnSpc>
                <a:spcPts val="4480"/>
              </a:lnSpc>
              <a:buFont typeface="Arial"/>
              <a:buChar char="•"/>
            </a:pPr>
            <a:r>
              <a:rPr lang="en-US" sz="3200">
                <a:solidFill>
                  <a:srgbClr val="000000"/>
                </a:solidFill>
                <a:latin typeface="Times New Roman Bold"/>
              </a:rPr>
              <a:t>This module is responsible for creating a user-friendly and intuitive interface using the Streamlit library.</a:t>
            </a:r>
          </a:p>
          <a:p>
            <a:pPr algn="just" marL="690881" indent="-345440" lvl="1">
              <a:lnSpc>
                <a:spcPts val="4480"/>
              </a:lnSpc>
              <a:buFont typeface="Arial"/>
              <a:buChar char="•"/>
            </a:pPr>
            <a:r>
              <a:rPr lang="en-US" sz="3200">
                <a:solidFill>
                  <a:srgbClr val="000000"/>
                </a:solidFill>
                <a:latin typeface="Times New Roman Bold"/>
              </a:rPr>
              <a:t>The Streamlit library enables easy navigation between different disease prediction tasks (Diabetes, Heart Disease, Parkinson's).</a:t>
            </a:r>
          </a:p>
          <a:p>
            <a:pPr algn="just" marL="690881" indent="-345440" lvl="1">
              <a:lnSpc>
                <a:spcPts val="4480"/>
              </a:lnSpc>
              <a:buFont typeface="Arial"/>
              <a:buChar char="•"/>
            </a:pPr>
            <a:r>
              <a:rPr lang="en-US" sz="3200">
                <a:solidFill>
                  <a:srgbClr val="000000"/>
                </a:solidFill>
                <a:latin typeface="Times New Roman Bold"/>
              </a:rPr>
              <a:t>Users can input the required information through text input fields, and the interface guides them through the process.</a:t>
            </a:r>
          </a:p>
          <a:p>
            <a:pPr algn="just" marL="690881" indent="-345440" lvl="1">
              <a:lnSpc>
                <a:spcPts val="4480"/>
              </a:lnSpc>
              <a:buFont typeface="Arial"/>
              <a:buChar char="•"/>
            </a:pPr>
            <a:r>
              <a:rPr lang="en-US" sz="3200">
                <a:solidFill>
                  <a:srgbClr val="000000"/>
                </a:solidFill>
                <a:latin typeface="Times New Roman Bold"/>
              </a:rPr>
              <a:t>The application is designed to provide a seamless user experience and present the prediction results clearly.</a:t>
            </a:r>
          </a:p>
          <a:p>
            <a:pPr algn="just" marL="690881" indent="-345440" lvl="1">
              <a:lnSpc>
                <a:spcPts val="4480"/>
              </a:lnSpc>
              <a:buFont typeface="Arial"/>
              <a:buChar char="•"/>
            </a:pP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05943"/>
            <a:ext cx="16230600" cy="6526651"/>
            <a:chOff x="0" y="0"/>
            <a:chExt cx="4274726" cy="1718953"/>
          </a:xfrm>
        </p:grpSpPr>
        <p:sp>
          <p:nvSpPr>
            <p:cNvPr name="Freeform 3" id="3"/>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43721" y="687305"/>
            <a:ext cx="9200557" cy="1730229"/>
            <a:chOff x="0" y="0"/>
            <a:chExt cx="2423192" cy="455698"/>
          </a:xfrm>
        </p:grpSpPr>
        <p:sp>
          <p:nvSpPr>
            <p:cNvPr name="Freeform 6" id="6"/>
            <p:cNvSpPr/>
            <p:nvPr/>
          </p:nvSpPr>
          <p:spPr>
            <a:xfrm flipH="false" flipV="false" rot="0">
              <a:off x="0" y="0"/>
              <a:ext cx="2423192" cy="455698"/>
            </a:xfrm>
            <a:custGeom>
              <a:avLst/>
              <a:gdLst/>
              <a:ahLst/>
              <a:cxnLst/>
              <a:rect r="r" b="b" t="t" l="l"/>
              <a:pathLst>
                <a:path h="455698" w="2423192">
                  <a:moveTo>
                    <a:pt x="0" y="0"/>
                  </a:moveTo>
                  <a:lnTo>
                    <a:pt x="2423192" y="0"/>
                  </a:lnTo>
                  <a:lnTo>
                    <a:pt x="2423192" y="455698"/>
                  </a:lnTo>
                  <a:lnTo>
                    <a:pt x="0" y="455698"/>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800443" y="2679223"/>
            <a:ext cx="12687115" cy="5849133"/>
          </a:xfrm>
          <a:custGeom>
            <a:avLst/>
            <a:gdLst/>
            <a:ahLst/>
            <a:cxnLst/>
            <a:rect r="r" b="b" t="t" l="l"/>
            <a:pathLst>
              <a:path h="5849133" w="12687115">
                <a:moveTo>
                  <a:pt x="0" y="0"/>
                </a:moveTo>
                <a:lnTo>
                  <a:pt x="12687114" y="0"/>
                </a:lnTo>
                <a:lnTo>
                  <a:pt x="12687114" y="5849133"/>
                </a:lnTo>
                <a:lnTo>
                  <a:pt x="0" y="5849133"/>
                </a:lnTo>
                <a:lnTo>
                  <a:pt x="0" y="0"/>
                </a:lnTo>
                <a:close/>
              </a:path>
            </a:pathLst>
          </a:custGeom>
          <a:blipFill>
            <a:blip r:embed="rId6"/>
            <a:stretch>
              <a:fillRect l="0" t="0" r="0" b="0"/>
            </a:stretch>
          </a:blipFill>
        </p:spPr>
      </p:sp>
      <p:sp>
        <p:nvSpPr>
          <p:cNvPr name="TextBox 11" id="11"/>
          <p:cNvSpPr txBox="true"/>
          <p:nvPr/>
        </p:nvSpPr>
        <p:spPr>
          <a:xfrm rot="0">
            <a:off x="4543721" y="819150"/>
            <a:ext cx="9200557" cy="1024699"/>
          </a:xfrm>
          <a:prstGeom prst="rect">
            <a:avLst/>
          </a:prstGeom>
        </p:spPr>
        <p:txBody>
          <a:bodyPr anchor="t" rtlCol="false" tIns="0" lIns="0" bIns="0" rIns="0">
            <a:spAutoFit/>
          </a:bodyPr>
          <a:lstStyle/>
          <a:p>
            <a:pPr algn="ctr">
              <a:lnSpc>
                <a:spcPts val="7570"/>
              </a:lnSpc>
            </a:pPr>
            <a:r>
              <a:rPr lang="en-US" sz="5407">
                <a:solidFill>
                  <a:srgbClr val="000000"/>
                </a:solidFill>
                <a:latin typeface="Times New Roman Bold"/>
              </a:rPr>
              <a:t>COMPLETED PROJECT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540684"/>
            <a:chOff x="0" y="0"/>
            <a:chExt cx="4274726" cy="2249398"/>
          </a:xfrm>
        </p:grpSpPr>
        <p:sp>
          <p:nvSpPr>
            <p:cNvPr name="Freeform 6" id="6"/>
            <p:cNvSpPr/>
            <p:nvPr/>
          </p:nvSpPr>
          <p:spPr>
            <a:xfrm flipH="false" flipV="false" rot="0">
              <a:off x="0" y="0"/>
              <a:ext cx="4274726" cy="2249398"/>
            </a:xfrm>
            <a:custGeom>
              <a:avLst/>
              <a:gdLst/>
              <a:ahLst/>
              <a:cxnLst/>
              <a:rect r="r" b="b" t="t" l="l"/>
              <a:pathLst>
                <a:path h="2249398" w="4274726">
                  <a:moveTo>
                    <a:pt x="0" y="0"/>
                  </a:moveTo>
                  <a:lnTo>
                    <a:pt x="4274726" y="0"/>
                  </a:lnTo>
                  <a:lnTo>
                    <a:pt x="4274726" y="2249398"/>
                  </a:lnTo>
                  <a:lnTo>
                    <a:pt x="0" y="224939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163586"/>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172201" y="2016760"/>
            <a:ext cx="15943599" cy="8270240"/>
          </a:xfrm>
          <a:prstGeom prst="rect">
            <a:avLst/>
          </a:prstGeom>
        </p:spPr>
        <p:txBody>
          <a:bodyPr anchor="t" rtlCol="false" tIns="0" lIns="0" bIns="0" rIns="0">
            <a:spAutoFit/>
          </a:bodyPr>
          <a:lstStyle/>
          <a:p>
            <a:pPr algn="just">
              <a:lnSpc>
                <a:spcPts val="4060"/>
              </a:lnSpc>
            </a:pPr>
            <a:r>
              <a:rPr lang="en-US" sz="2900">
                <a:solidFill>
                  <a:srgbClr val="000000"/>
                </a:solidFill>
                <a:latin typeface="Times New Roman Bold"/>
              </a:rPr>
              <a:t>The output can be structured as follows:</a:t>
            </a:r>
          </a:p>
          <a:p>
            <a:pPr algn="just" marL="626112" indent="-313056" lvl="1">
              <a:lnSpc>
                <a:spcPts val="4060"/>
              </a:lnSpc>
              <a:buFont typeface="Arial"/>
              <a:buChar char="•"/>
            </a:pPr>
            <a:r>
              <a:rPr lang="en-US" sz="2900">
                <a:solidFill>
                  <a:srgbClr val="000000"/>
                </a:solidFill>
                <a:latin typeface="Times New Roman Bold"/>
              </a:rPr>
              <a:t>Diabetes Prediction:</a:t>
            </a:r>
          </a:p>
          <a:p>
            <a:pPr algn="just" marL="1252224" indent="-417408" lvl="2">
              <a:lnSpc>
                <a:spcPts val="4060"/>
              </a:lnSpc>
              <a:buFont typeface="Arial"/>
              <a:buChar char="⚬"/>
            </a:pPr>
            <a:r>
              <a:rPr lang="en-US" sz="2900">
                <a:solidFill>
                  <a:srgbClr val="000000"/>
                </a:solidFill>
                <a:latin typeface="Times New Roman Bold"/>
              </a:rPr>
              <a:t>The output will indicate whether the person is predicted to be diabetic or not.</a:t>
            </a:r>
          </a:p>
          <a:p>
            <a:pPr algn="just" marL="1252224" indent="-417408" lvl="2">
              <a:lnSpc>
                <a:spcPts val="4060"/>
              </a:lnSpc>
              <a:buFont typeface="Arial"/>
              <a:buChar char="⚬"/>
            </a:pPr>
            <a:r>
              <a:rPr lang="en-US" sz="2900">
                <a:solidFill>
                  <a:srgbClr val="000000"/>
                </a:solidFill>
                <a:latin typeface="Times New Roman Bold"/>
              </a:rPr>
              <a:t>If the prediction is positive (1), the output will display "The person is diabetic."</a:t>
            </a:r>
          </a:p>
          <a:p>
            <a:pPr algn="just" marL="1252224" indent="-417408" lvl="2">
              <a:lnSpc>
                <a:spcPts val="4060"/>
              </a:lnSpc>
              <a:buFont typeface="Arial"/>
              <a:buChar char="⚬"/>
            </a:pPr>
            <a:r>
              <a:rPr lang="en-US" sz="2900">
                <a:solidFill>
                  <a:srgbClr val="000000"/>
                </a:solidFill>
                <a:latin typeface="Times New Roman Bold"/>
              </a:rPr>
              <a:t>If the prediction is negative (0), the output will display "The person is not diabetic."</a:t>
            </a:r>
          </a:p>
          <a:p>
            <a:pPr algn="just" marL="626112" indent="-313056" lvl="1">
              <a:lnSpc>
                <a:spcPts val="4060"/>
              </a:lnSpc>
              <a:buFont typeface="Arial"/>
              <a:buChar char="•"/>
            </a:pPr>
            <a:r>
              <a:rPr lang="en-US" sz="2900">
                <a:solidFill>
                  <a:srgbClr val="000000"/>
                </a:solidFill>
                <a:latin typeface="Times New Roman Bold"/>
              </a:rPr>
              <a:t>Heart Disease Prediction:</a:t>
            </a:r>
          </a:p>
          <a:p>
            <a:pPr algn="just" marL="1252224" indent="-417408" lvl="2">
              <a:lnSpc>
                <a:spcPts val="4060"/>
              </a:lnSpc>
              <a:buFont typeface="Arial"/>
              <a:buChar char="⚬"/>
            </a:pPr>
            <a:r>
              <a:rPr lang="en-US" sz="2900">
                <a:solidFill>
                  <a:srgbClr val="000000"/>
                </a:solidFill>
                <a:latin typeface="Times New Roman Bold"/>
              </a:rPr>
              <a:t>The output will indicate whether the person is predicted to have heart disease or not.</a:t>
            </a:r>
          </a:p>
          <a:p>
            <a:pPr algn="just" marL="1252224" indent="-417408" lvl="2">
              <a:lnSpc>
                <a:spcPts val="4060"/>
              </a:lnSpc>
              <a:buFont typeface="Arial"/>
              <a:buChar char="⚬"/>
            </a:pPr>
            <a:r>
              <a:rPr lang="en-US" sz="2900">
                <a:solidFill>
                  <a:srgbClr val="000000"/>
                </a:solidFill>
                <a:latin typeface="Times New Roman Bold"/>
              </a:rPr>
              <a:t>If the prediction is positive (1), the output will display "The person is having heart disease."</a:t>
            </a:r>
          </a:p>
          <a:p>
            <a:pPr algn="just" marL="1252224" indent="-417408" lvl="2">
              <a:lnSpc>
                <a:spcPts val="4060"/>
              </a:lnSpc>
              <a:buFont typeface="Arial"/>
              <a:buChar char="⚬"/>
            </a:pPr>
            <a:r>
              <a:rPr lang="en-US" sz="2900">
                <a:solidFill>
                  <a:srgbClr val="000000"/>
                </a:solidFill>
                <a:latin typeface="Times New Roman Bold"/>
              </a:rPr>
              <a:t>If the prediction is negative (0), the output will display "The person does not have any heart disease."</a:t>
            </a:r>
          </a:p>
          <a:p>
            <a:pPr algn="just" marL="626112" indent="-313056" lvl="1">
              <a:lnSpc>
                <a:spcPts val="4060"/>
              </a:lnSpc>
              <a:buFont typeface="Arial"/>
              <a:buChar char="•"/>
            </a:pPr>
            <a:r>
              <a:rPr lang="en-US" sz="2900">
                <a:solidFill>
                  <a:srgbClr val="000000"/>
                </a:solidFill>
                <a:latin typeface="Times New Roman Bold"/>
              </a:rPr>
              <a:t>Parkinson's Disease Prediction:</a:t>
            </a:r>
          </a:p>
          <a:p>
            <a:pPr algn="just" marL="1252224" indent="-417408" lvl="2">
              <a:lnSpc>
                <a:spcPts val="4060"/>
              </a:lnSpc>
              <a:buFont typeface="Arial"/>
              <a:buChar char="⚬"/>
            </a:pPr>
            <a:r>
              <a:rPr lang="en-US" sz="2900">
                <a:solidFill>
                  <a:srgbClr val="000000"/>
                </a:solidFill>
                <a:latin typeface="Times New Roman Bold"/>
              </a:rPr>
              <a:t>The output will indicate whether the person is predicted to have Parkinson's disease or not.</a:t>
            </a:r>
          </a:p>
          <a:p>
            <a:pPr algn="just" marL="1252224" indent="-417408" lvl="2">
              <a:lnSpc>
                <a:spcPts val="4060"/>
              </a:lnSpc>
              <a:buFont typeface="Arial"/>
              <a:buChar char="⚬"/>
            </a:pPr>
            <a:r>
              <a:rPr lang="en-US" sz="2900">
                <a:solidFill>
                  <a:srgbClr val="000000"/>
                </a:solidFill>
                <a:latin typeface="Times New Roman Bold"/>
              </a:rPr>
              <a:t>If the prediction is positive (1), the output will display "The person has Parkinson's disease."</a:t>
            </a:r>
          </a:p>
          <a:p>
            <a:pPr algn="just" marL="1252224" indent="-417408" lvl="2">
              <a:lnSpc>
                <a:spcPts val="4060"/>
              </a:lnSpc>
              <a:buFont typeface="Arial"/>
              <a:buChar char="⚬"/>
            </a:pPr>
            <a:r>
              <a:rPr lang="en-US" sz="2900">
                <a:solidFill>
                  <a:srgbClr val="000000"/>
                </a:solidFill>
                <a:latin typeface="Times New Roman Bold"/>
              </a:rPr>
              <a:t>If the prediction is negative (0), the output will display "The person does not have Parkinson's disease."</a:t>
            </a:r>
          </a:p>
          <a:p>
            <a:pPr algn="just">
              <a:lnSpc>
                <a:spcPts val="4060"/>
              </a:lnSpc>
            </a:pPr>
          </a:p>
        </p:txBody>
      </p:sp>
      <p:sp>
        <p:nvSpPr>
          <p:cNvPr name="Freeform 12" id="12"/>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140915" y="377285"/>
            <a:ext cx="9200557" cy="1083755"/>
          </a:xfrm>
          <a:prstGeom prst="rect">
            <a:avLst/>
          </a:prstGeom>
        </p:spPr>
        <p:txBody>
          <a:bodyPr anchor="t" rtlCol="false" tIns="0" lIns="0" bIns="0" rIns="0">
            <a:spAutoFit/>
          </a:bodyPr>
          <a:lstStyle/>
          <a:p>
            <a:pPr algn="ctr">
              <a:lnSpc>
                <a:spcPts val="7990"/>
              </a:lnSpc>
            </a:pPr>
            <a:r>
              <a:rPr lang="en-US" sz="5707">
                <a:solidFill>
                  <a:srgbClr val="000000"/>
                </a:solidFill>
                <a:latin typeface="Times New Roman Bold"/>
              </a:rPr>
              <a:t>RESULT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6010601"/>
            <a:ext cx="19974273" cy="3515749"/>
            <a:chOff x="0" y="0"/>
            <a:chExt cx="5260714" cy="925958"/>
          </a:xfrm>
        </p:grpSpPr>
        <p:sp>
          <p:nvSpPr>
            <p:cNvPr name="Freeform 6" id="6"/>
            <p:cNvSpPr/>
            <p:nvPr/>
          </p:nvSpPr>
          <p:spPr>
            <a:xfrm flipH="false" flipV="false" rot="0">
              <a:off x="0" y="0"/>
              <a:ext cx="5260714" cy="925958"/>
            </a:xfrm>
            <a:custGeom>
              <a:avLst/>
              <a:gdLst/>
              <a:ahLst/>
              <a:cxnLst/>
              <a:rect r="r" b="b" t="t" l="l"/>
              <a:pathLst>
                <a:path h="925958" w="5260714">
                  <a:moveTo>
                    <a:pt x="0" y="0"/>
                  </a:moveTo>
                  <a:lnTo>
                    <a:pt x="5260714" y="0"/>
                  </a:lnTo>
                  <a:lnTo>
                    <a:pt x="5260714" y="925958"/>
                  </a:lnTo>
                  <a:lnTo>
                    <a:pt x="0" y="92595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190453" y="3233217"/>
            <a:ext cx="9907094" cy="1541069"/>
          </a:xfrm>
          <a:prstGeom prst="rect">
            <a:avLst/>
          </a:prstGeom>
        </p:spPr>
        <p:txBody>
          <a:bodyPr anchor="t" rtlCol="false" tIns="0" lIns="0" bIns="0" rIns="0">
            <a:spAutoFit/>
          </a:bodyPr>
          <a:lstStyle/>
          <a:p>
            <a:pPr algn="ctr">
              <a:lnSpc>
                <a:spcPts val="5884"/>
              </a:lnSpc>
            </a:pPr>
            <a:r>
              <a:rPr lang="en-US" sz="4202">
                <a:solidFill>
                  <a:srgbClr val="000000"/>
                </a:solidFill>
                <a:latin typeface="Times New Roman Bold"/>
              </a:rPr>
              <a:t>DISEASE PREDICTION USING MACHINE LEARNING</a:t>
            </a:r>
          </a:p>
        </p:txBody>
      </p:sp>
      <p:sp>
        <p:nvSpPr>
          <p:cNvPr name="TextBox 11" id="11"/>
          <p:cNvSpPr txBox="true"/>
          <p:nvPr/>
        </p:nvSpPr>
        <p:spPr>
          <a:xfrm rot="0">
            <a:off x="1401507" y="6543675"/>
            <a:ext cx="5577893" cy="2714625"/>
          </a:xfrm>
          <a:prstGeom prst="rect">
            <a:avLst/>
          </a:prstGeom>
        </p:spPr>
        <p:txBody>
          <a:bodyPr anchor="t" rtlCol="false" tIns="0" lIns="0" bIns="0" rIns="0">
            <a:spAutoFit/>
          </a:bodyPr>
          <a:lstStyle/>
          <a:p>
            <a:pPr>
              <a:lnSpc>
                <a:spcPts val="4200"/>
              </a:lnSpc>
            </a:pPr>
            <a:r>
              <a:rPr lang="en-US" sz="3000">
                <a:solidFill>
                  <a:srgbClr val="000000"/>
                </a:solidFill>
                <a:latin typeface="Times New Roman Bold"/>
              </a:rPr>
              <a:t>BATCH NO: 6</a:t>
            </a:r>
          </a:p>
          <a:p>
            <a:pPr>
              <a:lnSpc>
                <a:spcPts val="4200"/>
              </a:lnSpc>
            </a:pPr>
            <a:r>
              <a:rPr lang="en-US" sz="3000" spc="294">
                <a:solidFill>
                  <a:srgbClr val="000000"/>
                </a:solidFill>
                <a:latin typeface="Times New Roman Bold"/>
              </a:rPr>
              <a:t>2007 : Matkari Siddharth</a:t>
            </a:r>
          </a:p>
          <a:p>
            <a:pPr>
              <a:lnSpc>
                <a:spcPts val="4200"/>
              </a:lnSpc>
            </a:pPr>
            <a:r>
              <a:rPr lang="en-US" sz="3000" spc="294">
                <a:solidFill>
                  <a:srgbClr val="000000"/>
                </a:solidFill>
                <a:latin typeface="Times New Roman Bold"/>
              </a:rPr>
              <a:t>2009: Jondhale Rajesh</a:t>
            </a:r>
          </a:p>
          <a:p>
            <a:pPr>
              <a:lnSpc>
                <a:spcPts val="4200"/>
              </a:lnSpc>
            </a:pPr>
            <a:r>
              <a:rPr lang="en-US" sz="3000" spc="294">
                <a:solidFill>
                  <a:srgbClr val="000000"/>
                </a:solidFill>
                <a:latin typeface="Times New Roman Bold"/>
              </a:rPr>
              <a:t>2022:Jadhav Omkar</a:t>
            </a:r>
          </a:p>
          <a:p>
            <a:pPr>
              <a:lnSpc>
                <a:spcPts val="4200"/>
              </a:lnSpc>
            </a:pPr>
          </a:p>
        </p:txBody>
      </p:sp>
      <p:sp>
        <p:nvSpPr>
          <p:cNvPr name="TextBox 12" id="12"/>
          <p:cNvSpPr txBox="true"/>
          <p:nvPr/>
        </p:nvSpPr>
        <p:spPr>
          <a:xfrm rot="0">
            <a:off x="12399945" y="7131075"/>
            <a:ext cx="4481546" cy="1114425"/>
          </a:xfrm>
          <a:prstGeom prst="rect">
            <a:avLst/>
          </a:prstGeom>
        </p:spPr>
        <p:txBody>
          <a:bodyPr anchor="t" rtlCol="false" tIns="0" lIns="0" bIns="0" rIns="0">
            <a:spAutoFit/>
          </a:bodyPr>
          <a:lstStyle/>
          <a:p>
            <a:pPr algn="just">
              <a:lnSpc>
                <a:spcPts val="4200"/>
              </a:lnSpc>
            </a:pPr>
            <a:r>
              <a:rPr lang="en-US" sz="3000">
                <a:solidFill>
                  <a:srgbClr val="000000"/>
                </a:solidFill>
                <a:latin typeface="Times New Roman"/>
              </a:rPr>
              <a:t>GUIDED by:</a:t>
            </a:r>
          </a:p>
          <a:p>
            <a:pPr algn="just">
              <a:lnSpc>
                <a:spcPts val="4200"/>
              </a:lnSpc>
            </a:pPr>
            <a:r>
              <a:rPr lang="en-US" sz="3000">
                <a:solidFill>
                  <a:srgbClr val="000000"/>
                </a:solidFill>
                <a:latin typeface="Times New Roman"/>
              </a:rPr>
              <a:t>Dr. S. Mani</a:t>
            </a:r>
          </a:p>
        </p:txBody>
      </p:sp>
      <p:sp>
        <p:nvSpPr>
          <p:cNvPr name="Freeform 13" id="13"/>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114300"/>
              <a:ext cx="812800" cy="927100"/>
            </a:xfrm>
            <a:prstGeom prst="rect">
              <a:avLst/>
            </a:prstGeom>
          </p:spPr>
          <p:txBody>
            <a:bodyPr anchor="ctr" rtlCol="false" tIns="50800" lIns="50800" bIns="50800" rIns="50800"/>
            <a:lstStyle/>
            <a:p>
              <a:pPr algn="just" marL="1252224" indent="-417408" lvl="2">
                <a:lnSpc>
                  <a:spcPts val="4060"/>
                </a:lnSpc>
                <a:spcBef>
                  <a:spcPct val="0"/>
                </a:spcBef>
                <a:buFont typeface="Arial"/>
                <a:buChar char="⚬"/>
              </a:pPr>
            </a:p>
          </p:txBody>
        </p:sp>
      </p:grpSp>
      <p:grpSp>
        <p:nvGrpSpPr>
          <p:cNvPr name="Group 8" id="8"/>
          <p:cNvGrpSpPr/>
          <p:nvPr/>
        </p:nvGrpSpPr>
        <p:grpSpPr>
          <a:xfrm rot="0">
            <a:off x="5139012" y="688299"/>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543721" y="809625"/>
            <a:ext cx="9200557" cy="1050735"/>
          </a:xfrm>
          <a:prstGeom prst="rect">
            <a:avLst/>
          </a:prstGeom>
        </p:spPr>
        <p:txBody>
          <a:bodyPr anchor="t" rtlCol="false" tIns="0" lIns="0" bIns="0" rIns="0">
            <a:spAutoFit/>
          </a:bodyPr>
          <a:lstStyle/>
          <a:p>
            <a:pPr algn="ctr">
              <a:lnSpc>
                <a:spcPts val="7710"/>
              </a:lnSpc>
            </a:pPr>
            <a:r>
              <a:rPr lang="en-US" sz="5507">
                <a:solidFill>
                  <a:srgbClr val="000000"/>
                </a:solidFill>
                <a:latin typeface="Times New Roman Bold"/>
              </a:rPr>
              <a:t>CONCLUSION </a:t>
            </a:r>
          </a:p>
        </p:txBody>
      </p:sp>
      <p:sp>
        <p:nvSpPr>
          <p:cNvPr name="TextBox 17" id="17"/>
          <p:cNvSpPr txBox="true"/>
          <p:nvPr/>
        </p:nvSpPr>
        <p:spPr>
          <a:xfrm rot="0">
            <a:off x="2283597" y="3047568"/>
            <a:ext cx="13720805" cy="4669791"/>
          </a:xfrm>
          <a:prstGeom prst="rect">
            <a:avLst/>
          </a:prstGeom>
        </p:spPr>
        <p:txBody>
          <a:bodyPr anchor="t" rtlCol="false" tIns="0" lIns="0" bIns="0" rIns="0">
            <a:spAutoFit/>
          </a:bodyPr>
          <a:lstStyle/>
          <a:p>
            <a:pPr algn="just">
              <a:lnSpc>
                <a:spcPts val="4059"/>
              </a:lnSpc>
              <a:spcBef>
                <a:spcPct val="0"/>
              </a:spcBef>
            </a:pPr>
            <a:r>
              <a:rPr lang="en-US" sz="2899">
                <a:solidFill>
                  <a:srgbClr val="000000"/>
                </a:solidFill>
                <a:latin typeface="Times New Roman Bold"/>
              </a:rPr>
              <a:t>Disease prediction using machine learning is a powerful approach for early detection and proactive management of health conditions. In this project, we developed a disease prediction application using machine learning models and the Streamlit library. The application accurately predicts the likelihood of three diseases: diabetes, heart disease, and Parkinson's disease. Through evaluation, we achieved promising results in terms of accuracy and predictive power. Future directions involve addressing limitations, incorporating more data sources, and expanding the application to include additional diseases. Disease prediction using machine learning has the potential to revolutionize healthcare by enabling early intervention and personalized treatment plans.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225804"/>
            <a:chOff x="0" y="0"/>
            <a:chExt cx="4274726" cy="2166467"/>
          </a:xfrm>
        </p:grpSpPr>
        <p:sp>
          <p:nvSpPr>
            <p:cNvPr name="Freeform 6" id="6"/>
            <p:cNvSpPr/>
            <p:nvPr/>
          </p:nvSpPr>
          <p:spPr>
            <a:xfrm flipH="false" flipV="false" rot="0">
              <a:off x="0" y="0"/>
              <a:ext cx="4274726" cy="2166467"/>
            </a:xfrm>
            <a:custGeom>
              <a:avLst/>
              <a:gdLst/>
              <a:ahLst/>
              <a:cxnLst/>
              <a:rect r="r" b="b" t="t" l="l"/>
              <a:pathLst>
                <a:path h="2166467" w="4274726">
                  <a:moveTo>
                    <a:pt x="0" y="0"/>
                  </a:moveTo>
                  <a:lnTo>
                    <a:pt x="4274726" y="0"/>
                  </a:lnTo>
                  <a:lnTo>
                    <a:pt x="4274726" y="2166467"/>
                  </a:lnTo>
                  <a:lnTo>
                    <a:pt x="0" y="2166467"/>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106636"/>
            <a:ext cx="8009976" cy="1399307"/>
            <a:chOff x="0" y="0"/>
            <a:chExt cx="2109623" cy="368542"/>
          </a:xfrm>
        </p:grpSpPr>
        <p:sp>
          <p:nvSpPr>
            <p:cNvPr name="Freeform 9" id="9"/>
            <p:cNvSpPr/>
            <p:nvPr/>
          </p:nvSpPr>
          <p:spPr>
            <a:xfrm flipH="false" flipV="false" rot="0">
              <a:off x="0" y="0"/>
              <a:ext cx="2109623" cy="368542"/>
            </a:xfrm>
            <a:custGeom>
              <a:avLst/>
              <a:gdLst/>
              <a:ahLst/>
              <a:cxnLst/>
              <a:rect r="r" b="b" t="t" l="l"/>
              <a:pathLst>
                <a:path h="368542" w="2109623">
                  <a:moveTo>
                    <a:pt x="0" y="0"/>
                  </a:moveTo>
                  <a:lnTo>
                    <a:pt x="2109623" y="0"/>
                  </a:lnTo>
                  <a:lnTo>
                    <a:pt x="2109623" y="368542"/>
                  </a:lnTo>
                  <a:lnTo>
                    <a:pt x="0" y="368542"/>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202199" y="1505943"/>
            <a:ext cx="13883602" cy="8339975"/>
          </a:xfrm>
          <a:custGeom>
            <a:avLst/>
            <a:gdLst/>
            <a:ahLst/>
            <a:cxnLst/>
            <a:rect r="r" b="b" t="t" l="l"/>
            <a:pathLst>
              <a:path h="8339975" w="13883602">
                <a:moveTo>
                  <a:pt x="0" y="0"/>
                </a:moveTo>
                <a:lnTo>
                  <a:pt x="13883602" y="0"/>
                </a:lnTo>
                <a:lnTo>
                  <a:pt x="13883602" y="8339975"/>
                </a:lnTo>
                <a:lnTo>
                  <a:pt x="0" y="8339975"/>
                </a:lnTo>
                <a:lnTo>
                  <a:pt x="0" y="0"/>
                </a:lnTo>
                <a:close/>
              </a:path>
            </a:pathLst>
          </a:custGeom>
          <a:blipFill>
            <a:blip r:embed="rId8"/>
            <a:stretch>
              <a:fillRect l="0" t="0" r="-493" b="-3463"/>
            </a:stretch>
          </a:blipFill>
        </p:spPr>
      </p:sp>
      <p:sp>
        <p:nvSpPr>
          <p:cNvPr name="TextBox 17" id="17"/>
          <p:cNvSpPr txBox="true"/>
          <p:nvPr/>
        </p:nvSpPr>
        <p:spPr>
          <a:xfrm rot="0">
            <a:off x="4543721" y="388068"/>
            <a:ext cx="9200557" cy="873569"/>
          </a:xfrm>
          <a:prstGeom prst="rect">
            <a:avLst/>
          </a:prstGeom>
        </p:spPr>
        <p:txBody>
          <a:bodyPr anchor="t" rtlCol="false" tIns="0" lIns="0" bIns="0" rIns="0">
            <a:spAutoFit/>
          </a:bodyPr>
          <a:lstStyle/>
          <a:p>
            <a:pPr algn="ctr">
              <a:lnSpc>
                <a:spcPts val="6450"/>
              </a:lnSpc>
            </a:pPr>
            <a:r>
              <a:rPr lang="en-US" sz="4607">
                <a:solidFill>
                  <a:srgbClr val="000000"/>
                </a:solidFill>
                <a:latin typeface="Times New Roman Bold"/>
              </a:rPr>
              <a:t>REFERENCES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69473" y="2724169"/>
            <a:ext cx="11749054" cy="1992163"/>
          </a:xfrm>
          <a:prstGeom prst="rect">
            <a:avLst/>
          </a:prstGeom>
        </p:spPr>
        <p:txBody>
          <a:bodyPr anchor="t" rtlCol="false" tIns="0" lIns="0" bIns="0" rIns="0">
            <a:spAutoFit/>
          </a:bodyPr>
          <a:lstStyle/>
          <a:p>
            <a:pPr algn="ctr">
              <a:lnSpc>
                <a:spcPts val="14620"/>
              </a:lnSpc>
            </a:pPr>
            <a:r>
              <a:rPr lang="en-US" sz="10443">
                <a:solidFill>
                  <a:srgbClr val="000000"/>
                </a:solidFill>
                <a:latin typeface="Times New Roman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543721" y="771525"/>
            <a:ext cx="9200557" cy="1260921"/>
          </a:xfrm>
          <a:prstGeom prst="rect">
            <a:avLst/>
          </a:prstGeom>
        </p:spPr>
        <p:txBody>
          <a:bodyPr anchor="t" rtlCol="false" tIns="0" lIns="0" bIns="0" rIns="0">
            <a:spAutoFit/>
          </a:bodyPr>
          <a:lstStyle/>
          <a:p>
            <a:pPr algn="ctr">
              <a:lnSpc>
                <a:spcPts val="9250"/>
              </a:lnSpc>
            </a:pPr>
            <a:r>
              <a:rPr lang="en-US" sz="6607">
                <a:solidFill>
                  <a:srgbClr val="000000"/>
                </a:solidFill>
                <a:latin typeface="Times New Roman Bold"/>
              </a:rPr>
              <a:t>ABSTRACT</a:t>
            </a:r>
          </a:p>
        </p:txBody>
      </p:sp>
      <p:sp>
        <p:nvSpPr>
          <p:cNvPr name="TextBox 17" id="17"/>
          <p:cNvSpPr txBox="true"/>
          <p:nvPr/>
        </p:nvSpPr>
        <p:spPr>
          <a:xfrm rot="0">
            <a:off x="1810602" y="3010475"/>
            <a:ext cx="15199847" cy="4688771"/>
          </a:xfrm>
          <a:prstGeom prst="rect">
            <a:avLst/>
          </a:prstGeom>
        </p:spPr>
        <p:txBody>
          <a:bodyPr anchor="t" rtlCol="false" tIns="0" lIns="0" bIns="0" rIns="0">
            <a:spAutoFit/>
          </a:bodyPr>
          <a:lstStyle/>
          <a:p>
            <a:pPr>
              <a:lnSpc>
                <a:spcPts val="4588"/>
              </a:lnSpc>
            </a:pPr>
            <a:r>
              <a:rPr lang="en-US" sz="3277">
                <a:solidFill>
                  <a:srgbClr val="000000"/>
                </a:solidFill>
                <a:latin typeface="Times New Roman Bold"/>
              </a:rPr>
              <a:t>This project focuses on disease prediction using machine learning techniques. By analyzing patient health records, we aim to develop an accurate predictive model to assist healthcare professionals in identifying potential diseases. The project involves data preprocessing, feature selection, model training, and evaluation. Various machine learning algorithms are applied, and performance metrics are used to assess the models' accuracy. The results demonstrate the effectiveness of the proposed approach, showcasing its potential to support healthcare decision-making, improve patient care, and enhance health outcomes.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357317"/>
            <a:ext cx="15615819" cy="5068331"/>
            <a:chOff x="0" y="0"/>
            <a:chExt cx="4112808" cy="1334869"/>
          </a:xfrm>
        </p:grpSpPr>
        <p:sp>
          <p:nvSpPr>
            <p:cNvPr name="Freeform 8" id="8"/>
            <p:cNvSpPr/>
            <p:nvPr/>
          </p:nvSpPr>
          <p:spPr>
            <a:xfrm flipH="false" flipV="false" rot="0">
              <a:off x="0" y="0"/>
              <a:ext cx="4112808" cy="1334869"/>
            </a:xfrm>
            <a:custGeom>
              <a:avLst/>
              <a:gdLst/>
              <a:ahLst/>
              <a:cxnLst/>
              <a:rect r="r" b="b" t="t" l="l"/>
              <a:pathLst>
                <a:path h="1334869" w="4112808">
                  <a:moveTo>
                    <a:pt x="0" y="0"/>
                  </a:moveTo>
                  <a:lnTo>
                    <a:pt x="4112808" y="0"/>
                  </a:lnTo>
                  <a:lnTo>
                    <a:pt x="4112808" y="1334869"/>
                  </a:lnTo>
                  <a:lnTo>
                    <a:pt x="0" y="1334869"/>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979113" y="687305"/>
            <a:ext cx="12329775" cy="1730229"/>
            <a:chOff x="0" y="0"/>
            <a:chExt cx="3247348" cy="455698"/>
          </a:xfrm>
        </p:grpSpPr>
        <p:sp>
          <p:nvSpPr>
            <p:cNvPr name="Freeform 11" id="11"/>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a:solidFill>
                <a:srgbClr val="F1F2F2"/>
              </a:solidFill>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517916" y="771525"/>
            <a:ext cx="13252168" cy="1260921"/>
          </a:xfrm>
          <a:prstGeom prst="rect">
            <a:avLst/>
          </a:prstGeom>
        </p:spPr>
        <p:txBody>
          <a:bodyPr anchor="t" rtlCol="false" tIns="0" lIns="0" bIns="0" rIns="0">
            <a:spAutoFit/>
          </a:bodyPr>
          <a:lstStyle/>
          <a:p>
            <a:pPr algn="ctr">
              <a:lnSpc>
                <a:spcPts val="9250"/>
              </a:lnSpc>
            </a:pPr>
            <a:r>
              <a:rPr lang="en-US" sz="6607">
                <a:solidFill>
                  <a:srgbClr val="000000"/>
                </a:solidFill>
                <a:latin typeface="Times New Roman Bold"/>
              </a:rPr>
              <a:t>OBJECTIVE</a:t>
            </a:r>
          </a:p>
        </p:txBody>
      </p:sp>
      <p:sp>
        <p:nvSpPr>
          <p:cNvPr name="TextBox 17" id="17"/>
          <p:cNvSpPr txBox="true"/>
          <p:nvPr/>
        </p:nvSpPr>
        <p:spPr>
          <a:xfrm rot="0">
            <a:off x="1292074" y="3972604"/>
            <a:ext cx="15089072" cy="3140075"/>
          </a:xfrm>
          <a:prstGeom prst="rect">
            <a:avLst/>
          </a:prstGeom>
        </p:spPr>
        <p:txBody>
          <a:bodyPr anchor="t" rtlCol="false" tIns="0" lIns="0" bIns="0" rIns="0">
            <a:spAutoFit/>
          </a:bodyPr>
          <a:lstStyle/>
          <a:p>
            <a:pPr algn="just">
              <a:lnSpc>
                <a:spcPts val="4899"/>
              </a:lnSpc>
            </a:pPr>
            <a:r>
              <a:rPr lang="en-US" sz="3499">
                <a:solidFill>
                  <a:srgbClr val="000000"/>
                </a:solidFill>
                <a:latin typeface="Times New Roman Bold"/>
              </a:rPr>
              <a:t>The primary aim of this project is to analyze the “Pima Indian Diabetes Dataset” and “Cleveland Heart Disease Dataset” and use Support Vector Machine, Naïve Bayes, and K-Nearest Neighbors for prediction. The secondary aim is to develop a web application that allows users to predict heart disease and diabetes utilizing the prediction engine.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248119"/>
            <a:chOff x="0" y="0"/>
            <a:chExt cx="4274726" cy="2172344"/>
          </a:xfrm>
        </p:grpSpPr>
        <p:sp>
          <p:nvSpPr>
            <p:cNvPr name="Freeform 6" id="6"/>
            <p:cNvSpPr/>
            <p:nvPr/>
          </p:nvSpPr>
          <p:spPr>
            <a:xfrm flipH="false" flipV="false" rot="0">
              <a:off x="0" y="0"/>
              <a:ext cx="4274726" cy="2172344"/>
            </a:xfrm>
            <a:custGeom>
              <a:avLst/>
              <a:gdLst/>
              <a:ahLst/>
              <a:cxnLst/>
              <a:rect r="r" b="b" t="t" l="l"/>
              <a:pathLst>
                <a:path h="2172344" w="4274726">
                  <a:moveTo>
                    <a:pt x="0" y="0"/>
                  </a:moveTo>
                  <a:lnTo>
                    <a:pt x="4274726" y="0"/>
                  </a:lnTo>
                  <a:lnTo>
                    <a:pt x="4274726" y="2172344"/>
                  </a:lnTo>
                  <a:lnTo>
                    <a:pt x="0" y="2172344"/>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543721" y="771525"/>
            <a:ext cx="9200557" cy="1260921"/>
          </a:xfrm>
          <a:prstGeom prst="rect">
            <a:avLst/>
          </a:prstGeom>
        </p:spPr>
        <p:txBody>
          <a:bodyPr anchor="t" rtlCol="false" tIns="0" lIns="0" bIns="0" rIns="0">
            <a:spAutoFit/>
          </a:bodyPr>
          <a:lstStyle/>
          <a:p>
            <a:pPr algn="ctr">
              <a:lnSpc>
                <a:spcPts val="9250"/>
              </a:lnSpc>
            </a:pPr>
            <a:r>
              <a:rPr lang="en-US" sz="6607">
                <a:solidFill>
                  <a:srgbClr val="000000"/>
                </a:solidFill>
                <a:latin typeface="Times New Roman Bold"/>
              </a:rPr>
              <a:t>BASE PAPER</a:t>
            </a:r>
          </a:p>
        </p:txBody>
      </p:sp>
      <p:sp>
        <p:nvSpPr>
          <p:cNvPr name="TextBox 12" id="12"/>
          <p:cNvSpPr txBox="true"/>
          <p:nvPr/>
        </p:nvSpPr>
        <p:spPr>
          <a:xfrm rot="0">
            <a:off x="1358544" y="2337189"/>
            <a:ext cx="15603675" cy="8549005"/>
          </a:xfrm>
          <a:prstGeom prst="rect">
            <a:avLst/>
          </a:prstGeom>
        </p:spPr>
        <p:txBody>
          <a:bodyPr anchor="t" rtlCol="false" tIns="0" lIns="0" bIns="0" rIns="0">
            <a:spAutoFit/>
          </a:bodyPr>
          <a:lstStyle/>
          <a:p>
            <a:pPr algn="just">
              <a:lnSpc>
                <a:spcPts val="5179"/>
              </a:lnSpc>
            </a:pPr>
            <a:r>
              <a:rPr lang="en-US" sz="3699">
                <a:solidFill>
                  <a:srgbClr val="000000"/>
                </a:solidFill>
                <a:latin typeface="Times New Roman Bold"/>
              </a:rPr>
              <a:t>Comparing different supervised machine learning algorithms for disease prediction</a:t>
            </a:r>
          </a:p>
          <a:p>
            <a:pPr algn="just">
              <a:lnSpc>
                <a:spcPts val="4620"/>
              </a:lnSpc>
            </a:pPr>
            <a:r>
              <a:rPr lang="en-US" sz="3300" u="sng">
                <a:solidFill>
                  <a:srgbClr val="000000"/>
                </a:solidFill>
                <a:latin typeface="Times New Roman Bold"/>
                <a:hlinkClick r:id="rId4" tooltip="https://bmcmedinformdecismak.biomedcentral.com/"/>
              </a:rPr>
              <a:t>BMC Medical Informatics and Decision Making</a:t>
            </a:r>
          </a:p>
          <a:p>
            <a:pPr algn="just">
              <a:lnSpc>
                <a:spcPts val="4759"/>
              </a:lnSpc>
            </a:pPr>
            <a:r>
              <a:rPr lang="en-US" sz="3399">
                <a:solidFill>
                  <a:srgbClr val="000000"/>
                </a:solidFill>
                <a:latin typeface="Times New Roman Bold"/>
              </a:rPr>
              <a:t>Supervised machine learning algorithms have been a dominant method in the data mining field. Disease prediction using health data has recently shown a potential application area for these methods. This study aims to identify the key trends among different types of supervised machine learning algorithms, and their performance and usage for disease risk prediction.</a:t>
            </a:r>
          </a:p>
          <a:p>
            <a:pPr algn="just">
              <a:lnSpc>
                <a:spcPts val="4759"/>
              </a:lnSpc>
            </a:pPr>
            <a:r>
              <a:rPr lang="en-US" sz="3399">
                <a:solidFill>
                  <a:srgbClr val="000000"/>
                </a:solidFill>
                <a:latin typeface="Times New Roman Bold"/>
              </a:rPr>
              <a:t>This study provides a wide overview of the relative performance of different variants of supervised machine learning algorithms for disease prediction. This important information of relative performance can be used to aid researchers in the selection of an appropriate supervised machine learning algorithm for their studies.</a:t>
            </a:r>
          </a:p>
          <a:p>
            <a:pPr algn="just">
              <a:lnSpc>
                <a:spcPts val="4759"/>
              </a:lnSpc>
            </a:pPr>
          </a:p>
          <a:p>
            <a:pPr algn="just">
              <a:lnSpc>
                <a:spcPts val="4759"/>
              </a:lnSpc>
            </a:pPr>
          </a:p>
        </p:txBody>
      </p:sp>
      <p:sp>
        <p:nvSpPr>
          <p:cNvPr name="Freeform 13" id="13"/>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356399" y="687305"/>
            <a:ext cx="8108253" cy="1730229"/>
            <a:chOff x="0" y="0"/>
            <a:chExt cx="2135507" cy="455698"/>
          </a:xfrm>
        </p:grpSpPr>
        <p:sp>
          <p:nvSpPr>
            <p:cNvPr name="Freeform 6" id="6"/>
            <p:cNvSpPr/>
            <p:nvPr/>
          </p:nvSpPr>
          <p:spPr>
            <a:xfrm flipH="false" flipV="false" rot="0">
              <a:off x="0" y="0"/>
              <a:ext cx="2135507" cy="455698"/>
            </a:xfrm>
            <a:custGeom>
              <a:avLst/>
              <a:gdLst/>
              <a:ahLst/>
              <a:cxnLst/>
              <a:rect r="r" b="b" t="t" l="l"/>
              <a:pathLst>
                <a:path h="455698" w="2135507">
                  <a:moveTo>
                    <a:pt x="0" y="0"/>
                  </a:moveTo>
                  <a:lnTo>
                    <a:pt x="2135507" y="0"/>
                  </a:lnTo>
                  <a:lnTo>
                    <a:pt x="2135507" y="455698"/>
                  </a:lnTo>
                  <a:lnTo>
                    <a:pt x="0" y="455698"/>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356399" y="861811"/>
            <a:ext cx="8108253" cy="1168845"/>
          </a:xfrm>
          <a:prstGeom prst="rect">
            <a:avLst/>
          </a:prstGeom>
        </p:spPr>
        <p:txBody>
          <a:bodyPr anchor="t" rtlCol="false" tIns="0" lIns="0" bIns="0" rIns="0">
            <a:spAutoFit/>
          </a:bodyPr>
          <a:lstStyle/>
          <a:p>
            <a:pPr algn="ctr">
              <a:lnSpc>
                <a:spcPts val="8550"/>
              </a:lnSpc>
            </a:pPr>
            <a:r>
              <a:rPr lang="en-US" sz="6107">
                <a:solidFill>
                  <a:srgbClr val="000000"/>
                </a:solidFill>
                <a:latin typeface="Times New Roman Bold"/>
              </a:rPr>
              <a:t>EXISTING SYSTEM</a:t>
            </a:r>
          </a:p>
        </p:txBody>
      </p:sp>
      <p:sp>
        <p:nvSpPr>
          <p:cNvPr name="TextBox 12" id="12"/>
          <p:cNvSpPr txBox="true"/>
          <p:nvPr/>
        </p:nvSpPr>
        <p:spPr>
          <a:xfrm rot="0">
            <a:off x="2258656" y="2896892"/>
            <a:ext cx="13770689" cy="6234569"/>
          </a:xfrm>
          <a:prstGeom prst="rect">
            <a:avLst/>
          </a:prstGeom>
        </p:spPr>
        <p:txBody>
          <a:bodyPr anchor="t" rtlCol="false" tIns="0" lIns="0" bIns="0" rIns="0">
            <a:spAutoFit/>
          </a:bodyPr>
          <a:lstStyle/>
          <a:p>
            <a:pPr algn="just" marL="684302" indent="-342151" lvl="1">
              <a:lnSpc>
                <a:spcPts val="4437"/>
              </a:lnSpc>
              <a:buFont typeface="Arial"/>
              <a:buChar char="•"/>
            </a:pPr>
            <a:r>
              <a:rPr lang="en-US" sz="3169">
                <a:solidFill>
                  <a:srgbClr val="000000"/>
                </a:solidFill>
                <a:latin typeface="Times New Roman Bold"/>
              </a:rPr>
              <a:t>Logistic Regression: Logistic regression is a widely used statistical model for binary classification tasks, including disease prediction. It calculates the probability of a certain outcome based on input features.</a:t>
            </a:r>
          </a:p>
          <a:p>
            <a:pPr algn="just" marL="684302" indent="-342151" lvl="1">
              <a:lnSpc>
                <a:spcPts val="4437"/>
              </a:lnSpc>
              <a:buFont typeface="Arial"/>
              <a:buChar char="•"/>
            </a:pPr>
            <a:r>
              <a:rPr lang="en-US" sz="3169">
                <a:solidFill>
                  <a:srgbClr val="000000"/>
                </a:solidFill>
                <a:latin typeface="Times New Roman Bold"/>
              </a:rPr>
              <a:t>Decision Trees: Decision trees are tree-like models that make predictions by following a series of if-else conditions based on input features. They can be used for both classification and regression tasks and are often used in disease prediction due to their interpretability.</a:t>
            </a:r>
          </a:p>
          <a:p>
            <a:pPr algn="just" marL="684302" indent="-342151" lvl="1">
              <a:lnSpc>
                <a:spcPts val="4437"/>
              </a:lnSpc>
              <a:buFont typeface="Arial"/>
              <a:buChar char="•"/>
            </a:pPr>
            <a:r>
              <a:rPr lang="en-US" sz="3169">
                <a:solidFill>
                  <a:srgbClr val="000000"/>
                </a:solidFill>
                <a:latin typeface="Times New Roman Bold"/>
              </a:rPr>
              <a:t>Random Forest: Random forest is an ensemble learning method that combines multiple decision trees to make predictions. It is known for its ability to handle complex relationships in data and provide robust predictions.</a:t>
            </a:r>
          </a:p>
          <a:p>
            <a:pPr algn="just">
              <a:lnSpc>
                <a:spcPts val="4437"/>
              </a:lnSpc>
            </a:pPr>
          </a:p>
        </p:txBody>
      </p:sp>
      <p:sp>
        <p:nvSpPr>
          <p:cNvPr name="Freeform 13" id="13"/>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620741" y="687305"/>
            <a:ext cx="12007057" cy="1730229"/>
            <a:chOff x="0" y="0"/>
            <a:chExt cx="3162352" cy="455698"/>
          </a:xfrm>
        </p:grpSpPr>
        <p:sp>
          <p:nvSpPr>
            <p:cNvPr name="Freeform 9" id="9"/>
            <p:cNvSpPr/>
            <p:nvPr/>
          </p:nvSpPr>
          <p:spPr>
            <a:xfrm flipH="false" flipV="false" rot="0">
              <a:off x="0" y="0"/>
              <a:ext cx="3162353" cy="455698"/>
            </a:xfrm>
            <a:custGeom>
              <a:avLst/>
              <a:gdLst/>
              <a:ahLst/>
              <a:cxnLst/>
              <a:rect r="r" b="b" t="t" l="l"/>
              <a:pathLst>
                <a:path h="455698" w="3162353">
                  <a:moveTo>
                    <a:pt x="0" y="0"/>
                  </a:moveTo>
                  <a:lnTo>
                    <a:pt x="3162353" y="0"/>
                  </a:lnTo>
                  <a:lnTo>
                    <a:pt x="316235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664313" y="828675"/>
            <a:ext cx="11492426" cy="1875404"/>
          </a:xfrm>
          <a:prstGeom prst="rect">
            <a:avLst/>
          </a:prstGeom>
        </p:spPr>
        <p:txBody>
          <a:bodyPr anchor="t" rtlCol="false" tIns="0" lIns="0" bIns="0" rIns="0">
            <a:spAutoFit/>
          </a:bodyPr>
          <a:lstStyle/>
          <a:p>
            <a:pPr algn="ctr">
              <a:lnSpc>
                <a:spcPts val="7119"/>
              </a:lnSpc>
            </a:pPr>
            <a:r>
              <a:rPr lang="en-US" sz="5085">
                <a:solidFill>
                  <a:srgbClr val="000000"/>
                </a:solidFill>
                <a:latin typeface="Times New Roman Bold"/>
              </a:rPr>
              <a:t>DRAWBACKS OF EXISTING PROJECT</a:t>
            </a:r>
          </a:p>
        </p:txBody>
      </p:sp>
      <p:sp>
        <p:nvSpPr>
          <p:cNvPr name="TextBox 15" id="15"/>
          <p:cNvSpPr txBox="true"/>
          <p:nvPr/>
        </p:nvSpPr>
        <p:spPr>
          <a:xfrm rot="0">
            <a:off x="2246042" y="3129555"/>
            <a:ext cx="13795916" cy="3759200"/>
          </a:xfrm>
          <a:prstGeom prst="rect">
            <a:avLst/>
          </a:prstGeom>
        </p:spPr>
        <p:txBody>
          <a:bodyPr anchor="t" rtlCol="false" tIns="0" lIns="0" bIns="0" rIns="0">
            <a:spAutoFit/>
          </a:bodyPr>
          <a:lstStyle/>
          <a:p>
            <a:pPr algn="just">
              <a:lnSpc>
                <a:spcPts val="4899"/>
              </a:lnSpc>
            </a:pPr>
            <a:r>
              <a:rPr lang="en-US" sz="3499">
                <a:solidFill>
                  <a:srgbClr val="000000"/>
                </a:solidFill>
                <a:latin typeface="Times New Roman Bold"/>
              </a:rPr>
              <a:t>Limited Data Availability</a:t>
            </a:r>
          </a:p>
          <a:p>
            <a:pPr algn="just">
              <a:lnSpc>
                <a:spcPts val="4899"/>
              </a:lnSpc>
            </a:pPr>
            <a:r>
              <a:rPr lang="en-US" sz="3499">
                <a:solidFill>
                  <a:srgbClr val="000000"/>
                </a:solidFill>
                <a:latin typeface="Times New Roman Bold"/>
              </a:rPr>
              <a:t>Lack of Interpretability</a:t>
            </a:r>
          </a:p>
          <a:p>
            <a:pPr algn="just">
              <a:lnSpc>
                <a:spcPts val="4899"/>
              </a:lnSpc>
            </a:pPr>
            <a:r>
              <a:rPr lang="en-US" sz="3499">
                <a:solidFill>
                  <a:srgbClr val="000000"/>
                </a:solidFill>
                <a:latin typeface="Times New Roman Bold"/>
              </a:rPr>
              <a:t>Limited Explanation for Predictions</a:t>
            </a:r>
          </a:p>
          <a:p>
            <a:pPr algn="just">
              <a:lnSpc>
                <a:spcPts val="4899"/>
              </a:lnSpc>
            </a:pPr>
            <a:r>
              <a:rPr lang="en-US" sz="3499">
                <a:solidFill>
                  <a:srgbClr val="000000"/>
                </a:solidFill>
                <a:latin typeface="Times New Roman Bold"/>
              </a:rPr>
              <a:t>Insufficient Handling of Imbalanced Data</a:t>
            </a:r>
          </a:p>
          <a:p>
            <a:pPr algn="just">
              <a:lnSpc>
                <a:spcPts val="4899"/>
              </a:lnSpc>
            </a:pPr>
            <a:r>
              <a:rPr lang="en-US" sz="3499">
                <a:solidFill>
                  <a:srgbClr val="000000"/>
                </a:solidFill>
                <a:latin typeface="Times New Roman Bold"/>
              </a:rPr>
              <a:t>Lack of Real-Time Predictions</a:t>
            </a:r>
          </a:p>
          <a:p>
            <a:pPr algn="just">
              <a:lnSpc>
                <a:spcPts val="4899"/>
              </a:lnSpc>
            </a:pPr>
          </a:p>
        </p:txBody>
      </p:sp>
      <p:sp>
        <p:nvSpPr>
          <p:cNvPr name="Freeform 16" id="16"/>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678028" y="687305"/>
            <a:ext cx="8873767" cy="1730229"/>
            <a:chOff x="0" y="0"/>
            <a:chExt cx="2337124" cy="455698"/>
          </a:xfrm>
        </p:grpSpPr>
        <p:sp>
          <p:nvSpPr>
            <p:cNvPr name="Freeform 9" id="9"/>
            <p:cNvSpPr/>
            <p:nvPr/>
          </p:nvSpPr>
          <p:spPr>
            <a:xfrm flipH="false" flipV="false" rot="0">
              <a:off x="0" y="0"/>
              <a:ext cx="2337124" cy="455698"/>
            </a:xfrm>
            <a:custGeom>
              <a:avLst/>
              <a:gdLst/>
              <a:ahLst/>
              <a:cxnLst/>
              <a:rect r="r" b="b" t="t" l="l"/>
              <a:pathLst>
                <a:path h="455698" w="2337124">
                  <a:moveTo>
                    <a:pt x="0" y="0"/>
                  </a:moveTo>
                  <a:lnTo>
                    <a:pt x="2337124" y="0"/>
                  </a:lnTo>
                  <a:lnTo>
                    <a:pt x="2337124"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a:grpSpLocks noChangeAspect="true"/>
          </p:cNvGrpSpPr>
          <p:nvPr/>
        </p:nvGrpSpPr>
        <p:grpSpPr>
          <a:xfrm rot="0">
            <a:off x="1697602" y="3293323"/>
            <a:ext cx="5960851" cy="3689844"/>
            <a:chOff x="0" y="0"/>
            <a:chExt cx="6973570" cy="4316730"/>
          </a:xfrm>
        </p:grpSpPr>
        <p:sp>
          <p:nvSpPr>
            <p:cNvPr name="Freeform 15" id="15"/>
            <p:cNvSpPr/>
            <p:nvPr/>
          </p:nvSpPr>
          <p:spPr>
            <a:xfrm flipH="false" flipV="false" rot="0">
              <a:off x="0" y="0"/>
              <a:ext cx="6973570" cy="4316730"/>
            </a:xfrm>
            <a:custGeom>
              <a:avLst/>
              <a:gdLst/>
              <a:ahLst/>
              <a:cxnLst/>
              <a:rect r="r" b="b" t="t" l="l"/>
              <a:pathLst>
                <a:path h="4316730" w="6973570">
                  <a:moveTo>
                    <a:pt x="6228080" y="0"/>
                  </a:moveTo>
                  <a:lnTo>
                    <a:pt x="0" y="0"/>
                  </a:lnTo>
                  <a:lnTo>
                    <a:pt x="0" y="4316730"/>
                  </a:lnTo>
                  <a:lnTo>
                    <a:pt x="6973570" y="4316730"/>
                  </a:lnTo>
                  <a:lnTo>
                    <a:pt x="6973570" y="745490"/>
                  </a:lnTo>
                  <a:close/>
                </a:path>
              </a:pathLst>
            </a:custGeom>
            <a:blipFill>
              <a:blip r:embed="rId4"/>
              <a:stretch>
                <a:fillRect l="0" t="-3512" r="0" b="-3512"/>
              </a:stretch>
            </a:blipFill>
          </p:spPr>
        </p:sp>
        <p:sp>
          <p:nvSpPr>
            <p:cNvPr name="Freeform 16" id="16"/>
            <p:cNvSpPr/>
            <p:nvPr/>
          </p:nvSpPr>
          <p:spPr>
            <a:xfrm flipH="false" flipV="false" rot="0">
              <a:off x="6228080" y="0"/>
              <a:ext cx="745490" cy="745490"/>
            </a:xfrm>
            <a:custGeom>
              <a:avLst/>
              <a:gdLst/>
              <a:ahLst/>
              <a:cxnLst/>
              <a:rect r="r" b="b" t="t" l="l"/>
              <a:pathLst>
                <a:path h="745490" w="745490">
                  <a:moveTo>
                    <a:pt x="0" y="0"/>
                  </a:moveTo>
                  <a:lnTo>
                    <a:pt x="0" y="745490"/>
                  </a:lnTo>
                  <a:lnTo>
                    <a:pt x="745490" y="745490"/>
                  </a:lnTo>
                  <a:close/>
                </a:path>
              </a:pathLst>
            </a:custGeom>
            <a:solidFill>
              <a:srgbClr val="DDDEDE"/>
            </a:solidFill>
          </p:spPr>
        </p:sp>
      </p:grpSp>
      <p:sp>
        <p:nvSpPr>
          <p:cNvPr name="Freeform 17" id="17"/>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4543721" y="819150"/>
            <a:ext cx="9200557" cy="1024699"/>
          </a:xfrm>
          <a:prstGeom prst="rect">
            <a:avLst/>
          </a:prstGeom>
        </p:spPr>
        <p:txBody>
          <a:bodyPr anchor="t" rtlCol="false" tIns="0" lIns="0" bIns="0" rIns="0">
            <a:spAutoFit/>
          </a:bodyPr>
          <a:lstStyle/>
          <a:p>
            <a:pPr algn="ctr">
              <a:lnSpc>
                <a:spcPts val="7570"/>
              </a:lnSpc>
            </a:pPr>
            <a:r>
              <a:rPr lang="en-US" sz="5407">
                <a:solidFill>
                  <a:srgbClr val="000000"/>
                </a:solidFill>
                <a:latin typeface="Times New Roman Bold"/>
              </a:rPr>
              <a:t>PROBLEM STATEMENT</a:t>
            </a:r>
          </a:p>
        </p:txBody>
      </p:sp>
      <p:sp>
        <p:nvSpPr>
          <p:cNvPr name="TextBox 20" id="20"/>
          <p:cNvSpPr txBox="true"/>
          <p:nvPr/>
        </p:nvSpPr>
        <p:spPr>
          <a:xfrm rot="0">
            <a:off x="8588164" y="2628842"/>
            <a:ext cx="7297542" cy="6660124"/>
          </a:xfrm>
          <a:prstGeom prst="rect">
            <a:avLst/>
          </a:prstGeom>
        </p:spPr>
        <p:txBody>
          <a:bodyPr anchor="t" rtlCol="false" tIns="0" lIns="0" bIns="0" rIns="0">
            <a:spAutoFit/>
          </a:bodyPr>
          <a:lstStyle/>
          <a:p>
            <a:pPr algn="just">
              <a:lnSpc>
                <a:spcPts val="4081"/>
              </a:lnSpc>
            </a:pPr>
            <a:r>
              <a:rPr lang="en-US" sz="2915">
                <a:solidFill>
                  <a:srgbClr val="000000"/>
                </a:solidFill>
                <a:latin typeface="Nunito Bold"/>
              </a:rPr>
              <a:t>The primary goal is to develop a prediction engine which will allow the users to check whether they have diabetes or heart disease sitting at home. The user need not visit the doctor unless he has diabetes or heart disease, for further treatment. The prediction engine requires a large dataset and efficient machine learning algorithms to predict the presence of the disease. Pre-processing the dataset to train the machine learning models, removing redundant, null, or invalid data for optimal performance of the prediction engine.</a:t>
            </a:r>
            <a:r>
              <a:rPr lang="en-US" sz="2915">
                <a:solidFill>
                  <a:srgbClr val="000000"/>
                </a:solidFill>
                <a:latin typeface="Nunito Bold"/>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193322"/>
            <a:chOff x="0" y="0"/>
            <a:chExt cx="4274726" cy="2157912"/>
          </a:xfrm>
        </p:grpSpPr>
        <p:sp>
          <p:nvSpPr>
            <p:cNvPr name="Freeform 6" id="6"/>
            <p:cNvSpPr/>
            <p:nvPr/>
          </p:nvSpPr>
          <p:spPr>
            <a:xfrm flipH="false" flipV="false" rot="0">
              <a:off x="0" y="0"/>
              <a:ext cx="4274726" cy="2157912"/>
            </a:xfrm>
            <a:custGeom>
              <a:avLst/>
              <a:gdLst/>
              <a:ahLst/>
              <a:cxnLst/>
              <a:rect r="r" b="b" t="t" l="l"/>
              <a:pathLst>
                <a:path h="2157912" w="4274726">
                  <a:moveTo>
                    <a:pt x="0" y="0"/>
                  </a:moveTo>
                  <a:lnTo>
                    <a:pt x="4274726" y="0"/>
                  </a:lnTo>
                  <a:lnTo>
                    <a:pt x="4274726" y="2157912"/>
                  </a:lnTo>
                  <a:lnTo>
                    <a:pt x="0" y="2157912"/>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317906" y="300428"/>
            <a:ext cx="9652188" cy="1730229"/>
            <a:chOff x="0" y="0"/>
            <a:chExt cx="2542140" cy="455698"/>
          </a:xfrm>
        </p:grpSpPr>
        <p:sp>
          <p:nvSpPr>
            <p:cNvPr name="Freeform 9" id="9"/>
            <p:cNvSpPr/>
            <p:nvPr/>
          </p:nvSpPr>
          <p:spPr>
            <a:xfrm flipH="false" flipV="false" rot="0">
              <a:off x="0" y="0"/>
              <a:ext cx="2542140" cy="455698"/>
            </a:xfrm>
            <a:custGeom>
              <a:avLst/>
              <a:gdLst/>
              <a:ahLst/>
              <a:cxnLst/>
              <a:rect r="r" b="b" t="t" l="l"/>
              <a:pathLst>
                <a:path h="455698" w="2542140">
                  <a:moveTo>
                    <a:pt x="0" y="0"/>
                  </a:moveTo>
                  <a:lnTo>
                    <a:pt x="2542140" y="0"/>
                  </a:lnTo>
                  <a:lnTo>
                    <a:pt x="2542140" y="455698"/>
                  </a:lnTo>
                  <a:lnTo>
                    <a:pt x="0" y="455698"/>
                  </a:lnTo>
                  <a:close/>
                </a:path>
              </a:pathLst>
            </a:custGeom>
            <a:solidFill>
              <a:srgbClr val="DDDEDE"/>
            </a:solidFill>
            <a:ln w="38100">
              <a:solidFill>
                <a:srgbClr val="F1F2F2"/>
              </a:solidFill>
            </a:ln>
          </p:spPr>
        </p:sp>
        <p:sp>
          <p:nvSpPr>
            <p:cNvPr name="TextBox 10" id="10"/>
            <p:cNvSpPr txBox="true"/>
            <p:nvPr/>
          </p:nvSpPr>
          <p:spPr>
            <a:xfrm>
              <a:off x="0" y="-104775"/>
              <a:ext cx="812800" cy="917575"/>
            </a:xfrm>
            <a:prstGeom prst="rect">
              <a:avLst/>
            </a:prstGeom>
          </p:spPr>
          <p:txBody>
            <a:bodyPr anchor="ctr" rtlCol="false" tIns="50800" lIns="50800" bIns="50800" rIns="50800"/>
            <a:lstStyle/>
            <a:p>
              <a:pPr algn="ctr">
                <a:lnSpc>
                  <a:spcPts val="377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3139080"/>
            <a:ext cx="13795916" cy="6786245"/>
          </a:xfrm>
          <a:prstGeom prst="rect">
            <a:avLst/>
          </a:prstGeom>
        </p:spPr>
        <p:txBody>
          <a:bodyPr anchor="t" rtlCol="false" tIns="0" lIns="0" bIns="0" rIns="0">
            <a:spAutoFit/>
          </a:bodyPr>
          <a:lstStyle/>
          <a:p>
            <a:pPr algn="just">
              <a:lnSpc>
                <a:spcPts val="4480"/>
              </a:lnSpc>
            </a:pPr>
            <a:r>
              <a:rPr lang="en-US" sz="3200">
                <a:solidFill>
                  <a:srgbClr val="000000"/>
                </a:solidFill>
                <a:latin typeface="Times New Roman Bold"/>
              </a:rPr>
              <a:t>The proposed system aims to develop a disease prediction application using the Streamlit library. Streamlit is a popular Python library for building interactive web applications and data visualization interfaces.</a:t>
            </a:r>
          </a:p>
          <a:p>
            <a:pPr algn="just">
              <a:lnSpc>
                <a:spcPts val="4480"/>
              </a:lnSpc>
            </a:pPr>
            <a:r>
              <a:rPr lang="en-US" sz="3200">
                <a:solidFill>
                  <a:srgbClr val="000000"/>
                </a:solidFill>
                <a:latin typeface="Times New Roman Bold"/>
              </a:rPr>
              <a:t>The disease prediction application will utilize machine learning algorithms to predict the likelihood of a person developing a specific disease based on their demographic information, medical history, lifestyle factors, and other relevant features.</a:t>
            </a:r>
          </a:p>
          <a:p>
            <a:pPr algn="just">
              <a:lnSpc>
                <a:spcPts val="4480"/>
              </a:lnSpc>
            </a:pPr>
            <a:r>
              <a:rPr lang="en-US" sz="3200">
                <a:solidFill>
                  <a:srgbClr val="000000"/>
                </a:solidFill>
                <a:latin typeface="Times New Roman Bold"/>
              </a:rPr>
              <a:t>The application will have a user-friendly interface created using Streamlit, allowing users to input their information and receive a prediction for a particular disease. The interface will guide users through the process, ensuring the necessary information is provided for accurate predictions.</a:t>
            </a:r>
          </a:p>
          <a:p>
            <a:pPr algn="just">
              <a:lnSpc>
                <a:spcPts val="4480"/>
              </a:lnSpc>
            </a:pPr>
          </a:p>
        </p:txBody>
      </p:sp>
      <p:sp>
        <p:nvSpPr>
          <p:cNvPr name="Freeform 15" id="15"/>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131995" y="636586"/>
            <a:ext cx="9652188" cy="1017907"/>
          </a:xfrm>
          <a:prstGeom prst="rect">
            <a:avLst/>
          </a:prstGeom>
        </p:spPr>
        <p:txBody>
          <a:bodyPr anchor="t" rtlCol="false" tIns="0" lIns="0" bIns="0" rIns="0">
            <a:spAutoFit/>
          </a:bodyPr>
          <a:lstStyle/>
          <a:p>
            <a:pPr algn="ctr">
              <a:lnSpc>
                <a:spcPts val="7419"/>
              </a:lnSpc>
              <a:spcBef>
                <a:spcPct val="0"/>
              </a:spcBef>
            </a:pPr>
            <a:r>
              <a:rPr lang="en-US" sz="5299">
                <a:solidFill>
                  <a:srgbClr val="000000"/>
                </a:solidFill>
                <a:latin typeface="Times New Roman Bold"/>
              </a:rPr>
              <a:t>Proposed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DAFoKU4s_2g</dc:identifier>
  <dcterms:modified xsi:type="dcterms:W3CDTF">2011-08-01T06:04:30Z</dcterms:modified>
  <cp:revision>1</cp:revision>
  <dc:title>3rd review</dc:title>
</cp:coreProperties>
</file>