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9" r:id="rId4"/>
    <p:sldId id="258" r:id="rId5"/>
    <p:sldId id="261" r:id="rId6"/>
    <p:sldId id="260" r:id="rId7"/>
    <p:sldId id="263" r:id="rId8"/>
    <p:sldId id="271" r:id="rId9"/>
    <p:sldId id="264" r:id="rId10"/>
    <p:sldId id="265" r:id="rId11"/>
    <p:sldId id="268" r:id="rId12"/>
    <p:sldId id="269" r:id="rId13"/>
    <p:sldId id="266" r:id="rId14"/>
    <p:sldId id="267" r:id="rId15"/>
    <p:sldId id="270" r:id="rId16"/>
    <p:sldId id="272" r:id="rId17"/>
    <p:sldId id="273" r:id="rId18"/>
    <p:sldId id="274" r:id="rId19"/>
    <p:sldId id="277" r:id="rId20"/>
    <p:sldId id="278" r:id="rId21"/>
    <p:sldId id="275" r:id="rId22"/>
    <p:sldId id="276" r:id="rId23"/>
    <p:sldId id="279" r:id="rId24"/>
    <p:sldId id="280" r:id="rId25"/>
    <p:sldId id="281" r:id="rId26"/>
    <p:sldId id="284" r:id="rId27"/>
    <p:sldId id="285" r:id="rId28"/>
    <p:sldId id="282" r:id="rId29"/>
    <p:sldId id="283" r:id="rId30"/>
    <p:sldId id="286" r:id="rId31"/>
    <p:sldId id="287" r:id="rId32"/>
    <p:sldId id="293" r:id="rId33"/>
    <p:sldId id="294" r:id="rId34"/>
    <p:sldId id="296" r:id="rId35"/>
    <p:sldId id="295" r:id="rId36"/>
    <p:sldId id="288" r:id="rId37"/>
    <p:sldId id="289" r:id="rId38"/>
    <p:sldId id="290" r:id="rId39"/>
    <p:sldId id="291" r:id="rId40"/>
    <p:sldId id="29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76FF74-EC39-4901-8791-A5CAFBEBE532}"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0DFFD-AC36-4D51-8143-62B327E95A48}" type="slidenum">
              <a:rPr lang="en-US" smtClean="0"/>
              <a:t>‹#›</a:t>
            </a:fld>
            <a:endParaRPr lang="en-US"/>
          </a:p>
        </p:txBody>
      </p:sp>
    </p:spTree>
    <p:extLst>
      <p:ext uri="{BB962C8B-B14F-4D97-AF65-F5344CB8AC3E}">
        <p14:creationId xmlns:p14="http://schemas.microsoft.com/office/powerpoint/2010/main" val="3494750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6FF74-EC39-4901-8791-A5CAFBEBE532}"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0DFFD-AC36-4D51-8143-62B327E95A48}" type="slidenum">
              <a:rPr lang="en-US" smtClean="0"/>
              <a:t>‹#›</a:t>
            </a:fld>
            <a:endParaRPr lang="en-US"/>
          </a:p>
        </p:txBody>
      </p:sp>
    </p:spTree>
    <p:extLst>
      <p:ext uri="{BB962C8B-B14F-4D97-AF65-F5344CB8AC3E}">
        <p14:creationId xmlns:p14="http://schemas.microsoft.com/office/powerpoint/2010/main" val="2803691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6FF74-EC39-4901-8791-A5CAFBEBE532}"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0DFFD-AC36-4D51-8143-62B327E95A4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7766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6FF74-EC39-4901-8791-A5CAFBEBE532}"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0DFFD-AC36-4D51-8143-62B327E95A48}" type="slidenum">
              <a:rPr lang="en-US" smtClean="0"/>
              <a:t>‹#›</a:t>
            </a:fld>
            <a:endParaRPr lang="en-US"/>
          </a:p>
        </p:txBody>
      </p:sp>
    </p:spTree>
    <p:extLst>
      <p:ext uri="{BB962C8B-B14F-4D97-AF65-F5344CB8AC3E}">
        <p14:creationId xmlns:p14="http://schemas.microsoft.com/office/powerpoint/2010/main" val="1141283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6FF74-EC39-4901-8791-A5CAFBEBE532}"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0DFFD-AC36-4D51-8143-62B327E95A4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275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6FF74-EC39-4901-8791-A5CAFBEBE532}"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0DFFD-AC36-4D51-8143-62B327E95A48}" type="slidenum">
              <a:rPr lang="en-US" smtClean="0"/>
              <a:t>‹#›</a:t>
            </a:fld>
            <a:endParaRPr lang="en-US"/>
          </a:p>
        </p:txBody>
      </p:sp>
    </p:spTree>
    <p:extLst>
      <p:ext uri="{BB962C8B-B14F-4D97-AF65-F5344CB8AC3E}">
        <p14:creationId xmlns:p14="http://schemas.microsoft.com/office/powerpoint/2010/main" val="140877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6FF74-EC39-4901-8791-A5CAFBEBE532}"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0DFFD-AC36-4D51-8143-62B327E95A48}" type="slidenum">
              <a:rPr lang="en-US" smtClean="0"/>
              <a:t>‹#›</a:t>
            </a:fld>
            <a:endParaRPr lang="en-US"/>
          </a:p>
        </p:txBody>
      </p:sp>
    </p:spTree>
    <p:extLst>
      <p:ext uri="{BB962C8B-B14F-4D97-AF65-F5344CB8AC3E}">
        <p14:creationId xmlns:p14="http://schemas.microsoft.com/office/powerpoint/2010/main" val="1291846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6FF74-EC39-4901-8791-A5CAFBEBE532}"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0DFFD-AC36-4D51-8143-62B327E95A48}" type="slidenum">
              <a:rPr lang="en-US" smtClean="0"/>
              <a:t>‹#›</a:t>
            </a:fld>
            <a:endParaRPr lang="en-US"/>
          </a:p>
        </p:txBody>
      </p:sp>
    </p:spTree>
    <p:extLst>
      <p:ext uri="{BB962C8B-B14F-4D97-AF65-F5344CB8AC3E}">
        <p14:creationId xmlns:p14="http://schemas.microsoft.com/office/powerpoint/2010/main" val="1749490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6FF74-EC39-4901-8791-A5CAFBEBE532}"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0DFFD-AC36-4D51-8143-62B327E95A48}" type="slidenum">
              <a:rPr lang="en-US" smtClean="0"/>
              <a:t>‹#›</a:t>
            </a:fld>
            <a:endParaRPr lang="en-US"/>
          </a:p>
        </p:txBody>
      </p:sp>
    </p:spTree>
    <p:extLst>
      <p:ext uri="{BB962C8B-B14F-4D97-AF65-F5344CB8AC3E}">
        <p14:creationId xmlns:p14="http://schemas.microsoft.com/office/powerpoint/2010/main" val="176562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6FF74-EC39-4901-8791-A5CAFBEBE532}"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0DFFD-AC36-4D51-8143-62B327E95A48}" type="slidenum">
              <a:rPr lang="en-US" smtClean="0"/>
              <a:t>‹#›</a:t>
            </a:fld>
            <a:endParaRPr lang="en-US"/>
          </a:p>
        </p:txBody>
      </p:sp>
    </p:spTree>
    <p:extLst>
      <p:ext uri="{BB962C8B-B14F-4D97-AF65-F5344CB8AC3E}">
        <p14:creationId xmlns:p14="http://schemas.microsoft.com/office/powerpoint/2010/main" val="14664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76FF74-EC39-4901-8791-A5CAFBEBE532}"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0DFFD-AC36-4D51-8143-62B327E95A48}" type="slidenum">
              <a:rPr lang="en-US" smtClean="0"/>
              <a:t>‹#›</a:t>
            </a:fld>
            <a:endParaRPr lang="en-US"/>
          </a:p>
        </p:txBody>
      </p:sp>
    </p:spTree>
    <p:extLst>
      <p:ext uri="{BB962C8B-B14F-4D97-AF65-F5344CB8AC3E}">
        <p14:creationId xmlns:p14="http://schemas.microsoft.com/office/powerpoint/2010/main" val="281837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76FF74-EC39-4901-8791-A5CAFBEBE532}" type="datetimeFigureOut">
              <a:rPr lang="en-US" smtClean="0"/>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E0DFFD-AC36-4D51-8143-62B327E95A48}" type="slidenum">
              <a:rPr lang="en-US" smtClean="0"/>
              <a:t>‹#›</a:t>
            </a:fld>
            <a:endParaRPr lang="en-US"/>
          </a:p>
        </p:txBody>
      </p:sp>
    </p:spTree>
    <p:extLst>
      <p:ext uri="{BB962C8B-B14F-4D97-AF65-F5344CB8AC3E}">
        <p14:creationId xmlns:p14="http://schemas.microsoft.com/office/powerpoint/2010/main" val="109925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76FF74-EC39-4901-8791-A5CAFBEBE532}" type="datetimeFigureOut">
              <a:rPr lang="en-US" smtClean="0"/>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E0DFFD-AC36-4D51-8143-62B327E95A48}" type="slidenum">
              <a:rPr lang="en-US" smtClean="0"/>
              <a:t>‹#›</a:t>
            </a:fld>
            <a:endParaRPr lang="en-US"/>
          </a:p>
        </p:txBody>
      </p:sp>
    </p:spTree>
    <p:extLst>
      <p:ext uri="{BB962C8B-B14F-4D97-AF65-F5344CB8AC3E}">
        <p14:creationId xmlns:p14="http://schemas.microsoft.com/office/powerpoint/2010/main" val="278936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6FF74-EC39-4901-8791-A5CAFBEBE532}" type="datetimeFigureOut">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E0DFFD-AC36-4D51-8143-62B327E95A48}" type="slidenum">
              <a:rPr lang="en-US" smtClean="0"/>
              <a:t>‹#›</a:t>
            </a:fld>
            <a:endParaRPr lang="en-US"/>
          </a:p>
        </p:txBody>
      </p:sp>
    </p:spTree>
    <p:extLst>
      <p:ext uri="{BB962C8B-B14F-4D97-AF65-F5344CB8AC3E}">
        <p14:creationId xmlns:p14="http://schemas.microsoft.com/office/powerpoint/2010/main" val="1571566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76FF74-EC39-4901-8791-A5CAFBEBE532}"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0DFFD-AC36-4D51-8143-62B327E95A48}" type="slidenum">
              <a:rPr lang="en-US" smtClean="0"/>
              <a:t>‹#›</a:t>
            </a:fld>
            <a:endParaRPr lang="en-US"/>
          </a:p>
        </p:txBody>
      </p:sp>
    </p:spTree>
    <p:extLst>
      <p:ext uri="{BB962C8B-B14F-4D97-AF65-F5344CB8AC3E}">
        <p14:creationId xmlns:p14="http://schemas.microsoft.com/office/powerpoint/2010/main" val="92874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0DFFD-AC36-4D51-8143-62B327E95A48}" type="slidenum">
              <a:rPr lang="en-US" smtClean="0"/>
              <a:t>‹#›</a:t>
            </a:fld>
            <a:endParaRPr lang="en-US"/>
          </a:p>
        </p:txBody>
      </p:sp>
      <p:sp>
        <p:nvSpPr>
          <p:cNvPr id="5" name="Date Placeholder 4"/>
          <p:cNvSpPr>
            <a:spLocks noGrp="1"/>
          </p:cNvSpPr>
          <p:nvPr>
            <p:ph type="dt" sz="half" idx="10"/>
          </p:nvPr>
        </p:nvSpPr>
        <p:spPr/>
        <p:txBody>
          <a:bodyPr/>
          <a:lstStyle/>
          <a:p>
            <a:fld id="{3876FF74-EC39-4901-8791-A5CAFBEBE532}" type="datetimeFigureOut">
              <a:rPr lang="en-US" smtClean="0"/>
              <a:t>12/3/2022</a:t>
            </a:fld>
            <a:endParaRPr lang="en-US"/>
          </a:p>
        </p:txBody>
      </p:sp>
    </p:spTree>
    <p:extLst>
      <p:ext uri="{BB962C8B-B14F-4D97-AF65-F5344CB8AC3E}">
        <p14:creationId xmlns:p14="http://schemas.microsoft.com/office/powerpoint/2010/main" val="4072279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76FF74-EC39-4901-8791-A5CAFBEBE532}" type="datetimeFigureOut">
              <a:rPr lang="en-US" smtClean="0"/>
              <a:t>12/3/2022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E0DFFD-AC36-4D51-8143-62B327E95A48}" type="slidenum">
              <a:rPr lang="en-US" smtClean="0"/>
              <a:t>‹#›</a:t>
            </a:fld>
            <a:endParaRPr lang="en-US"/>
          </a:p>
        </p:txBody>
      </p:sp>
    </p:spTree>
    <p:extLst>
      <p:ext uri="{BB962C8B-B14F-4D97-AF65-F5344CB8AC3E}">
        <p14:creationId xmlns:p14="http://schemas.microsoft.com/office/powerpoint/2010/main" val="43064967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BBD8F-7892-6A9B-A690-D5C714A6106F}"/>
              </a:ext>
            </a:extLst>
          </p:cNvPr>
          <p:cNvSpPr>
            <a:spLocks noGrp="1"/>
          </p:cNvSpPr>
          <p:nvPr>
            <p:ph type="ctrTitle"/>
          </p:nvPr>
        </p:nvSpPr>
        <p:spPr>
          <a:xfrm>
            <a:off x="2692398" y="221227"/>
            <a:ext cx="6815669" cy="943896"/>
          </a:xfrm>
        </p:spPr>
        <p:txBody>
          <a:bodyPr/>
          <a:lstStyle/>
          <a:p>
            <a:pPr algn="ctr"/>
            <a:r>
              <a:rPr lang="en-US" b="1" dirty="0">
                <a:effectLst>
                  <a:outerShdw blurRad="38100" dist="38100" dir="2700000" algn="tl">
                    <a:srgbClr val="000000">
                      <a:alpha val="43137"/>
                    </a:srgbClr>
                  </a:outerShdw>
                </a:effectLst>
              </a:rPr>
              <a:t>UNIT 3</a:t>
            </a:r>
          </a:p>
        </p:txBody>
      </p:sp>
      <p:sp>
        <p:nvSpPr>
          <p:cNvPr id="3" name="Subtitle 2">
            <a:extLst>
              <a:ext uri="{FF2B5EF4-FFF2-40B4-BE49-F238E27FC236}">
                <a16:creationId xmlns:a16="http://schemas.microsoft.com/office/drawing/2014/main" id="{91BE0970-7A84-05C2-6B83-2C4F9ED3645A}"/>
              </a:ext>
            </a:extLst>
          </p:cNvPr>
          <p:cNvSpPr>
            <a:spLocks noGrp="1"/>
          </p:cNvSpPr>
          <p:nvPr>
            <p:ph type="subTitle" idx="1"/>
          </p:nvPr>
        </p:nvSpPr>
        <p:spPr>
          <a:xfrm>
            <a:off x="1238865" y="1165123"/>
            <a:ext cx="8863779" cy="4350774"/>
          </a:xfrm>
        </p:spPr>
        <p:txBody>
          <a:bodyPr>
            <a:normAutofit/>
          </a:bodyPr>
          <a:lstStyle/>
          <a:p>
            <a:pPr algn="ctr"/>
            <a:endParaRPr lang="en-US" sz="3200" b="1" dirty="0">
              <a:solidFill>
                <a:schemeClr val="tx1"/>
              </a:solidFill>
            </a:endParaRPr>
          </a:p>
          <a:p>
            <a:pPr algn="ctr"/>
            <a:endParaRPr lang="en-US" sz="3200" b="1" dirty="0">
              <a:solidFill>
                <a:schemeClr val="tx1"/>
              </a:solidFill>
            </a:endParaRPr>
          </a:p>
          <a:p>
            <a:pPr algn="ctr"/>
            <a:r>
              <a:rPr lang="en-US" sz="3200" b="1" dirty="0">
                <a:solidFill>
                  <a:schemeClr val="tx1"/>
                </a:solidFill>
              </a:rPr>
              <a:t>Privacy and Freedom of Expression</a:t>
            </a:r>
          </a:p>
          <a:p>
            <a:pPr algn="ctr"/>
            <a:endParaRPr lang="en-US" sz="3200" b="1" dirty="0">
              <a:solidFill>
                <a:schemeClr val="tx1"/>
              </a:solidFill>
            </a:endParaRPr>
          </a:p>
          <a:p>
            <a:pPr algn="ctr"/>
            <a:r>
              <a:rPr lang="en-US" b="1" dirty="0">
                <a:solidFill>
                  <a:schemeClr val="tx1"/>
                </a:solidFill>
              </a:rPr>
              <a:t>Adv. Rakshya Giri</a:t>
            </a:r>
          </a:p>
          <a:p>
            <a:pPr algn="ctr"/>
            <a:r>
              <a:rPr lang="en-US" b="1" dirty="0">
                <a:solidFill>
                  <a:schemeClr val="tx1"/>
                </a:solidFill>
              </a:rPr>
              <a:t>LLM</a:t>
            </a:r>
          </a:p>
        </p:txBody>
      </p:sp>
    </p:spTree>
    <p:extLst>
      <p:ext uri="{BB962C8B-B14F-4D97-AF65-F5344CB8AC3E}">
        <p14:creationId xmlns:p14="http://schemas.microsoft.com/office/powerpoint/2010/main" val="178297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820B-8E7A-BA03-655D-A517B739C5AA}"/>
              </a:ext>
            </a:extLst>
          </p:cNvPr>
          <p:cNvSpPr>
            <a:spLocks noGrp="1"/>
          </p:cNvSpPr>
          <p:nvPr>
            <p:ph type="title"/>
          </p:nvPr>
        </p:nvSpPr>
        <p:spPr>
          <a:xfrm>
            <a:off x="443544" y="57915"/>
            <a:ext cx="8713563" cy="758723"/>
          </a:xfrm>
        </p:spPr>
        <p:txBody>
          <a:bodyPr/>
          <a:lstStyle/>
          <a:p>
            <a:r>
              <a:rPr lang="en-US" b="1" dirty="0">
                <a:effectLst>
                  <a:outerShdw blurRad="38100" dist="38100" dir="2700000" algn="tl">
                    <a:srgbClr val="000000">
                      <a:alpha val="43137"/>
                    </a:srgbClr>
                  </a:outerShdw>
                </a:effectLst>
              </a:rPr>
              <a:t>Key acts and regulations and directives</a:t>
            </a:r>
          </a:p>
        </p:txBody>
      </p:sp>
      <p:sp>
        <p:nvSpPr>
          <p:cNvPr id="3" name="Content Placeholder 2">
            <a:extLst>
              <a:ext uri="{FF2B5EF4-FFF2-40B4-BE49-F238E27FC236}">
                <a16:creationId xmlns:a16="http://schemas.microsoft.com/office/drawing/2014/main" id="{97265830-CEA0-B20C-1AD9-4F3B5300A9EF}"/>
              </a:ext>
            </a:extLst>
          </p:cNvPr>
          <p:cNvSpPr>
            <a:spLocks noGrp="1"/>
          </p:cNvSpPr>
          <p:nvPr>
            <p:ph idx="1"/>
          </p:nvPr>
        </p:nvSpPr>
        <p:spPr>
          <a:xfrm>
            <a:off x="677333" y="816639"/>
            <a:ext cx="9425311" cy="5775890"/>
          </a:xfrm>
        </p:spPr>
        <p:txBody>
          <a:bodyPr>
            <a:normAutofit/>
          </a:bodyPr>
          <a:lstStyle/>
          <a:p>
            <a:r>
              <a:rPr lang="en-US" sz="2400" dirty="0"/>
              <a:t>Key acts, regulations, directives, bills</a:t>
            </a:r>
          </a:p>
          <a:p>
            <a:r>
              <a:rPr lang="en-US" sz="2400" dirty="0"/>
              <a:t>The following are the prevailing laws in Nepal regulating privacy-related issues:</a:t>
            </a:r>
          </a:p>
          <a:p>
            <a:pPr marL="0" indent="0">
              <a:buNone/>
            </a:pPr>
            <a:r>
              <a:rPr lang="en-US" sz="2400" dirty="0"/>
              <a:t>a.	The Constitution;</a:t>
            </a:r>
          </a:p>
          <a:p>
            <a:pPr marL="0" indent="0">
              <a:buNone/>
            </a:pPr>
            <a:r>
              <a:rPr lang="en-US" sz="2400" dirty="0"/>
              <a:t>b.	Privacy Act 2075;</a:t>
            </a:r>
          </a:p>
          <a:p>
            <a:pPr marL="0" indent="0">
              <a:buNone/>
            </a:pPr>
            <a:r>
              <a:rPr lang="en-US" sz="2400" dirty="0"/>
              <a:t>c.	Privacy Regulation 2077;</a:t>
            </a:r>
          </a:p>
          <a:p>
            <a:pPr marL="0" indent="0">
              <a:buNone/>
            </a:pPr>
            <a:r>
              <a:rPr lang="en-US" sz="2400" dirty="0"/>
              <a:t>d.	Civil Code;</a:t>
            </a:r>
          </a:p>
          <a:p>
            <a:pPr marL="0" indent="0">
              <a:buNone/>
            </a:pPr>
            <a:r>
              <a:rPr lang="en-US" sz="2400" dirty="0"/>
              <a:t>e.	Criminal Code; and</a:t>
            </a:r>
          </a:p>
          <a:p>
            <a:pPr marL="0" indent="0">
              <a:buNone/>
            </a:pPr>
            <a:r>
              <a:rPr lang="en-US" sz="2400" dirty="0"/>
              <a:t>f.	Labor Act 2074 (2017) </a:t>
            </a:r>
          </a:p>
          <a:p>
            <a:pPr marL="0" indent="0">
              <a:buNone/>
            </a:pPr>
            <a:r>
              <a:rPr lang="en-US" sz="2400" dirty="0"/>
              <a:t>g.	The Labor Regulations 2075</a:t>
            </a:r>
          </a:p>
          <a:p>
            <a:pPr marL="0" indent="0">
              <a:buNone/>
            </a:pPr>
            <a:endParaRPr lang="en-US" dirty="0"/>
          </a:p>
        </p:txBody>
      </p:sp>
    </p:spTree>
    <p:extLst>
      <p:ext uri="{BB962C8B-B14F-4D97-AF65-F5344CB8AC3E}">
        <p14:creationId xmlns:p14="http://schemas.microsoft.com/office/powerpoint/2010/main" val="2348900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A9F0-DE57-D872-F7F9-068A471F8CD2}"/>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Applications</a:t>
            </a:r>
          </a:p>
        </p:txBody>
      </p:sp>
      <p:sp>
        <p:nvSpPr>
          <p:cNvPr id="3" name="Content Placeholder 2">
            <a:extLst>
              <a:ext uri="{FF2B5EF4-FFF2-40B4-BE49-F238E27FC236}">
                <a16:creationId xmlns:a16="http://schemas.microsoft.com/office/drawing/2014/main" id="{60EFD127-ED90-BC0B-4F3E-3A527C0374A8}"/>
              </a:ext>
            </a:extLst>
          </p:cNvPr>
          <p:cNvSpPr>
            <a:spLocks noGrp="1"/>
          </p:cNvSpPr>
          <p:nvPr>
            <p:ph idx="1"/>
          </p:nvPr>
        </p:nvSpPr>
        <p:spPr>
          <a:xfrm>
            <a:off x="677334" y="1342103"/>
            <a:ext cx="9071350" cy="5324168"/>
          </a:xfrm>
        </p:spPr>
        <p:txBody>
          <a:bodyPr/>
          <a:lstStyle/>
          <a:p>
            <a:pPr marL="0" indent="0">
              <a:buNone/>
            </a:pPr>
            <a:r>
              <a:rPr lang="en-US" sz="2000" b="1" u="sng" dirty="0"/>
              <a:t>Personal scope</a:t>
            </a:r>
          </a:p>
          <a:p>
            <a:r>
              <a:rPr lang="en-US" sz="2000" dirty="0"/>
              <a:t>Article 28 of the Constitution guarantees the right to privacy as a fundamental right granted to all individuals. </a:t>
            </a:r>
          </a:p>
          <a:p>
            <a:r>
              <a:rPr lang="en-US" sz="2000" dirty="0"/>
              <a:t>The Privacy Act's reading in conjunction with the Civil Code and the Criminal Code strives to protect the personal information of all individuals. </a:t>
            </a:r>
          </a:p>
          <a:p>
            <a:r>
              <a:rPr lang="en-US" sz="2000" dirty="0"/>
              <a:t>The Constitution, the Privacy Act, the Privacy Regulation, the Civil Code, and the Criminal Code have imposed obligations upon the State, state entities, organizations, legal entities, and all other agencies, which collect and retain personal information, to protect and safeguard such personal information.</a:t>
            </a:r>
          </a:p>
          <a:p>
            <a:endParaRPr lang="en-US" dirty="0"/>
          </a:p>
        </p:txBody>
      </p:sp>
    </p:spTree>
    <p:extLst>
      <p:ext uri="{BB962C8B-B14F-4D97-AF65-F5344CB8AC3E}">
        <p14:creationId xmlns:p14="http://schemas.microsoft.com/office/powerpoint/2010/main" val="1068514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C83A-7B2D-0FB4-EA3E-6C4474D596B2}"/>
              </a:ext>
            </a:extLst>
          </p:cNvPr>
          <p:cNvSpPr>
            <a:spLocks noGrp="1"/>
          </p:cNvSpPr>
          <p:nvPr>
            <p:ph type="title"/>
          </p:nvPr>
        </p:nvSpPr>
        <p:spPr>
          <a:xfrm>
            <a:off x="811161" y="353961"/>
            <a:ext cx="8834284" cy="1628877"/>
          </a:xfrm>
        </p:spPr>
        <p:txBody>
          <a:bodyPr/>
          <a:lstStyle/>
          <a:p>
            <a:pPr algn="ctr"/>
            <a:r>
              <a:rPr lang="en-US" b="1" dirty="0">
                <a:effectLst>
                  <a:outerShdw blurRad="38100" dist="38100" dir="2700000" algn="tl">
                    <a:srgbClr val="000000">
                      <a:alpha val="43137"/>
                    </a:srgbClr>
                  </a:outerShdw>
                </a:effectLst>
              </a:rPr>
              <a:t>Territorial Scope</a:t>
            </a:r>
          </a:p>
        </p:txBody>
      </p:sp>
      <p:sp>
        <p:nvSpPr>
          <p:cNvPr id="3" name="Content Placeholder 2">
            <a:extLst>
              <a:ext uri="{FF2B5EF4-FFF2-40B4-BE49-F238E27FC236}">
                <a16:creationId xmlns:a16="http://schemas.microsoft.com/office/drawing/2014/main" id="{FC3A6AF4-098C-FB7B-1F81-F8C1D60468F3}"/>
              </a:ext>
            </a:extLst>
          </p:cNvPr>
          <p:cNvSpPr>
            <a:spLocks noGrp="1"/>
          </p:cNvSpPr>
          <p:nvPr>
            <p:ph idx="1"/>
          </p:nvPr>
        </p:nvSpPr>
        <p:spPr>
          <a:xfrm>
            <a:off x="677333" y="1194619"/>
            <a:ext cx="9572795" cy="5309420"/>
          </a:xfrm>
        </p:spPr>
        <p:txBody>
          <a:bodyPr>
            <a:normAutofit/>
          </a:bodyPr>
          <a:lstStyle/>
          <a:p>
            <a:r>
              <a:rPr lang="en-US" sz="2000" dirty="0"/>
              <a:t>The Privacy Act is silent on its applicability to foreign entities not having physical presence in Nepal but are involved in data collection, use, or processing personal information of Nepali citizens and individuals residing in Nepal or individuals located in Nepal.</a:t>
            </a:r>
          </a:p>
          <a:p>
            <a:r>
              <a:rPr lang="en-US" sz="2000" dirty="0"/>
              <a:t>Generally, laws enacted by the Parliament will have extra-territorial jurisdiction only in case where it is specifically provided in the legislation. Thus, from a strict interpretation of the Privacy Act, it does not seem to have extra-territorial applicability and is applicable only to entities having registered in or operating within Nepal. We are yet to see a definite ruling from the courts on various aspects of privacy laws including its extraterritorial applicability.</a:t>
            </a:r>
          </a:p>
          <a:p>
            <a:r>
              <a:rPr lang="en-US" sz="2000" dirty="0"/>
              <a:t>The IT Bill, however, aims to apply throughout Nepal as well as to persons and entities located outside Nepal in case such persons or entities, who process personal information of Nepali individuals or person located within Nepal.</a:t>
            </a:r>
          </a:p>
          <a:p>
            <a:endParaRPr lang="en-US" dirty="0"/>
          </a:p>
          <a:p>
            <a:pPr marL="0" indent="0">
              <a:buNone/>
            </a:pPr>
            <a:endParaRPr lang="en-US" dirty="0"/>
          </a:p>
        </p:txBody>
      </p:sp>
    </p:spTree>
    <p:extLst>
      <p:ext uri="{BB962C8B-B14F-4D97-AF65-F5344CB8AC3E}">
        <p14:creationId xmlns:p14="http://schemas.microsoft.com/office/powerpoint/2010/main" val="4099551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0EF4-C214-587E-40BD-32DBC683EA1A}"/>
              </a:ext>
            </a:extLst>
          </p:cNvPr>
          <p:cNvSpPr>
            <a:spLocks noGrp="1"/>
          </p:cNvSpPr>
          <p:nvPr>
            <p:ph type="title"/>
          </p:nvPr>
        </p:nvSpPr>
        <p:spPr>
          <a:xfrm>
            <a:off x="677334" y="162232"/>
            <a:ext cx="8596668" cy="1283110"/>
          </a:xfrm>
        </p:spPr>
        <p:txBody>
          <a:bodyPr/>
          <a:lstStyle/>
          <a:p>
            <a:pPr algn="ctr"/>
            <a:r>
              <a:rPr lang="en-US" b="1" dirty="0">
                <a:effectLst>
                  <a:outerShdw blurRad="38100" dist="38100" dir="2700000" algn="tl">
                    <a:srgbClr val="000000">
                      <a:alpha val="43137"/>
                    </a:srgbClr>
                  </a:outerShdw>
                </a:effectLst>
              </a:rPr>
              <a:t>Nepalese Case Law</a:t>
            </a:r>
          </a:p>
        </p:txBody>
      </p:sp>
      <p:sp>
        <p:nvSpPr>
          <p:cNvPr id="3" name="Content Placeholder 2">
            <a:extLst>
              <a:ext uri="{FF2B5EF4-FFF2-40B4-BE49-F238E27FC236}">
                <a16:creationId xmlns:a16="http://schemas.microsoft.com/office/drawing/2014/main" id="{C4A1B5D0-AAA5-E4D4-A249-711FA777244C}"/>
              </a:ext>
            </a:extLst>
          </p:cNvPr>
          <p:cNvSpPr>
            <a:spLocks noGrp="1"/>
          </p:cNvSpPr>
          <p:nvPr>
            <p:ph idx="1"/>
          </p:nvPr>
        </p:nvSpPr>
        <p:spPr>
          <a:xfrm>
            <a:off x="677334" y="855407"/>
            <a:ext cx="8596668" cy="5185956"/>
          </a:xfrm>
        </p:spPr>
        <p:txBody>
          <a:bodyPr/>
          <a:lstStyle/>
          <a:p>
            <a:pPr algn="just"/>
            <a:r>
              <a:rPr lang="en-US" b="1" i="1" dirty="0" err="1">
                <a:solidFill>
                  <a:srgbClr val="43505A"/>
                </a:solidFill>
                <a:effectLst/>
              </a:rPr>
              <a:t>Baburam</a:t>
            </a:r>
            <a:r>
              <a:rPr lang="en-US" b="1" i="1" dirty="0">
                <a:solidFill>
                  <a:srgbClr val="43505A"/>
                </a:solidFill>
                <a:effectLst/>
              </a:rPr>
              <a:t> </a:t>
            </a:r>
            <a:r>
              <a:rPr lang="en-US" b="1" i="1" dirty="0" err="1">
                <a:solidFill>
                  <a:srgbClr val="43505A"/>
                </a:solidFill>
                <a:effectLst/>
              </a:rPr>
              <a:t>Aryal</a:t>
            </a:r>
            <a:r>
              <a:rPr lang="en-US" b="1" i="1" dirty="0">
                <a:solidFill>
                  <a:srgbClr val="43505A"/>
                </a:solidFill>
                <a:effectLst/>
              </a:rPr>
              <a:t> v. GON </a:t>
            </a:r>
            <a:r>
              <a:rPr lang="en-US" b="1" i="0" dirty="0">
                <a:solidFill>
                  <a:srgbClr val="43505A"/>
                </a:solidFill>
                <a:effectLst/>
              </a:rPr>
              <a:t>[N.K.P. 2074, 25]</a:t>
            </a:r>
            <a:r>
              <a:rPr lang="en-US" b="1" i="1" dirty="0">
                <a:solidFill>
                  <a:srgbClr val="43505A"/>
                </a:solidFill>
                <a:effectLst/>
              </a:rPr>
              <a:t>:</a:t>
            </a:r>
            <a:endParaRPr lang="en-US" b="1" i="0" dirty="0">
              <a:solidFill>
                <a:srgbClr val="43505A"/>
              </a:solidFill>
              <a:effectLst/>
            </a:endParaRPr>
          </a:p>
          <a:p>
            <a:pPr algn="just"/>
            <a:r>
              <a:rPr lang="en-US" b="0" i="0" dirty="0">
                <a:solidFill>
                  <a:schemeClr val="tx1"/>
                </a:solidFill>
                <a:effectLst/>
              </a:rPr>
              <a:t>The Supreme Court laid down that the right to privacy guaranteed by the Constitution is a fundamental right that may not be violated by the State or third parties. The Supreme Court further ruled that under the right to privacy, matters relating to a person's body, residence, property, documentation, data, communications, and character are inviolable, except as permitted by the law. An organization or department that collects information and has undertaken the responsibility of such information must not use such information at its discretion. Instead, such an organization or department must protect such a 'data bank' of information at any cost. The Supreme Court further laid down that such an organization or department must not allow unauthorized access to such a data bank, even as an exception in the absence of a clear legal basis.</a:t>
            </a:r>
          </a:p>
          <a:p>
            <a:endParaRPr lang="en-US" dirty="0"/>
          </a:p>
        </p:txBody>
      </p:sp>
    </p:spTree>
    <p:extLst>
      <p:ext uri="{BB962C8B-B14F-4D97-AF65-F5344CB8AC3E}">
        <p14:creationId xmlns:p14="http://schemas.microsoft.com/office/powerpoint/2010/main" val="2027516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EF39E-EE73-AB0B-9E3C-391C3FCFEE96}"/>
              </a:ext>
            </a:extLst>
          </p:cNvPr>
          <p:cNvSpPr>
            <a:spLocks noGrp="1"/>
          </p:cNvSpPr>
          <p:nvPr>
            <p:ph idx="1"/>
          </p:nvPr>
        </p:nvSpPr>
        <p:spPr>
          <a:xfrm>
            <a:off x="441359" y="685751"/>
            <a:ext cx="9425312" cy="5597062"/>
          </a:xfrm>
        </p:spPr>
        <p:txBody>
          <a:bodyPr/>
          <a:lstStyle/>
          <a:p>
            <a:pPr algn="just"/>
            <a:r>
              <a:rPr lang="en-US" sz="3200" b="0" i="1" dirty="0" err="1">
                <a:solidFill>
                  <a:schemeClr val="tx1"/>
                </a:solidFill>
                <a:effectLst/>
              </a:rPr>
              <a:t>Sapana</a:t>
            </a:r>
            <a:r>
              <a:rPr lang="en-US" sz="3200" b="0" i="1" dirty="0">
                <a:solidFill>
                  <a:schemeClr val="tx1"/>
                </a:solidFill>
                <a:effectLst/>
              </a:rPr>
              <a:t> Pradhan </a:t>
            </a:r>
            <a:r>
              <a:rPr lang="en-US" sz="3200" b="0" i="1" dirty="0" err="1">
                <a:solidFill>
                  <a:schemeClr val="tx1"/>
                </a:solidFill>
                <a:effectLst/>
              </a:rPr>
              <a:t>Malla</a:t>
            </a:r>
            <a:r>
              <a:rPr lang="en-US" sz="3200" b="0" i="1" dirty="0">
                <a:solidFill>
                  <a:schemeClr val="tx1"/>
                </a:solidFill>
                <a:effectLst/>
              </a:rPr>
              <a:t> v. Office of the Prime Minister and Council of Ministers et. al. </a:t>
            </a:r>
            <a:r>
              <a:rPr lang="en-US" sz="3200" b="0" i="0" dirty="0">
                <a:solidFill>
                  <a:schemeClr val="tx1"/>
                </a:solidFill>
                <a:effectLst/>
              </a:rPr>
              <a:t>[N.K.P. 2064, 1208]</a:t>
            </a:r>
            <a:r>
              <a:rPr lang="en-US" sz="3200" b="0" i="1" dirty="0">
                <a:solidFill>
                  <a:schemeClr val="tx1"/>
                </a:solidFill>
                <a:effectLst/>
              </a:rPr>
              <a:t>:</a:t>
            </a:r>
            <a:endParaRPr lang="en-US" sz="3200" b="0" i="0" dirty="0">
              <a:solidFill>
                <a:schemeClr val="tx1"/>
              </a:solidFill>
              <a:effectLst/>
            </a:endParaRPr>
          </a:p>
          <a:p>
            <a:pPr algn="just"/>
            <a:r>
              <a:rPr lang="en-US" sz="2000" b="0" i="0" dirty="0">
                <a:solidFill>
                  <a:schemeClr val="tx1"/>
                </a:solidFill>
                <a:effectLst/>
              </a:rPr>
              <a:t>The Supreme Court held that the right to privacy guaranteed by the Constitution must be protected. An exception to this general principle is that information relating to a person may be shared with third parties only in cases where prior consent from the concerned person has been obtained.</a:t>
            </a:r>
          </a:p>
          <a:p>
            <a:pPr marL="0" indent="0" algn="l">
              <a:buNone/>
            </a:pPr>
            <a:endParaRPr lang="en-US" dirty="0"/>
          </a:p>
        </p:txBody>
      </p:sp>
    </p:spTree>
    <p:extLst>
      <p:ext uri="{BB962C8B-B14F-4D97-AF65-F5344CB8AC3E}">
        <p14:creationId xmlns:p14="http://schemas.microsoft.com/office/powerpoint/2010/main" val="2102652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DF66-7DCA-F0E7-03DA-D6623EDC3E74}"/>
              </a:ext>
            </a:extLst>
          </p:cNvPr>
          <p:cNvSpPr>
            <a:spLocks noGrp="1"/>
          </p:cNvSpPr>
          <p:nvPr>
            <p:ph type="title"/>
          </p:nvPr>
        </p:nvSpPr>
        <p:spPr>
          <a:xfrm>
            <a:off x="677334" y="368710"/>
            <a:ext cx="8596668" cy="958645"/>
          </a:xfrm>
        </p:spPr>
        <p:txBody>
          <a:bodyPr/>
          <a:lstStyle/>
          <a:p>
            <a:pPr algn="ctr"/>
            <a:r>
              <a:rPr lang="en-US" b="1" dirty="0">
                <a:effectLst>
                  <a:outerShdw blurRad="38100" dist="38100" dir="2700000" algn="tl">
                    <a:srgbClr val="000000">
                      <a:alpha val="43137"/>
                    </a:srgbClr>
                  </a:outerShdw>
                </a:effectLst>
              </a:rPr>
              <a:t>Key Privacy and Anonymity issues</a:t>
            </a:r>
          </a:p>
        </p:txBody>
      </p:sp>
      <p:sp>
        <p:nvSpPr>
          <p:cNvPr id="3" name="Content Placeholder 2">
            <a:extLst>
              <a:ext uri="{FF2B5EF4-FFF2-40B4-BE49-F238E27FC236}">
                <a16:creationId xmlns:a16="http://schemas.microsoft.com/office/drawing/2014/main" id="{982E1BB0-555F-57F9-DC9F-8FC1C42DC107}"/>
              </a:ext>
            </a:extLst>
          </p:cNvPr>
          <p:cNvSpPr>
            <a:spLocks noGrp="1"/>
          </p:cNvSpPr>
          <p:nvPr>
            <p:ph idx="1"/>
          </p:nvPr>
        </p:nvSpPr>
        <p:spPr>
          <a:xfrm>
            <a:off x="677334" y="1224116"/>
            <a:ext cx="9292576" cy="4817247"/>
          </a:xfrm>
        </p:spPr>
        <p:txBody>
          <a:bodyPr>
            <a:normAutofit/>
          </a:bodyPr>
          <a:lstStyle/>
          <a:p>
            <a:pPr algn="just"/>
            <a:r>
              <a:rPr lang="en-US" sz="2400" dirty="0"/>
              <a:t>Anonymity and digital privacy are a critical part of human rights. Both terms are also connected to cyber crime, such as fraud, identity theft, cyber stalking, bullying, phishing and trolling. </a:t>
            </a:r>
          </a:p>
          <a:p>
            <a:pPr algn="just"/>
            <a:r>
              <a:rPr lang="en-US" sz="2400" dirty="0"/>
              <a:t>Privacy refers to  keeping some things to ourself, which can include our actions. For example, messaging friends privately so they know who sent the message, but only they can read it. </a:t>
            </a:r>
          </a:p>
          <a:p>
            <a:pPr algn="just"/>
            <a:r>
              <a:rPr lang="en-US" sz="2400" dirty="0"/>
              <a:t>Privacy refers to keeping the activities you do online hidden even though everyone knows your identity. </a:t>
            </a:r>
          </a:p>
        </p:txBody>
      </p:sp>
    </p:spTree>
    <p:extLst>
      <p:ext uri="{BB962C8B-B14F-4D97-AF65-F5344CB8AC3E}">
        <p14:creationId xmlns:p14="http://schemas.microsoft.com/office/powerpoint/2010/main" val="78096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F932A-90A0-38B6-9D21-113F96F6D319}"/>
              </a:ext>
            </a:extLst>
          </p:cNvPr>
          <p:cNvSpPr>
            <a:spLocks noGrp="1"/>
          </p:cNvSpPr>
          <p:nvPr>
            <p:ph type="title"/>
          </p:nvPr>
        </p:nvSpPr>
        <p:spPr>
          <a:xfrm>
            <a:off x="677334" y="0"/>
            <a:ext cx="8596668" cy="693174"/>
          </a:xfrm>
        </p:spPr>
        <p:txBody>
          <a:bodyPr/>
          <a:lstStyle/>
          <a:p>
            <a:pPr algn="ctr"/>
            <a:r>
              <a:rPr lang="en-US" b="1" dirty="0">
                <a:effectLst>
                  <a:outerShdw blurRad="38100" dist="38100" dir="2700000" algn="tl">
                    <a:srgbClr val="000000">
                      <a:alpha val="43137"/>
                    </a:srgbClr>
                  </a:outerShdw>
                </a:effectLst>
              </a:rPr>
              <a:t>Anonymity</a:t>
            </a:r>
            <a:endParaRPr lang="en-US" dirty="0"/>
          </a:p>
        </p:txBody>
      </p:sp>
      <p:sp>
        <p:nvSpPr>
          <p:cNvPr id="3" name="Content Placeholder 2">
            <a:extLst>
              <a:ext uri="{FF2B5EF4-FFF2-40B4-BE49-F238E27FC236}">
                <a16:creationId xmlns:a16="http://schemas.microsoft.com/office/drawing/2014/main" id="{0E88DABA-981A-B7FA-729E-88FFFF88447D}"/>
              </a:ext>
            </a:extLst>
          </p:cNvPr>
          <p:cNvSpPr>
            <a:spLocks noGrp="1"/>
          </p:cNvSpPr>
          <p:nvPr>
            <p:ph idx="1"/>
          </p:nvPr>
        </p:nvSpPr>
        <p:spPr>
          <a:xfrm>
            <a:off x="235974" y="693174"/>
            <a:ext cx="10043652" cy="6002594"/>
          </a:xfrm>
        </p:spPr>
        <p:txBody>
          <a:bodyPr>
            <a:noAutofit/>
          </a:bodyPr>
          <a:lstStyle/>
          <a:p>
            <a:pPr algn="just"/>
            <a:r>
              <a:rPr lang="en-US" sz="2000" dirty="0"/>
              <a:t>Anonymity is keeping our identity private, but not our actions. For example, using a false name to post messages to a social media platform.</a:t>
            </a:r>
          </a:p>
          <a:p>
            <a:pPr algn="just"/>
            <a:r>
              <a:rPr lang="en-US" sz="2000" dirty="0"/>
              <a:t>Anonymity refers to keeping your identity under the wraps though your activities are visible to everyone. Within a system that claims to keep you anonymous, there should be no way to link your specific actions to your identity.</a:t>
            </a:r>
          </a:p>
          <a:p>
            <a:pPr algn="just"/>
            <a:r>
              <a:rPr lang="en-US" sz="2000" dirty="0"/>
              <a:t>Many people don't want the things they say online to be connected with their offline identities. They may be concerned about political or economic retribution, harassment, or even threats to their lives. Whistleblowers report news that companies and governments would prefer to suppress; human rights workers struggle against repressive governments; parents try to create a safe way for children to explore; victims of domestic violence attempt to rebuild their lives where abusers cannot follow.</a:t>
            </a:r>
          </a:p>
          <a:p>
            <a:pPr algn="just"/>
            <a:r>
              <a:rPr lang="en-US" sz="2000" dirty="0"/>
              <a:t>Instead of using their true names to communicate, these people choose to speak using pseudonyms (assumed names) or anonymously (no name at all). For these individuals and the organizations that support them, secure anonymity is critical. It may literally save lives. </a:t>
            </a:r>
          </a:p>
          <a:p>
            <a:pPr algn="just"/>
            <a:r>
              <a:rPr lang="en-US" sz="2000" dirty="0"/>
              <a:t>The major Anonymity issues are:</a:t>
            </a:r>
          </a:p>
        </p:txBody>
      </p:sp>
    </p:spTree>
    <p:extLst>
      <p:ext uri="{BB962C8B-B14F-4D97-AF65-F5344CB8AC3E}">
        <p14:creationId xmlns:p14="http://schemas.microsoft.com/office/powerpoint/2010/main" val="52810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4772-D913-E330-CB02-61B975D453A3}"/>
              </a:ext>
            </a:extLst>
          </p:cNvPr>
          <p:cNvSpPr>
            <a:spLocks noGrp="1"/>
          </p:cNvSpPr>
          <p:nvPr>
            <p:ph type="title"/>
          </p:nvPr>
        </p:nvSpPr>
        <p:spPr>
          <a:xfrm>
            <a:off x="677334" y="191730"/>
            <a:ext cx="8596668" cy="766916"/>
          </a:xfrm>
        </p:spPr>
        <p:txBody>
          <a:bodyPr/>
          <a:lstStyle/>
          <a:p>
            <a:pPr algn="ctr"/>
            <a:r>
              <a:rPr lang="en-US" b="1" dirty="0">
                <a:effectLst>
                  <a:outerShdw blurRad="38100" dist="38100" dir="2700000" algn="tl">
                    <a:srgbClr val="000000">
                      <a:alpha val="43137"/>
                    </a:srgbClr>
                  </a:outerShdw>
                </a:effectLst>
              </a:rPr>
              <a:t>1.	Consumer Profiling</a:t>
            </a:r>
          </a:p>
        </p:txBody>
      </p:sp>
      <p:sp>
        <p:nvSpPr>
          <p:cNvPr id="3" name="Content Placeholder 2">
            <a:extLst>
              <a:ext uri="{FF2B5EF4-FFF2-40B4-BE49-F238E27FC236}">
                <a16:creationId xmlns:a16="http://schemas.microsoft.com/office/drawing/2014/main" id="{67A6FEB3-26B8-D83F-CAA5-C7B8C49A6CC0}"/>
              </a:ext>
            </a:extLst>
          </p:cNvPr>
          <p:cNvSpPr>
            <a:spLocks noGrp="1"/>
          </p:cNvSpPr>
          <p:nvPr>
            <p:ph idx="1"/>
          </p:nvPr>
        </p:nvSpPr>
        <p:spPr>
          <a:xfrm>
            <a:off x="221227" y="958645"/>
            <a:ext cx="9660192" cy="5707625"/>
          </a:xfrm>
        </p:spPr>
        <p:txBody>
          <a:bodyPr>
            <a:noAutofit/>
          </a:bodyPr>
          <a:lstStyle/>
          <a:p>
            <a:pPr algn="just"/>
            <a:r>
              <a:rPr lang="en-US" sz="2000" dirty="0"/>
              <a:t>Consumer profiling is about defining, segmenting and profiling your target consumers to guide every element of your marketing and brand strategy.</a:t>
            </a:r>
          </a:p>
          <a:p>
            <a:pPr algn="just"/>
            <a:r>
              <a:rPr lang="en-US" sz="2000" dirty="0"/>
              <a:t>Companies openly collect personal information about users when they register at Web sites, complete surveys, fill out forms, or enter contests online. </a:t>
            </a:r>
          </a:p>
          <a:p>
            <a:pPr algn="just"/>
            <a:r>
              <a:rPr lang="en-US" sz="2000" dirty="0"/>
              <a:t>Many companies also obtain information about Web surfers through the use of  cookies—text files that can be downloaded to the hard drives of users who visit a Web site, so that the Web sites able to identify visitors on subsequent visits. </a:t>
            </a:r>
          </a:p>
          <a:p>
            <a:pPr algn="just"/>
            <a:r>
              <a:rPr lang="en-US" sz="2000" dirty="0"/>
              <a:t>Companies also use tracking software to allow their Web sites to analyze browsing habits and deduce personal interests and preferences. </a:t>
            </a:r>
          </a:p>
          <a:p>
            <a:pPr algn="just"/>
            <a:r>
              <a:rPr lang="en-US" sz="2000" dirty="0"/>
              <a:t>The   use   of   cookies   and   tracking   software   is   controversial   because companies can collect information about consumers without their explicit permission. After cookies have been stored on our computer, it makes possible for a Web site to tailor the ads and promotions presented to us. The marketer knows what ads have been viewed most recently and makes sure that they aren’t shown again, unless the advertiser has decided to market using repetition. Some types of cookies can also track what other sites a user has visited, allowing marketers to use that data to make educated guesses about the kinds of ads that would be most interesting to the user.</a:t>
            </a:r>
          </a:p>
        </p:txBody>
      </p:sp>
    </p:spTree>
    <p:extLst>
      <p:ext uri="{BB962C8B-B14F-4D97-AF65-F5344CB8AC3E}">
        <p14:creationId xmlns:p14="http://schemas.microsoft.com/office/powerpoint/2010/main" val="3331978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21F67A-EF1A-377C-EF75-ED91C2E372CC}"/>
              </a:ext>
            </a:extLst>
          </p:cNvPr>
          <p:cNvSpPr>
            <a:spLocks noGrp="1"/>
          </p:cNvSpPr>
          <p:nvPr>
            <p:ph idx="1"/>
          </p:nvPr>
        </p:nvSpPr>
        <p:spPr>
          <a:xfrm>
            <a:off x="191729" y="221226"/>
            <a:ext cx="10751574" cy="6459793"/>
          </a:xfrm>
        </p:spPr>
        <p:txBody>
          <a:bodyPr>
            <a:noAutofit/>
          </a:bodyPr>
          <a:lstStyle/>
          <a:p>
            <a:pPr algn="just"/>
            <a:r>
              <a:rPr lang="en-US" sz="2000" dirty="0"/>
              <a:t>Online   marketers   cannot   capture   personal   information,   such   as   names, addresses,  and  Social   Security   numbers,   unless  people  provide   them.   Without  this information, companies can’t contact individual Web surfers who visit their sites. Data gathered about a user’s Web browsing through the use of cookies is anonymous, as long as the network advertiser doesn’t link the data with personal information. However, if a Web site visitor volunteers personal information, a Web site operator can use it to find   additional   personal   information   that   the   visitor   may   not   want   to   disclose. </a:t>
            </a:r>
          </a:p>
          <a:p>
            <a:pPr algn="just"/>
            <a:r>
              <a:rPr lang="en-US" sz="2000" dirty="0"/>
              <a:t>For example, a name and address can be used to find a corresponding phone number, which can then lead to obtaining even more personal data. All this information becomes extremely valuable to the Web site operator, who is trying to build a relationship with Web site visitors and turn them into customers. The operator can use this data to initiate contact or sell it to other organizations with which they have marketing agreements.</a:t>
            </a:r>
          </a:p>
          <a:p>
            <a:pPr algn="just"/>
            <a:r>
              <a:rPr lang="en-US" sz="2000" dirty="0"/>
              <a:t>Consumer data privacy has grown into a major marketing issue. Companies that can’t   protect   or   don’t   respect   customer   information   often   lose   business,   and   some be come defendants in class action lawsuits stemming from privacy violations.</a:t>
            </a:r>
          </a:p>
          <a:p>
            <a:pPr algn="just"/>
            <a:r>
              <a:rPr lang="en-US" sz="2000" dirty="0"/>
              <a:t>Opponents of consumer profiling are also concerned that personal data is being gathered and sold to other companies without the permission of consumers who provide the data. After the data has been collected, consumers have no way of knowing how itis used or who is using it.</a:t>
            </a:r>
          </a:p>
        </p:txBody>
      </p:sp>
    </p:spTree>
    <p:extLst>
      <p:ext uri="{BB962C8B-B14F-4D97-AF65-F5344CB8AC3E}">
        <p14:creationId xmlns:p14="http://schemas.microsoft.com/office/powerpoint/2010/main" val="1069355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C0C9-A29A-39E6-5A42-6B1637B9CA58}"/>
              </a:ext>
            </a:extLst>
          </p:cNvPr>
          <p:cNvSpPr>
            <a:spLocks noGrp="1"/>
          </p:cNvSpPr>
          <p:nvPr>
            <p:ph type="title"/>
          </p:nvPr>
        </p:nvSpPr>
        <p:spPr>
          <a:xfrm>
            <a:off x="677334" y="1"/>
            <a:ext cx="8596668" cy="752167"/>
          </a:xfrm>
        </p:spPr>
        <p:txBody>
          <a:bodyPr/>
          <a:lstStyle/>
          <a:p>
            <a:pPr algn="ctr"/>
            <a:r>
              <a:rPr lang="en-US" b="1" dirty="0">
                <a:effectLst>
                  <a:outerShdw blurRad="38100" dist="38100" dir="2700000" algn="tl">
                    <a:srgbClr val="000000">
                      <a:alpha val="43137"/>
                    </a:srgbClr>
                  </a:outerShdw>
                </a:effectLst>
              </a:rPr>
              <a:t>2.	Electronic Discovery</a:t>
            </a:r>
          </a:p>
        </p:txBody>
      </p:sp>
      <p:sp>
        <p:nvSpPr>
          <p:cNvPr id="3" name="Content Placeholder 2">
            <a:extLst>
              <a:ext uri="{FF2B5EF4-FFF2-40B4-BE49-F238E27FC236}">
                <a16:creationId xmlns:a16="http://schemas.microsoft.com/office/drawing/2014/main" id="{9DFA85D6-2E7E-F261-7747-CA6741381B2C}"/>
              </a:ext>
            </a:extLst>
          </p:cNvPr>
          <p:cNvSpPr>
            <a:spLocks noGrp="1"/>
          </p:cNvSpPr>
          <p:nvPr>
            <p:ph idx="1"/>
          </p:nvPr>
        </p:nvSpPr>
        <p:spPr>
          <a:xfrm>
            <a:off x="294969" y="752168"/>
            <a:ext cx="9733934" cy="5855109"/>
          </a:xfrm>
        </p:spPr>
        <p:txBody>
          <a:bodyPr>
            <a:normAutofit fontScale="92500" lnSpcReduction="20000"/>
          </a:bodyPr>
          <a:lstStyle/>
          <a:p>
            <a:pPr algn="just"/>
            <a:r>
              <a:rPr lang="en-US" sz="2200" dirty="0"/>
              <a:t>Electronic discovery (e-discovery)  is the collection, preparation, review, and production of electronically stored information for use in criminal and civil actions and proceedings. </a:t>
            </a:r>
          </a:p>
          <a:p>
            <a:pPr algn="just"/>
            <a:r>
              <a:rPr lang="en-US" sz="2200" dirty="0"/>
              <a:t>Electronically   stored   information   (ESI)  includes   any   form   of   digital information,   including   emails,   drawings,   graphs,   Web   pages,   photographs,   word-processing  files,   sound  recordings, and databases  stored   on   any   form of  electronic storage device, including hard drives, CDs, and flash drives.</a:t>
            </a:r>
          </a:p>
          <a:p>
            <a:pPr algn="just"/>
            <a:r>
              <a:rPr lang="en-US" sz="2200" dirty="0"/>
              <a:t>Through the e-discovery process, it is quite likely that various forms of ESI of a private or personal nature (e.g., personal emails) will be disclosed.</a:t>
            </a:r>
          </a:p>
          <a:p>
            <a:pPr algn="just"/>
            <a:r>
              <a:rPr lang="en-US" sz="2200" dirty="0"/>
              <a:t>Often organizations will send a litigation hold notice to its employees (or to the opposing party) to save relevant data and to suspend data that might be due to be destroyed based on normal data retention rules. </a:t>
            </a:r>
          </a:p>
          <a:p>
            <a:pPr algn="just"/>
            <a:r>
              <a:rPr lang="en-US" sz="2200" dirty="0"/>
              <a:t>Apple and Samsung were embroiled in a long-running dispute involving alleged patent infringement. </a:t>
            </a:r>
          </a:p>
          <a:p>
            <a:pPr algn="just"/>
            <a:r>
              <a:rPr lang="en-US" sz="2200" dirty="0"/>
              <a:t>During the litigation, the court cited Samsung for failing to circulate a comprehensive litigation hold instruction among its   employees  when  it first   anticipated  litigation. According   to   the court,  this failure resulted in the loss of emails from several key Samsung employees.</a:t>
            </a:r>
          </a:p>
          <a:p>
            <a:endParaRPr lang="en-US" dirty="0"/>
          </a:p>
        </p:txBody>
      </p:sp>
    </p:spTree>
    <p:extLst>
      <p:ext uri="{BB962C8B-B14F-4D97-AF65-F5344CB8AC3E}">
        <p14:creationId xmlns:p14="http://schemas.microsoft.com/office/powerpoint/2010/main" val="146596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076D-490B-7796-AA06-B237E1713181}"/>
              </a:ext>
            </a:extLst>
          </p:cNvPr>
          <p:cNvSpPr>
            <a:spLocks noGrp="1"/>
          </p:cNvSpPr>
          <p:nvPr>
            <p:ph type="title"/>
          </p:nvPr>
        </p:nvSpPr>
        <p:spPr>
          <a:xfrm>
            <a:off x="677334" y="250724"/>
            <a:ext cx="8596668" cy="781664"/>
          </a:xfrm>
        </p:spPr>
        <p:txBody>
          <a:bodyPr/>
          <a:lstStyle/>
          <a:p>
            <a:pPr algn="ctr"/>
            <a:r>
              <a:rPr lang="en-US" b="1" dirty="0">
                <a:effectLst>
                  <a:outerShdw blurRad="38100" dist="38100" dir="2700000" algn="tl">
                    <a:srgbClr val="000000">
                      <a:alpha val="43137"/>
                    </a:srgbClr>
                  </a:outerShdw>
                </a:effectLst>
              </a:rPr>
              <a:t>Privacy</a:t>
            </a:r>
          </a:p>
        </p:txBody>
      </p:sp>
      <p:sp>
        <p:nvSpPr>
          <p:cNvPr id="3" name="Content Placeholder 2">
            <a:extLst>
              <a:ext uri="{FF2B5EF4-FFF2-40B4-BE49-F238E27FC236}">
                <a16:creationId xmlns:a16="http://schemas.microsoft.com/office/drawing/2014/main" id="{5CF9FF73-6BBE-D5C4-E9CD-BF3CBD510DBD}"/>
              </a:ext>
            </a:extLst>
          </p:cNvPr>
          <p:cNvSpPr>
            <a:spLocks noGrp="1"/>
          </p:cNvSpPr>
          <p:nvPr>
            <p:ph idx="1"/>
          </p:nvPr>
        </p:nvSpPr>
        <p:spPr>
          <a:xfrm>
            <a:off x="368710" y="1032388"/>
            <a:ext cx="9527458" cy="5678127"/>
          </a:xfrm>
        </p:spPr>
        <p:txBody>
          <a:bodyPr/>
          <a:lstStyle/>
          <a:p>
            <a:r>
              <a:rPr lang="en-US" dirty="0"/>
              <a:t> </a:t>
            </a:r>
            <a:r>
              <a:rPr lang="en-US" sz="2400" dirty="0"/>
              <a:t>Privacy is a fundamental human right that underpins freedom of association, thought and expression, as well as freedom from discrimination.</a:t>
            </a:r>
          </a:p>
          <a:p>
            <a:r>
              <a:rPr lang="en-US" sz="2400" dirty="0"/>
              <a:t>Privacy helps us establish boundaries to limit who has access to our bodies, places and things, as well as our communications</a:t>
            </a:r>
          </a:p>
          <a:p>
            <a:r>
              <a:rPr lang="en-US" sz="2400" dirty="0"/>
              <a:t>privacy includes the right:</a:t>
            </a:r>
          </a:p>
          <a:p>
            <a:pPr marL="0" indent="0">
              <a:buNone/>
            </a:pPr>
            <a:r>
              <a:rPr lang="en-US" sz="2400" dirty="0"/>
              <a:t>a.	to be free from interference and intrusion</a:t>
            </a:r>
          </a:p>
          <a:p>
            <a:pPr marL="0" indent="0">
              <a:buNone/>
            </a:pPr>
            <a:r>
              <a:rPr lang="en-US" sz="2400" dirty="0"/>
              <a:t>b.	to associate freely with whom you want</a:t>
            </a:r>
          </a:p>
          <a:p>
            <a:pPr marL="0" indent="0">
              <a:buNone/>
            </a:pPr>
            <a:r>
              <a:rPr lang="en-US" sz="2400" dirty="0"/>
              <a:t>c.	to be able to control who can see or use information about you</a:t>
            </a:r>
          </a:p>
          <a:p>
            <a:r>
              <a:rPr lang="en-US" sz="2400" dirty="0"/>
              <a:t>It is the right to be let alone, free from interference or intrusion. </a:t>
            </a:r>
          </a:p>
          <a:p>
            <a:r>
              <a:rPr lang="en-US" sz="2400" dirty="0"/>
              <a:t>It is the state in which one is not observed or disturbed by other people.</a:t>
            </a:r>
          </a:p>
        </p:txBody>
      </p:sp>
    </p:spTree>
    <p:extLst>
      <p:ext uri="{BB962C8B-B14F-4D97-AF65-F5344CB8AC3E}">
        <p14:creationId xmlns:p14="http://schemas.microsoft.com/office/powerpoint/2010/main" val="3415753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69457-544E-9EFC-12CC-E87B7178D1D9}"/>
              </a:ext>
            </a:extLst>
          </p:cNvPr>
          <p:cNvSpPr>
            <a:spLocks noGrp="1"/>
          </p:cNvSpPr>
          <p:nvPr>
            <p:ph idx="1"/>
          </p:nvPr>
        </p:nvSpPr>
        <p:spPr>
          <a:xfrm>
            <a:off x="677334" y="383459"/>
            <a:ext cx="8596668" cy="5657904"/>
          </a:xfrm>
        </p:spPr>
        <p:txBody>
          <a:bodyPr>
            <a:normAutofit/>
          </a:bodyPr>
          <a:lstStyle/>
          <a:p>
            <a:pPr algn="just"/>
            <a:r>
              <a:rPr lang="en-US" sz="2000" dirty="0"/>
              <a:t>Samsung then   raised   the   same   issue that Apple   had   neglected   to   implement   a   timely   and comprehensive  litigation hold to prevent broad destruction  of   pertinent email. A key learning from this case is that an organization should focus on its own ESI preservation and production efforts before it raises issues with its opponent’s efforts.</a:t>
            </a:r>
          </a:p>
          <a:p>
            <a:pPr algn="just"/>
            <a:r>
              <a:rPr lang="en-US" sz="2000" dirty="0"/>
              <a:t>E-Discovery   can   require  extensive   time  to  collect,   prepare, and  review the   tremendous volume of ESI kept by an  organization.</a:t>
            </a:r>
          </a:p>
          <a:p>
            <a:pPr algn="just"/>
            <a:r>
              <a:rPr lang="en-US" sz="2000" dirty="0"/>
              <a:t> E-discovery is further  complicated because there are often multiple versions of information (such as various drafts) stored in many locations   (such   as   the   hard   drives   of   the   creator   and   anyone   who   reviewed   the document, multiple company file servers, and backup tapes). As a result, e-discovery can become so expensive and time consuming that some cases are settled just to avoid the costs.</a:t>
            </a:r>
          </a:p>
        </p:txBody>
      </p:sp>
    </p:spTree>
    <p:extLst>
      <p:ext uri="{BB962C8B-B14F-4D97-AF65-F5344CB8AC3E}">
        <p14:creationId xmlns:p14="http://schemas.microsoft.com/office/powerpoint/2010/main" val="192957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EA82-321B-BC59-EB24-31C44B0C3B11}"/>
              </a:ext>
            </a:extLst>
          </p:cNvPr>
          <p:cNvSpPr>
            <a:spLocks noGrp="1"/>
          </p:cNvSpPr>
          <p:nvPr>
            <p:ph type="title"/>
          </p:nvPr>
        </p:nvSpPr>
        <p:spPr>
          <a:xfrm>
            <a:off x="677334" y="0"/>
            <a:ext cx="8596668" cy="766916"/>
          </a:xfrm>
        </p:spPr>
        <p:txBody>
          <a:bodyPr/>
          <a:lstStyle/>
          <a:p>
            <a:pPr algn="ctr"/>
            <a:r>
              <a:rPr lang="en-US" b="1" dirty="0">
                <a:effectLst>
                  <a:outerShdw blurRad="38100" dist="38100" dir="2700000" algn="tl">
                    <a:srgbClr val="000000">
                      <a:alpha val="43137"/>
                    </a:srgbClr>
                  </a:outerShdw>
                </a:effectLst>
              </a:rPr>
              <a:t>3.	Workplace Monitoring</a:t>
            </a:r>
          </a:p>
        </p:txBody>
      </p:sp>
      <p:sp>
        <p:nvSpPr>
          <p:cNvPr id="3" name="Content Placeholder 2">
            <a:extLst>
              <a:ext uri="{FF2B5EF4-FFF2-40B4-BE49-F238E27FC236}">
                <a16:creationId xmlns:a16="http://schemas.microsoft.com/office/drawing/2014/main" id="{5B715179-F5A6-3D65-A8D1-C506623EA3B4}"/>
              </a:ext>
            </a:extLst>
          </p:cNvPr>
          <p:cNvSpPr>
            <a:spLocks noGrp="1"/>
          </p:cNvSpPr>
          <p:nvPr>
            <p:ph idx="1"/>
          </p:nvPr>
        </p:nvSpPr>
        <p:spPr>
          <a:xfrm>
            <a:off x="250723" y="766916"/>
            <a:ext cx="9689689" cy="5825613"/>
          </a:xfrm>
        </p:spPr>
        <p:txBody>
          <a:bodyPr>
            <a:noAutofit/>
          </a:bodyPr>
          <a:lstStyle/>
          <a:p>
            <a:pPr algn="just"/>
            <a:r>
              <a:rPr lang="en-US" sz="2400" dirty="0"/>
              <a:t>Plenty of data exists to support the conclusion that many workers waste large portions of their work time doing non-work-related activity.</a:t>
            </a:r>
          </a:p>
          <a:p>
            <a:pPr algn="just"/>
            <a:r>
              <a:rPr lang="en-US" sz="2400" dirty="0"/>
              <a:t>Many   organizations  have  developed   policies  on   the  use   of   IT  in   the workplace in order to protect against employee abuses that reduce worker productivity or that expose the employer to harassment lawsuits. </a:t>
            </a:r>
          </a:p>
          <a:p>
            <a:pPr algn="just"/>
            <a:r>
              <a:rPr lang="en-US" sz="2400" dirty="0"/>
              <a:t>For example, an employee may sue his or her employer for creating an environment conducive to sexual harassment if other employees are viewing pornography online while at work and the organization takes no measures to stop such viewing. </a:t>
            </a:r>
          </a:p>
          <a:p>
            <a:pPr algn="just"/>
            <a:r>
              <a:rPr lang="en-US" sz="2400" dirty="0"/>
              <a:t>Email containing crude jokes and cartoons or messages that discriminate against others based on sex, race, or national origin can also   spawn   lawsuits</a:t>
            </a:r>
            <a:r>
              <a:rPr lang="en-US" sz="2000" dirty="0"/>
              <a:t>.</a:t>
            </a:r>
          </a:p>
          <a:p>
            <a:pPr algn="just"/>
            <a:endParaRPr lang="en-US" sz="2000" dirty="0"/>
          </a:p>
        </p:txBody>
      </p:sp>
    </p:spTree>
    <p:extLst>
      <p:ext uri="{BB962C8B-B14F-4D97-AF65-F5344CB8AC3E}">
        <p14:creationId xmlns:p14="http://schemas.microsoft.com/office/powerpoint/2010/main" val="319604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222D0A-658B-0412-5FBC-5C3222C88030}"/>
              </a:ext>
            </a:extLst>
          </p:cNvPr>
          <p:cNvSpPr>
            <a:spLocks noGrp="1"/>
          </p:cNvSpPr>
          <p:nvPr>
            <p:ph idx="1"/>
          </p:nvPr>
        </p:nvSpPr>
        <p:spPr>
          <a:xfrm>
            <a:off x="677334" y="412955"/>
            <a:ext cx="8596668" cy="5628407"/>
          </a:xfrm>
        </p:spPr>
        <p:txBody>
          <a:bodyPr>
            <a:normAutofit/>
          </a:bodyPr>
          <a:lstStyle/>
          <a:p>
            <a:pPr algn="just"/>
            <a:r>
              <a:rPr lang="en-US" sz="2000" dirty="0"/>
              <a:t>The   institution   and   communication   of   an   IT   usage   policy establishes boundaries of acceptable behavior and enables management to take action against violators.</a:t>
            </a:r>
          </a:p>
          <a:p>
            <a:pPr algn="just"/>
            <a:r>
              <a:rPr lang="en-US" sz="2000" dirty="0"/>
              <a:t>The potential for decreased productivity and increased legal liabilities has led many employers to monitor workers to ensure that corporate IT usage policies are being followed</a:t>
            </a:r>
          </a:p>
          <a:p>
            <a:pPr algn="just"/>
            <a:r>
              <a:rPr lang="en-US" sz="2000" dirty="0"/>
              <a:t>Society is struggling to define the extent to which employers should be able to monitor the work-related activities of employees. On the one hand, employers want to be able to guarantee a work environment that is conducive to all workers, ensure a high level of worker productivity, and limit the costs of defending against privacy-violation lawsuits filed by disgruntled employees.</a:t>
            </a:r>
          </a:p>
        </p:txBody>
      </p:sp>
    </p:spTree>
    <p:extLst>
      <p:ext uri="{BB962C8B-B14F-4D97-AF65-F5344CB8AC3E}">
        <p14:creationId xmlns:p14="http://schemas.microsoft.com/office/powerpoint/2010/main" val="1555730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86D3B-02B0-DEAE-0080-69439EB33577}"/>
              </a:ext>
            </a:extLst>
          </p:cNvPr>
          <p:cNvSpPr>
            <a:spLocks noGrp="1"/>
          </p:cNvSpPr>
          <p:nvPr>
            <p:ph type="title"/>
          </p:nvPr>
        </p:nvSpPr>
        <p:spPr>
          <a:xfrm>
            <a:off x="677334" y="265471"/>
            <a:ext cx="8596668" cy="737419"/>
          </a:xfrm>
        </p:spPr>
        <p:txBody>
          <a:bodyPr/>
          <a:lstStyle/>
          <a:p>
            <a:pPr algn="ctr"/>
            <a:r>
              <a:rPr lang="en-US" dirty="0">
                <a:effectLst>
                  <a:outerShdw blurRad="38100" dist="38100" dir="2700000" algn="tl">
                    <a:srgbClr val="000000">
                      <a:alpha val="43137"/>
                    </a:srgbClr>
                  </a:outerShdw>
                </a:effectLst>
              </a:rPr>
              <a:t>Surveillance</a:t>
            </a:r>
          </a:p>
        </p:txBody>
      </p:sp>
      <p:sp>
        <p:nvSpPr>
          <p:cNvPr id="3" name="Content Placeholder 2">
            <a:extLst>
              <a:ext uri="{FF2B5EF4-FFF2-40B4-BE49-F238E27FC236}">
                <a16:creationId xmlns:a16="http://schemas.microsoft.com/office/drawing/2014/main" id="{0E67B535-BB15-6E58-0A54-3B180DAD3952}"/>
              </a:ext>
            </a:extLst>
          </p:cNvPr>
          <p:cNvSpPr>
            <a:spLocks noGrp="1"/>
          </p:cNvSpPr>
          <p:nvPr>
            <p:ph idx="1"/>
          </p:nvPr>
        </p:nvSpPr>
        <p:spPr>
          <a:xfrm>
            <a:off x="677334" y="1002891"/>
            <a:ext cx="9381066" cy="5589638"/>
          </a:xfrm>
        </p:spPr>
        <p:txBody>
          <a:bodyPr/>
          <a:lstStyle/>
          <a:p>
            <a:r>
              <a:rPr lang="en-US" dirty="0"/>
              <a:t>A number of advances in information technology—such as surveillance cameras and   satellite-based  systems   that  can   pinpoint   a   person’s  physical  location—provide amazing new data-gathering capabilities. However, these advances can also diminish individual privacy and complicate the issue of how much information should be captured about people’s private lives.</a:t>
            </a:r>
          </a:p>
          <a:p>
            <a:r>
              <a:rPr lang="en-US" dirty="0"/>
              <a:t>Generally surveillance can be done through three different ways to collect information:</a:t>
            </a:r>
          </a:p>
          <a:p>
            <a:pPr marL="0" indent="0">
              <a:buNone/>
            </a:pPr>
            <a:r>
              <a:rPr lang="en-US" b="1" dirty="0"/>
              <a:t>1.	Camara Surveillance </a:t>
            </a:r>
          </a:p>
          <a:p>
            <a:r>
              <a:rPr lang="en-US" dirty="0"/>
              <a:t>Surveillance cameras are used in major cities around the world in an effort to deter crime and terrorist activities.</a:t>
            </a:r>
          </a:p>
          <a:p>
            <a:r>
              <a:rPr lang="en-US" dirty="0"/>
              <a:t> Surveillance   cameras  may help  to solve  crimes   by   corroborating  the   testimony   of witnesses and helping to trace suspects.</a:t>
            </a:r>
          </a:p>
        </p:txBody>
      </p:sp>
    </p:spTree>
    <p:extLst>
      <p:ext uri="{BB962C8B-B14F-4D97-AF65-F5344CB8AC3E}">
        <p14:creationId xmlns:p14="http://schemas.microsoft.com/office/powerpoint/2010/main" val="3176782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7C52C9-09FE-9E72-EDFA-F5DCA8A2460C}"/>
              </a:ext>
            </a:extLst>
          </p:cNvPr>
          <p:cNvSpPr>
            <a:spLocks noGrp="1"/>
          </p:cNvSpPr>
          <p:nvPr>
            <p:ph idx="1"/>
          </p:nvPr>
        </p:nvSpPr>
        <p:spPr>
          <a:xfrm>
            <a:off x="677334" y="545691"/>
            <a:ext cx="8596668" cy="5495672"/>
          </a:xfrm>
        </p:spPr>
        <p:txBody>
          <a:bodyPr/>
          <a:lstStyle/>
          <a:p>
            <a:pPr marL="0" indent="0">
              <a:buNone/>
            </a:pPr>
            <a:r>
              <a:rPr lang="en-US" b="1" dirty="0"/>
              <a:t>2.	</a:t>
            </a:r>
            <a:r>
              <a:rPr lang="en-US" b="1" u="sng" dirty="0"/>
              <a:t>Vehicle Event Data Recorders</a:t>
            </a:r>
          </a:p>
          <a:p>
            <a:pPr algn="just"/>
            <a:r>
              <a:rPr lang="en-US" dirty="0"/>
              <a:t>A  vehicle   event   data   recorder   (EDR)  is   a   device   that   records   vehicle   and occupant data for a few seconds before, during, and after any vehicle crash that is severe enough to deploy the vehicle’s air bags. </a:t>
            </a:r>
          </a:p>
          <a:p>
            <a:pPr algn="just"/>
            <a:r>
              <a:rPr lang="en-US" dirty="0"/>
              <a:t>Sensors located around the vehicle capture and record information about vehicle speed and acceleration; seat belt usage; air bag deployment; activation of any automatic collision notification system, and driver inputs such as brake, accelerator, and turn signal usage. The EDR cannot capture any data that could identify the driver of the vehicle. Nor can it tell if the driver was operating the vehicle under the influence of drugs or alcohol.</a:t>
            </a:r>
          </a:p>
          <a:p>
            <a:pPr algn="just"/>
            <a:r>
              <a:rPr lang="en-US" dirty="0"/>
              <a:t>One purpose of the EDR is to capture and record data that can be used by the manufacturer to make future changes to improve vehicle performance in the event of a crash. </a:t>
            </a:r>
          </a:p>
          <a:p>
            <a:pPr algn="just"/>
            <a:r>
              <a:rPr lang="en-US" dirty="0"/>
              <a:t>Another purpose is for use in a court of law to determine what happened during a vehicle accident.</a:t>
            </a:r>
          </a:p>
        </p:txBody>
      </p:sp>
    </p:spTree>
    <p:extLst>
      <p:ext uri="{BB962C8B-B14F-4D97-AF65-F5344CB8AC3E}">
        <p14:creationId xmlns:p14="http://schemas.microsoft.com/office/powerpoint/2010/main" val="3417135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2D82-2946-BBA4-1C2A-28BD456CC39C}"/>
              </a:ext>
            </a:extLst>
          </p:cNvPr>
          <p:cNvSpPr>
            <a:spLocks noGrp="1"/>
          </p:cNvSpPr>
          <p:nvPr>
            <p:ph type="title"/>
          </p:nvPr>
        </p:nvSpPr>
        <p:spPr>
          <a:xfrm>
            <a:off x="677334" y="250724"/>
            <a:ext cx="8596668" cy="766916"/>
          </a:xfrm>
        </p:spPr>
        <p:txBody>
          <a:bodyPr/>
          <a:lstStyle/>
          <a:p>
            <a:pPr algn="ctr"/>
            <a:r>
              <a:rPr lang="en-US" b="1" dirty="0">
                <a:effectLst>
                  <a:outerShdw blurRad="38100" dist="38100" dir="2700000" algn="tl">
                    <a:srgbClr val="000000">
                      <a:alpha val="43137"/>
                    </a:srgbClr>
                  </a:outerShdw>
                </a:effectLst>
              </a:rPr>
              <a:t>Stalking Apps</a:t>
            </a:r>
          </a:p>
        </p:txBody>
      </p:sp>
      <p:sp>
        <p:nvSpPr>
          <p:cNvPr id="3" name="Content Placeholder 2">
            <a:extLst>
              <a:ext uri="{FF2B5EF4-FFF2-40B4-BE49-F238E27FC236}">
                <a16:creationId xmlns:a16="http://schemas.microsoft.com/office/drawing/2014/main" id="{6F0B66A6-D13A-E9AA-88C8-7C2B1597F17B}"/>
              </a:ext>
            </a:extLst>
          </p:cNvPr>
          <p:cNvSpPr>
            <a:spLocks noGrp="1"/>
          </p:cNvSpPr>
          <p:nvPr>
            <p:ph idx="1"/>
          </p:nvPr>
        </p:nvSpPr>
        <p:spPr>
          <a:xfrm>
            <a:off x="677333" y="1017641"/>
            <a:ext cx="9277827" cy="5023722"/>
          </a:xfrm>
        </p:spPr>
        <p:txBody>
          <a:bodyPr>
            <a:normAutofit fontScale="92500"/>
          </a:bodyPr>
          <a:lstStyle/>
          <a:p>
            <a:r>
              <a:rPr lang="en-US" dirty="0"/>
              <a:t>Technology has made it easy for a person to track the whereabouts of someone else at all times, without ever having to follow the person. </a:t>
            </a:r>
          </a:p>
          <a:p>
            <a:r>
              <a:rPr lang="en-US" dirty="0"/>
              <a:t>Cell phone spy software called a stalking app can be loaded onto someone’s cell phone or smartphone within minutes, making it possible for the user to perform location tracking, record calls, view every text message or picture sent or received, and record the URLs of any Web site visited on the phone.</a:t>
            </a:r>
          </a:p>
          <a:p>
            <a:r>
              <a:rPr lang="en-US" dirty="0"/>
              <a:t>A  built-in  microphone can   be activated  remotely  to  use  as a listening device even when the phone is turned off. All information gathered from such apps can be sent to the user’s email account to be accessed live or at a later time. Some of the most popular spy software includes Mobile Spy, e-Phone Tracker, Flexi SPY, and Mobile Nanny.</a:t>
            </a:r>
          </a:p>
          <a:p>
            <a:r>
              <a:rPr lang="en-US" dirty="0"/>
              <a:t>There is no law that prohibits a business from making an app whose primary purpose is to help one person track another, and anyone can purchase this software over the Internet.</a:t>
            </a:r>
          </a:p>
          <a:p>
            <a:r>
              <a:rPr lang="en-US" dirty="0"/>
              <a:t>However, it is illegal to install the software on a phone without the permission of the phone owner. It is also illegal to listen to someone’s phone calls without their knowledge and permission. However, these legal technicalities are not a deterrent for a determined stalker.</a:t>
            </a:r>
          </a:p>
          <a:p>
            <a:endParaRPr lang="en-US" dirty="0"/>
          </a:p>
        </p:txBody>
      </p:sp>
    </p:spTree>
    <p:extLst>
      <p:ext uri="{BB962C8B-B14F-4D97-AF65-F5344CB8AC3E}">
        <p14:creationId xmlns:p14="http://schemas.microsoft.com/office/powerpoint/2010/main" val="2179799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ED3EA-06A4-CC7A-E8C4-B9BE1B9FD558}"/>
              </a:ext>
            </a:extLst>
          </p:cNvPr>
          <p:cNvSpPr>
            <a:spLocks noGrp="1"/>
          </p:cNvSpPr>
          <p:nvPr>
            <p:ph type="title"/>
          </p:nvPr>
        </p:nvSpPr>
        <p:spPr>
          <a:xfrm>
            <a:off x="677334" y="221226"/>
            <a:ext cx="8596668" cy="855406"/>
          </a:xfrm>
        </p:spPr>
        <p:txBody>
          <a:bodyPr/>
          <a:lstStyle/>
          <a:p>
            <a:pPr algn="ctr"/>
            <a:r>
              <a:rPr lang="en-US" b="1" dirty="0">
                <a:effectLst>
                  <a:outerShdw blurRad="38100" dist="38100" dir="2700000" algn="tl">
                    <a:srgbClr val="000000">
                      <a:alpha val="43137"/>
                    </a:srgbClr>
                  </a:outerShdw>
                </a:effectLst>
              </a:rPr>
              <a:t>Freedom of Expression; Key Issues</a:t>
            </a:r>
          </a:p>
        </p:txBody>
      </p:sp>
      <p:sp>
        <p:nvSpPr>
          <p:cNvPr id="3" name="Content Placeholder 2">
            <a:extLst>
              <a:ext uri="{FF2B5EF4-FFF2-40B4-BE49-F238E27FC236}">
                <a16:creationId xmlns:a16="http://schemas.microsoft.com/office/drawing/2014/main" id="{A72C8878-5B9D-04E1-A707-716261BC00C4}"/>
              </a:ext>
            </a:extLst>
          </p:cNvPr>
          <p:cNvSpPr>
            <a:spLocks noGrp="1"/>
          </p:cNvSpPr>
          <p:nvPr>
            <p:ph idx="1"/>
          </p:nvPr>
        </p:nvSpPr>
        <p:spPr>
          <a:xfrm>
            <a:off x="677333" y="870155"/>
            <a:ext cx="9513801" cy="5171207"/>
          </a:xfrm>
        </p:spPr>
        <p:txBody>
          <a:bodyPr/>
          <a:lstStyle/>
          <a:p>
            <a:pPr algn="just"/>
            <a:r>
              <a:rPr lang="en-US" sz="2000" dirty="0"/>
              <a:t>The right to freedom of expression is a fundamental human right, with both a personal as well as a social dimension. To voice something, one requires the freedom to think critically, imagine creatively, argue logically and dissent constructively. </a:t>
            </a:r>
          </a:p>
          <a:p>
            <a:pPr algn="just"/>
            <a:r>
              <a:rPr lang="en-US" sz="2000" dirty="0"/>
              <a:t>Freedom of expression thus serves as a laboratory of ideas and opinions that are needed for the development of a person’s faculty of reasoning and objective understanding of the world. It lays the foundation for other rights and freedoms, such as the right to organize and unionize, the right to participate in political processes, and the right to mobilize for good governance and in defense of other human rights.</a:t>
            </a:r>
          </a:p>
          <a:p>
            <a:pPr algn="just"/>
            <a:r>
              <a:rPr lang="en-US" sz="2000" dirty="0"/>
              <a:t>The Government of Nepal (GON) has not imposed any restrictions on freedom of opinion and expression to its citizen in Nepal. Nepal acknowledges the freedom of expression and opinion as one of the prerequisites of good governance. There is no obstacle or challenge with regard to freedom of speech. </a:t>
            </a:r>
          </a:p>
          <a:p>
            <a:endParaRPr lang="en-US" dirty="0"/>
          </a:p>
        </p:txBody>
      </p:sp>
    </p:spTree>
    <p:extLst>
      <p:ext uri="{BB962C8B-B14F-4D97-AF65-F5344CB8AC3E}">
        <p14:creationId xmlns:p14="http://schemas.microsoft.com/office/powerpoint/2010/main" val="4290682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A5EBC-CF9C-DCDB-14CD-0ECA7C50DE36}"/>
              </a:ext>
            </a:extLst>
          </p:cNvPr>
          <p:cNvSpPr>
            <a:spLocks noGrp="1"/>
          </p:cNvSpPr>
          <p:nvPr>
            <p:ph type="title"/>
          </p:nvPr>
        </p:nvSpPr>
        <p:spPr>
          <a:xfrm>
            <a:off x="677334" y="383458"/>
            <a:ext cx="8596668" cy="796413"/>
          </a:xfrm>
        </p:spPr>
        <p:txBody>
          <a:bodyPr/>
          <a:lstStyle/>
          <a:p>
            <a:r>
              <a:rPr lang="en-US" b="1" dirty="0">
                <a:effectLst>
                  <a:outerShdw blurRad="38100" dist="38100" dir="2700000" algn="tl">
                    <a:srgbClr val="000000">
                      <a:alpha val="43137"/>
                    </a:srgbClr>
                  </a:outerShdw>
                </a:effectLst>
              </a:rPr>
              <a:t>Importance of Freedom of Expression</a:t>
            </a:r>
          </a:p>
        </p:txBody>
      </p:sp>
      <p:sp>
        <p:nvSpPr>
          <p:cNvPr id="3" name="Content Placeholder 2">
            <a:extLst>
              <a:ext uri="{FF2B5EF4-FFF2-40B4-BE49-F238E27FC236}">
                <a16:creationId xmlns:a16="http://schemas.microsoft.com/office/drawing/2014/main" id="{CE920121-B6EF-B5B5-EC85-49A3DB666C07}"/>
              </a:ext>
            </a:extLst>
          </p:cNvPr>
          <p:cNvSpPr>
            <a:spLocks noGrp="1"/>
          </p:cNvSpPr>
          <p:nvPr>
            <p:ph idx="1"/>
          </p:nvPr>
        </p:nvSpPr>
        <p:spPr>
          <a:xfrm>
            <a:off x="677334" y="1386348"/>
            <a:ext cx="9542206" cy="5088194"/>
          </a:xfrm>
        </p:spPr>
        <p:txBody>
          <a:bodyPr/>
          <a:lstStyle/>
          <a:p>
            <a:pPr marL="0" indent="0">
              <a:buNone/>
            </a:pPr>
            <a:r>
              <a:rPr lang="en-US" b="1" dirty="0"/>
              <a:t>1.	</a:t>
            </a:r>
            <a:r>
              <a:rPr lang="en-US" sz="2000" b="1" dirty="0"/>
              <a:t>Freedom of expression is a fundamental human right which imposes obligations on 	the State .</a:t>
            </a:r>
          </a:p>
          <a:p>
            <a:pPr marL="0" indent="0">
              <a:buNone/>
            </a:pPr>
            <a:r>
              <a:rPr lang="en-US" dirty="0"/>
              <a:t>Like all human rights, the right to freedom of expression is a right which binds the State, not citizens or individuals. The State is required under international law to respect freedom of expression.</a:t>
            </a:r>
          </a:p>
          <a:p>
            <a:pPr marL="0" indent="0">
              <a:buNone/>
            </a:pPr>
            <a:r>
              <a:rPr lang="en-US" sz="2000" b="1" dirty="0"/>
              <a:t>2.	Freedom of expression is a negative right.</a:t>
            </a:r>
          </a:p>
          <a:p>
            <a:pPr marL="0" indent="0">
              <a:buNone/>
            </a:pPr>
            <a:r>
              <a:rPr lang="en-US" dirty="0"/>
              <a:t>The State must refrain from interfering with freedom of expression. Subject to certain exceptions, individuals are free to expression themselves without fear or risk that the State will sanction them for this.</a:t>
            </a:r>
          </a:p>
          <a:p>
            <a:pPr marL="0" indent="0">
              <a:buNone/>
            </a:pPr>
            <a:r>
              <a:rPr lang="en-US" sz="2000" b="1" dirty="0"/>
              <a:t>3.	Freedom of expression is also a positive right.</a:t>
            </a:r>
          </a:p>
          <a:p>
            <a:pPr marL="0" indent="0">
              <a:buNone/>
            </a:pPr>
            <a:r>
              <a:rPr lang="en-US" dirty="0"/>
              <a:t>The State must take certain positive steps to ensure that citizens are able to exercise the right without interference from other citizens.</a:t>
            </a:r>
            <a:endParaRPr lang="en-US" b="1" dirty="0"/>
          </a:p>
        </p:txBody>
      </p:sp>
    </p:spTree>
    <p:extLst>
      <p:ext uri="{BB962C8B-B14F-4D97-AF65-F5344CB8AC3E}">
        <p14:creationId xmlns:p14="http://schemas.microsoft.com/office/powerpoint/2010/main" val="42491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A547-4468-FB6E-368E-7ADDB370FC7F}"/>
              </a:ext>
            </a:extLst>
          </p:cNvPr>
          <p:cNvSpPr>
            <a:spLocks noGrp="1"/>
          </p:cNvSpPr>
          <p:nvPr>
            <p:ph type="title"/>
          </p:nvPr>
        </p:nvSpPr>
        <p:spPr>
          <a:xfrm>
            <a:off x="508935" y="353961"/>
            <a:ext cx="8765067" cy="840658"/>
          </a:xfrm>
        </p:spPr>
        <p:txBody>
          <a:bodyPr/>
          <a:lstStyle/>
          <a:p>
            <a:pPr algn="ctr"/>
            <a:r>
              <a:rPr lang="en-US" dirty="0">
                <a:effectLst>
                  <a:outerShdw blurRad="38100" dist="38100" dir="2700000" algn="tl">
                    <a:srgbClr val="000000">
                      <a:alpha val="43137"/>
                    </a:srgbClr>
                  </a:outerShdw>
                </a:effectLst>
              </a:rPr>
              <a:t>First Amendment Rights</a:t>
            </a:r>
          </a:p>
        </p:txBody>
      </p:sp>
      <p:sp>
        <p:nvSpPr>
          <p:cNvPr id="3" name="Content Placeholder 2">
            <a:extLst>
              <a:ext uri="{FF2B5EF4-FFF2-40B4-BE49-F238E27FC236}">
                <a16:creationId xmlns:a16="http://schemas.microsoft.com/office/drawing/2014/main" id="{16A5152C-CB3E-8B80-0647-A4F44DA64D85}"/>
              </a:ext>
            </a:extLst>
          </p:cNvPr>
          <p:cNvSpPr>
            <a:spLocks noGrp="1"/>
          </p:cNvSpPr>
          <p:nvPr>
            <p:ph idx="1"/>
          </p:nvPr>
        </p:nvSpPr>
        <p:spPr>
          <a:xfrm>
            <a:off x="280219" y="1504335"/>
            <a:ext cx="10972800" cy="5353664"/>
          </a:xfrm>
        </p:spPr>
        <p:txBody>
          <a:bodyPr>
            <a:noAutofit/>
          </a:bodyPr>
          <a:lstStyle/>
          <a:p>
            <a:pPr algn="just"/>
            <a:r>
              <a:rPr lang="en-US" sz="2000" dirty="0"/>
              <a:t>The First Amendment guarantees freedoms concerning religion, expression, assembly, and the right to petition. It forbids the US Congress from both promoting one religion over others and also restricting an individual’s religious practices. It guarantees freedom of expression by prohibiting Congress from restricting the press or the rights of individuals to speak freely.  It also guarantees the right of citizens to assemble peaceably and to petition their government. </a:t>
            </a:r>
          </a:p>
          <a:p>
            <a:pPr algn="just"/>
            <a:r>
              <a:rPr lang="en-US" sz="2000" dirty="0"/>
              <a:t>The First Amendment of the United States Constitution protects the right to freedom of religion and freedom of expression from government interference.</a:t>
            </a:r>
          </a:p>
          <a:p>
            <a:pPr algn="just"/>
            <a:r>
              <a:rPr lang="en-US" sz="2000" dirty="0"/>
              <a:t>It prohibits any laws that establish a national religion, impede the free exercise of religion, abridge the freedom of speech, infringe upon the freedom of the press, interfere with the right to peaceably assemble, or prohibit citizens from petitioning for a governmental redress of grievances.</a:t>
            </a:r>
          </a:p>
          <a:p>
            <a:pPr algn="just"/>
            <a:r>
              <a:rPr lang="en-US" sz="2000" dirty="0"/>
              <a:t>It was adopted into the Bill of Rights in 1791. The Supreme Court interprets the extent of the protection afforded to these rights. </a:t>
            </a:r>
          </a:p>
        </p:txBody>
      </p:sp>
    </p:spTree>
    <p:extLst>
      <p:ext uri="{BB962C8B-B14F-4D97-AF65-F5344CB8AC3E}">
        <p14:creationId xmlns:p14="http://schemas.microsoft.com/office/powerpoint/2010/main" val="1481223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856869-2955-431A-A7EF-D9313663449B}"/>
              </a:ext>
            </a:extLst>
          </p:cNvPr>
          <p:cNvSpPr>
            <a:spLocks noGrp="1"/>
          </p:cNvSpPr>
          <p:nvPr>
            <p:ph idx="1"/>
          </p:nvPr>
        </p:nvSpPr>
        <p:spPr>
          <a:xfrm>
            <a:off x="309715" y="427703"/>
            <a:ext cx="9925665" cy="5613659"/>
          </a:xfrm>
        </p:spPr>
        <p:txBody>
          <a:bodyPr/>
          <a:lstStyle/>
          <a:p>
            <a:r>
              <a:rPr lang="en-US" sz="1800" dirty="0"/>
              <a:t>The First Amendment has been interpreted by the Court as applying to the entire federal government even though it is only expressly applicable to Congress. Furthermore, the Court has interpreted the Due Process Clause of the Fourteenth Amendment as protecting the rights in the First Amendment from interference by state governments. </a:t>
            </a:r>
            <a:endParaRPr lang="en-US" dirty="0"/>
          </a:p>
          <a:p>
            <a:r>
              <a:rPr lang="en-US" dirty="0"/>
              <a:t>The five freedoms that the First Amendment protects are: (a)speech, (b)religion, (c)press, (d)assembly, and (e)the right to petition the government. Together, these five guaranteed freedoms make the people of the United States of America the freest in the world.</a:t>
            </a:r>
          </a:p>
          <a:p>
            <a:r>
              <a:rPr lang="en-US" dirty="0"/>
              <a:t>The First Amendment protects us against government limits on our freedom of expression, but it doesn’t prevent a private employer from setting its own rules.</a:t>
            </a:r>
          </a:p>
        </p:txBody>
      </p:sp>
    </p:spTree>
    <p:extLst>
      <p:ext uri="{BB962C8B-B14F-4D97-AF65-F5344CB8AC3E}">
        <p14:creationId xmlns:p14="http://schemas.microsoft.com/office/powerpoint/2010/main" val="274095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5C865-F418-E8B7-7B35-4FD95C3999D9}"/>
              </a:ext>
            </a:extLst>
          </p:cNvPr>
          <p:cNvSpPr>
            <a:spLocks noGrp="1"/>
          </p:cNvSpPr>
          <p:nvPr>
            <p:ph idx="1"/>
          </p:nvPr>
        </p:nvSpPr>
        <p:spPr>
          <a:xfrm>
            <a:off x="324465" y="427703"/>
            <a:ext cx="9822425" cy="6017342"/>
          </a:xfrm>
        </p:spPr>
        <p:txBody>
          <a:bodyPr>
            <a:noAutofit/>
          </a:bodyPr>
          <a:lstStyle/>
          <a:p>
            <a:pPr algn="just"/>
            <a:r>
              <a:rPr lang="en-US" sz="2400" b="0" i="0" dirty="0">
                <a:solidFill>
                  <a:srgbClr val="484848"/>
                </a:solidFill>
                <a:effectLst/>
              </a:rPr>
              <a:t>Privacy is the right, or ability, to control the sharing or disclosure of certain information about self or behavior. Privacy can be hard to come by these days because we are so connected and open with our information. Two decades ago, internet privacy would have meant making sure your computer’s network connection was secure. Today, you may use 5 or more internet-connected devices in a single day, including your smartphone, smart home device, smartwatch, tablet, and laptop.</a:t>
            </a:r>
          </a:p>
          <a:p>
            <a:pPr algn="just"/>
            <a:r>
              <a:rPr lang="en-US" sz="2400" b="0" i="0" dirty="0">
                <a:solidFill>
                  <a:srgbClr val="484848"/>
                </a:solidFill>
                <a:effectLst/>
              </a:rPr>
              <a:t>Much of the internet today is being exploited by big companies like Google, Facebook, and Amazon trying to collect people’s data for monetization and marketing purposes. Another unfortunate reality is that not only is our privacy being taken from us, but it’s also being sold back to us in privacy-focused products. In many cases, when we’re given access to a free product, we pay with our data. If we don’t want to be tracked, we often have to choose to use paid, privacy-friendly alternatives.</a:t>
            </a:r>
          </a:p>
          <a:p>
            <a:endParaRPr lang="en-US" sz="2400" dirty="0"/>
          </a:p>
        </p:txBody>
      </p:sp>
    </p:spTree>
    <p:extLst>
      <p:ext uri="{BB962C8B-B14F-4D97-AF65-F5344CB8AC3E}">
        <p14:creationId xmlns:p14="http://schemas.microsoft.com/office/powerpoint/2010/main" val="2205309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1FE5-F23E-F5DE-5BE2-0182FB4A4FE8}"/>
              </a:ext>
            </a:extLst>
          </p:cNvPr>
          <p:cNvSpPr>
            <a:spLocks noGrp="1"/>
          </p:cNvSpPr>
          <p:nvPr>
            <p:ph type="title"/>
          </p:nvPr>
        </p:nvSpPr>
        <p:spPr>
          <a:xfrm>
            <a:off x="677334" y="0"/>
            <a:ext cx="8596668" cy="1165123"/>
          </a:xfrm>
        </p:spPr>
        <p:txBody>
          <a:bodyPr>
            <a:normAutofit fontScale="90000"/>
          </a:bodyPr>
          <a:lstStyle/>
          <a:p>
            <a:pPr algn="ctr"/>
            <a:r>
              <a:rPr lang="en-US" b="1" dirty="0">
                <a:effectLst>
                  <a:outerShdw blurRad="38100" dist="38100" dir="2700000" algn="tl">
                    <a:srgbClr val="000000">
                      <a:alpha val="43137"/>
                    </a:srgbClr>
                  </a:outerShdw>
                </a:effectLst>
              </a:rPr>
              <a:t>National and Internal Laws and Legal Provisions</a:t>
            </a:r>
          </a:p>
        </p:txBody>
      </p:sp>
      <p:sp>
        <p:nvSpPr>
          <p:cNvPr id="3" name="Content Placeholder 2">
            <a:extLst>
              <a:ext uri="{FF2B5EF4-FFF2-40B4-BE49-F238E27FC236}">
                <a16:creationId xmlns:a16="http://schemas.microsoft.com/office/drawing/2014/main" id="{93D8F701-4AAD-CCC4-2B25-8F2EBE141DE4}"/>
              </a:ext>
            </a:extLst>
          </p:cNvPr>
          <p:cNvSpPr>
            <a:spLocks noGrp="1"/>
          </p:cNvSpPr>
          <p:nvPr>
            <p:ph idx="1"/>
          </p:nvPr>
        </p:nvSpPr>
        <p:spPr>
          <a:xfrm>
            <a:off x="677333" y="1283110"/>
            <a:ext cx="9912009" cy="5265173"/>
          </a:xfrm>
        </p:spPr>
        <p:txBody>
          <a:bodyPr>
            <a:normAutofit/>
          </a:bodyPr>
          <a:lstStyle/>
          <a:p>
            <a:r>
              <a:rPr lang="en-US" b="1" dirty="0"/>
              <a:t>Article 19(2) of the International Covenant on Civil and Political Rights (ICCPR): </a:t>
            </a:r>
            <a:r>
              <a:rPr lang="en-US" dirty="0"/>
              <a:t>Everyone shall have the right to freedom of expression; this right shall include freedom to seek, receive and impart information and ideas of all kinds, regardless of frontiers, either orally, in writing or in print, in the form of art, or through any other media of his choice.</a:t>
            </a:r>
          </a:p>
          <a:p>
            <a:r>
              <a:rPr lang="en-US" b="1" dirty="0"/>
              <a:t>Article 17(2(a)) of the Constitution of Nepal 2072:</a:t>
            </a:r>
          </a:p>
          <a:p>
            <a:pPr marL="0" indent="0">
              <a:buNone/>
            </a:pPr>
            <a:r>
              <a:rPr lang="en-US" dirty="0"/>
              <a:t>	(2) Every citizen shall have the following freedoms: (a) freedom of opinion and 	expression,</a:t>
            </a:r>
          </a:p>
          <a:p>
            <a:pPr marL="0" indent="0">
              <a:buNone/>
            </a:pPr>
            <a:r>
              <a:rPr lang="en-US" b="1" dirty="0"/>
              <a:t>Article 19(2) of the ICCPR has 5 main elements:</a:t>
            </a:r>
          </a:p>
          <a:p>
            <a:pPr marL="0" indent="0">
              <a:buNone/>
            </a:pPr>
            <a:r>
              <a:rPr lang="en-US" dirty="0"/>
              <a:t>1. “Everyone”: the right to freedom of expression belongs to everyone.</a:t>
            </a:r>
          </a:p>
          <a:p>
            <a:pPr marL="0" indent="0">
              <a:buNone/>
            </a:pPr>
            <a:r>
              <a:rPr lang="en-US" dirty="0"/>
              <a:t>2. Seek, receive and impart</a:t>
            </a:r>
          </a:p>
          <a:p>
            <a:pPr marL="0" indent="0">
              <a:buNone/>
            </a:pPr>
            <a:r>
              <a:rPr lang="en-US" dirty="0"/>
              <a:t>3. Information and ideas of all kinds</a:t>
            </a:r>
          </a:p>
          <a:p>
            <a:pPr marL="0" indent="0">
              <a:buNone/>
            </a:pPr>
            <a:r>
              <a:rPr lang="en-US" dirty="0"/>
              <a:t>4. Regardless of frontiers</a:t>
            </a:r>
          </a:p>
          <a:p>
            <a:pPr marL="0" indent="0">
              <a:buNone/>
            </a:pPr>
            <a:r>
              <a:rPr lang="en-US" dirty="0"/>
              <a:t>5.Through any media</a:t>
            </a:r>
            <a:endParaRPr lang="en-US" b="1" dirty="0"/>
          </a:p>
        </p:txBody>
      </p:sp>
    </p:spTree>
    <p:extLst>
      <p:ext uri="{BB962C8B-B14F-4D97-AF65-F5344CB8AC3E}">
        <p14:creationId xmlns:p14="http://schemas.microsoft.com/office/powerpoint/2010/main" val="645165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BC8C-A15C-F3E9-982F-8B0909F37BD6}"/>
              </a:ext>
            </a:extLst>
          </p:cNvPr>
          <p:cNvSpPr>
            <a:spLocks noGrp="1"/>
          </p:cNvSpPr>
          <p:nvPr>
            <p:ph type="title"/>
          </p:nvPr>
        </p:nvSpPr>
        <p:spPr>
          <a:xfrm>
            <a:off x="677334" y="235974"/>
            <a:ext cx="8596668" cy="796413"/>
          </a:xfrm>
        </p:spPr>
        <p:txBody>
          <a:bodyPr/>
          <a:lstStyle/>
          <a:p>
            <a:pPr algn="ctr"/>
            <a:r>
              <a:rPr lang="en-US" b="1" dirty="0">
                <a:effectLst>
                  <a:outerShdw blurRad="38100" dist="38100" dir="2700000" algn="tl">
                    <a:srgbClr val="000000">
                      <a:alpha val="43137"/>
                    </a:srgbClr>
                  </a:outerShdw>
                </a:effectLst>
              </a:rPr>
              <a:t>Key issues</a:t>
            </a:r>
          </a:p>
        </p:txBody>
      </p:sp>
      <p:sp>
        <p:nvSpPr>
          <p:cNvPr id="3" name="Content Placeholder 2">
            <a:extLst>
              <a:ext uri="{FF2B5EF4-FFF2-40B4-BE49-F238E27FC236}">
                <a16:creationId xmlns:a16="http://schemas.microsoft.com/office/drawing/2014/main" id="{1058FC3B-0428-2946-6DBE-8A174AD76A21}"/>
              </a:ext>
            </a:extLst>
          </p:cNvPr>
          <p:cNvSpPr>
            <a:spLocks noGrp="1"/>
          </p:cNvSpPr>
          <p:nvPr>
            <p:ph idx="1"/>
          </p:nvPr>
        </p:nvSpPr>
        <p:spPr>
          <a:xfrm>
            <a:off x="677334" y="929149"/>
            <a:ext cx="9145092" cy="5112214"/>
          </a:xfrm>
        </p:spPr>
        <p:txBody>
          <a:bodyPr>
            <a:normAutofit/>
          </a:bodyPr>
          <a:lstStyle/>
          <a:p>
            <a:pPr marL="0" indent="0">
              <a:buNone/>
            </a:pPr>
            <a:r>
              <a:rPr lang="en-US" sz="2000" b="1" dirty="0"/>
              <a:t>1.	Defamation</a:t>
            </a:r>
          </a:p>
          <a:p>
            <a:pPr algn="just"/>
            <a:r>
              <a:rPr lang="en-US" dirty="0"/>
              <a:t>Defamation refers to a statement made by another person which may harm the reputation.</a:t>
            </a:r>
          </a:p>
          <a:p>
            <a:pPr algn="just"/>
            <a:r>
              <a:rPr lang="en-US" dirty="0"/>
              <a:t>Defamation laws allow those whose reputation has been harmed to bring a case against the person who made the statement to gain compensation and to have the statement corrected.</a:t>
            </a:r>
          </a:p>
          <a:p>
            <a:pPr algn="just"/>
            <a:r>
              <a:rPr lang="en-US" dirty="0"/>
              <a:t>Defamation Act 1959 was enacted on 29 June 1959.</a:t>
            </a:r>
          </a:p>
          <a:p>
            <a:pPr algn="just"/>
            <a:r>
              <a:rPr lang="en-US" dirty="0"/>
              <a:t>The Nepalese law does not distinguish between criminal defamation and civil defamation, providing for both the pecuniary and non-pecuniary sanctions. However, defamation cases are not categorized under the State Cases Act so that the State is not a claimant in defamation cases.</a:t>
            </a:r>
          </a:p>
          <a:p>
            <a:pPr algn="just"/>
            <a:r>
              <a:rPr lang="en-US" dirty="0"/>
              <a:t>Section 5 of the Defamation Act provides for a fine up to Rs. 5,000 or imprisonment for up to 2 years or both for dishonoring someone, or for printing or writing something deliberately, or with adequate reasons to believe it is not true, to dishonor someone.</a:t>
            </a:r>
          </a:p>
        </p:txBody>
      </p:sp>
    </p:spTree>
    <p:extLst>
      <p:ext uri="{BB962C8B-B14F-4D97-AF65-F5344CB8AC3E}">
        <p14:creationId xmlns:p14="http://schemas.microsoft.com/office/powerpoint/2010/main" val="3884127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D5D20B-08AE-C775-9C2E-58A744AC0D84}"/>
              </a:ext>
            </a:extLst>
          </p:cNvPr>
          <p:cNvSpPr>
            <a:spLocks noGrp="1"/>
          </p:cNvSpPr>
          <p:nvPr>
            <p:ph idx="1"/>
          </p:nvPr>
        </p:nvSpPr>
        <p:spPr>
          <a:xfrm>
            <a:off x="206477" y="309717"/>
            <a:ext cx="10220633" cy="6282812"/>
          </a:xfrm>
        </p:spPr>
        <p:txBody>
          <a:bodyPr>
            <a:normAutofit/>
          </a:bodyPr>
          <a:lstStyle/>
          <a:p>
            <a:pPr marL="0" indent="0" algn="just">
              <a:buNone/>
            </a:pPr>
            <a:r>
              <a:rPr lang="en-US" b="1" dirty="0"/>
              <a:t>2.	Hate Speech</a:t>
            </a:r>
          </a:p>
          <a:p>
            <a:pPr algn="just"/>
            <a:r>
              <a:rPr lang="en-US" dirty="0"/>
              <a:t>Hate speech laws are laws which prohibit the advocacy of hatred based on nationality, race or religion. In general, international law permits, but does not require States to limit freedom of expression. Hate speech is an exception and Article 20(2) of the ICCPR requires States to adopt laws to combat hate speech as follows: Any advocacy of national, racial or religious hatred that constitutes incitement to discrimination, hostility or violence shall be prohibited by law.</a:t>
            </a:r>
          </a:p>
          <a:p>
            <a:pPr algn="just"/>
            <a:r>
              <a:rPr lang="en-US" dirty="0"/>
              <a:t>According to the UN Human Rights Committee, laws adopted under Article 20 must still meet the three-part test for restrictions on freedom of expression. Individuals are permitted to criticize national, racial or religious groups, just not to incite others to hate or discriminate against them.</a:t>
            </a:r>
          </a:p>
          <a:p>
            <a:pPr algn="just"/>
            <a:r>
              <a:rPr lang="en-US" dirty="0"/>
              <a:t>The Constitution of Nepal provides for restrictions on anything which may jeopardies the harmonious relations subsisting among the peoples of various castes, tribes, religion or communities (Article 17(3)). </a:t>
            </a:r>
          </a:p>
          <a:p>
            <a:pPr algn="just"/>
            <a:r>
              <a:rPr lang="en-US" dirty="0"/>
              <a:t>Similarly, Section 14(d) of the Press and Publication Act 1991 prohibits the publication of anything which creates discord among people of various castes, religion, class, area and community or which promotes communal animosity. </a:t>
            </a:r>
          </a:p>
          <a:p>
            <a:pPr algn="just"/>
            <a:r>
              <a:rPr lang="en-US" dirty="0"/>
              <a:t>Section 15 of the National Broadcasting Act 1993, prohibits the broadcasting of advertisements or materials misinterpreting, disregarding, insulting and devaluing any tribe, language, religion and culture.</a:t>
            </a:r>
          </a:p>
        </p:txBody>
      </p:sp>
    </p:spTree>
    <p:extLst>
      <p:ext uri="{BB962C8B-B14F-4D97-AF65-F5344CB8AC3E}">
        <p14:creationId xmlns:p14="http://schemas.microsoft.com/office/powerpoint/2010/main" val="2331475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32230-206E-9D6F-8819-4CE0411AC85A}"/>
              </a:ext>
            </a:extLst>
          </p:cNvPr>
          <p:cNvSpPr>
            <a:spLocks noGrp="1"/>
          </p:cNvSpPr>
          <p:nvPr>
            <p:ph idx="1"/>
          </p:nvPr>
        </p:nvSpPr>
        <p:spPr>
          <a:xfrm>
            <a:off x="677334" y="383459"/>
            <a:ext cx="8596668" cy="5657904"/>
          </a:xfrm>
        </p:spPr>
        <p:txBody>
          <a:bodyPr/>
          <a:lstStyle/>
          <a:p>
            <a:pPr marL="0" indent="0" algn="just">
              <a:buNone/>
            </a:pPr>
            <a:r>
              <a:rPr lang="en-US" b="1" dirty="0"/>
              <a:t>3.	Blasphemy</a:t>
            </a:r>
          </a:p>
          <a:p>
            <a:pPr algn="just"/>
            <a:r>
              <a:rPr lang="en-US" dirty="0"/>
              <a:t> Blasphemy laws are often confused with hate speech laws, but there are some important distinctions. Hate speech laws protect against discrimination of individuals on the basis of who they are (including their religion); blasphemy laws protect religious beliefs per se.</a:t>
            </a:r>
          </a:p>
          <a:p>
            <a:pPr algn="just"/>
            <a:r>
              <a:rPr lang="en-US" dirty="0"/>
              <a:t>Free speech campaigners are generally very suspicious of blasphemy laws and in a few countries – such as Norway, Spain and the US – these laws have been abolished. They were also abolished recently in the UK. In some other countries, these laws are rarely used. In many countries, they are seen as an historical oddity, a leftover from a period when the separation between religion and State was not as clear as it is today.</a:t>
            </a:r>
          </a:p>
          <a:p>
            <a:pPr algn="just"/>
            <a:r>
              <a:rPr lang="en-US" dirty="0"/>
              <a:t>Article 26 of the Constitution of Nepal 2072 guarantees the right to practice religion. However, it prohibits any person from acting or behaving in a manner which may infringe upon the religion of others. Despite this, Nepal does not have any specific blasphemy laws. </a:t>
            </a:r>
          </a:p>
        </p:txBody>
      </p:sp>
    </p:spTree>
    <p:extLst>
      <p:ext uri="{BB962C8B-B14F-4D97-AF65-F5344CB8AC3E}">
        <p14:creationId xmlns:p14="http://schemas.microsoft.com/office/powerpoint/2010/main" val="2719324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BFB673-5E3F-417A-750D-C1E2FC11C292}"/>
              </a:ext>
            </a:extLst>
          </p:cNvPr>
          <p:cNvSpPr>
            <a:spLocks noGrp="1"/>
          </p:cNvSpPr>
          <p:nvPr>
            <p:ph idx="1"/>
          </p:nvPr>
        </p:nvSpPr>
        <p:spPr>
          <a:xfrm>
            <a:off x="677334" y="280219"/>
            <a:ext cx="9381066" cy="6312310"/>
          </a:xfrm>
        </p:spPr>
        <p:txBody>
          <a:bodyPr>
            <a:normAutofit lnSpcReduction="10000"/>
          </a:bodyPr>
          <a:lstStyle/>
          <a:p>
            <a:pPr marL="0" indent="0">
              <a:buNone/>
            </a:pPr>
            <a:r>
              <a:rPr lang="en-US" sz="2200" b="1" dirty="0"/>
              <a:t>4.	National Security</a:t>
            </a:r>
          </a:p>
          <a:p>
            <a:pPr algn="just"/>
            <a:r>
              <a:rPr lang="en-US" dirty="0"/>
              <a:t>National security is universally recognized as a legitimate reason to restrict freedom of expression. Where national security really is at risk, all human rights, indeed democracy itself, are threatened.</a:t>
            </a:r>
          </a:p>
          <a:p>
            <a:pPr algn="just"/>
            <a:r>
              <a:rPr lang="en-US" dirty="0"/>
              <a:t>National sovereignty and integrity is recognized under the Interim Constitution as grounds for restricting freedom of expression, although any such restrictions must be ‘reasonable’.</a:t>
            </a:r>
          </a:p>
          <a:p>
            <a:pPr algn="just"/>
            <a:r>
              <a:rPr lang="en-US" dirty="0"/>
              <a:t>Section 14(b) of the Press and Publication Act 1991 provides that nothing may be published that undermines national sovereignty and integrity. </a:t>
            </a:r>
          </a:p>
          <a:p>
            <a:pPr algn="just"/>
            <a:r>
              <a:rPr lang="en-US" dirty="0"/>
              <a:t>Similarly, Section 7 of the National Broadcasting Act provides that, taking into account the national interest, the Government may, by a notification published in the Nepal Gazette, prevent any program pertaining to any particular subject, event or area from being broadcast by a broadcasting institution, for a period not exceeding six months at a time. This provision has been invoked in the context of national security. </a:t>
            </a:r>
          </a:p>
          <a:p>
            <a:pPr algn="just"/>
            <a:r>
              <a:rPr lang="en-US" dirty="0"/>
              <a:t>Governments often abuse ‘national security’ restrictions on freedom of expression as an excuse to do 2 illegitimate things:  </a:t>
            </a:r>
          </a:p>
          <a:p>
            <a:pPr algn="just">
              <a:buAutoNum type="alphaLcPeriod"/>
            </a:pPr>
            <a:r>
              <a:rPr lang="en-US" dirty="0"/>
              <a:t>To prohibit the publication of information which is embarrassing to them but not 	harmful.</a:t>
            </a:r>
          </a:p>
          <a:p>
            <a:pPr algn="just">
              <a:buAutoNum type="alphaLcPeriod"/>
            </a:pPr>
            <a:r>
              <a:rPr lang="en-US" dirty="0"/>
              <a:t>  To suppress unpopular ideas which are not really harmful to national security</a:t>
            </a:r>
          </a:p>
        </p:txBody>
      </p:sp>
    </p:spTree>
    <p:extLst>
      <p:ext uri="{BB962C8B-B14F-4D97-AF65-F5344CB8AC3E}">
        <p14:creationId xmlns:p14="http://schemas.microsoft.com/office/powerpoint/2010/main" val="61234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D83FD3-2E53-3249-2FBE-255869BBCF50}"/>
              </a:ext>
            </a:extLst>
          </p:cNvPr>
          <p:cNvSpPr>
            <a:spLocks noGrp="1"/>
          </p:cNvSpPr>
          <p:nvPr>
            <p:ph idx="1"/>
          </p:nvPr>
        </p:nvSpPr>
        <p:spPr>
          <a:xfrm>
            <a:off x="383459" y="353961"/>
            <a:ext cx="9837174" cy="6223820"/>
          </a:xfrm>
        </p:spPr>
        <p:txBody>
          <a:bodyPr>
            <a:normAutofit/>
          </a:bodyPr>
          <a:lstStyle/>
          <a:p>
            <a:pPr marL="0" indent="0">
              <a:buNone/>
            </a:pPr>
            <a:r>
              <a:rPr lang="en-US" sz="2000" b="1" dirty="0"/>
              <a:t>5.	Privacy</a:t>
            </a:r>
          </a:p>
          <a:p>
            <a:pPr algn="just"/>
            <a:r>
              <a:rPr lang="en-US" dirty="0"/>
              <a:t> Privacy includes the right: to be free from interference and intrusion. to associate freely with whom you want. to be able to control who can see or use information about you</a:t>
            </a:r>
          </a:p>
          <a:p>
            <a:pPr algn="just"/>
            <a:r>
              <a:rPr lang="en-US" dirty="0"/>
              <a:t>Privacy laws are used to prevent the dissemination of private information which should not be in the public domain, such as photos taken surreptitiously of someone in their private home. They derive from the idea that everyone should be able to enjoy their privacy. It does not matter from the perspective of a privacy law whether or not the information is truthful or accurate, or what effect the information has on the reputation of the person concerned. The deciding factor is whether the plaintiff has proven wrongful intrusion into his or her privacy.</a:t>
            </a:r>
          </a:p>
          <a:p>
            <a:pPr algn="just"/>
            <a:r>
              <a:rPr lang="en-US" dirty="0"/>
              <a:t>States are permitted to adopt laws which protect individuals against intrusions into their private lives. However, when there is a conflict between the right to freedom of expression and the right to privacy, neither right should automatically prevail. </a:t>
            </a:r>
          </a:p>
          <a:p>
            <a:r>
              <a:rPr lang="en-US" dirty="0"/>
              <a:t>Article 28 of the Constitution of Nepal 2072 safeguard the right to privacy in Nepal. The article  mentions “The privacy of any person, his or her residence, property, document, data, correspondence and matters relating to his or her character shall, except in accordance with law, be inviolable”.</a:t>
            </a:r>
            <a:br>
              <a:rPr lang="en-US" dirty="0"/>
            </a:br>
            <a:endParaRPr lang="en-US" dirty="0"/>
          </a:p>
        </p:txBody>
      </p:sp>
    </p:spTree>
    <p:extLst>
      <p:ext uri="{BB962C8B-B14F-4D97-AF65-F5344CB8AC3E}">
        <p14:creationId xmlns:p14="http://schemas.microsoft.com/office/powerpoint/2010/main" val="2285409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742C-F97F-08A8-6DA5-E63FF0D51081}"/>
              </a:ext>
            </a:extLst>
          </p:cNvPr>
          <p:cNvSpPr>
            <a:spLocks noGrp="1"/>
          </p:cNvSpPr>
          <p:nvPr>
            <p:ph type="title"/>
          </p:nvPr>
        </p:nvSpPr>
        <p:spPr>
          <a:xfrm>
            <a:off x="677334" y="294968"/>
            <a:ext cx="8596668" cy="870155"/>
          </a:xfrm>
        </p:spPr>
        <p:txBody>
          <a:bodyPr/>
          <a:lstStyle/>
          <a:p>
            <a:pPr algn="ctr"/>
            <a:r>
              <a:rPr lang="en-US" b="1" dirty="0">
                <a:effectLst>
                  <a:outerShdw blurRad="38100" dist="38100" dir="2700000" algn="tl">
                    <a:srgbClr val="000000">
                      <a:alpha val="43137"/>
                    </a:srgbClr>
                  </a:outerShdw>
                </a:effectLst>
              </a:rPr>
              <a:t>Social Networking Ethical issues</a:t>
            </a:r>
          </a:p>
        </p:txBody>
      </p:sp>
      <p:sp>
        <p:nvSpPr>
          <p:cNvPr id="3" name="Content Placeholder 2">
            <a:extLst>
              <a:ext uri="{FF2B5EF4-FFF2-40B4-BE49-F238E27FC236}">
                <a16:creationId xmlns:a16="http://schemas.microsoft.com/office/drawing/2014/main" id="{7D77A1F5-56FF-4620-596F-D8CD632447CF}"/>
              </a:ext>
            </a:extLst>
          </p:cNvPr>
          <p:cNvSpPr>
            <a:spLocks noGrp="1"/>
          </p:cNvSpPr>
          <p:nvPr>
            <p:ph idx="1"/>
          </p:nvPr>
        </p:nvSpPr>
        <p:spPr>
          <a:xfrm>
            <a:off x="412955" y="958645"/>
            <a:ext cx="9365225" cy="5383161"/>
          </a:xfrm>
        </p:spPr>
        <p:txBody>
          <a:bodyPr>
            <a:normAutofit lnSpcReduction="10000"/>
          </a:bodyPr>
          <a:lstStyle/>
          <a:p>
            <a:pPr algn="just"/>
            <a:r>
              <a:rPr lang="en-US" b="0" i="0" dirty="0">
                <a:solidFill>
                  <a:srgbClr val="1A1A1A"/>
                </a:solidFill>
                <a:effectLst/>
              </a:rPr>
              <a:t>In the 21</a:t>
            </a:r>
            <a:r>
              <a:rPr lang="en-US" b="0" i="0" baseline="30000" dirty="0">
                <a:solidFill>
                  <a:srgbClr val="1A1A1A"/>
                </a:solidFill>
                <a:effectLst/>
              </a:rPr>
              <a:t>st</a:t>
            </a:r>
            <a:r>
              <a:rPr lang="en-US" b="0" i="0" dirty="0">
                <a:solidFill>
                  <a:srgbClr val="1A1A1A"/>
                </a:solidFill>
                <a:effectLst/>
              </a:rPr>
              <a:t> century, new media technologies for social networking such as Facebook, Twitter, WhatsApp and YouTube began to transform the social, political and informational practices of individuals and institutions across the globe, inviting philosophical responses from the community of applied ethicists and philosophers of technology.</a:t>
            </a:r>
          </a:p>
          <a:p>
            <a:pPr algn="just"/>
            <a:r>
              <a:rPr lang="en-US" dirty="0"/>
              <a:t>Social  networking  is  the  use  of dedicated  websites  or  application  in  order  to interact  with  other  people  who  also  those  social  networking  sites  having  same  interests  or knowing  you from  other  circles,  groups or  communities.  Social  networking  is the  basis  of a society.</a:t>
            </a:r>
          </a:p>
          <a:p>
            <a:pPr algn="just"/>
            <a:r>
              <a:rPr lang="en-US" dirty="0"/>
              <a:t>The use of social networking sites is staggering and has become a very common practice of daily routine of a lot of people now a days. </a:t>
            </a:r>
          </a:p>
          <a:p>
            <a:pPr algn="just"/>
            <a:r>
              <a:rPr lang="en-US" dirty="0"/>
              <a:t>With the rise of  Online Social Networking, the ethical dilemmas are growing in number including violation of privacy, misrepresentation, bullying and creepiness. When the consumers are getting the facility of relatively unrestricted social communications they are becoming more vulnerable  to  deception  and  scams  too  at  the  same  time  which  has  become  the  reason  of attention for Social Networking Ethics.</a:t>
            </a:r>
          </a:p>
          <a:p>
            <a:pPr algn="just"/>
            <a:r>
              <a:rPr lang="en-US" dirty="0"/>
              <a:t>Few ethical issues faced  when different people use social networks are given below:</a:t>
            </a:r>
          </a:p>
        </p:txBody>
      </p:sp>
    </p:spTree>
    <p:extLst>
      <p:ext uri="{BB962C8B-B14F-4D97-AF65-F5344CB8AC3E}">
        <p14:creationId xmlns:p14="http://schemas.microsoft.com/office/powerpoint/2010/main" val="722902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614B6-316D-CFC5-8136-F0226C5309CF}"/>
              </a:ext>
            </a:extLst>
          </p:cNvPr>
          <p:cNvSpPr>
            <a:spLocks noGrp="1"/>
          </p:cNvSpPr>
          <p:nvPr>
            <p:ph idx="1"/>
          </p:nvPr>
        </p:nvSpPr>
        <p:spPr>
          <a:xfrm>
            <a:off x="677334" y="471949"/>
            <a:ext cx="8596668" cy="5569414"/>
          </a:xfrm>
        </p:spPr>
        <p:txBody>
          <a:bodyPr/>
          <a:lstStyle/>
          <a:p>
            <a:pPr marL="0" indent="0">
              <a:buNone/>
            </a:pPr>
            <a:r>
              <a:rPr lang="en-US" sz="2000" b="1" dirty="0"/>
              <a:t>1.	Invasion of privacy  </a:t>
            </a:r>
          </a:p>
          <a:p>
            <a:r>
              <a:rPr lang="en-US" dirty="0"/>
              <a:t> If the actions that break the law or terms of privacy of any user of social network harms that  individuals  personal  or  professional  credibility  should  be  considered  unethical. </a:t>
            </a:r>
          </a:p>
          <a:p>
            <a:r>
              <a:rPr lang="en-US" dirty="0"/>
              <a:t> The invasion  of  privacy  would  include  any  non-permissive  approach  taken  to  get  any  kind  of personal or any other kind of information about an individual which can harm him or affect him in any sense.  </a:t>
            </a:r>
          </a:p>
          <a:p>
            <a:r>
              <a:rPr lang="en-US" dirty="0"/>
              <a:t> While  discussing  social  media  ethics,  behavioral  targeting  is  a  questionable  area  to consider. </a:t>
            </a:r>
          </a:p>
          <a:p>
            <a:r>
              <a:rPr lang="en-US" dirty="0"/>
              <a:t>The advertisers tracking our shopping behaviors and click through patterns to use that data  in  retargeting  campaigns.  </a:t>
            </a:r>
          </a:p>
          <a:p>
            <a:r>
              <a:rPr lang="en-US" dirty="0"/>
              <a:t>The  positive  point  is  that  the  viewers  may  appreciate  the relevance of the material being advertised to them but this is a kind of invasion of privacy.</a:t>
            </a:r>
          </a:p>
          <a:p>
            <a:r>
              <a:rPr lang="en-US" dirty="0"/>
              <a:t> A very similar situation occurs when marketers give their email lists to Facebook to use custom audience feature. They match those lists to the emails which are registered with them for targeting.</a:t>
            </a:r>
          </a:p>
        </p:txBody>
      </p:sp>
    </p:spTree>
    <p:extLst>
      <p:ext uri="{BB962C8B-B14F-4D97-AF65-F5344CB8AC3E}">
        <p14:creationId xmlns:p14="http://schemas.microsoft.com/office/powerpoint/2010/main" val="3097334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088C0-D071-CC79-8BE4-FC0BDBFE4EB2}"/>
              </a:ext>
            </a:extLst>
          </p:cNvPr>
          <p:cNvSpPr>
            <a:spLocks noGrp="1"/>
          </p:cNvSpPr>
          <p:nvPr>
            <p:ph idx="1"/>
          </p:nvPr>
        </p:nvSpPr>
        <p:spPr>
          <a:xfrm>
            <a:off x="677334" y="309717"/>
            <a:ext cx="8596668" cy="5731646"/>
          </a:xfrm>
        </p:spPr>
        <p:txBody>
          <a:bodyPr>
            <a:normAutofit fontScale="92500"/>
          </a:bodyPr>
          <a:lstStyle/>
          <a:p>
            <a:pPr marL="0" indent="0">
              <a:buNone/>
            </a:pPr>
            <a:r>
              <a:rPr lang="en-US" sz="2000" b="1" dirty="0"/>
              <a:t>2.	Spamming  </a:t>
            </a:r>
          </a:p>
          <a:p>
            <a:r>
              <a:rPr lang="en-US" dirty="0"/>
              <a:t>Over-publicizing unasked  promotional  messages  is also  considered  as  an  unethical  act based on how this is being done. </a:t>
            </a:r>
          </a:p>
          <a:p>
            <a:r>
              <a:rPr lang="en-US" dirty="0"/>
              <a:t>In spamming users are usually bombarded with some kind of information which does not interest them or even if it does, it is too extensive to be swallowed. </a:t>
            </a:r>
          </a:p>
          <a:p>
            <a:r>
              <a:rPr lang="en-US" dirty="0"/>
              <a:t>In this  situation, the  user’s relative  information which  he may  be needing  gets under  the pile and  may  get ignored  because  of  that  useless pile  of  spamming  which  is obviously  unethical from user’s perspective. </a:t>
            </a:r>
          </a:p>
          <a:p>
            <a:pPr marL="0" indent="0">
              <a:buNone/>
            </a:pPr>
            <a:r>
              <a:rPr lang="en-US" b="1" dirty="0"/>
              <a:t>3.	Public Bashing </a:t>
            </a:r>
          </a:p>
          <a:p>
            <a:r>
              <a:rPr lang="en-US" dirty="0"/>
              <a:t> While  using  social  networks  people  think that  they  are  private  and  they can  express anything they want to but they are not as private as they think. </a:t>
            </a:r>
          </a:p>
          <a:p>
            <a:r>
              <a:rPr lang="en-US" dirty="0"/>
              <a:t>Disparaging your competitors in SNS  (social networking  sites)  is  considered  unethical because  of  its  broad range  of  negative impacts. </a:t>
            </a:r>
          </a:p>
          <a:p>
            <a:r>
              <a:rPr lang="en-US" dirty="0"/>
              <a:t>Once we post something, it is not ours anymore and it can go viral as fast as a fire  in  the  forest  without  asking  for  our  permission  which  then  can’t  only  affect  our reputation but also the person or  company we are disparaging about, so much. This  kind of cases can also raise a risk for legal lawsuits.</a:t>
            </a:r>
          </a:p>
        </p:txBody>
      </p:sp>
    </p:spTree>
    <p:extLst>
      <p:ext uri="{BB962C8B-B14F-4D97-AF65-F5344CB8AC3E}">
        <p14:creationId xmlns:p14="http://schemas.microsoft.com/office/powerpoint/2010/main" val="96068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33DDBA-A0E6-5E3D-8CC9-234ABDFDBED7}"/>
              </a:ext>
            </a:extLst>
          </p:cNvPr>
          <p:cNvSpPr>
            <a:spLocks noGrp="1"/>
          </p:cNvSpPr>
          <p:nvPr>
            <p:ph idx="1"/>
          </p:nvPr>
        </p:nvSpPr>
        <p:spPr>
          <a:xfrm>
            <a:off x="545690" y="383459"/>
            <a:ext cx="9055510" cy="6371302"/>
          </a:xfrm>
        </p:spPr>
        <p:txBody>
          <a:bodyPr>
            <a:normAutofit lnSpcReduction="10000"/>
          </a:bodyPr>
          <a:lstStyle/>
          <a:p>
            <a:pPr marL="0" indent="0">
              <a:buNone/>
            </a:pPr>
            <a:r>
              <a:rPr lang="en-US" sz="2200" dirty="0"/>
              <a:t>4.	Dishonesty and Distortion  </a:t>
            </a:r>
          </a:p>
          <a:p>
            <a:r>
              <a:rPr lang="en-US" dirty="0"/>
              <a:t>There  is  no  fair  enough  method  to  validate  the  honesty  and  authenticity  of  social networking  activities of  users.  </a:t>
            </a:r>
          </a:p>
          <a:p>
            <a:r>
              <a:rPr lang="en-US" dirty="0"/>
              <a:t>The  intensions  of  social media  usage  include  transparency  of communications and  other activities posts through  SNS. </a:t>
            </a:r>
          </a:p>
          <a:p>
            <a:r>
              <a:rPr lang="en-US" dirty="0"/>
              <a:t>It  is unethical to  be dishonest about anything  even  on  social  networks.  So,  if  we  will  make  dishonest  claims  about  ourself  or anything  else  or  go on  commenting  offensive  material,  it  is  going  to affect  ourself  or  our company at the end. By doing such activities we are jeopardizing our personal reputation and our  company’s  name. So,  we should  all  keep ethics  in front  of  use  even  while  using social media. </a:t>
            </a:r>
          </a:p>
          <a:p>
            <a:pPr marL="0" indent="0">
              <a:buNone/>
            </a:pPr>
            <a:r>
              <a:rPr lang="en-US" sz="2200" dirty="0"/>
              <a:t>5.	Improper Anonymity and Distorted Endorsements   </a:t>
            </a:r>
          </a:p>
          <a:p>
            <a:r>
              <a:rPr lang="en-US" dirty="0"/>
              <a:t>If one represent  himself with wrong affiliations, credentials or  expertise, it is unethical to become anonymous but showing ourself  to be someone different than we  are. </a:t>
            </a:r>
          </a:p>
          <a:p>
            <a:r>
              <a:rPr lang="en-US" dirty="0"/>
              <a:t>There are people who provide companies with their anonymous feedbacks which are not true and it has caused  a  lot  of  damage  to  companies by  the  stories of  consumers  of  their  products  by  fake stories.    </a:t>
            </a:r>
          </a:p>
          <a:p>
            <a:r>
              <a:rPr lang="en-US" dirty="0"/>
              <a:t>Hiring people to  comment your favorable or  fabricated  stories about our  company or our  products  are  also  considered  unethical.  Some  employees  are  also  found  guilty  of exaggerating competitive deficiencies. </a:t>
            </a:r>
          </a:p>
        </p:txBody>
      </p:sp>
    </p:spTree>
    <p:extLst>
      <p:ext uri="{BB962C8B-B14F-4D97-AF65-F5344CB8AC3E}">
        <p14:creationId xmlns:p14="http://schemas.microsoft.com/office/powerpoint/2010/main" val="3764497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7AAB2-5D36-8B1F-F1B5-A730CA0A48E6}"/>
              </a:ext>
            </a:extLst>
          </p:cNvPr>
          <p:cNvSpPr>
            <a:spLocks noGrp="1"/>
          </p:cNvSpPr>
          <p:nvPr>
            <p:ph type="title"/>
          </p:nvPr>
        </p:nvSpPr>
        <p:spPr>
          <a:xfrm>
            <a:off x="677334" y="147484"/>
            <a:ext cx="8596668" cy="669154"/>
          </a:xfrm>
        </p:spPr>
        <p:txBody>
          <a:bodyPr/>
          <a:lstStyle/>
          <a:p>
            <a:pPr algn="ctr"/>
            <a:r>
              <a:rPr lang="en-US" b="1" dirty="0">
                <a:effectLst>
                  <a:outerShdw blurRad="38100" dist="38100" dir="2700000" algn="tl">
                    <a:srgbClr val="000000">
                      <a:alpha val="43137"/>
                    </a:srgbClr>
                  </a:outerShdw>
                </a:effectLst>
              </a:rPr>
              <a:t>Privacy Protection</a:t>
            </a:r>
            <a:endParaRPr lang="en-US" dirty="0"/>
          </a:p>
        </p:txBody>
      </p:sp>
      <p:sp>
        <p:nvSpPr>
          <p:cNvPr id="3" name="Content Placeholder 2">
            <a:extLst>
              <a:ext uri="{FF2B5EF4-FFF2-40B4-BE49-F238E27FC236}">
                <a16:creationId xmlns:a16="http://schemas.microsoft.com/office/drawing/2014/main" id="{0DADAA28-F0B2-E895-CAF2-1EBB8AF8CB3B}"/>
              </a:ext>
            </a:extLst>
          </p:cNvPr>
          <p:cNvSpPr>
            <a:spLocks noGrp="1"/>
          </p:cNvSpPr>
          <p:nvPr>
            <p:ph idx="1"/>
          </p:nvPr>
        </p:nvSpPr>
        <p:spPr>
          <a:xfrm>
            <a:off x="677333" y="816639"/>
            <a:ext cx="9720280" cy="5224724"/>
          </a:xfrm>
        </p:spPr>
        <p:txBody>
          <a:bodyPr/>
          <a:lstStyle/>
          <a:p>
            <a:pPr algn="just"/>
            <a:r>
              <a:rPr lang="en-US" dirty="0"/>
              <a:t>Privacy protection is preventing businesses, hackers, governments, and other parties from accessing the information people would prefer to keep private.</a:t>
            </a:r>
          </a:p>
          <a:p>
            <a:pPr algn="just"/>
            <a:r>
              <a:rPr lang="en-US" dirty="0"/>
              <a:t>The Internet has made the access and exchange of information – including personal data – easier and faster than ever. Individuals are providing their personal data online, knowingly and sometimes unknowingly for many different purposes, such as purchasing goods and services, playing, e-learning or paying taxes.</a:t>
            </a:r>
          </a:p>
          <a:p>
            <a:pPr algn="just"/>
            <a:r>
              <a:rPr lang="en-US" dirty="0"/>
              <a:t>Social interactions are also increasingly taking place over the net – notably in social media platforms, creating new opportunities, but also risks to privacy.</a:t>
            </a:r>
          </a:p>
          <a:p>
            <a:pPr algn="just"/>
            <a:r>
              <a:rPr lang="en-US" dirty="0"/>
              <a:t> Privacy protection is keeping the information you’d like to keep to yourself from getting into the hands of companies, hackers, government organizations, and other groups.</a:t>
            </a:r>
          </a:p>
          <a:p>
            <a:pPr algn="just"/>
            <a:r>
              <a:rPr lang="en-US" dirty="0"/>
              <a:t> The definition of privacy protection varies from person to person. Each person has different expectations of privacy, so the level of security they need to feel that their privacy is truly protected ranges greatly.</a:t>
            </a:r>
          </a:p>
          <a:p>
            <a:pPr algn="just"/>
            <a:r>
              <a:rPr lang="en-US" dirty="0"/>
              <a:t>Privacy protection describes the ability to keep specific information privacy or restricted to a limited number of people.</a:t>
            </a:r>
          </a:p>
        </p:txBody>
      </p:sp>
    </p:spTree>
    <p:extLst>
      <p:ext uri="{BB962C8B-B14F-4D97-AF65-F5344CB8AC3E}">
        <p14:creationId xmlns:p14="http://schemas.microsoft.com/office/powerpoint/2010/main" val="997399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7C3907-AEB7-E4A5-D212-C5251EBA9A75}"/>
              </a:ext>
            </a:extLst>
          </p:cNvPr>
          <p:cNvSpPr>
            <a:spLocks noGrp="1"/>
          </p:cNvSpPr>
          <p:nvPr>
            <p:ph idx="1"/>
          </p:nvPr>
        </p:nvSpPr>
        <p:spPr>
          <a:xfrm>
            <a:off x="677334" y="516194"/>
            <a:ext cx="9218834" cy="5973095"/>
          </a:xfrm>
        </p:spPr>
        <p:txBody>
          <a:bodyPr/>
          <a:lstStyle/>
          <a:p>
            <a:pPr marL="0" indent="0">
              <a:buNone/>
            </a:pPr>
            <a:r>
              <a:rPr lang="en-US" sz="2000" dirty="0"/>
              <a:t>6.	Misuse of free expertise and contests  </a:t>
            </a:r>
          </a:p>
          <a:p>
            <a:r>
              <a:rPr lang="en-US" dirty="0"/>
              <a:t>With  the  increasing extensive  use  of  Facebook  contests and  other  crowdsourcing  for soliciting  design  ideas,  the  participants  have  the  risk  of  making  their  secrets  open  with  no reward. </a:t>
            </a:r>
          </a:p>
          <a:p>
            <a:r>
              <a:rPr lang="en-US" dirty="0"/>
              <a:t>Most  of the  times, design  ideas are  rewarded  to  the most  profitable  partners of  the social network sponsor leaving many with unrewarded work.</a:t>
            </a:r>
          </a:p>
          <a:p>
            <a:r>
              <a:rPr lang="en-US" dirty="0"/>
              <a:t>This abuse is especially unethical if the sponsor knowingly gathers superior design ideas from contestants they have no intention of compensating. </a:t>
            </a:r>
          </a:p>
          <a:p>
            <a:pPr marL="0" indent="0">
              <a:buNone/>
            </a:pPr>
            <a:r>
              <a:rPr lang="en-US" sz="2000" b="1" dirty="0"/>
              <a:t>7.	Opportunism  </a:t>
            </a:r>
          </a:p>
          <a:p>
            <a:r>
              <a:rPr lang="en-US" dirty="0"/>
              <a:t>In  the  objective  of  providing  the  communities  of  social  networking  sites  with contributions to their cause, the social media marketers provide content that subliminally walks the  user  at  a  self-serving  path.  </a:t>
            </a:r>
          </a:p>
          <a:p>
            <a:r>
              <a:rPr lang="en-US" dirty="0"/>
              <a:t>These  actions  can  be  regarded  as  unethical  or  may  be unprofessional based on their extent of deception</a:t>
            </a:r>
          </a:p>
        </p:txBody>
      </p:sp>
    </p:spTree>
    <p:extLst>
      <p:ext uri="{BB962C8B-B14F-4D97-AF65-F5344CB8AC3E}">
        <p14:creationId xmlns:p14="http://schemas.microsoft.com/office/powerpoint/2010/main" val="2880690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73BE-029E-307C-A54E-EDFAF5E2BD6A}"/>
              </a:ext>
            </a:extLst>
          </p:cNvPr>
          <p:cNvSpPr>
            <a:spLocks noGrp="1"/>
          </p:cNvSpPr>
          <p:nvPr>
            <p:ph type="title"/>
          </p:nvPr>
        </p:nvSpPr>
        <p:spPr>
          <a:xfrm>
            <a:off x="677334" y="265471"/>
            <a:ext cx="8596668" cy="796413"/>
          </a:xfrm>
        </p:spPr>
        <p:txBody>
          <a:bodyPr/>
          <a:lstStyle/>
          <a:p>
            <a:r>
              <a:rPr lang="en-US" b="1" dirty="0">
                <a:effectLst>
                  <a:outerShdw blurRad="38100" dist="38100" dir="2700000" algn="tl">
                    <a:srgbClr val="000000">
                      <a:alpha val="43137"/>
                    </a:srgbClr>
                  </a:outerShdw>
                </a:effectLst>
              </a:rPr>
              <a:t>Advantages of Privacy Protection</a:t>
            </a:r>
          </a:p>
        </p:txBody>
      </p:sp>
      <p:sp>
        <p:nvSpPr>
          <p:cNvPr id="3" name="Content Placeholder 2">
            <a:extLst>
              <a:ext uri="{FF2B5EF4-FFF2-40B4-BE49-F238E27FC236}">
                <a16:creationId xmlns:a16="http://schemas.microsoft.com/office/drawing/2014/main" id="{D9ED8C67-3FA0-EF7B-C53F-B43E7E7DB572}"/>
              </a:ext>
            </a:extLst>
          </p:cNvPr>
          <p:cNvSpPr>
            <a:spLocks noGrp="1"/>
          </p:cNvSpPr>
          <p:nvPr>
            <p:ph idx="1"/>
          </p:nvPr>
        </p:nvSpPr>
        <p:spPr>
          <a:xfrm>
            <a:off x="677334" y="1061885"/>
            <a:ext cx="9322072" cy="4979478"/>
          </a:xfrm>
        </p:spPr>
        <p:txBody>
          <a:bodyPr/>
          <a:lstStyle/>
          <a:p>
            <a:r>
              <a:rPr lang="en-US" dirty="0"/>
              <a:t>Protects personal data from people who may want to exploit it.</a:t>
            </a:r>
          </a:p>
          <a:p>
            <a:r>
              <a:rPr lang="en-US" dirty="0"/>
              <a:t>Protects email address by avoiding and receiving tons of unwanted spam emails.</a:t>
            </a:r>
          </a:p>
          <a:p>
            <a:r>
              <a:rPr lang="en-US" dirty="0"/>
              <a:t>Put an end to unwanted solicitations(Do not let marketers to advertise and direct message)</a:t>
            </a:r>
          </a:p>
          <a:p>
            <a:pPr marL="0" indent="0">
              <a:buNone/>
            </a:pPr>
            <a:endParaRPr lang="en-US" dirty="0"/>
          </a:p>
          <a:p>
            <a:endParaRPr lang="en-US" dirty="0"/>
          </a:p>
        </p:txBody>
      </p:sp>
    </p:spTree>
    <p:extLst>
      <p:ext uri="{BB962C8B-B14F-4D97-AF65-F5344CB8AC3E}">
        <p14:creationId xmlns:p14="http://schemas.microsoft.com/office/powerpoint/2010/main" val="1502774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E806-1EAB-BB5D-F037-BE645DA51D3D}"/>
              </a:ext>
            </a:extLst>
          </p:cNvPr>
          <p:cNvSpPr>
            <a:spLocks noGrp="1"/>
          </p:cNvSpPr>
          <p:nvPr>
            <p:ph type="title"/>
          </p:nvPr>
        </p:nvSpPr>
        <p:spPr>
          <a:xfrm>
            <a:off x="677334" y="206477"/>
            <a:ext cx="8596668" cy="929149"/>
          </a:xfrm>
        </p:spPr>
        <p:txBody>
          <a:bodyPr/>
          <a:lstStyle/>
          <a:p>
            <a:r>
              <a:rPr lang="en-US" b="1" dirty="0">
                <a:effectLst>
                  <a:outerShdw blurRad="38100" dist="38100" dir="2700000" algn="tl">
                    <a:srgbClr val="000000">
                      <a:alpha val="43137"/>
                    </a:srgbClr>
                  </a:outerShdw>
                </a:effectLst>
              </a:rPr>
              <a:t>Privacy Laws In The United States</a:t>
            </a:r>
          </a:p>
        </p:txBody>
      </p:sp>
      <p:sp>
        <p:nvSpPr>
          <p:cNvPr id="3" name="Content Placeholder 2">
            <a:extLst>
              <a:ext uri="{FF2B5EF4-FFF2-40B4-BE49-F238E27FC236}">
                <a16:creationId xmlns:a16="http://schemas.microsoft.com/office/drawing/2014/main" id="{DF3217A4-40BD-0FCE-8297-823BC09A88EF}"/>
              </a:ext>
            </a:extLst>
          </p:cNvPr>
          <p:cNvSpPr>
            <a:spLocks noGrp="1"/>
          </p:cNvSpPr>
          <p:nvPr>
            <p:ph idx="1"/>
          </p:nvPr>
        </p:nvSpPr>
        <p:spPr>
          <a:xfrm>
            <a:off x="677334" y="884903"/>
            <a:ext cx="9440060" cy="5633884"/>
          </a:xfrm>
        </p:spPr>
        <p:txBody>
          <a:bodyPr>
            <a:normAutofit/>
          </a:bodyPr>
          <a:lstStyle/>
          <a:p>
            <a:r>
              <a:rPr lang="en-US" sz="2200" b="1" dirty="0"/>
              <a:t>Electronic Communications Privacy Act of 1986</a:t>
            </a:r>
          </a:p>
          <a:p>
            <a:pPr marL="0" indent="0">
              <a:buNone/>
            </a:pPr>
            <a:r>
              <a:rPr lang="en-US" sz="2200" dirty="0">
                <a:solidFill>
                  <a:srgbClr val="484848"/>
                </a:solidFill>
                <a:latin typeface="Lato" panose="020F0502020204030203" pitchFamily="34" charset="0"/>
              </a:rPr>
              <a:t>It </a:t>
            </a:r>
            <a:r>
              <a:rPr lang="en-US" sz="2200" b="0" i="0" dirty="0">
                <a:solidFill>
                  <a:srgbClr val="484848"/>
                </a:solidFill>
                <a:effectLst/>
                <a:latin typeface="Lato" panose="020F0502020204030203" pitchFamily="34" charset="0"/>
              </a:rPr>
              <a:t>restrict government wiretaps of telephone calls and add protection for electronic data transmitted by computer. It protects citizens from surveillance of digital communications and other digitally stored data by the government. This law has been criticized for failing to protect all communications due to the outdated nature of the law.</a:t>
            </a:r>
            <a:endParaRPr lang="en-US" sz="2200" dirty="0"/>
          </a:p>
          <a:p>
            <a:r>
              <a:rPr lang="en-US" sz="2200" b="1" dirty="0"/>
              <a:t>Health Insurance Portability and Accountability Act of 1996</a:t>
            </a:r>
          </a:p>
          <a:p>
            <a:pPr marL="0" indent="0">
              <a:buNone/>
            </a:pPr>
            <a:r>
              <a:rPr lang="en-US" sz="2200" dirty="0"/>
              <a:t>It modernize the flow of healthcare information and to protect that information from fraud and theft. The Act established national standards for electronic health care and data privacy.</a:t>
            </a:r>
          </a:p>
          <a:p>
            <a:r>
              <a:rPr lang="en-US" sz="2200" b="1" dirty="0"/>
              <a:t>Children’s Online Privacy Protection Act of 1998</a:t>
            </a:r>
          </a:p>
          <a:p>
            <a:pPr marL="0" indent="0">
              <a:buNone/>
            </a:pPr>
            <a:r>
              <a:rPr lang="en-US" sz="2200" dirty="0">
                <a:solidFill>
                  <a:srgbClr val="484848"/>
                </a:solidFill>
                <a:latin typeface="Lato" panose="020F0502020204030203" pitchFamily="34" charset="0"/>
              </a:rPr>
              <a:t>It </a:t>
            </a:r>
            <a:r>
              <a:rPr lang="en-US" sz="2200" b="0" i="0" dirty="0">
                <a:solidFill>
                  <a:srgbClr val="484848"/>
                </a:solidFill>
                <a:effectLst/>
                <a:latin typeface="Lato" panose="020F0502020204030203" pitchFamily="34" charset="0"/>
              </a:rPr>
              <a:t>protects children from having their data collected on the internet. It also established regulations for what a website’s privacy policy must include, and when those sites must seek consent from a parent or guardian.</a:t>
            </a:r>
            <a:endParaRPr lang="en-US" sz="2200" dirty="0"/>
          </a:p>
          <a:p>
            <a:endParaRPr lang="en-US" dirty="0"/>
          </a:p>
        </p:txBody>
      </p:sp>
    </p:spTree>
    <p:extLst>
      <p:ext uri="{BB962C8B-B14F-4D97-AF65-F5344CB8AC3E}">
        <p14:creationId xmlns:p14="http://schemas.microsoft.com/office/powerpoint/2010/main" val="263208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FD74-4F56-0D1C-D6ED-9D6DCCFD97C2}"/>
              </a:ext>
            </a:extLst>
          </p:cNvPr>
          <p:cNvSpPr>
            <a:spLocks noGrp="1"/>
          </p:cNvSpPr>
          <p:nvPr>
            <p:ph type="title"/>
          </p:nvPr>
        </p:nvSpPr>
        <p:spPr>
          <a:xfrm>
            <a:off x="677334" y="206477"/>
            <a:ext cx="8596668" cy="1002891"/>
          </a:xfrm>
        </p:spPr>
        <p:txBody>
          <a:bodyPr/>
          <a:lstStyle/>
          <a:p>
            <a:pPr algn="ctr"/>
            <a:r>
              <a:rPr lang="en-US" b="1" dirty="0">
                <a:effectLst>
                  <a:outerShdw blurRad="38100" dist="38100" dir="2700000" algn="tl">
                    <a:srgbClr val="000000">
                      <a:alpha val="43137"/>
                    </a:srgbClr>
                  </a:outerShdw>
                </a:effectLst>
              </a:rPr>
              <a:t>Privacy protection and The law</a:t>
            </a:r>
          </a:p>
        </p:txBody>
      </p:sp>
      <p:sp>
        <p:nvSpPr>
          <p:cNvPr id="3" name="Content Placeholder 2">
            <a:extLst>
              <a:ext uri="{FF2B5EF4-FFF2-40B4-BE49-F238E27FC236}">
                <a16:creationId xmlns:a16="http://schemas.microsoft.com/office/drawing/2014/main" id="{4CAF3442-4D4D-6142-D042-D4DC7B824E05}"/>
              </a:ext>
            </a:extLst>
          </p:cNvPr>
          <p:cNvSpPr>
            <a:spLocks noGrp="1"/>
          </p:cNvSpPr>
          <p:nvPr>
            <p:ph idx="1"/>
          </p:nvPr>
        </p:nvSpPr>
        <p:spPr>
          <a:xfrm>
            <a:off x="353961" y="1061885"/>
            <a:ext cx="9763433" cy="5368412"/>
          </a:xfrm>
        </p:spPr>
        <p:txBody>
          <a:bodyPr>
            <a:noAutofit/>
          </a:bodyPr>
          <a:lstStyle/>
          <a:p>
            <a:pPr algn="just"/>
            <a:r>
              <a:rPr lang="en-US" sz="2200" dirty="0"/>
              <a:t>Currently, Nepal does not have a unified data protection legislation.</a:t>
            </a:r>
          </a:p>
          <a:p>
            <a:pPr algn="just"/>
            <a:r>
              <a:rPr lang="en-US" sz="2200" dirty="0"/>
              <a:t>Data protection and privacy matters in Nepal are governed by a number of different laws and regulations.</a:t>
            </a:r>
          </a:p>
          <a:p>
            <a:pPr algn="just"/>
            <a:r>
              <a:rPr lang="en-US" sz="2200" dirty="0"/>
              <a:t>Article 28 of the Constitution of Nepal ensures right to privacy and protection of personal information as a matter of fundamental right. </a:t>
            </a:r>
          </a:p>
          <a:p>
            <a:pPr algn="just"/>
            <a:r>
              <a:rPr lang="en-US" sz="2200" dirty="0"/>
              <a:t>With the view of  giving effect:</a:t>
            </a:r>
          </a:p>
          <a:p>
            <a:pPr marL="457200" indent="-457200" algn="just">
              <a:buAutoNum type="alphaLcPeriod"/>
            </a:pPr>
            <a:r>
              <a:rPr lang="en-US" sz="2200" dirty="0"/>
              <a:t>to the constitutional right to privacy of the matter relating to body, residence, property, document, data, correspondence and character of every person, </a:t>
            </a:r>
          </a:p>
          <a:p>
            <a:pPr marL="457200" indent="-457200" algn="just">
              <a:buAutoNum type="alphaLcPeriod"/>
            </a:pPr>
            <a:r>
              <a:rPr lang="en-US" sz="2200" dirty="0"/>
              <a:t>to manage the protection and safe use of personal information remained in any public body or institution and </a:t>
            </a:r>
          </a:p>
          <a:p>
            <a:pPr marL="457200" indent="-457200" algn="just">
              <a:buAutoNum type="alphaLcPeriod"/>
            </a:pPr>
            <a:r>
              <a:rPr lang="en-US" sz="2200" dirty="0"/>
              <a:t>to prevent encroachment on the privacy of every person</a:t>
            </a:r>
          </a:p>
          <a:p>
            <a:endParaRPr lang="en-US" dirty="0"/>
          </a:p>
        </p:txBody>
      </p:sp>
    </p:spTree>
    <p:extLst>
      <p:ext uri="{BB962C8B-B14F-4D97-AF65-F5344CB8AC3E}">
        <p14:creationId xmlns:p14="http://schemas.microsoft.com/office/powerpoint/2010/main" val="262050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5421-346F-C1CD-D751-022282F77CC7}"/>
              </a:ext>
            </a:extLst>
          </p:cNvPr>
          <p:cNvSpPr>
            <a:spLocks noGrp="1"/>
          </p:cNvSpPr>
          <p:nvPr>
            <p:ph type="title"/>
          </p:nvPr>
        </p:nvSpPr>
        <p:spPr>
          <a:xfrm>
            <a:off x="677334" y="339213"/>
            <a:ext cx="8596668" cy="737419"/>
          </a:xfrm>
        </p:spPr>
        <p:txBody>
          <a:bodyPr/>
          <a:lstStyle/>
          <a:p>
            <a:pPr algn="ctr"/>
            <a:r>
              <a:rPr lang="en-US" b="1" dirty="0">
                <a:effectLst>
                  <a:outerShdw blurRad="38100" dist="38100" dir="2700000" algn="tl">
                    <a:srgbClr val="000000">
                      <a:alpha val="43137"/>
                    </a:srgbClr>
                  </a:outerShdw>
                </a:effectLst>
              </a:rPr>
              <a:t>Data Privacy in Nepal</a:t>
            </a:r>
          </a:p>
        </p:txBody>
      </p:sp>
      <p:sp>
        <p:nvSpPr>
          <p:cNvPr id="3" name="Content Placeholder 2">
            <a:extLst>
              <a:ext uri="{FF2B5EF4-FFF2-40B4-BE49-F238E27FC236}">
                <a16:creationId xmlns:a16="http://schemas.microsoft.com/office/drawing/2014/main" id="{7CE1EB04-E9F9-30AE-C230-099A1DDA038B}"/>
              </a:ext>
            </a:extLst>
          </p:cNvPr>
          <p:cNvSpPr>
            <a:spLocks noGrp="1"/>
          </p:cNvSpPr>
          <p:nvPr>
            <p:ph idx="1"/>
          </p:nvPr>
        </p:nvSpPr>
        <p:spPr>
          <a:xfrm>
            <a:off x="677333" y="1076633"/>
            <a:ext cx="8953363" cy="5442154"/>
          </a:xfrm>
        </p:spPr>
        <p:txBody>
          <a:bodyPr>
            <a:normAutofit/>
          </a:bodyPr>
          <a:lstStyle/>
          <a:p>
            <a:r>
              <a:rPr lang="en-US" dirty="0"/>
              <a:t>Nepal lacks comprehensive data privacy laws which regulate the privacy and security of user’s data. </a:t>
            </a:r>
          </a:p>
          <a:p>
            <a:r>
              <a:rPr lang="en-US" dirty="0"/>
              <a:t>The Privacy Act, 2018 (2075) and The Privacy Regulation, 2020 (2077) are the major laws that deal with the privacy of the person. </a:t>
            </a:r>
          </a:p>
          <a:p>
            <a:r>
              <a:rPr lang="en-US" dirty="0"/>
              <a:t>The Privacy Act ensures the privacy of a person’s personal information that remains in an electronic medium and restricts unauthorized obtaining of such information without the consent of the person concerned. </a:t>
            </a:r>
          </a:p>
          <a:p>
            <a:r>
              <a:rPr lang="en-US" dirty="0"/>
              <a:t>The Privacy Act requires the consent of the person concerned before the collection and use of his/her data. </a:t>
            </a:r>
          </a:p>
          <a:p>
            <a:r>
              <a:rPr lang="en-US" dirty="0"/>
              <a:t>Furthermore, the Privacy Act mandates disclosure of details like the content of information, nature of information, the objective of collecting information, the certainty of the matter of maintaining the privacy of the collected information while collecting the data of any individual. </a:t>
            </a:r>
          </a:p>
          <a:p>
            <a:r>
              <a:rPr lang="en-US" dirty="0"/>
              <a:t>It implies that the consent of the person concerned is mandatory in collecting and using the data, however, neither the term “consent” has been defined nor any procedure is laid down in this regard.</a:t>
            </a:r>
          </a:p>
        </p:txBody>
      </p:sp>
    </p:spTree>
    <p:extLst>
      <p:ext uri="{BB962C8B-B14F-4D97-AF65-F5344CB8AC3E}">
        <p14:creationId xmlns:p14="http://schemas.microsoft.com/office/powerpoint/2010/main" val="3231626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1C6444-48CD-14EC-81E3-E22090F58363}"/>
              </a:ext>
            </a:extLst>
          </p:cNvPr>
          <p:cNvSpPr>
            <a:spLocks noGrp="1"/>
          </p:cNvSpPr>
          <p:nvPr>
            <p:ph idx="1"/>
          </p:nvPr>
        </p:nvSpPr>
        <p:spPr>
          <a:xfrm>
            <a:off x="398206" y="575187"/>
            <a:ext cx="9202994" cy="5973097"/>
          </a:xfrm>
        </p:spPr>
        <p:txBody>
          <a:bodyPr>
            <a:normAutofit/>
          </a:bodyPr>
          <a:lstStyle/>
          <a:p>
            <a:pPr algn="just"/>
            <a:r>
              <a:rPr lang="en-US" dirty="0"/>
              <a:t>The </a:t>
            </a:r>
            <a:r>
              <a:rPr lang="en-US" b="1" dirty="0"/>
              <a:t>Privacy Act, 2075 </a:t>
            </a:r>
            <a:r>
              <a:rPr lang="en-US" dirty="0"/>
              <a:t>(“The Act”) and the Individual Privacy Regulation, 2077 (“The Regulation”) were enacted.</a:t>
            </a:r>
          </a:p>
          <a:p>
            <a:pPr algn="just"/>
            <a:r>
              <a:rPr lang="en-US" sz="1800" dirty="0"/>
              <a:t> The</a:t>
            </a:r>
            <a:r>
              <a:rPr lang="en-US" b="1" dirty="0"/>
              <a:t> </a:t>
            </a:r>
            <a:r>
              <a:rPr lang="en-US" sz="1800" b="1" dirty="0"/>
              <a:t>Privacy Act 2075 </a:t>
            </a:r>
            <a:r>
              <a:rPr lang="en-US" sz="1800" dirty="0"/>
              <a:t>(2018) ('Privacy Act') enacted to implement and safeguard the fundamental right to privacy guaranteed by the Constitution of Nepal ('the Constitution') and the Individual Privacy Regulation 2077 (2020) ('Privacy Regulation’), </a:t>
            </a:r>
            <a:r>
              <a:rPr lang="en-US" i="0" dirty="0">
                <a:solidFill>
                  <a:srgbClr val="43505A"/>
                </a:solidFill>
                <a:effectLst/>
              </a:rPr>
              <a:t>are regarded as the data protection legislation. </a:t>
            </a:r>
          </a:p>
          <a:p>
            <a:pPr algn="just"/>
            <a:r>
              <a:rPr lang="en-US" sz="1800" dirty="0"/>
              <a:t>Other general laws such as the </a:t>
            </a:r>
            <a:r>
              <a:rPr lang="en-US" sz="1800" b="1" dirty="0"/>
              <a:t>National Civil Code 2074 </a:t>
            </a:r>
            <a:r>
              <a:rPr lang="en-US" sz="1800" dirty="0"/>
              <a:t>(2017) ('the Civil Code') and the National Penal (Code) Act (2017) ('Criminal Code') also contain general provisions relating to privacy and data protection. Thus, in the absence of a specific data protection legislation, the Privacy Act and Privacy Regulation will govern all aspects of data protection and privacy in Nepal</a:t>
            </a:r>
          </a:p>
          <a:p>
            <a:pPr algn="just"/>
            <a:r>
              <a:rPr lang="en-US" sz="1800" dirty="0"/>
              <a:t>In recent years, incidents of data breach have been observed frequently in Nepal wherein a large number of customers' data including their names, mailing id, phone numbers were leaked in public. This has raised a serious concern of data security and confidentiality among the public. However, a consolidated Bill regulating matters relating to data protection has yet to be drafted, it would be premature to speculate a timeline when the Parliament of Nepal ('Parliament') will enact a specific data protection </a:t>
            </a:r>
            <a:r>
              <a:rPr lang="en-US" sz="1800" dirty="0" err="1"/>
              <a:t>legiulation</a:t>
            </a:r>
            <a:r>
              <a:rPr lang="en-US" sz="1800" dirty="0"/>
              <a:t>.</a:t>
            </a:r>
          </a:p>
          <a:p>
            <a:endParaRPr lang="en-US" dirty="0"/>
          </a:p>
          <a:p>
            <a:endParaRPr lang="en-US" dirty="0"/>
          </a:p>
        </p:txBody>
      </p:sp>
    </p:spTree>
    <p:extLst>
      <p:ext uri="{BB962C8B-B14F-4D97-AF65-F5344CB8AC3E}">
        <p14:creationId xmlns:p14="http://schemas.microsoft.com/office/powerpoint/2010/main" val="2361171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643</TotalTime>
  <Words>6568</Words>
  <Application>Microsoft Office PowerPoint</Application>
  <PresentationFormat>Widescreen</PresentationFormat>
  <Paragraphs>229</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Lato</vt:lpstr>
      <vt:lpstr>Trebuchet MS</vt:lpstr>
      <vt:lpstr>Wingdings 3</vt:lpstr>
      <vt:lpstr>Facet</vt:lpstr>
      <vt:lpstr>UNIT 3</vt:lpstr>
      <vt:lpstr>Privacy</vt:lpstr>
      <vt:lpstr>PowerPoint Presentation</vt:lpstr>
      <vt:lpstr>Privacy Protection</vt:lpstr>
      <vt:lpstr>Advantages of Privacy Protection</vt:lpstr>
      <vt:lpstr>Privacy Laws In The United States</vt:lpstr>
      <vt:lpstr>Privacy protection and The law</vt:lpstr>
      <vt:lpstr>Data Privacy in Nepal</vt:lpstr>
      <vt:lpstr>PowerPoint Presentation</vt:lpstr>
      <vt:lpstr>Key acts and regulations and directives</vt:lpstr>
      <vt:lpstr>Applications</vt:lpstr>
      <vt:lpstr>Territorial Scope</vt:lpstr>
      <vt:lpstr>Nepalese Case Law</vt:lpstr>
      <vt:lpstr>PowerPoint Presentation</vt:lpstr>
      <vt:lpstr>Key Privacy and Anonymity issues</vt:lpstr>
      <vt:lpstr>Anonymity</vt:lpstr>
      <vt:lpstr>1. Consumer Profiling</vt:lpstr>
      <vt:lpstr>PowerPoint Presentation</vt:lpstr>
      <vt:lpstr>2. Electronic Discovery</vt:lpstr>
      <vt:lpstr>PowerPoint Presentation</vt:lpstr>
      <vt:lpstr>3. Workplace Monitoring</vt:lpstr>
      <vt:lpstr>PowerPoint Presentation</vt:lpstr>
      <vt:lpstr>Surveillance</vt:lpstr>
      <vt:lpstr>PowerPoint Presentation</vt:lpstr>
      <vt:lpstr>Stalking Apps</vt:lpstr>
      <vt:lpstr>Freedom of Expression; Key Issues</vt:lpstr>
      <vt:lpstr>Importance of Freedom of Expression</vt:lpstr>
      <vt:lpstr>First Amendment Rights</vt:lpstr>
      <vt:lpstr>PowerPoint Presentation</vt:lpstr>
      <vt:lpstr>National and Internal Laws and Legal Provisions</vt:lpstr>
      <vt:lpstr>Key issues</vt:lpstr>
      <vt:lpstr>PowerPoint Presentation</vt:lpstr>
      <vt:lpstr>PowerPoint Presentation</vt:lpstr>
      <vt:lpstr>PowerPoint Presentation</vt:lpstr>
      <vt:lpstr>PowerPoint Presentation</vt:lpstr>
      <vt:lpstr>Social Networking Ethical issues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Rakshya Giri</dc:creator>
  <cp:lastModifiedBy>Rakshya Giri</cp:lastModifiedBy>
  <cp:revision>83</cp:revision>
  <dcterms:created xsi:type="dcterms:W3CDTF">2022-10-30T15:16:46Z</dcterms:created>
  <dcterms:modified xsi:type="dcterms:W3CDTF">2022-12-03T13:36:09Z</dcterms:modified>
</cp:coreProperties>
</file>