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sldIdLst>
    <p:sldId id="256" r:id="rId2"/>
    <p:sldId id="257" r:id="rId3"/>
    <p:sldId id="259" r:id="rId4"/>
    <p:sldId id="258" r:id="rId5"/>
    <p:sldId id="260" r:id="rId6"/>
    <p:sldId id="261" r:id="rId7"/>
    <p:sldId id="262" r:id="rId8"/>
    <p:sldId id="266" r:id="rId9"/>
    <p:sldId id="267" r:id="rId10"/>
    <p:sldId id="268" r:id="rId11"/>
    <p:sldId id="269" r:id="rId12"/>
    <p:sldId id="263" r:id="rId13"/>
    <p:sldId id="265" r:id="rId14"/>
    <p:sldId id="264" r:id="rId15"/>
    <p:sldId id="270" r:id="rId16"/>
    <p:sldId id="277" r:id="rId17"/>
    <p:sldId id="271" r:id="rId18"/>
    <p:sldId id="272" r:id="rId19"/>
    <p:sldId id="278" r:id="rId20"/>
    <p:sldId id="273" r:id="rId21"/>
    <p:sldId id="274" r:id="rId22"/>
    <p:sldId id="275" r:id="rId23"/>
    <p:sldId id="279" r:id="rId24"/>
    <p:sldId id="276" r:id="rId25"/>
    <p:sldId id="280"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83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kshya Giri" userId="53ccdc19-e701-43fd-bbc8-b39924643bbb" providerId="ADAL" clId="{BBA9D9AE-15D0-4BB4-AEA5-48CC6B1E4AD1}"/>
    <pc:docChg chg="undo redo custSel addSld modSld">
      <pc:chgData name="Rakshya Giri" userId="53ccdc19-e701-43fd-bbc8-b39924643bbb" providerId="ADAL" clId="{BBA9D9AE-15D0-4BB4-AEA5-48CC6B1E4AD1}" dt="2022-12-22T13:52:02.921" v="1448" actId="13900"/>
      <pc:docMkLst>
        <pc:docMk/>
      </pc:docMkLst>
      <pc:sldChg chg="modSp new mod">
        <pc:chgData name="Rakshya Giri" userId="53ccdc19-e701-43fd-bbc8-b39924643bbb" providerId="ADAL" clId="{BBA9D9AE-15D0-4BB4-AEA5-48CC6B1E4AD1}" dt="2022-12-18T01:55:45.070" v="928" actId="20577"/>
        <pc:sldMkLst>
          <pc:docMk/>
          <pc:sldMk cId="3508933079" sldId="256"/>
        </pc:sldMkLst>
        <pc:spChg chg="mod">
          <ac:chgData name="Rakshya Giri" userId="53ccdc19-e701-43fd-bbc8-b39924643bbb" providerId="ADAL" clId="{BBA9D9AE-15D0-4BB4-AEA5-48CC6B1E4AD1}" dt="2022-12-12T10:24:02.029" v="131" actId="122"/>
          <ac:spMkLst>
            <pc:docMk/>
            <pc:sldMk cId="3508933079" sldId="256"/>
            <ac:spMk id="2" creationId="{9EC4BE3A-C3EE-5B53-165F-77DDB18BB193}"/>
          </ac:spMkLst>
        </pc:spChg>
        <pc:spChg chg="mod">
          <ac:chgData name="Rakshya Giri" userId="53ccdc19-e701-43fd-bbc8-b39924643bbb" providerId="ADAL" clId="{BBA9D9AE-15D0-4BB4-AEA5-48CC6B1E4AD1}" dt="2022-12-18T01:55:45.070" v="928" actId="20577"/>
          <ac:spMkLst>
            <pc:docMk/>
            <pc:sldMk cId="3508933079" sldId="256"/>
            <ac:spMk id="3" creationId="{C8554DAC-8EC7-3650-8FA6-E1AABB340D0B}"/>
          </ac:spMkLst>
        </pc:spChg>
      </pc:sldChg>
      <pc:sldChg chg="modSp new mod">
        <pc:chgData name="Rakshya Giri" userId="53ccdc19-e701-43fd-bbc8-b39924643bbb" providerId="ADAL" clId="{BBA9D9AE-15D0-4BB4-AEA5-48CC6B1E4AD1}" dt="2022-12-12T11:06:41.056" v="379" actId="27636"/>
        <pc:sldMkLst>
          <pc:docMk/>
          <pc:sldMk cId="955324684" sldId="257"/>
        </pc:sldMkLst>
        <pc:spChg chg="mod">
          <ac:chgData name="Rakshya Giri" userId="53ccdc19-e701-43fd-bbc8-b39924643bbb" providerId="ADAL" clId="{BBA9D9AE-15D0-4BB4-AEA5-48CC6B1E4AD1}" dt="2022-12-12T10:30:01.040" v="190" actId="113"/>
          <ac:spMkLst>
            <pc:docMk/>
            <pc:sldMk cId="955324684" sldId="257"/>
            <ac:spMk id="2" creationId="{8B1CA818-F832-D67A-015C-CF68E4B17112}"/>
          </ac:spMkLst>
        </pc:spChg>
        <pc:spChg chg="mod">
          <ac:chgData name="Rakshya Giri" userId="53ccdc19-e701-43fd-bbc8-b39924643bbb" providerId="ADAL" clId="{BBA9D9AE-15D0-4BB4-AEA5-48CC6B1E4AD1}" dt="2022-12-12T11:06:41.056" v="379" actId="27636"/>
          <ac:spMkLst>
            <pc:docMk/>
            <pc:sldMk cId="955324684" sldId="257"/>
            <ac:spMk id="3" creationId="{D471842C-4EED-A96B-9B8F-91BD1404221D}"/>
          </ac:spMkLst>
        </pc:spChg>
      </pc:sldChg>
      <pc:sldChg chg="modSp new mod">
        <pc:chgData name="Rakshya Giri" userId="53ccdc19-e701-43fd-bbc8-b39924643bbb" providerId="ADAL" clId="{BBA9D9AE-15D0-4BB4-AEA5-48CC6B1E4AD1}" dt="2022-12-18T02:06:56.580" v="930" actId="20577"/>
        <pc:sldMkLst>
          <pc:docMk/>
          <pc:sldMk cId="4063651767" sldId="258"/>
        </pc:sldMkLst>
        <pc:spChg chg="mod">
          <ac:chgData name="Rakshya Giri" userId="53ccdc19-e701-43fd-bbc8-b39924643bbb" providerId="ADAL" clId="{BBA9D9AE-15D0-4BB4-AEA5-48CC6B1E4AD1}" dt="2022-12-12T10:48:53.331" v="271" actId="14100"/>
          <ac:spMkLst>
            <pc:docMk/>
            <pc:sldMk cId="4063651767" sldId="258"/>
            <ac:spMk id="2" creationId="{9A97856D-CB9A-EF63-3605-54E6F32D8E5D}"/>
          </ac:spMkLst>
        </pc:spChg>
        <pc:spChg chg="mod">
          <ac:chgData name="Rakshya Giri" userId="53ccdc19-e701-43fd-bbc8-b39924643bbb" providerId="ADAL" clId="{BBA9D9AE-15D0-4BB4-AEA5-48CC6B1E4AD1}" dt="2022-12-18T02:06:56.580" v="930" actId="20577"/>
          <ac:spMkLst>
            <pc:docMk/>
            <pc:sldMk cId="4063651767" sldId="258"/>
            <ac:spMk id="3" creationId="{1017D436-6A59-87BA-AADA-06B6B19ED24A}"/>
          </ac:spMkLst>
        </pc:spChg>
      </pc:sldChg>
      <pc:sldChg chg="delSp modSp new mod">
        <pc:chgData name="Rakshya Giri" userId="53ccdc19-e701-43fd-bbc8-b39924643bbb" providerId="ADAL" clId="{BBA9D9AE-15D0-4BB4-AEA5-48CC6B1E4AD1}" dt="2022-12-12T11:04:16.229" v="330" actId="27636"/>
        <pc:sldMkLst>
          <pc:docMk/>
          <pc:sldMk cId="1885987086" sldId="259"/>
        </pc:sldMkLst>
        <pc:spChg chg="del">
          <ac:chgData name="Rakshya Giri" userId="53ccdc19-e701-43fd-bbc8-b39924643bbb" providerId="ADAL" clId="{BBA9D9AE-15D0-4BB4-AEA5-48CC6B1E4AD1}" dt="2022-12-12T11:02:51.081" v="312" actId="478"/>
          <ac:spMkLst>
            <pc:docMk/>
            <pc:sldMk cId="1885987086" sldId="259"/>
            <ac:spMk id="2" creationId="{23E76AEA-BD07-AEE4-03DD-1085FE8BFD2A}"/>
          </ac:spMkLst>
        </pc:spChg>
        <pc:spChg chg="mod">
          <ac:chgData name="Rakshya Giri" userId="53ccdc19-e701-43fd-bbc8-b39924643bbb" providerId="ADAL" clId="{BBA9D9AE-15D0-4BB4-AEA5-48CC6B1E4AD1}" dt="2022-12-12T11:04:16.229" v="330" actId="27636"/>
          <ac:spMkLst>
            <pc:docMk/>
            <pc:sldMk cId="1885987086" sldId="259"/>
            <ac:spMk id="3" creationId="{8C65E5E0-1579-D0BE-0ADE-2CAD128F1AC6}"/>
          </ac:spMkLst>
        </pc:spChg>
      </pc:sldChg>
      <pc:sldChg chg="modSp new mod">
        <pc:chgData name="Rakshya Giri" userId="53ccdc19-e701-43fd-bbc8-b39924643bbb" providerId="ADAL" clId="{BBA9D9AE-15D0-4BB4-AEA5-48CC6B1E4AD1}" dt="2022-12-12T11:05:59.845" v="368" actId="13900"/>
        <pc:sldMkLst>
          <pc:docMk/>
          <pc:sldMk cId="2957003678" sldId="260"/>
        </pc:sldMkLst>
        <pc:spChg chg="mod">
          <ac:chgData name="Rakshya Giri" userId="53ccdc19-e701-43fd-bbc8-b39924643bbb" providerId="ADAL" clId="{BBA9D9AE-15D0-4BB4-AEA5-48CC6B1E4AD1}" dt="2022-12-12T11:04:55.119" v="341" actId="14100"/>
          <ac:spMkLst>
            <pc:docMk/>
            <pc:sldMk cId="2957003678" sldId="260"/>
            <ac:spMk id="2" creationId="{79D42EA8-7AD3-CFBC-4723-9C91597AD87B}"/>
          </ac:spMkLst>
        </pc:spChg>
        <pc:spChg chg="mod">
          <ac:chgData name="Rakshya Giri" userId="53ccdc19-e701-43fd-bbc8-b39924643bbb" providerId="ADAL" clId="{BBA9D9AE-15D0-4BB4-AEA5-48CC6B1E4AD1}" dt="2022-12-12T11:05:59.845" v="368" actId="13900"/>
          <ac:spMkLst>
            <pc:docMk/>
            <pc:sldMk cId="2957003678" sldId="260"/>
            <ac:spMk id="3" creationId="{F1E7D2EC-9930-6048-86EC-25BF820DE56F}"/>
          </ac:spMkLst>
        </pc:spChg>
      </pc:sldChg>
      <pc:sldChg chg="modSp new mod">
        <pc:chgData name="Rakshya Giri" userId="53ccdc19-e701-43fd-bbc8-b39924643bbb" providerId="ADAL" clId="{BBA9D9AE-15D0-4BB4-AEA5-48CC6B1E4AD1}" dt="2022-12-12T11:12:31.044" v="443" actId="20577"/>
        <pc:sldMkLst>
          <pc:docMk/>
          <pc:sldMk cId="3008621602" sldId="261"/>
        </pc:sldMkLst>
        <pc:spChg chg="mod">
          <ac:chgData name="Rakshya Giri" userId="53ccdc19-e701-43fd-bbc8-b39924643bbb" providerId="ADAL" clId="{BBA9D9AE-15D0-4BB4-AEA5-48CC6B1E4AD1}" dt="2022-12-12T11:06:20.490" v="375" actId="27636"/>
          <ac:spMkLst>
            <pc:docMk/>
            <pc:sldMk cId="3008621602" sldId="261"/>
            <ac:spMk id="2" creationId="{27109848-FA30-CE0C-4010-9BD10C3629C1}"/>
          </ac:spMkLst>
        </pc:spChg>
        <pc:spChg chg="mod">
          <ac:chgData name="Rakshya Giri" userId="53ccdc19-e701-43fd-bbc8-b39924643bbb" providerId="ADAL" clId="{BBA9D9AE-15D0-4BB4-AEA5-48CC6B1E4AD1}" dt="2022-12-12T11:12:31.044" v="443" actId="20577"/>
          <ac:spMkLst>
            <pc:docMk/>
            <pc:sldMk cId="3008621602" sldId="261"/>
            <ac:spMk id="3" creationId="{32920C86-031D-9A35-4718-1557374AEFAE}"/>
          </ac:spMkLst>
        </pc:spChg>
      </pc:sldChg>
      <pc:sldChg chg="modSp new mod">
        <pc:chgData name="Rakshya Giri" userId="53ccdc19-e701-43fd-bbc8-b39924643bbb" providerId="ADAL" clId="{BBA9D9AE-15D0-4BB4-AEA5-48CC6B1E4AD1}" dt="2022-12-12T15:08:45.961" v="729" actId="27636"/>
        <pc:sldMkLst>
          <pc:docMk/>
          <pc:sldMk cId="3359881388" sldId="262"/>
        </pc:sldMkLst>
        <pc:spChg chg="mod">
          <ac:chgData name="Rakshya Giri" userId="53ccdc19-e701-43fd-bbc8-b39924643bbb" providerId="ADAL" clId="{BBA9D9AE-15D0-4BB4-AEA5-48CC6B1E4AD1}" dt="2022-12-12T11:13:32.414" v="501" actId="14100"/>
          <ac:spMkLst>
            <pc:docMk/>
            <pc:sldMk cId="3359881388" sldId="262"/>
            <ac:spMk id="2" creationId="{54D47AE2-5127-E74E-B951-D6A1B863EDA7}"/>
          </ac:spMkLst>
        </pc:spChg>
        <pc:spChg chg="mod">
          <ac:chgData name="Rakshya Giri" userId="53ccdc19-e701-43fd-bbc8-b39924643bbb" providerId="ADAL" clId="{BBA9D9AE-15D0-4BB4-AEA5-48CC6B1E4AD1}" dt="2022-12-12T15:08:45.961" v="729" actId="27636"/>
          <ac:spMkLst>
            <pc:docMk/>
            <pc:sldMk cId="3359881388" sldId="262"/>
            <ac:spMk id="3" creationId="{CBA4107C-08F0-41CF-99FA-B62BA59E361D}"/>
          </ac:spMkLst>
        </pc:spChg>
      </pc:sldChg>
      <pc:sldChg chg="modSp new mod">
        <pc:chgData name="Rakshya Giri" userId="53ccdc19-e701-43fd-bbc8-b39924643bbb" providerId="ADAL" clId="{BBA9D9AE-15D0-4BB4-AEA5-48CC6B1E4AD1}" dt="2022-12-12T11:19:48.235" v="559" actId="27636"/>
        <pc:sldMkLst>
          <pc:docMk/>
          <pc:sldMk cId="2607846910" sldId="263"/>
        </pc:sldMkLst>
        <pc:spChg chg="mod">
          <ac:chgData name="Rakshya Giri" userId="53ccdc19-e701-43fd-bbc8-b39924643bbb" providerId="ADAL" clId="{BBA9D9AE-15D0-4BB4-AEA5-48CC6B1E4AD1}" dt="2022-12-12T11:19:46.195" v="557" actId="27636"/>
          <ac:spMkLst>
            <pc:docMk/>
            <pc:sldMk cId="2607846910" sldId="263"/>
            <ac:spMk id="2" creationId="{75BFD9E0-EBF5-2E47-B58D-83FE60644AAC}"/>
          </ac:spMkLst>
        </pc:spChg>
        <pc:spChg chg="mod">
          <ac:chgData name="Rakshya Giri" userId="53ccdc19-e701-43fd-bbc8-b39924643bbb" providerId="ADAL" clId="{BBA9D9AE-15D0-4BB4-AEA5-48CC6B1E4AD1}" dt="2022-12-12T11:19:48.235" v="559" actId="27636"/>
          <ac:spMkLst>
            <pc:docMk/>
            <pc:sldMk cId="2607846910" sldId="263"/>
            <ac:spMk id="3" creationId="{6F65E22D-5F55-25F3-5ED4-EB68BBB9B251}"/>
          </ac:spMkLst>
        </pc:spChg>
      </pc:sldChg>
      <pc:sldChg chg="modSp new mod">
        <pc:chgData name="Rakshya Giri" userId="53ccdc19-e701-43fd-bbc8-b39924643bbb" providerId="ADAL" clId="{BBA9D9AE-15D0-4BB4-AEA5-48CC6B1E4AD1}" dt="2022-12-12T11:22:14.214" v="629" actId="13900"/>
        <pc:sldMkLst>
          <pc:docMk/>
          <pc:sldMk cId="2329602660" sldId="264"/>
        </pc:sldMkLst>
        <pc:spChg chg="mod">
          <ac:chgData name="Rakshya Giri" userId="53ccdc19-e701-43fd-bbc8-b39924643bbb" providerId="ADAL" clId="{BBA9D9AE-15D0-4BB4-AEA5-48CC6B1E4AD1}" dt="2022-12-12T11:20:39.585" v="598" actId="113"/>
          <ac:spMkLst>
            <pc:docMk/>
            <pc:sldMk cId="2329602660" sldId="264"/>
            <ac:spMk id="2" creationId="{DC03892B-BA0A-E44E-2D43-A53CC047F733}"/>
          </ac:spMkLst>
        </pc:spChg>
        <pc:spChg chg="mod">
          <ac:chgData name="Rakshya Giri" userId="53ccdc19-e701-43fd-bbc8-b39924643bbb" providerId="ADAL" clId="{BBA9D9AE-15D0-4BB4-AEA5-48CC6B1E4AD1}" dt="2022-12-12T11:22:14.214" v="629" actId="13900"/>
          <ac:spMkLst>
            <pc:docMk/>
            <pc:sldMk cId="2329602660" sldId="264"/>
            <ac:spMk id="3" creationId="{6AB8EBD5-F9AD-3095-52CB-B884A863AC09}"/>
          </ac:spMkLst>
        </pc:spChg>
      </pc:sldChg>
      <pc:sldChg chg="delSp modSp new mod">
        <pc:chgData name="Rakshya Giri" userId="53ccdc19-e701-43fd-bbc8-b39924643bbb" providerId="ADAL" clId="{BBA9D9AE-15D0-4BB4-AEA5-48CC6B1E4AD1}" dt="2022-12-12T15:21:57.860" v="927"/>
        <pc:sldMkLst>
          <pc:docMk/>
          <pc:sldMk cId="2866938185" sldId="265"/>
        </pc:sldMkLst>
        <pc:spChg chg="del mod">
          <ac:chgData name="Rakshya Giri" userId="53ccdc19-e701-43fd-bbc8-b39924643bbb" providerId="ADAL" clId="{BBA9D9AE-15D0-4BB4-AEA5-48CC6B1E4AD1}" dt="2022-12-12T11:23:55.594" v="687" actId="478"/>
          <ac:spMkLst>
            <pc:docMk/>
            <pc:sldMk cId="2866938185" sldId="265"/>
            <ac:spMk id="2" creationId="{B7DA21CF-0E30-97C3-AD2A-7F3E081D4568}"/>
          </ac:spMkLst>
        </pc:spChg>
        <pc:spChg chg="mod">
          <ac:chgData name="Rakshya Giri" userId="53ccdc19-e701-43fd-bbc8-b39924643bbb" providerId="ADAL" clId="{BBA9D9AE-15D0-4BB4-AEA5-48CC6B1E4AD1}" dt="2022-12-12T15:21:57.860" v="927"/>
          <ac:spMkLst>
            <pc:docMk/>
            <pc:sldMk cId="2866938185" sldId="265"/>
            <ac:spMk id="3" creationId="{6CF6E4BC-7E3C-78AF-37DE-29E6FAE5B2A9}"/>
          </ac:spMkLst>
        </pc:spChg>
      </pc:sldChg>
      <pc:sldChg chg="delSp modSp new mod">
        <pc:chgData name="Rakshya Giri" userId="53ccdc19-e701-43fd-bbc8-b39924643bbb" providerId="ADAL" clId="{BBA9D9AE-15D0-4BB4-AEA5-48CC6B1E4AD1}" dt="2022-12-18T02:17:38.240" v="934" actId="27636"/>
        <pc:sldMkLst>
          <pc:docMk/>
          <pc:sldMk cId="2411957990" sldId="266"/>
        </pc:sldMkLst>
        <pc:spChg chg="del">
          <ac:chgData name="Rakshya Giri" userId="53ccdc19-e701-43fd-bbc8-b39924643bbb" providerId="ADAL" clId="{BBA9D9AE-15D0-4BB4-AEA5-48CC6B1E4AD1}" dt="2022-12-12T15:09:14.123" v="737" actId="478"/>
          <ac:spMkLst>
            <pc:docMk/>
            <pc:sldMk cId="2411957990" sldId="266"/>
            <ac:spMk id="2" creationId="{D226E398-6DB6-5B17-DABA-54A965BD20C0}"/>
          </ac:spMkLst>
        </pc:spChg>
        <pc:spChg chg="mod">
          <ac:chgData name="Rakshya Giri" userId="53ccdc19-e701-43fd-bbc8-b39924643bbb" providerId="ADAL" clId="{BBA9D9AE-15D0-4BB4-AEA5-48CC6B1E4AD1}" dt="2022-12-18T02:17:38.240" v="934" actId="27636"/>
          <ac:spMkLst>
            <pc:docMk/>
            <pc:sldMk cId="2411957990" sldId="266"/>
            <ac:spMk id="3" creationId="{A6EF5059-09DC-9127-CCDA-F7C68CE67263}"/>
          </ac:spMkLst>
        </pc:spChg>
      </pc:sldChg>
      <pc:sldChg chg="addSp delSp modSp new mod">
        <pc:chgData name="Rakshya Giri" userId="53ccdc19-e701-43fd-bbc8-b39924643bbb" providerId="ADAL" clId="{BBA9D9AE-15D0-4BB4-AEA5-48CC6B1E4AD1}" dt="2022-12-12T15:14:07.277" v="823"/>
        <pc:sldMkLst>
          <pc:docMk/>
          <pc:sldMk cId="124275324" sldId="267"/>
        </pc:sldMkLst>
        <pc:spChg chg="del">
          <ac:chgData name="Rakshya Giri" userId="53ccdc19-e701-43fd-bbc8-b39924643bbb" providerId="ADAL" clId="{BBA9D9AE-15D0-4BB4-AEA5-48CC6B1E4AD1}" dt="2022-12-12T15:12:04.983" v="781" actId="478"/>
          <ac:spMkLst>
            <pc:docMk/>
            <pc:sldMk cId="124275324" sldId="267"/>
            <ac:spMk id="2" creationId="{ADDAFA69-EDBC-ED1E-41E3-D8033E7D3141}"/>
          </ac:spMkLst>
        </pc:spChg>
        <pc:spChg chg="mod">
          <ac:chgData name="Rakshya Giri" userId="53ccdc19-e701-43fd-bbc8-b39924643bbb" providerId="ADAL" clId="{BBA9D9AE-15D0-4BB4-AEA5-48CC6B1E4AD1}" dt="2022-12-12T15:14:07.277" v="823"/>
          <ac:spMkLst>
            <pc:docMk/>
            <pc:sldMk cId="124275324" sldId="267"/>
            <ac:spMk id="3" creationId="{E5CFACC2-4788-699B-5016-5395904F89D0}"/>
          </ac:spMkLst>
        </pc:spChg>
        <pc:spChg chg="add mod">
          <ac:chgData name="Rakshya Giri" userId="53ccdc19-e701-43fd-bbc8-b39924643bbb" providerId="ADAL" clId="{BBA9D9AE-15D0-4BB4-AEA5-48CC6B1E4AD1}" dt="2022-12-12T15:13:40.591" v="815"/>
          <ac:spMkLst>
            <pc:docMk/>
            <pc:sldMk cId="124275324" sldId="267"/>
            <ac:spMk id="4" creationId="{DFF07E42-5E3D-9710-C999-B0A2FEE0E7B2}"/>
          </ac:spMkLst>
        </pc:spChg>
      </pc:sldChg>
      <pc:sldChg chg="delSp modSp new mod">
        <pc:chgData name="Rakshya Giri" userId="53ccdc19-e701-43fd-bbc8-b39924643bbb" providerId="ADAL" clId="{BBA9D9AE-15D0-4BB4-AEA5-48CC6B1E4AD1}" dt="2022-12-12T15:16:18.507" v="857" actId="113"/>
        <pc:sldMkLst>
          <pc:docMk/>
          <pc:sldMk cId="3126924726" sldId="268"/>
        </pc:sldMkLst>
        <pc:spChg chg="del">
          <ac:chgData name="Rakshya Giri" userId="53ccdc19-e701-43fd-bbc8-b39924643bbb" providerId="ADAL" clId="{BBA9D9AE-15D0-4BB4-AEA5-48CC6B1E4AD1}" dt="2022-12-12T15:14:59.082" v="834" actId="478"/>
          <ac:spMkLst>
            <pc:docMk/>
            <pc:sldMk cId="3126924726" sldId="268"/>
            <ac:spMk id="2" creationId="{8DB4AD9A-32E6-80EA-3F62-BBCA479A00FF}"/>
          </ac:spMkLst>
        </pc:spChg>
        <pc:spChg chg="mod">
          <ac:chgData name="Rakshya Giri" userId="53ccdc19-e701-43fd-bbc8-b39924643bbb" providerId="ADAL" clId="{BBA9D9AE-15D0-4BB4-AEA5-48CC6B1E4AD1}" dt="2022-12-12T15:16:18.507" v="857" actId="113"/>
          <ac:spMkLst>
            <pc:docMk/>
            <pc:sldMk cId="3126924726" sldId="268"/>
            <ac:spMk id="3" creationId="{AA3BC75A-9A9D-5A37-B7CB-FFA98C079C36}"/>
          </ac:spMkLst>
        </pc:spChg>
      </pc:sldChg>
      <pc:sldChg chg="delSp modSp new mod">
        <pc:chgData name="Rakshya Giri" userId="53ccdc19-e701-43fd-bbc8-b39924643bbb" providerId="ADAL" clId="{BBA9D9AE-15D0-4BB4-AEA5-48CC6B1E4AD1}" dt="2022-12-12T15:18:51.176" v="923" actId="13900"/>
        <pc:sldMkLst>
          <pc:docMk/>
          <pc:sldMk cId="1569055650" sldId="269"/>
        </pc:sldMkLst>
        <pc:spChg chg="del">
          <ac:chgData name="Rakshya Giri" userId="53ccdc19-e701-43fd-bbc8-b39924643bbb" providerId="ADAL" clId="{BBA9D9AE-15D0-4BB4-AEA5-48CC6B1E4AD1}" dt="2022-12-12T15:16:57.953" v="866" actId="478"/>
          <ac:spMkLst>
            <pc:docMk/>
            <pc:sldMk cId="1569055650" sldId="269"/>
            <ac:spMk id="2" creationId="{5A5C203F-73C4-50D2-38D0-BC680C101E32}"/>
          </ac:spMkLst>
        </pc:spChg>
        <pc:spChg chg="mod">
          <ac:chgData name="Rakshya Giri" userId="53ccdc19-e701-43fd-bbc8-b39924643bbb" providerId="ADAL" clId="{BBA9D9AE-15D0-4BB4-AEA5-48CC6B1E4AD1}" dt="2022-12-12T15:18:51.176" v="923" actId="13900"/>
          <ac:spMkLst>
            <pc:docMk/>
            <pc:sldMk cId="1569055650" sldId="269"/>
            <ac:spMk id="3" creationId="{0828160B-8E2E-9B81-CDA7-C007435D655F}"/>
          </ac:spMkLst>
        </pc:spChg>
      </pc:sldChg>
      <pc:sldChg chg="modSp new mod">
        <pc:chgData name="Rakshya Giri" userId="53ccdc19-e701-43fd-bbc8-b39924643bbb" providerId="ADAL" clId="{BBA9D9AE-15D0-4BB4-AEA5-48CC6B1E4AD1}" dt="2022-12-22T13:29:24.689" v="1194" actId="13900"/>
        <pc:sldMkLst>
          <pc:docMk/>
          <pc:sldMk cId="703142605" sldId="270"/>
        </pc:sldMkLst>
        <pc:spChg chg="mod">
          <ac:chgData name="Rakshya Giri" userId="53ccdc19-e701-43fd-bbc8-b39924643bbb" providerId="ADAL" clId="{BBA9D9AE-15D0-4BB4-AEA5-48CC6B1E4AD1}" dt="2022-12-20T15:43:44.987" v="952" actId="14100"/>
          <ac:spMkLst>
            <pc:docMk/>
            <pc:sldMk cId="703142605" sldId="270"/>
            <ac:spMk id="2" creationId="{3C271419-CAB7-8749-55FD-35AFDAE69D93}"/>
          </ac:spMkLst>
        </pc:spChg>
        <pc:spChg chg="mod">
          <ac:chgData name="Rakshya Giri" userId="53ccdc19-e701-43fd-bbc8-b39924643bbb" providerId="ADAL" clId="{BBA9D9AE-15D0-4BB4-AEA5-48CC6B1E4AD1}" dt="2022-12-22T13:29:24.689" v="1194" actId="13900"/>
          <ac:spMkLst>
            <pc:docMk/>
            <pc:sldMk cId="703142605" sldId="270"/>
            <ac:spMk id="3" creationId="{17C60798-071D-8286-C83E-9483AD3CCF86}"/>
          </ac:spMkLst>
        </pc:spChg>
      </pc:sldChg>
      <pc:sldChg chg="modSp new mod">
        <pc:chgData name="Rakshya Giri" userId="53ccdc19-e701-43fd-bbc8-b39924643bbb" providerId="ADAL" clId="{BBA9D9AE-15D0-4BB4-AEA5-48CC6B1E4AD1}" dt="2022-12-20T15:54:40.630" v="1013" actId="255"/>
        <pc:sldMkLst>
          <pc:docMk/>
          <pc:sldMk cId="3730053480" sldId="271"/>
        </pc:sldMkLst>
        <pc:spChg chg="mod">
          <ac:chgData name="Rakshya Giri" userId="53ccdc19-e701-43fd-bbc8-b39924643bbb" providerId="ADAL" clId="{BBA9D9AE-15D0-4BB4-AEA5-48CC6B1E4AD1}" dt="2022-12-20T15:52:34.171" v="998" actId="27636"/>
          <ac:spMkLst>
            <pc:docMk/>
            <pc:sldMk cId="3730053480" sldId="271"/>
            <ac:spMk id="2" creationId="{C41E02B8-8F69-94F6-1E3A-A159A0E0698C}"/>
          </ac:spMkLst>
        </pc:spChg>
        <pc:spChg chg="mod">
          <ac:chgData name="Rakshya Giri" userId="53ccdc19-e701-43fd-bbc8-b39924643bbb" providerId="ADAL" clId="{BBA9D9AE-15D0-4BB4-AEA5-48CC6B1E4AD1}" dt="2022-12-20T15:54:40.630" v="1013" actId="255"/>
          <ac:spMkLst>
            <pc:docMk/>
            <pc:sldMk cId="3730053480" sldId="271"/>
            <ac:spMk id="3" creationId="{C95B47E2-EE77-879D-AEC1-3E430247FA43}"/>
          </ac:spMkLst>
        </pc:spChg>
      </pc:sldChg>
      <pc:sldChg chg="delSp modSp new mod">
        <pc:chgData name="Rakshya Giri" userId="53ccdc19-e701-43fd-bbc8-b39924643bbb" providerId="ADAL" clId="{BBA9D9AE-15D0-4BB4-AEA5-48CC6B1E4AD1}" dt="2022-12-22T13:32:55.754" v="1213" actId="27636"/>
        <pc:sldMkLst>
          <pc:docMk/>
          <pc:sldMk cId="2589639954" sldId="272"/>
        </pc:sldMkLst>
        <pc:spChg chg="del">
          <ac:chgData name="Rakshya Giri" userId="53ccdc19-e701-43fd-bbc8-b39924643bbb" providerId="ADAL" clId="{BBA9D9AE-15D0-4BB4-AEA5-48CC6B1E4AD1}" dt="2022-12-20T15:54:26.325" v="1009" actId="478"/>
          <ac:spMkLst>
            <pc:docMk/>
            <pc:sldMk cId="2589639954" sldId="272"/>
            <ac:spMk id="2" creationId="{5D242CC4-94C7-867B-E45C-3C1FC3424866}"/>
          </ac:spMkLst>
        </pc:spChg>
        <pc:spChg chg="mod">
          <ac:chgData name="Rakshya Giri" userId="53ccdc19-e701-43fd-bbc8-b39924643bbb" providerId="ADAL" clId="{BBA9D9AE-15D0-4BB4-AEA5-48CC6B1E4AD1}" dt="2022-12-22T13:32:55.754" v="1213" actId="27636"/>
          <ac:spMkLst>
            <pc:docMk/>
            <pc:sldMk cId="2589639954" sldId="272"/>
            <ac:spMk id="3" creationId="{E4826EA8-02E1-F906-7E0C-5FA2E81BF483}"/>
          </ac:spMkLst>
        </pc:spChg>
      </pc:sldChg>
      <pc:sldChg chg="modSp new mod">
        <pc:chgData name="Rakshya Giri" userId="53ccdc19-e701-43fd-bbc8-b39924643bbb" providerId="ADAL" clId="{BBA9D9AE-15D0-4BB4-AEA5-48CC6B1E4AD1}" dt="2022-12-20T15:58:17.542" v="1098" actId="313"/>
        <pc:sldMkLst>
          <pc:docMk/>
          <pc:sldMk cId="3316264775" sldId="273"/>
        </pc:sldMkLst>
        <pc:spChg chg="mod">
          <ac:chgData name="Rakshya Giri" userId="53ccdc19-e701-43fd-bbc8-b39924643bbb" providerId="ADAL" clId="{BBA9D9AE-15D0-4BB4-AEA5-48CC6B1E4AD1}" dt="2022-12-20T15:57:53.435" v="1089" actId="14100"/>
          <ac:spMkLst>
            <pc:docMk/>
            <pc:sldMk cId="3316264775" sldId="273"/>
            <ac:spMk id="2" creationId="{96754C17-776D-247C-18DE-7A5F5C6F8375}"/>
          </ac:spMkLst>
        </pc:spChg>
        <pc:spChg chg="mod">
          <ac:chgData name="Rakshya Giri" userId="53ccdc19-e701-43fd-bbc8-b39924643bbb" providerId="ADAL" clId="{BBA9D9AE-15D0-4BB4-AEA5-48CC6B1E4AD1}" dt="2022-12-20T15:58:17.542" v="1098" actId="313"/>
          <ac:spMkLst>
            <pc:docMk/>
            <pc:sldMk cId="3316264775" sldId="273"/>
            <ac:spMk id="3" creationId="{C3A90FCB-2D0B-8E3B-83D5-969CED486BF5}"/>
          </ac:spMkLst>
        </pc:spChg>
      </pc:sldChg>
      <pc:sldChg chg="modSp new mod">
        <pc:chgData name="Rakshya Giri" userId="53ccdc19-e701-43fd-bbc8-b39924643bbb" providerId="ADAL" clId="{BBA9D9AE-15D0-4BB4-AEA5-48CC6B1E4AD1}" dt="2022-12-21T13:03:11.583" v="1138" actId="313"/>
        <pc:sldMkLst>
          <pc:docMk/>
          <pc:sldMk cId="1424896084" sldId="274"/>
        </pc:sldMkLst>
        <pc:spChg chg="mod">
          <ac:chgData name="Rakshya Giri" userId="53ccdc19-e701-43fd-bbc8-b39924643bbb" providerId="ADAL" clId="{BBA9D9AE-15D0-4BB4-AEA5-48CC6B1E4AD1}" dt="2022-12-20T16:00:27.718" v="1122" actId="27636"/>
          <ac:spMkLst>
            <pc:docMk/>
            <pc:sldMk cId="1424896084" sldId="274"/>
            <ac:spMk id="2" creationId="{75603CCA-036E-ECB1-BBA5-A6744451D11B}"/>
          </ac:spMkLst>
        </pc:spChg>
        <pc:spChg chg="mod">
          <ac:chgData name="Rakshya Giri" userId="53ccdc19-e701-43fd-bbc8-b39924643bbb" providerId="ADAL" clId="{BBA9D9AE-15D0-4BB4-AEA5-48CC6B1E4AD1}" dt="2022-12-21T13:03:11.583" v="1138" actId="313"/>
          <ac:spMkLst>
            <pc:docMk/>
            <pc:sldMk cId="1424896084" sldId="274"/>
            <ac:spMk id="3" creationId="{4047C351-0AB6-959A-3646-9FAB7F8A3622}"/>
          </ac:spMkLst>
        </pc:spChg>
      </pc:sldChg>
      <pc:sldChg chg="delSp modSp new mod">
        <pc:chgData name="Rakshya Giri" userId="53ccdc19-e701-43fd-bbc8-b39924643bbb" providerId="ADAL" clId="{BBA9D9AE-15D0-4BB4-AEA5-48CC6B1E4AD1}" dt="2022-12-22T13:38:59.133" v="1239" actId="14100"/>
        <pc:sldMkLst>
          <pc:docMk/>
          <pc:sldMk cId="713001009" sldId="275"/>
        </pc:sldMkLst>
        <pc:spChg chg="del">
          <ac:chgData name="Rakshya Giri" userId="53ccdc19-e701-43fd-bbc8-b39924643bbb" providerId="ADAL" clId="{BBA9D9AE-15D0-4BB4-AEA5-48CC6B1E4AD1}" dt="2022-12-21T13:05:25.491" v="1145" actId="478"/>
          <ac:spMkLst>
            <pc:docMk/>
            <pc:sldMk cId="713001009" sldId="275"/>
            <ac:spMk id="2" creationId="{6FAED3F6-AD97-B66D-0CB7-BF8EA6B45D89}"/>
          </ac:spMkLst>
        </pc:spChg>
        <pc:spChg chg="mod">
          <ac:chgData name="Rakshya Giri" userId="53ccdc19-e701-43fd-bbc8-b39924643bbb" providerId="ADAL" clId="{BBA9D9AE-15D0-4BB4-AEA5-48CC6B1E4AD1}" dt="2022-12-22T13:38:59.133" v="1239" actId="14100"/>
          <ac:spMkLst>
            <pc:docMk/>
            <pc:sldMk cId="713001009" sldId="275"/>
            <ac:spMk id="3" creationId="{9A110406-CC34-8175-2715-229E2E0EB7D3}"/>
          </ac:spMkLst>
        </pc:spChg>
      </pc:sldChg>
      <pc:sldChg chg="modSp new mod">
        <pc:chgData name="Rakshya Giri" userId="53ccdc19-e701-43fd-bbc8-b39924643bbb" providerId="ADAL" clId="{BBA9D9AE-15D0-4BB4-AEA5-48CC6B1E4AD1}" dt="2022-12-22T13:45:07.810" v="1296" actId="20577"/>
        <pc:sldMkLst>
          <pc:docMk/>
          <pc:sldMk cId="4730519" sldId="276"/>
        </pc:sldMkLst>
        <pc:spChg chg="mod">
          <ac:chgData name="Rakshya Giri" userId="53ccdc19-e701-43fd-bbc8-b39924643bbb" providerId="ADAL" clId="{BBA9D9AE-15D0-4BB4-AEA5-48CC6B1E4AD1}" dt="2022-12-21T13:05:59.757" v="1170" actId="27636"/>
          <ac:spMkLst>
            <pc:docMk/>
            <pc:sldMk cId="4730519" sldId="276"/>
            <ac:spMk id="2" creationId="{9D3FC330-28A4-637B-9AD5-6A67B9133A29}"/>
          </ac:spMkLst>
        </pc:spChg>
        <pc:spChg chg="mod">
          <ac:chgData name="Rakshya Giri" userId="53ccdc19-e701-43fd-bbc8-b39924643bbb" providerId="ADAL" clId="{BBA9D9AE-15D0-4BB4-AEA5-48CC6B1E4AD1}" dt="2022-12-22T13:45:07.810" v="1296" actId="20577"/>
          <ac:spMkLst>
            <pc:docMk/>
            <pc:sldMk cId="4730519" sldId="276"/>
            <ac:spMk id="3" creationId="{4112CE2F-D87F-032D-9BB6-B0DE0CE60C18}"/>
          </ac:spMkLst>
        </pc:spChg>
      </pc:sldChg>
      <pc:sldChg chg="delSp modSp new mod">
        <pc:chgData name="Rakshya Giri" userId="53ccdc19-e701-43fd-bbc8-b39924643bbb" providerId="ADAL" clId="{BBA9D9AE-15D0-4BB4-AEA5-48CC6B1E4AD1}" dt="2022-12-22T13:30:18.175" v="1208" actId="14100"/>
        <pc:sldMkLst>
          <pc:docMk/>
          <pc:sldMk cId="3973807925" sldId="277"/>
        </pc:sldMkLst>
        <pc:spChg chg="del">
          <ac:chgData name="Rakshya Giri" userId="53ccdc19-e701-43fd-bbc8-b39924643bbb" providerId="ADAL" clId="{BBA9D9AE-15D0-4BB4-AEA5-48CC6B1E4AD1}" dt="2022-12-22T13:30:08.802" v="1202" actId="478"/>
          <ac:spMkLst>
            <pc:docMk/>
            <pc:sldMk cId="3973807925" sldId="277"/>
            <ac:spMk id="2" creationId="{B5C4861E-554B-64E2-BDB3-539F55DC6554}"/>
          </ac:spMkLst>
        </pc:spChg>
        <pc:spChg chg="mod">
          <ac:chgData name="Rakshya Giri" userId="53ccdc19-e701-43fd-bbc8-b39924643bbb" providerId="ADAL" clId="{BBA9D9AE-15D0-4BB4-AEA5-48CC6B1E4AD1}" dt="2022-12-22T13:30:18.175" v="1208" actId="14100"/>
          <ac:spMkLst>
            <pc:docMk/>
            <pc:sldMk cId="3973807925" sldId="277"/>
            <ac:spMk id="3" creationId="{47CBBF46-BC5F-15C1-FDCD-4A2339959437}"/>
          </ac:spMkLst>
        </pc:spChg>
      </pc:sldChg>
      <pc:sldChg chg="delSp modSp new mod">
        <pc:chgData name="Rakshya Giri" userId="53ccdc19-e701-43fd-bbc8-b39924643bbb" providerId="ADAL" clId="{BBA9D9AE-15D0-4BB4-AEA5-48CC6B1E4AD1}" dt="2022-12-22T13:34:49.431" v="1227" actId="13900"/>
        <pc:sldMkLst>
          <pc:docMk/>
          <pc:sldMk cId="3254466544" sldId="278"/>
        </pc:sldMkLst>
        <pc:spChg chg="del">
          <ac:chgData name="Rakshya Giri" userId="53ccdc19-e701-43fd-bbc8-b39924643bbb" providerId="ADAL" clId="{BBA9D9AE-15D0-4BB4-AEA5-48CC6B1E4AD1}" dt="2022-12-22T13:34:23.547" v="1218" actId="478"/>
          <ac:spMkLst>
            <pc:docMk/>
            <pc:sldMk cId="3254466544" sldId="278"/>
            <ac:spMk id="2" creationId="{FB6706C1-F857-41DE-E130-7222A7890E3C}"/>
          </ac:spMkLst>
        </pc:spChg>
        <pc:spChg chg="mod">
          <ac:chgData name="Rakshya Giri" userId="53ccdc19-e701-43fd-bbc8-b39924643bbb" providerId="ADAL" clId="{BBA9D9AE-15D0-4BB4-AEA5-48CC6B1E4AD1}" dt="2022-12-22T13:34:49.431" v="1227" actId="13900"/>
          <ac:spMkLst>
            <pc:docMk/>
            <pc:sldMk cId="3254466544" sldId="278"/>
            <ac:spMk id="3" creationId="{02E2A524-4818-900F-F388-ED90A7DC9B02}"/>
          </ac:spMkLst>
        </pc:spChg>
      </pc:sldChg>
      <pc:sldChg chg="addSp delSp modSp new mod">
        <pc:chgData name="Rakshya Giri" userId="53ccdc19-e701-43fd-bbc8-b39924643bbb" providerId="ADAL" clId="{BBA9D9AE-15D0-4BB4-AEA5-48CC6B1E4AD1}" dt="2022-12-22T13:41:23.041" v="1284" actId="14100"/>
        <pc:sldMkLst>
          <pc:docMk/>
          <pc:sldMk cId="2611280867" sldId="279"/>
        </pc:sldMkLst>
        <pc:spChg chg="add del">
          <ac:chgData name="Rakshya Giri" userId="53ccdc19-e701-43fd-bbc8-b39924643bbb" providerId="ADAL" clId="{BBA9D9AE-15D0-4BB4-AEA5-48CC6B1E4AD1}" dt="2022-12-22T13:40:08.543" v="1256" actId="478"/>
          <ac:spMkLst>
            <pc:docMk/>
            <pc:sldMk cId="2611280867" sldId="279"/>
            <ac:spMk id="2" creationId="{82239B78-DDEF-126E-CCE7-5BA6F2D4C825}"/>
          </ac:spMkLst>
        </pc:spChg>
        <pc:spChg chg="mod">
          <ac:chgData name="Rakshya Giri" userId="53ccdc19-e701-43fd-bbc8-b39924643bbb" providerId="ADAL" clId="{BBA9D9AE-15D0-4BB4-AEA5-48CC6B1E4AD1}" dt="2022-12-22T13:41:23.041" v="1284" actId="14100"/>
          <ac:spMkLst>
            <pc:docMk/>
            <pc:sldMk cId="2611280867" sldId="279"/>
            <ac:spMk id="3" creationId="{F713E670-5B95-B848-CBF9-0547F31580CB}"/>
          </ac:spMkLst>
        </pc:spChg>
      </pc:sldChg>
      <pc:sldChg chg="modSp new mod">
        <pc:chgData name="Rakshya Giri" userId="53ccdc19-e701-43fd-bbc8-b39924643bbb" providerId="ADAL" clId="{BBA9D9AE-15D0-4BB4-AEA5-48CC6B1E4AD1}" dt="2022-12-22T13:50:51.868" v="1402" actId="20577"/>
        <pc:sldMkLst>
          <pc:docMk/>
          <pc:sldMk cId="4096140436" sldId="280"/>
        </pc:sldMkLst>
        <pc:spChg chg="mod">
          <ac:chgData name="Rakshya Giri" userId="53ccdc19-e701-43fd-bbc8-b39924643bbb" providerId="ADAL" clId="{BBA9D9AE-15D0-4BB4-AEA5-48CC6B1E4AD1}" dt="2022-12-22T13:50:31.919" v="1400" actId="14100"/>
          <ac:spMkLst>
            <pc:docMk/>
            <pc:sldMk cId="4096140436" sldId="280"/>
            <ac:spMk id="2" creationId="{D6176B0D-E19A-2894-BF97-4F942F9CB2AE}"/>
          </ac:spMkLst>
        </pc:spChg>
        <pc:spChg chg="mod">
          <ac:chgData name="Rakshya Giri" userId="53ccdc19-e701-43fd-bbc8-b39924643bbb" providerId="ADAL" clId="{BBA9D9AE-15D0-4BB4-AEA5-48CC6B1E4AD1}" dt="2022-12-22T13:50:51.868" v="1402" actId="20577"/>
          <ac:spMkLst>
            <pc:docMk/>
            <pc:sldMk cId="4096140436" sldId="280"/>
            <ac:spMk id="3" creationId="{DE866AEC-2F58-0E4E-3901-B2F24E0D8C50}"/>
          </ac:spMkLst>
        </pc:spChg>
      </pc:sldChg>
      <pc:sldChg chg="modSp new mod">
        <pc:chgData name="Rakshya Giri" userId="53ccdc19-e701-43fd-bbc8-b39924643bbb" providerId="ADAL" clId="{BBA9D9AE-15D0-4BB4-AEA5-48CC6B1E4AD1}" dt="2022-12-22T13:52:02.921" v="1448" actId="13900"/>
        <pc:sldMkLst>
          <pc:docMk/>
          <pc:sldMk cId="445571215" sldId="281"/>
        </pc:sldMkLst>
        <pc:spChg chg="mod">
          <ac:chgData name="Rakshya Giri" userId="53ccdc19-e701-43fd-bbc8-b39924643bbb" providerId="ADAL" clId="{BBA9D9AE-15D0-4BB4-AEA5-48CC6B1E4AD1}" dt="2022-12-22T13:51:44.823" v="1440"/>
          <ac:spMkLst>
            <pc:docMk/>
            <pc:sldMk cId="445571215" sldId="281"/>
            <ac:spMk id="2" creationId="{250513C7-8E5F-88B4-B8EF-A974C5D73ACE}"/>
          </ac:spMkLst>
        </pc:spChg>
        <pc:spChg chg="mod">
          <ac:chgData name="Rakshya Giri" userId="53ccdc19-e701-43fd-bbc8-b39924643bbb" providerId="ADAL" clId="{BBA9D9AE-15D0-4BB4-AEA5-48CC6B1E4AD1}" dt="2022-12-22T13:52:02.921" v="1448" actId="13900"/>
          <ac:spMkLst>
            <pc:docMk/>
            <pc:sldMk cId="445571215" sldId="281"/>
            <ac:spMk id="3" creationId="{906C180E-8DE0-20F0-71F1-E6532E31CDF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51BEED1-7FAE-4F71-9A1F-CF884699783E}" type="datetimeFigureOut">
              <a:rPr lang="en-US" smtClean="0"/>
              <a:t>12/22/2022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A2A7F9-1564-43A4-B476-AA462DB98054}" type="slidenum">
              <a:rPr lang="en-US" smtClean="0"/>
              <a:t>‹#›</a:t>
            </a:fld>
            <a:endParaRPr lang="en-US"/>
          </a:p>
        </p:txBody>
      </p:sp>
    </p:spTree>
    <p:extLst>
      <p:ext uri="{BB962C8B-B14F-4D97-AF65-F5344CB8AC3E}">
        <p14:creationId xmlns:p14="http://schemas.microsoft.com/office/powerpoint/2010/main" val="911312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1BEED1-7FAE-4F71-9A1F-CF884699783E}" type="datetimeFigureOut">
              <a:rPr lang="en-US" smtClean="0"/>
              <a:t>12/22/2022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A2A7F9-1564-43A4-B476-AA462DB98054}" type="slidenum">
              <a:rPr lang="en-US" smtClean="0"/>
              <a:t>‹#›</a:t>
            </a:fld>
            <a:endParaRPr lang="en-US"/>
          </a:p>
        </p:txBody>
      </p:sp>
    </p:spTree>
    <p:extLst>
      <p:ext uri="{BB962C8B-B14F-4D97-AF65-F5344CB8AC3E}">
        <p14:creationId xmlns:p14="http://schemas.microsoft.com/office/powerpoint/2010/main" val="2135344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1BEED1-7FAE-4F71-9A1F-CF884699783E}" type="datetimeFigureOut">
              <a:rPr lang="en-US" smtClean="0"/>
              <a:t>12/22/2022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A2A7F9-1564-43A4-B476-AA462DB9805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876762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1BEED1-7FAE-4F71-9A1F-CF884699783E}" type="datetimeFigureOut">
              <a:rPr lang="en-US" smtClean="0"/>
              <a:t>12/22/2022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A2A7F9-1564-43A4-B476-AA462DB98054}" type="slidenum">
              <a:rPr lang="en-US" smtClean="0"/>
              <a:t>‹#›</a:t>
            </a:fld>
            <a:endParaRPr lang="en-US"/>
          </a:p>
        </p:txBody>
      </p:sp>
    </p:spTree>
    <p:extLst>
      <p:ext uri="{BB962C8B-B14F-4D97-AF65-F5344CB8AC3E}">
        <p14:creationId xmlns:p14="http://schemas.microsoft.com/office/powerpoint/2010/main" val="33366431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1BEED1-7FAE-4F71-9A1F-CF884699783E}" type="datetimeFigureOut">
              <a:rPr lang="en-US" smtClean="0"/>
              <a:t>12/22/2022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A2A7F9-1564-43A4-B476-AA462DB9805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478956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1BEED1-7FAE-4F71-9A1F-CF884699783E}" type="datetimeFigureOut">
              <a:rPr lang="en-US" smtClean="0"/>
              <a:t>12/22/2022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A2A7F9-1564-43A4-B476-AA462DB98054}" type="slidenum">
              <a:rPr lang="en-US" smtClean="0"/>
              <a:t>‹#›</a:t>
            </a:fld>
            <a:endParaRPr lang="en-US"/>
          </a:p>
        </p:txBody>
      </p:sp>
    </p:spTree>
    <p:extLst>
      <p:ext uri="{BB962C8B-B14F-4D97-AF65-F5344CB8AC3E}">
        <p14:creationId xmlns:p14="http://schemas.microsoft.com/office/powerpoint/2010/main" val="15814428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1BEED1-7FAE-4F71-9A1F-CF884699783E}" type="datetimeFigureOut">
              <a:rPr lang="en-US" smtClean="0"/>
              <a:t>12/22/2022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A2A7F9-1564-43A4-B476-AA462DB98054}" type="slidenum">
              <a:rPr lang="en-US" smtClean="0"/>
              <a:t>‹#›</a:t>
            </a:fld>
            <a:endParaRPr lang="en-US"/>
          </a:p>
        </p:txBody>
      </p:sp>
    </p:spTree>
    <p:extLst>
      <p:ext uri="{BB962C8B-B14F-4D97-AF65-F5344CB8AC3E}">
        <p14:creationId xmlns:p14="http://schemas.microsoft.com/office/powerpoint/2010/main" val="23058928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1BEED1-7FAE-4F71-9A1F-CF884699783E}" type="datetimeFigureOut">
              <a:rPr lang="en-US" smtClean="0"/>
              <a:t>12/22/2022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A2A7F9-1564-43A4-B476-AA462DB98054}" type="slidenum">
              <a:rPr lang="en-US" smtClean="0"/>
              <a:t>‹#›</a:t>
            </a:fld>
            <a:endParaRPr lang="en-US"/>
          </a:p>
        </p:txBody>
      </p:sp>
    </p:spTree>
    <p:extLst>
      <p:ext uri="{BB962C8B-B14F-4D97-AF65-F5344CB8AC3E}">
        <p14:creationId xmlns:p14="http://schemas.microsoft.com/office/powerpoint/2010/main" val="2416664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1BEED1-7FAE-4F71-9A1F-CF884699783E}" type="datetimeFigureOut">
              <a:rPr lang="en-US" smtClean="0"/>
              <a:t>12/22/2022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A2A7F9-1564-43A4-B476-AA462DB98054}" type="slidenum">
              <a:rPr lang="en-US" smtClean="0"/>
              <a:t>‹#›</a:t>
            </a:fld>
            <a:endParaRPr lang="en-US"/>
          </a:p>
        </p:txBody>
      </p:sp>
    </p:spTree>
    <p:extLst>
      <p:ext uri="{BB962C8B-B14F-4D97-AF65-F5344CB8AC3E}">
        <p14:creationId xmlns:p14="http://schemas.microsoft.com/office/powerpoint/2010/main" val="786083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1BEED1-7FAE-4F71-9A1F-CF884699783E}" type="datetimeFigureOut">
              <a:rPr lang="en-US" smtClean="0"/>
              <a:t>12/22/2022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A2A7F9-1564-43A4-B476-AA462DB98054}" type="slidenum">
              <a:rPr lang="en-US" smtClean="0"/>
              <a:t>‹#›</a:t>
            </a:fld>
            <a:endParaRPr lang="en-US"/>
          </a:p>
        </p:txBody>
      </p:sp>
    </p:spTree>
    <p:extLst>
      <p:ext uri="{BB962C8B-B14F-4D97-AF65-F5344CB8AC3E}">
        <p14:creationId xmlns:p14="http://schemas.microsoft.com/office/powerpoint/2010/main" val="2185047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1BEED1-7FAE-4F71-9A1F-CF884699783E}" type="datetimeFigureOut">
              <a:rPr lang="en-US" smtClean="0"/>
              <a:t>12/22/2022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A2A7F9-1564-43A4-B476-AA462DB98054}" type="slidenum">
              <a:rPr lang="en-US" smtClean="0"/>
              <a:t>‹#›</a:t>
            </a:fld>
            <a:endParaRPr lang="en-US"/>
          </a:p>
        </p:txBody>
      </p:sp>
    </p:spTree>
    <p:extLst>
      <p:ext uri="{BB962C8B-B14F-4D97-AF65-F5344CB8AC3E}">
        <p14:creationId xmlns:p14="http://schemas.microsoft.com/office/powerpoint/2010/main" val="3242737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1BEED1-7FAE-4F71-9A1F-CF884699783E}" type="datetimeFigureOut">
              <a:rPr lang="en-US" smtClean="0"/>
              <a:t>12/22/2022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A2A7F9-1564-43A4-B476-AA462DB98054}" type="slidenum">
              <a:rPr lang="en-US" smtClean="0"/>
              <a:t>‹#›</a:t>
            </a:fld>
            <a:endParaRPr lang="en-US"/>
          </a:p>
        </p:txBody>
      </p:sp>
    </p:spTree>
    <p:extLst>
      <p:ext uri="{BB962C8B-B14F-4D97-AF65-F5344CB8AC3E}">
        <p14:creationId xmlns:p14="http://schemas.microsoft.com/office/powerpoint/2010/main" val="2837215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1BEED1-7FAE-4F71-9A1F-CF884699783E}" type="datetimeFigureOut">
              <a:rPr lang="en-US" smtClean="0"/>
              <a:t>12/22/2022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A2A7F9-1564-43A4-B476-AA462DB98054}" type="slidenum">
              <a:rPr lang="en-US" smtClean="0"/>
              <a:t>‹#›</a:t>
            </a:fld>
            <a:endParaRPr lang="en-US"/>
          </a:p>
        </p:txBody>
      </p:sp>
    </p:spTree>
    <p:extLst>
      <p:ext uri="{BB962C8B-B14F-4D97-AF65-F5344CB8AC3E}">
        <p14:creationId xmlns:p14="http://schemas.microsoft.com/office/powerpoint/2010/main" val="43153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1BEED1-7FAE-4F71-9A1F-CF884699783E}" type="datetimeFigureOut">
              <a:rPr lang="en-US" smtClean="0"/>
              <a:t>12/22/2022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A2A7F9-1564-43A4-B476-AA462DB98054}" type="slidenum">
              <a:rPr lang="en-US" smtClean="0"/>
              <a:t>‹#›</a:t>
            </a:fld>
            <a:endParaRPr lang="en-US"/>
          </a:p>
        </p:txBody>
      </p:sp>
    </p:spTree>
    <p:extLst>
      <p:ext uri="{BB962C8B-B14F-4D97-AF65-F5344CB8AC3E}">
        <p14:creationId xmlns:p14="http://schemas.microsoft.com/office/powerpoint/2010/main" val="69196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1BEED1-7FAE-4F71-9A1F-CF884699783E}" type="datetimeFigureOut">
              <a:rPr lang="en-US" smtClean="0"/>
              <a:t>12/22/2022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A2A7F9-1564-43A4-B476-AA462DB98054}" type="slidenum">
              <a:rPr lang="en-US" smtClean="0"/>
              <a:t>‹#›</a:t>
            </a:fld>
            <a:endParaRPr lang="en-US"/>
          </a:p>
        </p:txBody>
      </p:sp>
    </p:spTree>
    <p:extLst>
      <p:ext uri="{BB962C8B-B14F-4D97-AF65-F5344CB8AC3E}">
        <p14:creationId xmlns:p14="http://schemas.microsoft.com/office/powerpoint/2010/main" val="1214627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A2A7F9-1564-43A4-B476-AA462DB98054}" type="slidenum">
              <a:rPr lang="en-US" smtClean="0"/>
              <a:t>‹#›</a:t>
            </a:fld>
            <a:endParaRPr lang="en-US"/>
          </a:p>
        </p:txBody>
      </p:sp>
      <p:sp>
        <p:nvSpPr>
          <p:cNvPr id="5" name="Date Placeholder 4"/>
          <p:cNvSpPr>
            <a:spLocks noGrp="1"/>
          </p:cNvSpPr>
          <p:nvPr>
            <p:ph type="dt" sz="half" idx="10"/>
          </p:nvPr>
        </p:nvSpPr>
        <p:spPr/>
        <p:txBody>
          <a:bodyPr/>
          <a:lstStyle/>
          <a:p>
            <a:fld id="{A51BEED1-7FAE-4F71-9A1F-CF884699783E}" type="datetimeFigureOut">
              <a:rPr lang="en-US" smtClean="0"/>
              <a:t>12/22/2022</a:t>
            </a:fld>
            <a:endParaRPr lang="en-US"/>
          </a:p>
        </p:txBody>
      </p:sp>
    </p:spTree>
    <p:extLst>
      <p:ext uri="{BB962C8B-B14F-4D97-AF65-F5344CB8AC3E}">
        <p14:creationId xmlns:p14="http://schemas.microsoft.com/office/powerpoint/2010/main" val="2470032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51BEED1-7FAE-4F71-9A1F-CF884699783E}" type="datetimeFigureOut">
              <a:rPr lang="en-US" smtClean="0"/>
              <a:t>12/22/2022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5A2A7F9-1564-43A4-B476-AA462DB98054}" type="slidenum">
              <a:rPr lang="en-US" smtClean="0"/>
              <a:t>‹#›</a:t>
            </a:fld>
            <a:endParaRPr lang="en-US"/>
          </a:p>
        </p:txBody>
      </p:sp>
    </p:spTree>
    <p:extLst>
      <p:ext uri="{BB962C8B-B14F-4D97-AF65-F5344CB8AC3E}">
        <p14:creationId xmlns:p14="http://schemas.microsoft.com/office/powerpoint/2010/main" val="385641211"/>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4BE3A-C3EE-5B53-165F-77DDB18BB193}"/>
              </a:ext>
            </a:extLst>
          </p:cNvPr>
          <p:cNvSpPr>
            <a:spLocks noGrp="1"/>
          </p:cNvSpPr>
          <p:nvPr>
            <p:ph type="ctrTitle"/>
          </p:nvPr>
        </p:nvSpPr>
        <p:spPr>
          <a:xfrm>
            <a:off x="1524000" y="501445"/>
            <a:ext cx="9144000" cy="2344994"/>
          </a:xfrm>
        </p:spPr>
        <p:txBody>
          <a:bodyPr>
            <a:normAutofit fontScale="90000"/>
          </a:bodyPr>
          <a:lstStyle/>
          <a:p>
            <a:pPr algn="ctr"/>
            <a:r>
              <a:rPr lang="en-US" b="1" dirty="0">
                <a:effectLst>
                  <a:outerShdw blurRad="38100" dist="38100" dir="2700000" algn="tl">
                    <a:srgbClr val="000000">
                      <a:alpha val="43137"/>
                    </a:srgbClr>
                  </a:outerShdw>
                </a:effectLst>
              </a:rPr>
              <a:t>Ethical Decision in Software Development and Ethics of IT Organizations</a:t>
            </a:r>
          </a:p>
        </p:txBody>
      </p:sp>
      <p:sp>
        <p:nvSpPr>
          <p:cNvPr id="3" name="Subtitle 2">
            <a:extLst>
              <a:ext uri="{FF2B5EF4-FFF2-40B4-BE49-F238E27FC236}">
                <a16:creationId xmlns:a16="http://schemas.microsoft.com/office/drawing/2014/main" id="{C8554DAC-8EC7-3650-8FA6-E1AABB340D0B}"/>
              </a:ext>
            </a:extLst>
          </p:cNvPr>
          <p:cNvSpPr>
            <a:spLocks noGrp="1"/>
          </p:cNvSpPr>
          <p:nvPr>
            <p:ph type="subTitle" idx="1"/>
          </p:nvPr>
        </p:nvSpPr>
        <p:spPr/>
        <p:txBody>
          <a:bodyPr/>
          <a:lstStyle/>
          <a:p>
            <a:pPr algn="ctr"/>
            <a:r>
              <a:rPr lang="en-US" dirty="0"/>
              <a:t>Adv. Rakshya Giri</a:t>
            </a:r>
          </a:p>
        </p:txBody>
      </p:sp>
    </p:spTree>
    <p:extLst>
      <p:ext uri="{BB962C8B-B14F-4D97-AF65-F5344CB8AC3E}">
        <p14:creationId xmlns:p14="http://schemas.microsoft.com/office/powerpoint/2010/main" val="35089330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3BC75A-9A9D-5A37-B7CB-FFA98C079C36}"/>
              </a:ext>
            </a:extLst>
          </p:cNvPr>
          <p:cNvSpPr>
            <a:spLocks noGrp="1"/>
          </p:cNvSpPr>
          <p:nvPr>
            <p:ph idx="1"/>
          </p:nvPr>
        </p:nvSpPr>
        <p:spPr>
          <a:xfrm>
            <a:off x="265471" y="368710"/>
            <a:ext cx="9704439" cy="6194321"/>
          </a:xfrm>
        </p:spPr>
        <p:txBody>
          <a:bodyPr>
            <a:normAutofit/>
          </a:bodyPr>
          <a:lstStyle/>
          <a:p>
            <a:pPr marL="0" indent="0" algn="l">
              <a:buNone/>
            </a:pPr>
            <a:r>
              <a:rPr lang="en-US" b="1" dirty="0"/>
              <a:t>4.	Outsource To An Established Firm</a:t>
            </a:r>
          </a:p>
          <a:p>
            <a:pPr algn="l"/>
            <a:r>
              <a:rPr lang="en-US" dirty="0"/>
              <a:t>Nothing can beat the speed and quality that you can receive by outsourcing software development. </a:t>
            </a:r>
          </a:p>
          <a:p>
            <a:pPr algn="l"/>
            <a:r>
              <a:rPr lang="en-US" dirty="0"/>
              <a:t>When you choose to outsource your development to an offshore company, you get the expertise and experience of an established firm that has worked on several such projects. They come with years of experience in managing projects, streamlining processes, and enhancing workflows. Not just that, they know how to navigate challenges that might crop up during the course of the development. </a:t>
            </a:r>
          </a:p>
          <a:p>
            <a:pPr algn="l"/>
            <a:r>
              <a:rPr lang="en-US" dirty="0"/>
              <a:t>The offshore outsourcing companies have a complete process for quality checks and ensure that they deliver bug-free codes that run seamlessly. Moreover, they have project managers who monitor the progress of projects and deliver within the committed time frame.</a:t>
            </a:r>
          </a:p>
          <a:p>
            <a:pPr algn="l"/>
            <a:r>
              <a:rPr lang="en-US" dirty="0"/>
              <a:t>They are not bothered by other internal distractions or business-related requirements.</a:t>
            </a:r>
          </a:p>
          <a:p>
            <a:pPr algn="l"/>
            <a:r>
              <a:rPr lang="en-US" dirty="0"/>
              <a:t>They can focus solely on building your software while you take care of other core business competencies.</a:t>
            </a:r>
          </a:p>
          <a:p>
            <a:pPr algn="l"/>
            <a:r>
              <a:rPr lang="en-US" dirty="0"/>
              <a:t>All in all, with outsourcing to an offshore software development company, you can do both- save time and get quality software. You just need to be very thorough while evaluating your software development partner. </a:t>
            </a:r>
          </a:p>
          <a:p>
            <a:pPr algn="l"/>
            <a:endParaRPr lang="en-US" dirty="0"/>
          </a:p>
          <a:p>
            <a:pPr algn="l"/>
            <a:endParaRPr lang="en-US" dirty="0"/>
          </a:p>
        </p:txBody>
      </p:sp>
    </p:spTree>
    <p:extLst>
      <p:ext uri="{BB962C8B-B14F-4D97-AF65-F5344CB8AC3E}">
        <p14:creationId xmlns:p14="http://schemas.microsoft.com/office/powerpoint/2010/main" val="3126924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28160B-8E2E-9B81-CDA7-C007435D655F}"/>
              </a:ext>
            </a:extLst>
          </p:cNvPr>
          <p:cNvSpPr>
            <a:spLocks noGrp="1"/>
          </p:cNvSpPr>
          <p:nvPr>
            <p:ph idx="1"/>
          </p:nvPr>
        </p:nvSpPr>
        <p:spPr>
          <a:xfrm>
            <a:off x="677334" y="339213"/>
            <a:ext cx="9292576" cy="6179574"/>
          </a:xfrm>
        </p:spPr>
        <p:txBody>
          <a:bodyPr>
            <a:normAutofit/>
          </a:bodyPr>
          <a:lstStyle/>
          <a:p>
            <a:pPr marL="0" indent="0" algn="just">
              <a:buNone/>
            </a:pPr>
            <a:r>
              <a:rPr lang="en-US" b="1" dirty="0"/>
              <a:t>5.	</a:t>
            </a:r>
            <a:r>
              <a:rPr lang="en-US" sz="2000" b="1" dirty="0"/>
              <a:t>Embrace The DevOps Culture</a:t>
            </a:r>
          </a:p>
          <a:p>
            <a:pPr algn="just"/>
            <a:r>
              <a:rPr lang="en-US" sz="2000" dirty="0"/>
              <a:t>DevOps, short for development and operations, is a way of communication between the two departments. </a:t>
            </a:r>
          </a:p>
          <a:p>
            <a:pPr algn="just"/>
            <a:r>
              <a:rPr lang="en-US" sz="2000" dirty="0"/>
              <a:t>Embracing DevOps means bringing together the two teams and ensuring continuous processes throughout for better quality and faster development.</a:t>
            </a:r>
          </a:p>
          <a:p>
            <a:pPr algn="just"/>
            <a:r>
              <a:rPr lang="en-US" sz="2000" dirty="0"/>
              <a:t>This model is popular among the IT community for enhancing the quality of software developed.</a:t>
            </a:r>
          </a:p>
          <a:p>
            <a:pPr algn="just"/>
            <a:r>
              <a:rPr lang="en-US" sz="2000" dirty="0"/>
              <a:t>As per an HBR research report, 70% of companies that adopted DevOps have seen an increase in their time to market the software. And 64% of these companies even witnessed an increase in the software quality using DevOps. </a:t>
            </a:r>
          </a:p>
          <a:p>
            <a:pPr algn="just"/>
            <a:r>
              <a:rPr lang="en-US" sz="2000" dirty="0"/>
              <a:t>DevOps transformation does not mean you adopt a new tool or a new SDLC(System Development Life Cycle)process. It is a cultural change that you bring about in your organization to improve the quality of your software and build it faster. You bring together people, processes, and technologies to bring about a change that benefits the digital product that you build. It sheds down the siloed structure of development and operations and brings them together to create value. </a:t>
            </a:r>
          </a:p>
        </p:txBody>
      </p:sp>
    </p:spTree>
    <p:extLst>
      <p:ext uri="{BB962C8B-B14F-4D97-AF65-F5344CB8AC3E}">
        <p14:creationId xmlns:p14="http://schemas.microsoft.com/office/powerpoint/2010/main" val="1569055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FD9E0-EBF5-2E47-B58D-83FE60644AAC}"/>
              </a:ext>
            </a:extLst>
          </p:cNvPr>
          <p:cNvSpPr>
            <a:spLocks noGrp="1"/>
          </p:cNvSpPr>
          <p:nvPr>
            <p:ph type="title"/>
          </p:nvPr>
        </p:nvSpPr>
        <p:spPr>
          <a:xfrm>
            <a:off x="677334" y="206478"/>
            <a:ext cx="8596668" cy="575187"/>
          </a:xfrm>
        </p:spPr>
        <p:txBody>
          <a:bodyPr>
            <a:normAutofit fontScale="90000"/>
          </a:bodyPr>
          <a:lstStyle/>
          <a:p>
            <a:pPr algn="ctr"/>
            <a:r>
              <a:rPr lang="en-US" b="1" dirty="0">
                <a:effectLst>
                  <a:outerShdw blurRad="38100" dist="38100" dir="2700000" algn="tl">
                    <a:srgbClr val="000000">
                      <a:alpha val="43137"/>
                    </a:srgbClr>
                  </a:outerShdw>
                </a:effectLst>
              </a:rPr>
              <a:t>Use of Contingent Workers</a:t>
            </a:r>
          </a:p>
        </p:txBody>
      </p:sp>
      <p:sp>
        <p:nvSpPr>
          <p:cNvPr id="3" name="Content Placeholder 2">
            <a:extLst>
              <a:ext uri="{FF2B5EF4-FFF2-40B4-BE49-F238E27FC236}">
                <a16:creationId xmlns:a16="http://schemas.microsoft.com/office/drawing/2014/main" id="{6F65E22D-5F55-25F3-5ED4-EB68BBB9B251}"/>
              </a:ext>
            </a:extLst>
          </p:cNvPr>
          <p:cNvSpPr>
            <a:spLocks noGrp="1"/>
          </p:cNvSpPr>
          <p:nvPr>
            <p:ph idx="1"/>
          </p:nvPr>
        </p:nvSpPr>
        <p:spPr>
          <a:xfrm>
            <a:off x="221225" y="781666"/>
            <a:ext cx="9881419" cy="5869856"/>
          </a:xfrm>
        </p:spPr>
        <p:txBody>
          <a:bodyPr>
            <a:normAutofit/>
          </a:bodyPr>
          <a:lstStyle/>
          <a:p>
            <a:pPr algn="just"/>
            <a:r>
              <a:rPr lang="en-US" dirty="0"/>
              <a:t>Contingent workers are outsourced, non-permanent workers who are commonly referred to as Independent Contractors, contract workers, freelancers, gig workers, consultants, temporary talent or remote workers.</a:t>
            </a:r>
          </a:p>
          <a:p>
            <a:pPr algn="just"/>
            <a:r>
              <a:rPr lang="en-US" dirty="0"/>
              <a:t>Contingent workers are not core employees and are not managed by a traditional employment model. </a:t>
            </a:r>
          </a:p>
          <a:p>
            <a:pPr algn="just"/>
            <a:r>
              <a:rPr lang="en-US" dirty="0"/>
              <a:t>A contingent worker can work on site or remotely; however, when the their contract is at an end or the project for which the contingent worker was hired for is complete, the employer has no responsibility to provide continuous work to that worker on a permanent basis. As contingent workers are not core employees, they are only engaged by an employer on a short-term, long term or on a project-by-project basis. </a:t>
            </a:r>
          </a:p>
          <a:p>
            <a:pPr algn="just"/>
            <a:r>
              <a:rPr lang="en-US" dirty="0"/>
              <a:t>The two biggest benefits to using contingent workers over core employees are flexibility and cost savings. However, there are additional motivators for why strategic organizations are including contingent workers as part of their workforces over core employees.</a:t>
            </a:r>
          </a:p>
          <a:p>
            <a:pPr algn="just"/>
            <a:r>
              <a:rPr lang="en-US" dirty="0"/>
              <a:t>One of the most significant motivators for employers to engage a contingent workforce over core employees is saving on costs. Employers aren’t required to pay Independent contractors for breaks or non-productive labor. These workers also aren’t entitled to the same types of benefits afforded core employees, such as health insurance, holiday pay, sick leave or vacation days. Engaging Independent Contractors over core employees for a project means employers only pay them for as long as they need them.</a:t>
            </a:r>
          </a:p>
        </p:txBody>
      </p:sp>
    </p:spTree>
    <p:extLst>
      <p:ext uri="{BB962C8B-B14F-4D97-AF65-F5344CB8AC3E}">
        <p14:creationId xmlns:p14="http://schemas.microsoft.com/office/powerpoint/2010/main" val="2607846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F6E4BC-7E3C-78AF-37DE-29E6FAE5B2A9}"/>
              </a:ext>
            </a:extLst>
          </p:cNvPr>
          <p:cNvSpPr>
            <a:spLocks noGrp="1"/>
          </p:cNvSpPr>
          <p:nvPr>
            <p:ph idx="1"/>
          </p:nvPr>
        </p:nvSpPr>
        <p:spPr>
          <a:xfrm>
            <a:off x="235974" y="666416"/>
            <a:ext cx="9896167" cy="5525168"/>
          </a:xfrm>
        </p:spPr>
        <p:txBody>
          <a:bodyPr/>
          <a:lstStyle/>
          <a:p>
            <a:r>
              <a:rPr lang="en-US" dirty="0"/>
              <a:t>Independent freelancers, Contractors (both individuals and those provided by companies), Agency workers, Interns (not always) are considered and contingent workers. </a:t>
            </a:r>
          </a:p>
          <a:p>
            <a:r>
              <a:rPr lang="en-US" dirty="0"/>
              <a:t>Contingent workers, sometimes called gig workers, are typically hired on a project, role or seasonal basis instead of as regular employees. This alternative work arrangement offers flexibility both to workers and companies and has many other benefits.</a:t>
            </a:r>
          </a:p>
          <a:p>
            <a:r>
              <a:rPr lang="en-US" dirty="0"/>
              <a:t>A contingent worker is generally not eligible for perks, leaves, yearly appraisal, etc., and other traditional employee benefits.</a:t>
            </a:r>
          </a:p>
          <a:p>
            <a:r>
              <a:rPr lang="en-US" dirty="0"/>
              <a:t>Unlike regular employees, there is no contractual obligation to continue with a contingent worker after completing the work. Contingent workers are typically there for a limited time or purpose beyond which you can discontinue their services.</a:t>
            </a:r>
          </a:p>
          <a:p>
            <a:r>
              <a:rPr lang="en-US" dirty="0"/>
              <a:t>A contingent worker can work independently, or the staffing company that leases them to companies manages the on-demand workforce. </a:t>
            </a:r>
            <a:r>
              <a:rPr lang="en-US"/>
              <a:t>So, there is a minimal requirement of supervision or training, and they are primarily prepared to do the tasks you assign them.</a:t>
            </a:r>
            <a:endParaRPr lang="en-US" dirty="0"/>
          </a:p>
        </p:txBody>
      </p:sp>
    </p:spTree>
    <p:extLst>
      <p:ext uri="{BB962C8B-B14F-4D97-AF65-F5344CB8AC3E}">
        <p14:creationId xmlns:p14="http://schemas.microsoft.com/office/powerpoint/2010/main" val="28669381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3892B-BA0A-E44E-2D43-A53CC047F733}"/>
              </a:ext>
            </a:extLst>
          </p:cNvPr>
          <p:cNvSpPr>
            <a:spLocks noGrp="1"/>
          </p:cNvSpPr>
          <p:nvPr>
            <p:ph type="title"/>
          </p:nvPr>
        </p:nvSpPr>
        <p:spPr>
          <a:xfrm>
            <a:off x="677334" y="206478"/>
            <a:ext cx="8596668" cy="840658"/>
          </a:xfrm>
        </p:spPr>
        <p:txBody>
          <a:bodyPr/>
          <a:lstStyle/>
          <a:p>
            <a:r>
              <a:rPr lang="en-US" b="1" dirty="0">
                <a:solidFill>
                  <a:schemeClr val="tx1"/>
                </a:solidFill>
                <a:effectLst>
                  <a:outerShdw blurRad="38100" dist="38100" dir="2700000" algn="tl">
                    <a:srgbClr val="000000">
                      <a:alpha val="43137"/>
                    </a:srgbClr>
                  </a:outerShdw>
                </a:effectLst>
              </a:rPr>
              <a:t>Advantages of contingent workers</a:t>
            </a:r>
          </a:p>
        </p:txBody>
      </p:sp>
      <p:sp>
        <p:nvSpPr>
          <p:cNvPr id="3" name="Content Placeholder 2">
            <a:extLst>
              <a:ext uri="{FF2B5EF4-FFF2-40B4-BE49-F238E27FC236}">
                <a16:creationId xmlns:a16="http://schemas.microsoft.com/office/drawing/2014/main" id="{6AB8EBD5-F9AD-3095-52CB-B884A863AC09}"/>
              </a:ext>
            </a:extLst>
          </p:cNvPr>
          <p:cNvSpPr>
            <a:spLocks noGrp="1"/>
          </p:cNvSpPr>
          <p:nvPr>
            <p:ph idx="1"/>
          </p:nvPr>
        </p:nvSpPr>
        <p:spPr>
          <a:xfrm>
            <a:off x="280219" y="884903"/>
            <a:ext cx="10043651" cy="5766619"/>
          </a:xfrm>
        </p:spPr>
        <p:txBody>
          <a:bodyPr>
            <a:normAutofit lnSpcReduction="10000"/>
          </a:bodyPr>
          <a:lstStyle/>
          <a:p>
            <a:r>
              <a:rPr lang="en-US" b="1" dirty="0"/>
              <a:t>Increase in flexibility and ability to adapt to market</a:t>
            </a:r>
          </a:p>
          <a:p>
            <a:pPr marL="0" indent="0" algn="just">
              <a:buNone/>
            </a:pPr>
            <a:r>
              <a:rPr lang="en-US" dirty="0"/>
              <a:t>Contingent workers, and the nature of their short-term agreements, are an ideal fit, as a contingent worker doesn’t come with ties of a long-term contract like employees do.</a:t>
            </a:r>
          </a:p>
          <a:p>
            <a:pPr marL="0" indent="0" algn="just">
              <a:buNone/>
            </a:pPr>
            <a:r>
              <a:rPr lang="en-US" dirty="0"/>
              <a:t>A contingent workforce can be engaged on-demand. If there is a sudden surge in demand for services or the need for a specialized skill arises, a contingent worker can be engaged until the project is finished or the contract is at an end. Employees aren’t as flexible once a contract has been signed.</a:t>
            </a:r>
          </a:p>
          <a:p>
            <a:pPr algn="just"/>
            <a:r>
              <a:rPr lang="en-US" b="1" dirty="0"/>
              <a:t>Larger talent pool</a:t>
            </a:r>
          </a:p>
          <a:p>
            <a:pPr marL="0" indent="0" algn="just">
              <a:buNone/>
            </a:pPr>
            <a:r>
              <a:rPr lang="en-US" dirty="0"/>
              <a:t>By engaging contingent workers, employers have access to a larger pool of Independent Contractors where highly skilled workers can be sourced. Typically, these knowledge workers come with a very specific skill set that can’t be found in-house. Often times, employees may not have the skills required for a project, and employers must source those skills only until the project is completed.</a:t>
            </a:r>
          </a:p>
          <a:p>
            <a:pPr algn="just"/>
            <a:r>
              <a:rPr lang="en-US" b="1" dirty="0"/>
              <a:t>Bridging skills gaps</a:t>
            </a:r>
          </a:p>
          <a:p>
            <a:pPr marL="0" indent="0" algn="just">
              <a:buNone/>
            </a:pPr>
            <a:r>
              <a:rPr lang="en-US" dirty="0"/>
              <a:t>A contingent workforce is typically made up of highly talented workers with a specific skill set. Engaging these types of workers is a strategic way to fill skills gaps within the organization.</a:t>
            </a:r>
          </a:p>
          <a:p>
            <a:pPr marL="0" indent="0" algn="just">
              <a:buNone/>
            </a:pPr>
            <a:r>
              <a:rPr lang="en-US" dirty="0"/>
              <a:t>A contingent workforce also provides employers with the opportunity to source the skills and experience they need that they cannot find in their employees.</a:t>
            </a:r>
          </a:p>
        </p:txBody>
      </p:sp>
    </p:spTree>
    <p:extLst>
      <p:ext uri="{BB962C8B-B14F-4D97-AF65-F5344CB8AC3E}">
        <p14:creationId xmlns:p14="http://schemas.microsoft.com/office/powerpoint/2010/main" val="2329602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71419-CAB7-8749-55FD-35AFDAE69D93}"/>
              </a:ext>
            </a:extLst>
          </p:cNvPr>
          <p:cNvSpPr>
            <a:spLocks noGrp="1"/>
          </p:cNvSpPr>
          <p:nvPr>
            <p:ph type="title"/>
          </p:nvPr>
        </p:nvSpPr>
        <p:spPr>
          <a:xfrm>
            <a:off x="677334" y="117987"/>
            <a:ext cx="8596668" cy="698651"/>
          </a:xfrm>
        </p:spPr>
        <p:txBody>
          <a:bodyPr/>
          <a:lstStyle/>
          <a:p>
            <a:pPr algn="ctr"/>
            <a:r>
              <a:rPr lang="en-US" b="1" dirty="0">
                <a:effectLst>
                  <a:outerShdw blurRad="38100" dist="38100" dir="2700000" algn="tl">
                    <a:srgbClr val="000000">
                      <a:alpha val="43137"/>
                    </a:srgbClr>
                  </a:outerShdw>
                </a:effectLst>
              </a:rPr>
              <a:t>H-1B Workers</a:t>
            </a:r>
          </a:p>
        </p:txBody>
      </p:sp>
      <p:sp>
        <p:nvSpPr>
          <p:cNvPr id="3" name="Content Placeholder 2">
            <a:extLst>
              <a:ext uri="{FF2B5EF4-FFF2-40B4-BE49-F238E27FC236}">
                <a16:creationId xmlns:a16="http://schemas.microsoft.com/office/drawing/2014/main" id="{17C60798-071D-8286-C83E-9483AD3CCF86}"/>
              </a:ext>
            </a:extLst>
          </p:cNvPr>
          <p:cNvSpPr>
            <a:spLocks noGrp="1"/>
          </p:cNvSpPr>
          <p:nvPr>
            <p:ph idx="1"/>
          </p:nvPr>
        </p:nvSpPr>
        <p:spPr>
          <a:xfrm>
            <a:off x="280219" y="816639"/>
            <a:ext cx="10146891" cy="5761142"/>
          </a:xfrm>
        </p:spPr>
        <p:txBody>
          <a:bodyPr>
            <a:normAutofit fontScale="92500" lnSpcReduction="10000"/>
          </a:bodyPr>
          <a:lstStyle/>
          <a:p>
            <a:pPr algn="just"/>
            <a:r>
              <a:rPr lang="en-US" dirty="0"/>
              <a:t>H1B temporary workers are defined as persons who will perform services in specialty occupations on a temporary basis.</a:t>
            </a:r>
          </a:p>
          <a:p>
            <a:pPr algn="just"/>
            <a:r>
              <a:rPr lang="en-US" dirty="0"/>
              <a:t>H-1B visa is an employment-based, non-immigrant visa for temporary workers. </a:t>
            </a:r>
          </a:p>
          <a:p>
            <a:pPr algn="just"/>
            <a:r>
              <a:rPr lang="en-US" dirty="0"/>
              <a:t>It is issued for a specialty job role requiring theoretical and practical application of a person with specialized knowledge. Additionally, a person who requires the H-1B visa should have at least a Bachelor’s Degree or its equivalent.</a:t>
            </a:r>
          </a:p>
          <a:p>
            <a:pPr algn="just"/>
            <a:r>
              <a:rPr lang="en-US" dirty="0"/>
              <a:t>The H-1B program applies to employers seeking to hire nonimmigrant aliens as workers in specialty occupations or as fashion models of distinguished merit and ability. A specialty occupation is one that requires the application of a body of highly specialized knowledge and the attainment of at least a bachelor’s degree or its equivalent. </a:t>
            </a:r>
          </a:p>
          <a:p>
            <a:pPr algn="just"/>
            <a:r>
              <a:rPr lang="en-US" dirty="0"/>
              <a:t>The intent of the H-1B provisions is to help employers who cannot otherwise obtain needed business skills and abilities from the U.S. workforce by authorizing the temporary employment of qualified individuals who are not otherwise authorized to work in the United States.</a:t>
            </a:r>
          </a:p>
          <a:p>
            <a:pPr algn="just"/>
            <a:r>
              <a:rPr lang="en-US" dirty="0"/>
              <a:t>The law establishes certain standards in order to protect similarly employed U.S. workers from being adversely affected by the employment of the nonimmigrant workers, as well as to protect the H-1B nonimmigrant workers. </a:t>
            </a:r>
          </a:p>
          <a:p>
            <a:pPr algn="just"/>
            <a:r>
              <a:rPr lang="en-US" dirty="0"/>
              <a:t>Employers must attest to the Department of Labor that they will pay wages to the H-1B nonimmigrant workers that are at least equal to the actual wage paid by the employer to other workers with similar experience and qualifications for the job in question, or the prevailing wage for the occupation in the area of intended employment – whichever is greater.</a:t>
            </a:r>
          </a:p>
        </p:txBody>
      </p:sp>
    </p:spTree>
    <p:extLst>
      <p:ext uri="{BB962C8B-B14F-4D97-AF65-F5344CB8AC3E}">
        <p14:creationId xmlns:p14="http://schemas.microsoft.com/office/powerpoint/2010/main" val="7031426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CBBF46-BC5F-15C1-FDCD-4A2339959437}"/>
              </a:ext>
            </a:extLst>
          </p:cNvPr>
          <p:cNvSpPr>
            <a:spLocks noGrp="1"/>
          </p:cNvSpPr>
          <p:nvPr>
            <p:ph idx="1"/>
          </p:nvPr>
        </p:nvSpPr>
        <p:spPr>
          <a:xfrm>
            <a:off x="604684" y="560439"/>
            <a:ext cx="9365226" cy="5899355"/>
          </a:xfrm>
        </p:spPr>
        <p:txBody>
          <a:bodyPr>
            <a:normAutofit/>
          </a:bodyPr>
          <a:lstStyle/>
          <a:p>
            <a:r>
              <a:rPr lang="en-US" dirty="0"/>
              <a:t>On January 15, 2021, the U.S. Department of Labor (Department) issued an Office of Foreign Labor Certification H-1B Program Bulletin and a Wage and Hour Division Field Assistance Bulletin (FAB) revising its interpretation of its regulations concerning which employers of H-1B workers must file Labor Condition Applications.  </a:t>
            </a:r>
          </a:p>
          <a:p>
            <a:r>
              <a:rPr lang="en-US" dirty="0"/>
              <a:t>The Department simultaneously submitted a Notice for publication in the Federal Register announcing and requesting public comments on this interpretation. </a:t>
            </a:r>
          </a:p>
          <a:p>
            <a:r>
              <a:rPr lang="en-US" dirty="0"/>
              <a:t> On January 20, 2021, the Department withdrew its Notice from the Office of the Federal Register prior to its publication, and is now withdrawing the Bulletin and FAB for the purpose of considering the process for issuing this interpretation as well as reviewing related issues of law, fact, and policy. </a:t>
            </a:r>
          </a:p>
          <a:p>
            <a:r>
              <a:rPr lang="en-US" dirty="0"/>
              <a:t> Accordingly, the requirements of the Bulletin and FAB are no longer in effect.  The Department will notify the public of any further actions as appropriate once it completes its review. </a:t>
            </a:r>
          </a:p>
        </p:txBody>
      </p:sp>
    </p:spTree>
    <p:extLst>
      <p:ext uri="{BB962C8B-B14F-4D97-AF65-F5344CB8AC3E}">
        <p14:creationId xmlns:p14="http://schemas.microsoft.com/office/powerpoint/2010/main" val="39738079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E02B8-8F69-94F6-1E3A-A159A0E0698C}"/>
              </a:ext>
            </a:extLst>
          </p:cNvPr>
          <p:cNvSpPr>
            <a:spLocks noGrp="1"/>
          </p:cNvSpPr>
          <p:nvPr>
            <p:ph type="title"/>
          </p:nvPr>
        </p:nvSpPr>
        <p:spPr>
          <a:xfrm>
            <a:off x="677334" y="176982"/>
            <a:ext cx="8596668" cy="471948"/>
          </a:xfrm>
        </p:spPr>
        <p:txBody>
          <a:bodyPr>
            <a:normAutofit fontScale="90000"/>
          </a:bodyPr>
          <a:lstStyle/>
          <a:p>
            <a:pPr algn="ctr"/>
            <a:r>
              <a:rPr lang="en-US" b="1" dirty="0">
                <a:effectLst>
                  <a:outerShdw blurRad="38100" dist="38100" dir="2700000" algn="tl">
                    <a:srgbClr val="000000">
                      <a:alpha val="43137"/>
                    </a:srgbClr>
                  </a:outerShdw>
                </a:effectLst>
              </a:rPr>
              <a:t>Outsourcing</a:t>
            </a:r>
          </a:p>
        </p:txBody>
      </p:sp>
      <p:sp>
        <p:nvSpPr>
          <p:cNvPr id="3" name="Content Placeholder 2">
            <a:extLst>
              <a:ext uri="{FF2B5EF4-FFF2-40B4-BE49-F238E27FC236}">
                <a16:creationId xmlns:a16="http://schemas.microsoft.com/office/drawing/2014/main" id="{C95B47E2-EE77-879D-AEC1-3E430247FA43}"/>
              </a:ext>
            </a:extLst>
          </p:cNvPr>
          <p:cNvSpPr>
            <a:spLocks noGrp="1"/>
          </p:cNvSpPr>
          <p:nvPr>
            <p:ph idx="1"/>
          </p:nvPr>
        </p:nvSpPr>
        <p:spPr>
          <a:xfrm>
            <a:off x="176981" y="1017639"/>
            <a:ext cx="9807677" cy="5530644"/>
          </a:xfrm>
        </p:spPr>
        <p:txBody>
          <a:bodyPr>
            <a:normAutofit/>
          </a:bodyPr>
          <a:lstStyle/>
          <a:p>
            <a:pPr algn="just"/>
            <a:r>
              <a:rPr lang="en-US" sz="2000" dirty="0"/>
              <a:t>Outsourcing is a business practice in which services or job functions are hired out to a third party on a contract or ongoing basis. </a:t>
            </a:r>
          </a:p>
          <a:p>
            <a:pPr algn="just"/>
            <a:r>
              <a:rPr lang="en-US" sz="2000" dirty="0"/>
              <a:t>In IT, an outsourcing initiative with a technology provider can involve a range of operations, from the entirety of the IT function to discrete, easily defined components, such as disaster recovery, network services, software development, or QA testing.</a:t>
            </a:r>
          </a:p>
          <a:p>
            <a:pPr algn="just"/>
            <a:r>
              <a:rPr lang="en-US" sz="2000" dirty="0"/>
              <a:t>Companies may choose to outsource services onshore (within their own country), nearshore (to a neighboring country or one in the same time zone), or offshore (to a more distant country). Nearshore and offshore outsourcing have traditionally been pursued to save costs.</a:t>
            </a:r>
          </a:p>
          <a:p>
            <a:pPr algn="just"/>
            <a:r>
              <a:rPr lang="en-US" sz="2000" dirty="0"/>
              <a:t>Business process outsourcing (BPO) is an overarching term for the outsourcing of a specific business process task, such as payroll. BPO is often divided into two categories: back-office BPO, which includes internal business functions such as billing or purchasing, and front-office BPO, which includes customer-related services such as marketing or tech support.</a:t>
            </a:r>
          </a:p>
        </p:txBody>
      </p:sp>
    </p:spTree>
    <p:extLst>
      <p:ext uri="{BB962C8B-B14F-4D97-AF65-F5344CB8AC3E}">
        <p14:creationId xmlns:p14="http://schemas.microsoft.com/office/powerpoint/2010/main" val="3730053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826EA8-02E1-F906-7E0C-5FA2E81BF483}"/>
              </a:ext>
            </a:extLst>
          </p:cNvPr>
          <p:cNvSpPr>
            <a:spLocks noGrp="1"/>
          </p:cNvSpPr>
          <p:nvPr>
            <p:ph idx="1"/>
          </p:nvPr>
        </p:nvSpPr>
        <p:spPr>
          <a:xfrm>
            <a:off x="486697" y="398207"/>
            <a:ext cx="9660193" cy="6105832"/>
          </a:xfrm>
        </p:spPr>
        <p:txBody>
          <a:bodyPr>
            <a:normAutofit/>
          </a:bodyPr>
          <a:lstStyle/>
          <a:p>
            <a:pPr algn="just"/>
            <a:r>
              <a:rPr lang="en-US" dirty="0"/>
              <a:t>IT outsourcing is a subset of business process outsourcing, and it falls traditionally into one of two categories: infrastructure outsourcing and application outsourcing. </a:t>
            </a:r>
          </a:p>
          <a:p>
            <a:pPr algn="just"/>
            <a:r>
              <a:rPr lang="en-US" dirty="0"/>
              <a:t>Infrastructure outsourcing can include service desk capabilities, data center outsourcing, network services, managed security operations, or overall infrastructure management. </a:t>
            </a:r>
          </a:p>
          <a:p>
            <a:pPr algn="just"/>
            <a:r>
              <a:rPr lang="en-US" dirty="0"/>
              <a:t>Application outsourcing may include new application development, legacy system maintenance, testing and QA services, and packaged software implementation and management.</a:t>
            </a:r>
          </a:p>
          <a:p>
            <a:pPr algn="just"/>
            <a:r>
              <a:rPr lang="en-US" dirty="0"/>
              <a:t>Today, however, IT outsourcing can also include relationships with providers of software-, infrastructure-, and platforms-as-a-service. These cloud services are increasingly offered not only by traditional outsourcing providers but by global and niche software vendors or even industrial companies offering technology-enabled services.</a:t>
            </a:r>
          </a:p>
          <a:p>
            <a:pPr algn="just"/>
            <a:r>
              <a:rPr lang="en-US" dirty="0"/>
              <a:t>Outsourcing is a common practice of contracting out business functions and processes to third-party providers. The benefits of outsourcing can be substantial - from cost savings and efficiency gains to greater competitive advantage.</a:t>
            </a:r>
          </a:p>
          <a:p>
            <a:pPr algn="just"/>
            <a:r>
              <a:rPr lang="en-US" dirty="0"/>
              <a:t>On the other hand, loss of control over the outsourced function is often a potential business risk. You should consider carefully the pros and cons of outsourcing before deciding to contract out any activities or business operations.</a:t>
            </a:r>
          </a:p>
          <a:p>
            <a:endParaRPr lang="en-US" dirty="0"/>
          </a:p>
        </p:txBody>
      </p:sp>
    </p:spTree>
    <p:extLst>
      <p:ext uri="{BB962C8B-B14F-4D97-AF65-F5344CB8AC3E}">
        <p14:creationId xmlns:p14="http://schemas.microsoft.com/office/powerpoint/2010/main" val="25896399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E2A524-4818-900F-F388-ED90A7DC9B02}"/>
              </a:ext>
            </a:extLst>
          </p:cNvPr>
          <p:cNvSpPr>
            <a:spLocks noGrp="1"/>
          </p:cNvSpPr>
          <p:nvPr>
            <p:ph idx="1"/>
          </p:nvPr>
        </p:nvSpPr>
        <p:spPr>
          <a:xfrm>
            <a:off x="486697" y="752169"/>
            <a:ext cx="9202993" cy="5289194"/>
          </a:xfrm>
        </p:spPr>
        <p:txBody>
          <a:bodyPr>
            <a:normAutofit/>
          </a:bodyPr>
          <a:lstStyle/>
          <a:p>
            <a:pPr algn="just"/>
            <a:r>
              <a:rPr lang="en-US" dirty="0"/>
              <a:t>IT outsourcing is the use of external service providers to effectively deliver IT-enabled business process, application service and infrastructure solutions for business outcomes.</a:t>
            </a:r>
          </a:p>
          <a:p>
            <a:pPr algn="just"/>
            <a:r>
              <a:rPr lang="en-US" dirty="0"/>
              <a:t>Outsourcing, which also includes utility services, software as a service and cloud-enabled outsourcing, helps clients to develop the right sourcing strategies and vision, select the right IT service providers, structure the best possible contracts, and govern deals for sustainable win-win relationships with external providers.</a:t>
            </a:r>
          </a:p>
          <a:p>
            <a:pPr algn="just"/>
            <a:r>
              <a:rPr lang="en-US" dirty="0"/>
              <a:t>Outsourcing can enable enterprises to reduce costs, accelerate time to market, and take advantage of external expertise, assets and/or intellectual property.</a:t>
            </a:r>
          </a:p>
          <a:p>
            <a:endParaRPr lang="en-US" dirty="0"/>
          </a:p>
          <a:p>
            <a:endParaRPr lang="en-US" dirty="0"/>
          </a:p>
        </p:txBody>
      </p:sp>
    </p:spTree>
    <p:extLst>
      <p:ext uri="{BB962C8B-B14F-4D97-AF65-F5344CB8AC3E}">
        <p14:creationId xmlns:p14="http://schemas.microsoft.com/office/powerpoint/2010/main" val="3254466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CA818-F832-D67A-015C-CF68E4B17112}"/>
              </a:ext>
            </a:extLst>
          </p:cNvPr>
          <p:cNvSpPr>
            <a:spLocks noGrp="1"/>
          </p:cNvSpPr>
          <p:nvPr>
            <p:ph type="title"/>
          </p:nvPr>
        </p:nvSpPr>
        <p:spPr>
          <a:xfrm>
            <a:off x="677334" y="221226"/>
            <a:ext cx="8596668" cy="855406"/>
          </a:xfrm>
        </p:spPr>
        <p:txBody>
          <a:bodyPr/>
          <a:lstStyle/>
          <a:p>
            <a:pPr algn="ctr"/>
            <a:r>
              <a:rPr lang="en-US" b="1" dirty="0">
                <a:effectLst>
                  <a:outerShdw blurRad="38100" dist="38100" dir="2700000" algn="tl">
                    <a:srgbClr val="000000">
                      <a:alpha val="43137"/>
                    </a:srgbClr>
                  </a:outerShdw>
                </a:effectLst>
              </a:rPr>
              <a:t>Software Quality and it’s Importance</a:t>
            </a:r>
          </a:p>
        </p:txBody>
      </p:sp>
      <p:sp>
        <p:nvSpPr>
          <p:cNvPr id="3" name="Content Placeholder 2">
            <a:extLst>
              <a:ext uri="{FF2B5EF4-FFF2-40B4-BE49-F238E27FC236}">
                <a16:creationId xmlns:a16="http://schemas.microsoft.com/office/drawing/2014/main" id="{D471842C-4EED-A96B-9B8F-91BD1404221D}"/>
              </a:ext>
            </a:extLst>
          </p:cNvPr>
          <p:cNvSpPr>
            <a:spLocks noGrp="1"/>
          </p:cNvSpPr>
          <p:nvPr>
            <p:ph idx="1"/>
          </p:nvPr>
        </p:nvSpPr>
        <p:spPr>
          <a:xfrm>
            <a:off x="353961" y="1076632"/>
            <a:ext cx="10146891" cy="5560142"/>
          </a:xfrm>
        </p:spPr>
        <p:txBody>
          <a:bodyPr>
            <a:normAutofit lnSpcReduction="10000"/>
          </a:bodyPr>
          <a:lstStyle/>
          <a:p>
            <a:pPr algn="just"/>
            <a:r>
              <a:rPr lang="en-US" dirty="0"/>
              <a:t>Software quality can mean many things, depending on who defines the meaning of quality. For example, users and developers may have different definitions of what software quality—and good, quality software is.</a:t>
            </a:r>
          </a:p>
          <a:p>
            <a:pPr algn="just"/>
            <a:r>
              <a:rPr lang="en-US" dirty="0"/>
              <a:t>Software Quality refers to the ability of a software product to perform its expected functions in a safe and fault-free manner. </a:t>
            </a:r>
          </a:p>
          <a:p>
            <a:pPr algn="just"/>
            <a:r>
              <a:rPr lang="en-US" dirty="0"/>
              <a:t>Just like you evaluate the quality of fruits before purchasing them by checking their freshness, size and shape, the quality of a software system is evaluated through Quality Assurance (QA).</a:t>
            </a:r>
          </a:p>
          <a:p>
            <a:pPr algn="just"/>
            <a:r>
              <a:rPr lang="en-US" dirty="0"/>
              <a:t>In 2015, Starbucks lost millions in sales as a result of a fault during their daily system refresh which led to the shutdown of point-of-sales registers across many outlets in the United States and Canada. The coffee shops were forced to give away free drinks till the systems were fixed and restored. On the bright side, there was free coffee</a:t>
            </a:r>
          </a:p>
          <a:p>
            <a:pPr algn="just"/>
            <a:r>
              <a:rPr lang="en-US" dirty="0"/>
              <a:t>The quality of software can be defined as the ability of the software to function as per user requirement.  When it comes to software products it must satisfy all the functionalities written down in the SRS document.</a:t>
            </a:r>
          </a:p>
          <a:p>
            <a:pPr algn="just"/>
            <a:r>
              <a:rPr lang="en-US" dirty="0"/>
              <a:t>Software quality is essential as it safeguards security and usability. A high-quality software brings in predictability. It guarantees the functionality and credibility of the enterprise. It is further critical for customer satisfaction and holding their trust in your services.</a:t>
            </a:r>
          </a:p>
        </p:txBody>
      </p:sp>
    </p:spTree>
    <p:extLst>
      <p:ext uri="{BB962C8B-B14F-4D97-AF65-F5344CB8AC3E}">
        <p14:creationId xmlns:p14="http://schemas.microsoft.com/office/powerpoint/2010/main" val="9553246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54C17-776D-247C-18DE-7A5F5C6F8375}"/>
              </a:ext>
            </a:extLst>
          </p:cNvPr>
          <p:cNvSpPr>
            <a:spLocks noGrp="1"/>
          </p:cNvSpPr>
          <p:nvPr>
            <p:ph type="title"/>
          </p:nvPr>
        </p:nvSpPr>
        <p:spPr>
          <a:xfrm>
            <a:off x="677334" y="132736"/>
            <a:ext cx="8596668" cy="683902"/>
          </a:xfrm>
        </p:spPr>
        <p:txBody>
          <a:bodyPr/>
          <a:lstStyle/>
          <a:p>
            <a:pPr algn="ctr"/>
            <a:r>
              <a:rPr lang="en-US" b="1" dirty="0">
                <a:effectLst>
                  <a:outerShdw blurRad="38100" dist="38100" dir="2700000" algn="tl">
                    <a:srgbClr val="000000">
                      <a:alpha val="43137"/>
                    </a:srgbClr>
                  </a:outerShdw>
                </a:effectLst>
              </a:rPr>
              <a:t>Advantages of outsourcing</a:t>
            </a:r>
          </a:p>
        </p:txBody>
      </p:sp>
      <p:sp>
        <p:nvSpPr>
          <p:cNvPr id="3" name="Content Placeholder 2">
            <a:extLst>
              <a:ext uri="{FF2B5EF4-FFF2-40B4-BE49-F238E27FC236}">
                <a16:creationId xmlns:a16="http://schemas.microsoft.com/office/drawing/2014/main" id="{C3A90FCB-2D0B-8E3B-83D5-969CED486BF5}"/>
              </a:ext>
            </a:extLst>
          </p:cNvPr>
          <p:cNvSpPr>
            <a:spLocks noGrp="1"/>
          </p:cNvSpPr>
          <p:nvPr>
            <p:ph idx="1"/>
          </p:nvPr>
        </p:nvSpPr>
        <p:spPr>
          <a:xfrm>
            <a:off x="176981" y="816638"/>
            <a:ext cx="11002296" cy="5908625"/>
          </a:xfrm>
        </p:spPr>
        <p:txBody>
          <a:bodyPr>
            <a:normAutofit fontScale="92500"/>
          </a:bodyPr>
          <a:lstStyle/>
          <a:p>
            <a:pPr marL="0" indent="0" algn="just">
              <a:buNone/>
            </a:pPr>
            <a:r>
              <a:rPr lang="en-US" b="1" dirty="0"/>
              <a:t>1.	</a:t>
            </a:r>
            <a:r>
              <a:rPr lang="en-US" sz="1900" b="1" dirty="0"/>
              <a:t>Improved focus on core business activities</a:t>
            </a:r>
          </a:p>
          <a:p>
            <a:pPr algn="just"/>
            <a:r>
              <a:rPr lang="en-US" sz="1900" dirty="0"/>
              <a:t>Outsourcing can free up your business to focus on its strengths, allowing your staff to concentrate on their main tasks and on future strategy.</a:t>
            </a:r>
          </a:p>
          <a:p>
            <a:pPr marL="0" indent="0" algn="just">
              <a:buNone/>
            </a:pPr>
            <a:r>
              <a:rPr lang="en-US" sz="1900" b="1" dirty="0"/>
              <a:t>2.	Increased efficiency</a:t>
            </a:r>
          </a:p>
          <a:p>
            <a:pPr algn="just"/>
            <a:r>
              <a:rPr lang="en-US" sz="1900" dirty="0"/>
              <a:t>Choosing an outsourcing company that specializes in the process or service you want them to carry out for you can help you achieve a more productive, efficient service, often of greater quality.</a:t>
            </a:r>
          </a:p>
          <a:p>
            <a:pPr marL="0" indent="0" algn="just">
              <a:buNone/>
            </a:pPr>
            <a:r>
              <a:rPr lang="en-US" sz="1900" b="1" dirty="0"/>
              <a:t>3.	Controlled costs</a:t>
            </a:r>
          </a:p>
          <a:p>
            <a:pPr algn="just"/>
            <a:r>
              <a:rPr lang="en-US" sz="1900" dirty="0"/>
              <a:t>Cost savings achieved by outsourcing can help you release capital for investment in other areas of your business.</a:t>
            </a:r>
          </a:p>
          <a:p>
            <a:pPr marL="0" indent="0" algn="just">
              <a:buNone/>
            </a:pPr>
            <a:r>
              <a:rPr lang="en-US" sz="1900" b="1" dirty="0"/>
              <a:t>4.	Increased reach</a:t>
            </a:r>
          </a:p>
          <a:p>
            <a:pPr algn="just"/>
            <a:r>
              <a:rPr lang="en-US" sz="1900" dirty="0"/>
              <a:t>Outsourcing can give you access to capabilities and facilities otherwise not accessible or affordable.</a:t>
            </a:r>
          </a:p>
          <a:p>
            <a:pPr marL="0" indent="0" algn="just">
              <a:buNone/>
            </a:pPr>
            <a:r>
              <a:rPr lang="en-US" sz="1900" b="1" dirty="0"/>
              <a:t>5.	Greater competitive advantage</a:t>
            </a:r>
          </a:p>
          <a:p>
            <a:pPr algn="just"/>
            <a:r>
              <a:rPr lang="en-US" sz="1900" dirty="0"/>
              <a:t>Outsourcing can help you leverage knowledge and skills along with your complete supply chain.</a:t>
            </a:r>
          </a:p>
          <a:p>
            <a:pPr algn="just"/>
            <a:r>
              <a:rPr lang="en-US" sz="1900" dirty="0"/>
              <a:t>Outsourcing can also help to make your business more flexible and agile, able to adapt to changing market conditions and challenges while providing cost savings and service level improvements.</a:t>
            </a:r>
          </a:p>
        </p:txBody>
      </p:sp>
    </p:spTree>
    <p:extLst>
      <p:ext uri="{BB962C8B-B14F-4D97-AF65-F5344CB8AC3E}">
        <p14:creationId xmlns:p14="http://schemas.microsoft.com/office/powerpoint/2010/main" val="33162647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3CCA-036E-ECB1-BBA5-A6744451D11B}"/>
              </a:ext>
            </a:extLst>
          </p:cNvPr>
          <p:cNvSpPr>
            <a:spLocks noGrp="1"/>
          </p:cNvSpPr>
          <p:nvPr>
            <p:ph type="title"/>
          </p:nvPr>
        </p:nvSpPr>
        <p:spPr>
          <a:xfrm>
            <a:off x="677334" y="176981"/>
            <a:ext cx="8596668" cy="639657"/>
          </a:xfrm>
        </p:spPr>
        <p:txBody>
          <a:bodyPr>
            <a:normAutofit fontScale="90000"/>
          </a:bodyPr>
          <a:lstStyle/>
          <a:p>
            <a:pPr algn="ctr"/>
            <a:r>
              <a:rPr lang="en-US" b="1" dirty="0">
                <a:effectLst>
                  <a:outerShdw blurRad="38100" dist="38100" dir="2700000" algn="tl">
                    <a:srgbClr val="000000">
                      <a:alpha val="43137"/>
                    </a:srgbClr>
                  </a:outerShdw>
                </a:effectLst>
              </a:rPr>
              <a:t>Whistle-Blowing</a:t>
            </a:r>
          </a:p>
        </p:txBody>
      </p:sp>
      <p:sp>
        <p:nvSpPr>
          <p:cNvPr id="3" name="Content Placeholder 2">
            <a:extLst>
              <a:ext uri="{FF2B5EF4-FFF2-40B4-BE49-F238E27FC236}">
                <a16:creationId xmlns:a16="http://schemas.microsoft.com/office/drawing/2014/main" id="{4047C351-0AB6-959A-3646-9FAB7F8A3622}"/>
              </a:ext>
            </a:extLst>
          </p:cNvPr>
          <p:cNvSpPr>
            <a:spLocks noGrp="1"/>
          </p:cNvSpPr>
          <p:nvPr>
            <p:ph idx="1"/>
          </p:nvPr>
        </p:nvSpPr>
        <p:spPr>
          <a:xfrm>
            <a:off x="235973" y="816639"/>
            <a:ext cx="10014155" cy="5864380"/>
          </a:xfrm>
        </p:spPr>
        <p:txBody>
          <a:bodyPr/>
          <a:lstStyle/>
          <a:p>
            <a:pPr algn="just"/>
            <a:r>
              <a:rPr lang="en-US" dirty="0"/>
              <a:t>A whistleblower is a person, who could be an employee of a company, or a government agency, disclosing information to the public or some higher authority about any wrongdoing, which could be in the form of fraud, corruption, etc.</a:t>
            </a:r>
          </a:p>
          <a:p>
            <a:pPr algn="just"/>
            <a:r>
              <a:rPr lang="en-US" dirty="0"/>
              <a:t>Whistleblowing is the act of drawing public attention, or the attention of an authority figure, to perceived wrongdoing, misconduct, unethical activity within public, private or third-sector organizations. Corruption, fraud, bullying, health and safety violation, cover-ups and discrimination are common activities highlighted by whistleblowers.</a:t>
            </a:r>
          </a:p>
          <a:p>
            <a:pPr algn="just"/>
            <a:r>
              <a:rPr lang="en-US" dirty="0"/>
              <a:t>Whistleblowers often face reprisals from their employer, who may suffer reputational damage as a result of the whistle being blown, or from colleagues who may have been involved in the illicit activities. In some cases reprisals become so severe that they turn into persecution. In some cases reprisals come from legal channels, particularly if the whistle has been blown for illegitimate reasons.</a:t>
            </a:r>
          </a:p>
          <a:p>
            <a:pPr algn="just"/>
            <a:r>
              <a:rPr lang="en-US" dirty="0"/>
              <a:t>A whistleblower is a person who comes forward and shares his/her knowledge on any wrongdoing which he/she thinks is happening in the whole organization or in a specific department. A whistleblower could be an employee, contractor, or a supplier who becomes aware of any illegal activities.</a:t>
            </a:r>
          </a:p>
          <a:p>
            <a:pPr algn="just"/>
            <a:r>
              <a:rPr lang="en-US" dirty="0"/>
              <a:t>To protect whistleblowers from losing their job or getting mistreated there are specific laws. Most companies have a separate policy which clearly states how to report such an incident.</a:t>
            </a:r>
          </a:p>
        </p:txBody>
      </p:sp>
    </p:spTree>
    <p:extLst>
      <p:ext uri="{BB962C8B-B14F-4D97-AF65-F5344CB8AC3E}">
        <p14:creationId xmlns:p14="http://schemas.microsoft.com/office/powerpoint/2010/main" val="14248960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110406-CC34-8175-2715-229E2E0EB7D3}"/>
              </a:ext>
            </a:extLst>
          </p:cNvPr>
          <p:cNvSpPr>
            <a:spLocks noGrp="1"/>
          </p:cNvSpPr>
          <p:nvPr>
            <p:ph idx="1"/>
          </p:nvPr>
        </p:nvSpPr>
        <p:spPr>
          <a:xfrm>
            <a:off x="677333" y="486697"/>
            <a:ext cx="9558047" cy="6371303"/>
          </a:xfrm>
        </p:spPr>
        <p:txBody>
          <a:bodyPr>
            <a:normAutofit/>
          </a:bodyPr>
          <a:lstStyle/>
          <a:p>
            <a:pPr algn="just"/>
            <a:r>
              <a:rPr lang="en-US" dirty="0"/>
              <a:t>A whistleblower can file a lawsuit or register a complaint with higher authorities which will trigger a criminal investigation against the company or any individual department.</a:t>
            </a:r>
          </a:p>
          <a:p>
            <a:pPr algn="just"/>
            <a:r>
              <a:rPr lang="en-US" dirty="0"/>
              <a:t>A whistle-blower is a person who tells the public or someone in authority about alleged dishonest or illegal activities/misconduct that may be a violation of a law, rule, regulation and/or a direct threat to public interest, such as fraud, health/safety violations, and corruption, occurring in a government department, a public or private organization, or a company.</a:t>
            </a:r>
          </a:p>
          <a:p>
            <a:pPr algn="just"/>
            <a:r>
              <a:rPr lang="en-US" dirty="0"/>
              <a:t>Whistle-blowers are commonly seen as selfless martyrs for the public interest and organizational accountability. Most whistle-blowers are internal, and believe in taking action with respect to unacceptable behavior within an organization. Some whistleblowers are external and report misconduct to lawyers, the media, law enforcement agencies or watchdog agencies or the state.</a:t>
            </a:r>
          </a:p>
          <a:p>
            <a:pPr algn="just"/>
            <a:r>
              <a:rPr lang="en-US" dirty="0"/>
              <a:t>There are two types of whistleblowers: internal and external. Internal whistleblowers are those who report the misconduct, fraud, or indiscipline to senior officers of the organization such as Head Human Resource or CEO.</a:t>
            </a:r>
          </a:p>
          <a:p>
            <a:pPr algn="just"/>
            <a:r>
              <a:rPr lang="en-US" dirty="0"/>
              <a:t>External whistleblowing is a term used when whistleblowers report the wrongdoings to people outside the organization such as the media, higher government officials, or police.</a:t>
            </a:r>
          </a:p>
        </p:txBody>
      </p:sp>
    </p:spTree>
    <p:extLst>
      <p:ext uri="{BB962C8B-B14F-4D97-AF65-F5344CB8AC3E}">
        <p14:creationId xmlns:p14="http://schemas.microsoft.com/office/powerpoint/2010/main" val="7130010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13E670-5B95-B848-CBF9-0547F31580CB}"/>
              </a:ext>
            </a:extLst>
          </p:cNvPr>
          <p:cNvSpPr>
            <a:spLocks noGrp="1"/>
          </p:cNvSpPr>
          <p:nvPr>
            <p:ph idx="1"/>
          </p:nvPr>
        </p:nvSpPr>
        <p:spPr>
          <a:xfrm>
            <a:off x="162232" y="103239"/>
            <a:ext cx="10073149" cy="6651522"/>
          </a:xfrm>
        </p:spPr>
        <p:txBody>
          <a:bodyPr>
            <a:normAutofit lnSpcReduction="10000"/>
          </a:bodyPr>
          <a:lstStyle/>
          <a:p>
            <a:pPr algn="just"/>
            <a:r>
              <a:rPr lang="en-US" dirty="0"/>
              <a:t>The concept of a whistle-blower is new for Nepalese context and not very often used. We do not have specific and comprehensive whistle-blower protection act includes definition of employee, protected disclosers, subject matters of disclosers, protected activities and so and so.</a:t>
            </a:r>
          </a:p>
          <a:p>
            <a:pPr algn="just"/>
            <a:r>
              <a:rPr lang="en-US" dirty="0"/>
              <a:t> An NGO called Pro-Public is advocating for whistleblower protection in Nepal.</a:t>
            </a:r>
          </a:p>
          <a:p>
            <a:pPr algn="just"/>
            <a:r>
              <a:rPr lang="en-US" dirty="0"/>
              <a:t> However, there are some legal provisions which are related to whistle-blower.</a:t>
            </a:r>
          </a:p>
          <a:p>
            <a:pPr algn="just"/>
            <a:r>
              <a:rPr lang="en-US" dirty="0"/>
              <a:t>Section 56 of Prevention of Corruption Act, 2002 has a provision for the protection of informers. This provision, however, is largely confined only to the breach of secrecy. The existing Act makes some provision for information disclosure, but the provisions in the Act are meant more to discourage false reporting rather than encourage and protect accurate reporting. </a:t>
            </a:r>
          </a:p>
          <a:p>
            <a:pPr algn="just"/>
            <a:r>
              <a:rPr lang="en-US" dirty="0"/>
              <a:t>Section 49 of the Act makes provision for imposing a fine not exceeding 5,000 rupees for anyone filing false or wrong complaints with an intention to cause losses, damage or harassment. </a:t>
            </a:r>
          </a:p>
          <a:p>
            <a:pPr algn="just"/>
            <a:r>
              <a:rPr lang="en-US" dirty="0"/>
              <a:t>Section 58 makes provisions for distributing rewards but it is not specific in terms of amounts to be awarded to the whistle-blower. The Right to Information Act, 2007 introduced this concept in Nepalese jurisprudence. This act defines “Public body” very widely and section 29 of the same act provides the protection of whistle-blower.</a:t>
            </a:r>
          </a:p>
          <a:p>
            <a:pPr algn="just"/>
            <a:r>
              <a:rPr lang="en-US" dirty="0"/>
              <a:t>The concept of “shoot the messenger” is widespread in Nepalese culture in this regard. If the employee discloses any illegal misconducts of the organization concerned, even if the law protects them from employer retaliation, they may be punished with suspension, demotion, termination, wage reduction and/or harsh misconduct by other employees. </a:t>
            </a:r>
          </a:p>
        </p:txBody>
      </p:sp>
    </p:spTree>
    <p:extLst>
      <p:ext uri="{BB962C8B-B14F-4D97-AF65-F5344CB8AC3E}">
        <p14:creationId xmlns:p14="http://schemas.microsoft.com/office/powerpoint/2010/main" val="26112808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FC330-28A4-637B-9AD5-6A67B9133A29}"/>
              </a:ext>
            </a:extLst>
          </p:cNvPr>
          <p:cNvSpPr>
            <a:spLocks noGrp="1"/>
          </p:cNvSpPr>
          <p:nvPr>
            <p:ph type="title"/>
          </p:nvPr>
        </p:nvSpPr>
        <p:spPr>
          <a:xfrm>
            <a:off x="677334" y="206477"/>
            <a:ext cx="8596668" cy="610161"/>
          </a:xfrm>
        </p:spPr>
        <p:txBody>
          <a:bodyPr>
            <a:normAutofit fontScale="90000"/>
          </a:bodyPr>
          <a:lstStyle/>
          <a:p>
            <a:pPr algn="ctr"/>
            <a:r>
              <a:rPr lang="en-US" b="1" dirty="0"/>
              <a:t>Green Computing</a:t>
            </a:r>
          </a:p>
        </p:txBody>
      </p:sp>
      <p:sp>
        <p:nvSpPr>
          <p:cNvPr id="3" name="Content Placeholder 2">
            <a:extLst>
              <a:ext uri="{FF2B5EF4-FFF2-40B4-BE49-F238E27FC236}">
                <a16:creationId xmlns:a16="http://schemas.microsoft.com/office/drawing/2014/main" id="{4112CE2F-D87F-032D-9BB6-B0DE0CE60C18}"/>
              </a:ext>
            </a:extLst>
          </p:cNvPr>
          <p:cNvSpPr>
            <a:spLocks noGrp="1"/>
          </p:cNvSpPr>
          <p:nvPr>
            <p:ph idx="1"/>
          </p:nvPr>
        </p:nvSpPr>
        <p:spPr>
          <a:xfrm>
            <a:off x="294968" y="816639"/>
            <a:ext cx="9822426" cy="5628406"/>
          </a:xfrm>
        </p:spPr>
        <p:txBody>
          <a:bodyPr>
            <a:normAutofit fontScale="92500" lnSpcReduction="20000"/>
          </a:bodyPr>
          <a:lstStyle/>
          <a:p>
            <a:pPr algn="just"/>
            <a:r>
              <a:rPr lang="en-US" dirty="0"/>
              <a:t>Green computing, also known as green technology, is the use of computers and other computing devices and equipment in energy-efficient and eco-friendly ways.</a:t>
            </a:r>
          </a:p>
          <a:p>
            <a:pPr algn="just"/>
            <a:r>
              <a:rPr lang="en-US" dirty="0"/>
              <a:t>Green computing, also known as green technology, is the use of computers and other computing devices and equipment in energy-efficient and eco-friendly ways.</a:t>
            </a:r>
          </a:p>
          <a:p>
            <a:pPr algn="just"/>
            <a:r>
              <a:rPr lang="en-US" dirty="0"/>
              <a:t>Organizations that use green computing methods often deploy energy-efficient central processing units (CPUs), servers, peripherals and power systems. </a:t>
            </a:r>
          </a:p>
          <a:p>
            <a:pPr algn="just"/>
            <a:r>
              <a:rPr lang="en-US" dirty="0"/>
              <a:t>Green computing (also known as green IT or sustainable IT) is the design, manufacture, use and disposal of computers, chips, other technology components and peripherals in a way that limits the harmful impact on the environment, including reducing carbon emissions and the energy consumed by manufacturers, data centers and end-users. </a:t>
            </a:r>
          </a:p>
          <a:p>
            <a:pPr algn="just"/>
            <a:r>
              <a:rPr lang="en-US" dirty="0"/>
              <a:t>Green computing also encompasses choosing sustainably sourced raw materials, reducing electronic waste and promoting sustainability through the use of renewable resources.</a:t>
            </a:r>
          </a:p>
          <a:p>
            <a:pPr algn="just"/>
            <a:r>
              <a:rPr lang="en-US" dirty="0"/>
              <a:t>Green computing, also called sustainable computing, aims to maximize energy efficiency and minimize environmental impact in the ways computer chips, systems and software are designed and used.</a:t>
            </a:r>
          </a:p>
          <a:p>
            <a:pPr algn="just"/>
            <a:r>
              <a:rPr lang="en-US" dirty="0"/>
              <a:t>Also called green information technology, green IT or sustainable IT, green computing spans concerns across the supply chain, from the raw materials used to make computers to how systems get recycled.</a:t>
            </a:r>
          </a:p>
          <a:p>
            <a:pPr algn="just"/>
            <a:r>
              <a:rPr lang="en-US" dirty="0"/>
              <a:t>In their working lives, green computers must deliver the most work for the least energy, typically measured by performance per watt.</a:t>
            </a:r>
          </a:p>
        </p:txBody>
      </p:sp>
    </p:spTree>
    <p:extLst>
      <p:ext uri="{BB962C8B-B14F-4D97-AF65-F5344CB8AC3E}">
        <p14:creationId xmlns:p14="http://schemas.microsoft.com/office/powerpoint/2010/main" val="47305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76B0D-E19A-2894-BF97-4F942F9CB2AE}"/>
              </a:ext>
            </a:extLst>
          </p:cNvPr>
          <p:cNvSpPr>
            <a:spLocks noGrp="1"/>
          </p:cNvSpPr>
          <p:nvPr>
            <p:ph type="title"/>
          </p:nvPr>
        </p:nvSpPr>
        <p:spPr>
          <a:xfrm>
            <a:off x="677334" y="117988"/>
            <a:ext cx="8596668" cy="752168"/>
          </a:xfrm>
        </p:spPr>
        <p:txBody>
          <a:bodyPr/>
          <a:lstStyle/>
          <a:p>
            <a:pPr algn="ctr"/>
            <a:r>
              <a:rPr lang="en-US" b="1" dirty="0">
                <a:effectLst>
                  <a:outerShdw blurRad="38100" dist="38100" dir="2700000" algn="tl">
                    <a:srgbClr val="000000">
                      <a:alpha val="43137"/>
                    </a:srgbClr>
                  </a:outerShdw>
                </a:effectLst>
              </a:rPr>
              <a:t>Importance of Green Computing</a:t>
            </a:r>
          </a:p>
        </p:txBody>
      </p:sp>
      <p:sp>
        <p:nvSpPr>
          <p:cNvPr id="3" name="Content Placeholder 2">
            <a:extLst>
              <a:ext uri="{FF2B5EF4-FFF2-40B4-BE49-F238E27FC236}">
                <a16:creationId xmlns:a16="http://schemas.microsoft.com/office/drawing/2014/main" id="{DE866AEC-2F58-0E4E-3901-B2F24E0D8C50}"/>
              </a:ext>
            </a:extLst>
          </p:cNvPr>
          <p:cNvSpPr>
            <a:spLocks noGrp="1"/>
          </p:cNvSpPr>
          <p:nvPr>
            <p:ph idx="1"/>
          </p:nvPr>
        </p:nvSpPr>
        <p:spPr>
          <a:xfrm>
            <a:off x="309715" y="1032387"/>
            <a:ext cx="10146891" cy="5604387"/>
          </a:xfrm>
        </p:spPr>
        <p:txBody>
          <a:bodyPr>
            <a:normAutofit/>
          </a:bodyPr>
          <a:lstStyle/>
          <a:p>
            <a:pPr algn="just"/>
            <a:r>
              <a:rPr lang="en-US" dirty="0"/>
              <a:t>To reduce energy consumption. This not only cuts energy costs for organizations, but it also reduces the carbon footprint, particularly of IT assets.</a:t>
            </a:r>
          </a:p>
          <a:p>
            <a:pPr algn="just"/>
            <a:r>
              <a:rPr lang="en-US" dirty="0"/>
              <a:t>The environmental impact of IT components is important in the study of data center design.</a:t>
            </a:r>
          </a:p>
          <a:p>
            <a:pPr algn="just"/>
            <a:r>
              <a:rPr lang="en-US" dirty="0"/>
              <a:t>Advances in energy management and energy conservation have turned computers and other computing resources into highly energy-efficient assets. </a:t>
            </a:r>
          </a:p>
          <a:p>
            <a:pPr algn="just"/>
            <a:r>
              <a:rPr lang="en-US" dirty="0"/>
              <a:t>Green design of data centers, office buildings and other high-energy assets has become a key part of new construction and building upgrades to make them more environmentally sustainable.</a:t>
            </a:r>
          </a:p>
          <a:p>
            <a:pPr algn="just"/>
            <a:r>
              <a:rPr lang="en-US" dirty="0"/>
              <a:t>An important consideration with green IT is to reduce the use of energy from fossil fuels. This helps lower the amount of pollution released into the atmosphere and water system. Reduced emissions have been shown to have positive effects on weather and air pollution.</a:t>
            </a:r>
          </a:p>
          <a:p>
            <a:pPr algn="just"/>
            <a:r>
              <a:rPr lang="en-US" dirty="0"/>
              <a:t>Building energy considerations into the system development lifecycle has resulted in the use of energy-efficient equipment, power systems, lighting and HVAC systems, and a variety of ancillary systems. For example, many data center components have a sleep mode that reduces power use or completely shuts down a system during times of low or no use.</a:t>
            </a:r>
          </a:p>
          <a:p>
            <a:pPr algn="just"/>
            <a:r>
              <a:rPr lang="en-US" dirty="0"/>
              <a:t>Most IT equipment manufacturers support green manufacturing. </a:t>
            </a:r>
          </a:p>
        </p:txBody>
      </p:sp>
    </p:spTree>
    <p:extLst>
      <p:ext uri="{BB962C8B-B14F-4D97-AF65-F5344CB8AC3E}">
        <p14:creationId xmlns:p14="http://schemas.microsoft.com/office/powerpoint/2010/main" val="40961404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513C7-8E5F-88B4-B8EF-A974C5D73ACE}"/>
              </a:ext>
            </a:extLst>
          </p:cNvPr>
          <p:cNvSpPr>
            <a:spLocks noGrp="1"/>
          </p:cNvSpPr>
          <p:nvPr>
            <p:ph type="title"/>
          </p:nvPr>
        </p:nvSpPr>
        <p:spPr>
          <a:xfrm>
            <a:off x="677334" y="176982"/>
            <a:ext cx="8596668" cy="840658"/>
          </a:xfrm>
        </p:spPr>
        <p:txBody>
          <a:bodyPr/>
          <a:lstStyle/>
          <a:p>
            <a:pPr algn="ctr"/>
            <a:r>
              <a:rPr lang="en-US" dirty="0">
                <a:effectLst>
                  <a:outerShdw blurRad="38100" dist="38100" dir="2700000" algn="tl">
                    <a:srgbClr val="000000">
                      <a:alpha val="43137"/>
                    </a:srgbClr>
                  </a:outerShdw>
                </a:effectLst>
              </a:rPr>
              <a:t>Ways to increase green computing</a:t>
            </a:r>
          </a:p>
        </p:txBody>
      </p:sp>
      <p:sp>
        <p:nvSpPr>
          <p:cNvPr id="3" name="Content Placeholder 2">
            <a:extLst>
              <a:ext uri="{FF2B5EF4-FFF2-40B4-BE49-F238E27FC236}">
                <a16:creationId xmlns:a16="http://schemas.microsoft.com/office/drawing/2014/main" id="{906C180E-8DE0-20F0-71F1-E6532E31CDF9}"/>
              </a:ext>
            </a:extLst>
          </p:cNvPr>
          <p:cNvSpPr>
            <a:spLocks noGrp="1"/>
          </p:cNvSpPr>
          <p:nvPr>
            <p:ph idx="1"/>
          </p:nvPr>
        </p:nvSpPr>
        <p:spPr>
          <a:xfrm>
            <a:off x="250723" y="884903"/>
            <a:ext cx="9925664" cy="5796115"/>
          </a:xfrm>
        </p:spPr>
        <p:txBody>
          <a:bodyPr>
            <a:normAutofit/>
          </a:bodyPr>
          <a:lstStyle/>
          <a:p>
            <a:pPr algn="just"/>
            <a:r>
              <a:rPr lang="en-US" dirty="0"/>
              <a:t>Install building environment systems that are energy efficient.</a:t>
            </a:r>
          </a:p>
          <a:p>
            <a:pPr algn="just"/>
            <a:r>
              <a:rPr lang="en-US" dirty="0"/>
              <a:t>Install overhead lighting with low energy consumption and include timers or motion detectors to control light switches and reduce the time lights are in use.</a:t>
            </a:r>
          </a:p>
          <a:p>
            <a:pPr algn="just"/>
            <a:r>
              <a:rPr lang="en-US" dirty="0"/>
              <a:t>Buy energy-efficient servers, switches, laptops, desktop systems, printers, scanners and other equipment.</a:t>
            </a:r>
          </a:p>
          <a:p>
            <a:pPr algn="just"/>
            <a:r>
              <a:rPr lang="en-US" dirty="0"/>
              <a:t>Install energy-efficient windows and doors that have reflective glass to reduce heat.</a:t>
            </a:r>
          </a:p>
          <a:p>
            <a:pPr algn="just"/>
            <a:r>
              <a:rPr lang="en-US" dirty="0"/>
              <a:t>Install fans throughout equipment racks to reduce heat.</a:t>
            </a:r>
          </a:p>
          <a:p>
            <a:pPr algn="just"/>
            <a:r>
              <a:rPr lang="en-US" dirty="0"/>
              <a:t>Turn off systems that are not performing scheduled work.</a:t>
            </a:r>
          </a:p>
          <a:p>
            <a:pPr algn="just"/>
            <a:r>
              <a:rPr lang="en-US" dirty="0"/>
              <a:t>Use refillable printer cartridges.</a:t>
            </a:r>
          </a:p>
          <a:p>
            <a:pPr algn="just"/>
            <a:r>
              <a:rPr lang="en-US" dirty="0"/>
              <a:t>Establish corporate policies that stress energy conservation and the use of energy-efficient equipment.</a:t>
            </a:r>
          </a:p>
          <a:p>
            <a:pPr algn="just"/>
            <a:r>
              <a:rPr lang="en-US" dirty="0"/>
              <a:t>Explain to senior management the importance of green computing and make sure to have their support.</a:t>
            </a:r>
          </a:p>
        </p:txBody>
      </p:sp>
    </p:spTree>
    <p:extLst>
      <p:ext uri="{BB962C8B-B14F-4D97-AF65-F5344CB8AC3E}">
        <p14:creationId xmlns:p14="http://schemas.microsoft.com/office/powerpoint/2010/main" val="445571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65E5E0-1579-D0BE-0ADE-2CAD128F1AC6}"/>
              </a:ext>
            </a:extLst>
          </p:cNvPr>
          <p:cNvSpPr>
            <a:spLocks noGrp="1"/>
          </p:cNvSpPr>
          <p:nvPr>
            <p:ph idx="1"/>
          </p:nvPr>
        </p:nvSpPr>
        <p:spPr>
          <a:xfrm>
            <a:off x="427703" y="117987"/>
            <a:ext cx="10397613" cy="6474542"/>
          </a:xfrm>
        </p:spPr>
        <p:txBody>
          <a:bodyPr>
            <a:normAutofit/>
          </a:bodyPr>
          <a:lstStyle/>
          <a:p>
            <a:r>
              <a:rPr lang="en-US" dirty="0"/>
              <a:t>The quality of our software matters in the growth of our brand. The quality of our software impacts our business in diverse ways. </a:t>
            </a:r>
          </a:p>
          <a:p>
            <a:r>
              <a:rPr lang="en-US" dirty="0"/>
              <a:t>It influences our business in ways more than just customer satisfaction and practicality. Most successful businesses own exceptionally efficient and remarkable software. </a:t>
            </a:r>
          </a:p>
          <a:p>
            <a:r>
              <a:rPr lang="en-US" dirty="0"/>
              <a:t>It encourages client satisfaction and company reputation while establishing high end security.</a:t>
            </a:r>
          </a:p>
          <a:p>
            <a:r>
              <a:rPr lang="en-US" dirty="0"/>
              <a:t>Software quality refers to the process of defining a software. The “quality” in this context indicates both structural quality and functionality of the program. The software quality measures a software’s purpose and stability. </a:t>
            </a:r>
          </a:p>
          <a:p>
            <a:r>
              <a:rPr lang="en-US" dirty="0"/>
              <a:t>Elements like reliability, maintainability and authenticity are likewise qualities of a good software.</a:t>
            </a:r>
          </a:p>
          <a:p>
            <a:r>
              <a:rPr lang="en-US" dirty="0"/>
              <a:t>The quality of a software can have different perspectives that can differ from that of a user and a developer. A user might prefer a software that is simple and user friendly, whereas a developer might insist on a software that is readily modifiable and strong. A high-quality software does not have defects or bugs. It satisfies every requirement and expectations of a perfectly functioning software. It is also budget friendly and delivered on time. In the most elemental sense, a high-quality software fulfills the essential purpose for which it was created.</a:t>
            </a:r>
          </a:p>
          <a:p>
            <a:r>
              <a:rPr lang="en-US" dirty="0"/>
              <a:t>There are certain standards that one could stick to in order to build </a:t>
            </a:r>
            <a:r>
              <a:rPr lang="en-US" dirty="0" err="1"/>
              <a:t>softwares</a:t>
            </a:r>
            <a:r>
              <a:rPr lang="en-US" dirty="0"/>
              <a:t> that are time efficient and economical. Adopting this system eliminates greater chances of errors and miscalculations, accordingly  increasing the quality of the software by better development.</a:t>
            </a:r>
          </a:p>
        </p:txBody>
      </p:sp>
    </p:spTree>
    <p:extLst>
      <p:ext uri="{BB962C8B-B14F-4D97-AF65-F5344CB8AC3E}">
        <p14:creationId xmlns:p14="http://schemas.microsoft.com/office/powerpoint/2010/main" val="1885987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7856D-CB9A-EF63-3605-54E6F32D8E5D}"/>
              </a:ext>
            </a:extLst>
          </p:cNvPr>
          <p:cNvSpPr>
            <a:spLocks noGrp="1"/>
          </p:cNvSpPr>
          <p:nvPr>
            <p:ph type="title"/>
          </p:nvPr>
        </p:nvSpPr>
        <p:spPr>
          <a:xfrm>
            <a:off x="677334" y="132736"/>
            <a:ext cx="8596668" cy="683902"/>
          </a:xfrm>
        </p:spPr>
        <p:txBody>
          <a:bodyPr/>
          <a:lstStyle/>
          <a:p>
            <a:pPr algn="ctr"/>
            <a:r>
              <a:rPr lang="en-US" b="1" dirty="0">
                <a:effectLst>
                  <a:outerShdw blurRad="38100" dist="38100" dir="2700000" algn="tl">
                    <a:srgbClr val="000000">
                      <a:alpha val="43137"/>
                    </a:srgbClr>
                  </a:outerShdw>
                </a:effectLst>
              </a:rPr>
              <a:t>Key Aspects of Software Quality</a:t>
            </a:r>
          </a:p>
        </p:txBody>
      </p:sp>
      <p:sp>
        <p:nvSpPr>
          <p:cNvPr id="3" name="Content Placeholder 2">
            <a:extLst>
              <a:ext uri="{FF2B5EF4-FFF2-40B4-BE49-F238E27FC236}">
                <a16:creationId xmlns:a16="http://schemas.microsoft.com/office/drawing/2014/main" id="{1017D436-6A59-87BA-AADA-06B6B19ED24A}"/>
              </a:ext>
            </a:extLst>
          </p:cNvPr>
          <p:cNvSpPr>
            <a:spLocks noGrp="1"/>
          </p:cNvSpPr>
          <p:nvPr>
            <p:ph idx="1"/>
          </p:nvPr>
        </p:nvSpPr>
        <p:spPr>
          <a:xfrm>
            <a:off x="250723" y="816638"/>
            <a:ext cx="9586451" cy="5598910"/>
          </a:xfrm>
        </p:spPr>
        <p:txBody>
          <a:bodyPr>
            <a:normAutofit/>
          </a:bodyPr>
          <a:lstStyle/>
          <a:p>
            <a:r>
              <a:rPr lang="en-US" sz="2000" b="1" dirty="0">
                <a:effectLst>
                  <a:outerShdw blurRad="38100" dist="38100" dir="2700000" algn="tl">
                    <a:srgbClr val="000000">
                      <a:alpha val="43137"/>
                    </a:srgbClr>
                  </a:outerShdw>
                </a:effectLst>
              </a:rPr>
              <a:t>Good design </a:t>
            </a:r>
            <a:r>
              <a:rPr lang="en-US" sz="2000" dirty="0"/>
              <a:t>– It’s always important to have a good and aesthetic design to please users</a:t>
            </a:r>
          </a:p>
          <a:p>
            <a:r>
              <a:rPr lang="en-US" sz="2000" b="1" dirty="0">
                <a:effectLst>
                  <a:outerShdw blurRad="38100" dist="38100" dir="2700000" algn="tl">
                    <a:srgbClr val="000000">
                      <a:alpha val="43137"/>
                    </a:srgbClr>
                  </a:outerShdw>
                </a:effectLst>
              </a:rPr>
              <a:t>Reliability </a:t>
            </a:r>
            <a:r>
              <a:rPr lang="en-US" sz="2000" dirty="0"/>
              <a:t>– Be it any software it should be able to perform the functionality impeccably without issues</a:t>
            </a:r>
          </a:p>
          <a:p>
            <a:r>
              <a:rPr lang="en-US" sz="2000" b="1" dirty="0">
                <a:effectLst>
                  <a:outerShdw blurRad="38100" dist="38100" dir="2700000" algn="tl">
                    <a:srgbClr val="000000">
                      <a:alpha val="43137"/>
                    </a:srgbClr>
                  </a:outerShdw>
                </a:effectLst>
              </a:rPr>
              <a:t>Durability</a:t>
            </a:r>
            <a:r>
              <a:rPr lang="en-US" sz="2000" dirty="0"/>
              <a:t>- Durability is a confusing term, In this context, durability means the ability of the software to work without any issue for a long period of time.</a:t>
            </a:r>
          </a:p>
          <a:p>
            <a:r>
              <a:rPr lang="en-US" sz="2000" b="1" dirty="0">
                <a:effectLst>
                  <a:outerShdw blurRad="38100" dist="38100" dir="2700000" algn="tl">
                    <a:srgbClr val="000000">
                      <a:alpha val="43137"/>
                    </a:srgbClr>
                  </a:outerShdw>
                </a:effectLst>
              </a:rPr>
              <a:t>Consistency</a:t>
            </a:r>
            <a:r>
              <a:rPr lang="en-US" sz="2000" dirty="0"/>
              <a:t> – Software should be able to perform consistently over platform and devices</a:t>
            </a:r>
          </a:p>
          <a:p>
            <a:r>
              <a:rPr lang="en-US" sz="2000" b="1" dirty="0">
                <a:effectLst>
                  <a:outerShdw blurRad="38100" dist="38100" dir="2700000" algn="tl">
                    <a:srgbClr val="000000">
                      <a:alpha val="43137"/>
                    </a:srgbClr>
                  </a:outerShdw>
                </a:effectLst>
              </a:rPr>
              <a:t>Maintainability</a:t>
            </a:r>
            <a:r>
              <a:rPr lang="en-US" sz="2000" dirty="0"/>
              <a:t> – Bugs associated with any software should be able to capture and fix quickly and news tasks and enhancement must be added without any trouble</a:t>
            </a:r>
          </a:p>
          <a:p>
            <a:r>
              <a:rPr lang="en-US" sz="2000" b="1" dirty="0">
                <a:effectLst>
                  <a:outerShdw blurRad="38100" dist="38100" dir="2700000" algn="tl">
                    <a:srgbClr val="000000">
                      <a:alpha val="43137"/>
                    </a:srgbClr>
                  </a:outerShdw>
                </a:effectLst>
              </a:rPr>
              <a:t>Value for money </a:t>
            </a:r>
            <a:r>
              <a:rPr lang="en-US" sz="2000" dirty="0"/>
              <a:t>– customer and companies who make this app should feel that the money spent on this app has not gone to waste.</a:t>
            </a:r>
          </a:p>
        </p:txBody>
      </p:sp>
    </p:spTree>
    <p:extLst>
      <p:ext uri="{BB962C8B-B14F-4D97-AF65-F5344CB8AC3E}">
        <p14:creationId xmlns:p14="http://schemas.microsoft.com/office/powerpoint/2010/main" val="4063651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42EA8-7AD3-CFBC-4723-9C91597AD87B}"/>
              </a:ext>
            </a:extLst>
          </p:cNvPr>
          <p:cNvSpPr>
            <a:spLocks noGrp="1"/>
          </p:cNvSpPr>
          <p:nvPr>
            <p:ph type="title"/>
          </p:nvPr>
        </p:nvSpPr>
        <p:spPr>
          <a:xfrm>
            <a:off x="677334" y="162232"/>
            <a:ext cx="8596668" cy="943897"/>
          </a:xfrm>
        </p:spPr>
        <p:txBody>
          <a:bodyPr/>
          <a:lstStyle/>
          <a:p>
            <a:pPr algn="ctr"/>
            <a:r>
              <a:rPr lang="en-US" b="1" dirty="0">
                <a:solidFill>
                  <a:schemeClr val="tx1"/>
                </a:solidFill>
                <a:effectLst>
                  <a:outerShdw blurRad="38100" dist="38100" dir="2700000" algn="tl">
                    <a:srgbClr val="000000">
                      <a:alpha val="43137"/>
                    </a:srgbClr>
                  </a:outerShdw>
                </a:effectLst>
              </a:rPr>
              <a:t>software quality standards</a:t>
            </a:r>
          </a:p>
        </p:txBody>
      </p:sp>
      <p:sp>
        <p:nvSpPr>
          <p:cNvPr id="3" name="Content Placeholder 2">
            <a:extLst>
              <a:ext uri="{FF2B5EF4-FFF2-40B4-BE49-F238E27FC236}">
                <a16:creationId xmlns:a16="http://schemas.microsoft.com/office/drawing/2014/main" id="{F1E7D2EC-9930-6048-86EC-25BF820DE56F}"/>
              </a:ext>
            </a:extLst>
          </p:cNvPr>
          <p:cNvSpPr>
            <a:spLocks noGrp="1"/>
          </p:cNvSpPr>
          <p:nvPr>
            <p:ph idx="1"/>
          </p:nvPr>
        </p:nvSpPr>
        <p:spPr>
          <a:xfrm>
            <a:off x="280219" y="943897"/>
            <a:ext cx="9704439" cy="5751871"/>
          </a:xfrm>
        </p:spPr>
        <p:txBody>
          <a:bodyPr>
            <a:normAutofit/>
          </a:bodyPr>
          <a:lstStyle/>
          <a:p>
            <a:pPr algn="just"/>
            <a:r>
              <a:rPr lang="en-US" dirty="0"/>
              <a:t>Quality standards are specific key specifications that make sure that your software is functional. It is a process that tracks the software engineering procedures to secure that the product is fault free.</a:t>
            </a:r>
          </a:p>
          <a:p>
            <a:pPr algn="just"/>
            <a:r>
              <a:rPr lang="en-US" dirty="0"/>
              <a:t> There are different quality standards in software engineering available. We will go through each of them in detail soon. The implementation of these quality standards results in outcomes of better customer satisfaction and lowered errors or bugs.</a:t>
            </a:r>
          </a:p>
          <a:p>
            <a:pPr algn="just"/>
            <a:r>
              <a:rPr lang="en-US" dirty="0"/>
              <a:t>The three vital aspects of software quality standards are functionality, structuralists, and process quality. </a:t>
            </a:r>
          </a:p>
          <a:p>
            <a:pPr algn="just"/>
            <a:r>
              <a:rPr lang="en-US" dirty="0"/>
              <a:t>Functional quality tests if the software does what it proposes to do without errors. This consists of assuring good performance and meeting the specific requirements. The aspect of structuralism deals with the code of the program. It monitors the code maintainability and security. Process quality establishes that the software satisfies delivery dates and functions within the budget. </a:t>
            </a:r>
          </a:p>
          <a:p>
            <a:pPr algn="just"/>
            <a:r>
              <a:rPr lang="en-US" dirty="0"/>
              <a:t>These quality metrics in software engineering primarily concentrate on the subsequent aspects :performance efficiency, practicality, Unity, reliability, and security. Before we dive into various quality standards, we must have a clear insight of why quality assurance is important for businesses and companies.</a:t>
            </a:r>
          </a:p>
          <a:p>
            <a:endParaRPr lang="en-US" dirty="0"/>
          </a:p>
          <a:p>
            <a:endParaRPr lang="en-US" dirty="0"/>
          </a:p>
        </p:txBody>
      </p:sp>
    </p:spTree>
    <p:extLst>
      <p:ext uri="{BB962C8B-B14F-4D97-AF65-F5344CB8AC3E}">
        <p14:creationId xmlns:p14="http://schemas.microsoft.com/office/powerpoint/2010/main" val="2957003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09848-FA30-CE0C-4010-9BD10C3629C1}"/>
              </a:ext>
            </a:extLst>
          </p:cNvPr>
          <p:cNvSpPr>
            <a:spLocks noGrp="1"/>
          </p:cNvSpPr>
          <p:nvPr>
            <p:ph type="title"/>
          </p:nvPr>
        </p:nvSpPr>
        <p:spPr>
          <a:xfrm>
            <a:off x="677334" y="103240"/>
            <a:ext cx="8596668" cy="988142"/>
          </a:xfrm>
        </p:spPr>
        <p:txBody>
          <a:bodyPr>
            <a:normAutofit fontScale="90000"/>
          </a:bodyPr>
          <a:lstStyle/>
          <a:p>
            <a:pPr algn="ctr"/>
            <a:r>
              <a:rPr lang="en-US" b="1" i="0" dirty="0">
                <a:solidFill>
                  <a:srgbClr val="000000"/>
                </a:solidFill>
                <a:effectLst>
                  <a:outerShdw blurRad="38100" dist="38100" dir="2700000" algn="tl">
                    <a:srgbClr val="000000">
                      <a:alpha val="43137"/>
                    </a:srgbClr>
                  </a:outerShdw>
                </a:effectLst>
                <a:latin typeface="Poppins" panose="00000500000000000000" pitchFamily="2" charset="0"/>
              </a:rPr>
              <a:t>Importance of software quality</a:t>
            </a:r>
            <a:br>
              <a:rPr lang="en-US" b="1" i="0" dirty="0">
                <a:solidFill>
                  <a:srgbClr val="000000"/>
                </a:solidFill>
                <a:effectLst/>
                <a:latin typeface="Poppins" panose="00000500000000000000" pitchFamily="2" charset="0"/>
              </a:rPr>
            </a:br>
            <a:endParaRPr lang="en-US" dirty="0"/>
          </a:p>
        </p:txBody>
      </p:sp>
      <p:sp>
        <p:nvSpPr>
          <p:cNvPr id="3" name="Content Placeholder 2">
            <a:extLst>
              <a:ext uri="{FF2B5EF4-FFF2-40B4-BE49-F238E27FC236}">
                <a16:creationId xmlns:a16="http://schemas.microsoft.com/office/drawing/2014/main" id="{32920C86-031D-9A35-4718-1557374AEFAE}"/>
              </a:ext>
            </a:extLst>
          </p:cNvPr>
          <p:cNvSpPr>
            <a:spLocks noGrp="1"/>
          </p:cNvSpPr>
          <p:nvPr>
            <p:ph idx="1"/>
          </p:nvPr>
        </p:nvSpPr>
        <p:spPr>
          <a:xfrm>
            <a:off x="235975" y="796414"/>
            <a:ext cx="10397612" cy="5825612"/>
          </a:xfrm>
        </p:spPr>
        <p:txBody>
          <a:bodyPr>
            <a:normAutofit fontScale="92500" lnSpcReduction="10000"/>
          </a:bodyPr>
          <a:lstStyle/>
          <a:p>
            <a:pPr marL="0" indent="0">
              <a:buNone/>
            </a:pPr>
            <a:r>
              <a:rPr lang="en-US" b="1" dirty="0"/>
              <a:t>1. Saves time and money</a:t>
            </a:r>
          </a:p>
          <a:p>
            <a:pPr marL="0" indent="0" algn="just">
              <a:buNone/>
            </a:pPr>
            <a:r>
              <a:rPr lang="en-US" dirty="0"/>
              <a:t>Proper quality assurance checks to make sure that your software does not consist of bugs. Not abiding by these standards can be severely unfavorable in the long run. Some faults, if not recognized in time, can contribute to significant losses. Therefore, in software development, it is vital to periodically review your software quality as you could save a ton of time and money.</a:t>
            </a:r>
          </a:p>
          <a:p>
            <a:pPr marL="0" indent="0" algn="just">
              <a:buNone/>
            </a:pPr>
            <a:r>
              <a:rPr lang="en-US" b="1" dirty="0"/>
              <a:t>2. Strengthen security</a:t>
            </a:r>
          </a:p>
          <a:p>
            <a:pPr marL="0" indent="0" algn="just">
              <a:buNone/>
            </a:pPr>
            <a:r>
              <a:rPr lang="en-US" dirty="0"/>
              <a:t>The security of our software must be the dominant concern in our company or enterprise. A protected software never puts the company’s data at risk. It never approves unwarranted access. This is essential to safeguard the company's reputation and preserve clients’ trust in our brand. The more secure our software is, the more credible your business is.</a:t>
            </a:r>
          </a:p>
          <a:p>
            <a:pPr marL="0" indent="0" algn="just">
              <a:buNone/>
            </a:pPr>
            <a:r>
              <a:rPr lang="en-US" b="1" dirty="0"/>
              <a:t>3. Brand reputation</a:t>
            </a:r>
          </a:p>
          <a:p>
            <a:pPr marL="0" indent="0" algn="just">
              <a:buNone/>
            </a:pPr>
            <a:r>
              <a:rPr lang="en-US" dirty="0"/>
              <a:t>Any controversy regarding our company software may have radical impacts on the goodwill of our enterprise. If by any chance, our software malfunctions, our company’s reputation is at risk. It further brings down the market value of our brand. It likewise may potentially lead to lawsuits and other legal situations. Accordingly, high-quality software develops into a part of the company’s brand, hence exemplifying the importance of software quality .</a:t>
            </a:r>
          </a:p>
          <a:p>
            <a:pPr marL="0" indent="0" algn="just">
              <a:buNone/>
            </a:pPr>
            <a:r>
              <a:rPr lang="en-US" b="1" dirty="0"/>
              <a:t>4. User satisfaction</a:t>
            </a:r>
          </a:p>
          <a:p>
            <a:pPr marL="0" indent="0" algn="just">
              <a:buNone/>
            </a:pPr>
            <a:r>
              <a:rPr lang="en-US" dirty="0"/>
              <a:t>Client satisfaction is necessary for the expansion of a company. If our software is eminently functional and easy to use, its proficiency in efficiency leads to higher customer satisfaction. Simple and user-friendly elements are attributes of a good software.</a:t>
            </a:r>
          </a:p>
          <a:p>
            <a:pPr marL="0" indent="0" algn="just">
              <a:buNone/>
            </a:pPr>
            <a:endParaRPr lang="en-US" dirty="0"/>
          </a:p>
        </p:txBody>
      </p:sp>
    </p:spTree>
    <p:extLst>
      <p:ext uri="{BB962C8B-B14F-4D97-AF65-F5344CB8AC3E}">
        <p14:creationId xmlns:p14="http://schemas.microsoft.com/office/powerpoint/2010/main" val="3008621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47AE2-5127-E74E-B951-D6A1B863EDA7}"/>
              </a:ext>
            </a:extLst>
          </p:cNvPr>
          <p:cNvSpPr>
            <a:spLocks noGrp="1"/>
          </p:cNvSpPr>
          <p:nvPr>
            <p:ph type="title"/>
          </p:nvPr>
        </p:nvSpPr>
        <p:spPr>
          <a:xfrm>
            <a:off x="677334" y="147484"/>
            <a:ext cx="8596668" cy="899651"/>
          </a:xfrm>
        </p:spPr>
        <p:txBody>
          <a:bodyPr>
            <a:normAutofit fontScale="90000"/>
          </a:bodyPr>
          <a:lstStyle/>
          <a:p>
            <a:pPr algn="ctr"/>
            <a:r>
              <a:rPr lang="en-US" b="1" dirty="0">
                <a:effectLst>
                  <a:outerShdw blurRad="38100" dist="38100" dir="2700000" algn="tl">
                    <a:srgbClr val="000000">
                      <a:alpha val="43137"/>
                    </a:srgbClr>
                  </a:outerShdw>
                </a:effectLst>
              </a:rPr>
              <a:t>Strategies for developing Quality Software </a:t>
            </a:r>
          </a:p>
        </p:txBody>
      </p:sp>
      <p:sp>
        <p:nvSpPr>
          <p:cNvPr id="3" name="Content Placeholder 2">
            <a:extLst>
              <a:ext uri="{FF2B5EF4-FFF2-40B4-BE49-F238E27FC236}">
                <a16:creationId xmlns:a16="http://schemas.microsoft.com/office/drawing/2014/main" id="{CBA4107C-08F0-41CF-99FA-B62BA59E361D}"/>
              </a:ext>
            </a:extLst>
          </p:cNvPr>
          <p:cNvSpPr>
            <a:spLocks noGrp="1"/>
          </p:cNvSpPr>
          <p:nvPr>
            <p:ph idx="1"/>
          </p:nvPr>
        </p:nvSpPr>
        <p:spPr>
          <a:xfrm>
            <a:off x="235974" y="899653"/>
            <a:ext cx="9969909" cy="5633882"/>
          </a:xfrm>
        </p:spPr>
        <p:txBody>
          <a:bodyPr>
            <a:normAutofit/>
          </a:bodyPr>
          <a:lstStyle/>
          <a:p>
            <a:pPr marL="0" indent="0">
              <a:buNone/>
            </a:pPr>
            <a:r>
              <a:rPr lang="en-US" b="1" dirty="0"/>
              <a:t>1.	Define the Software Scope </a:t>
            </a:r>
          </a:p>
          <a:p>
            <a:pPr marL="0" indent="0" algn="just">
              <a:buNone/>
            </a:pPr>
            <a:r>
              <a:rPr lang="en-US" sz="2000" dirty="0"/>
              <a:t>Defining the software scope is one of the most crucial parts of software development. It should be done early on to avoid any unnecessary changes or missed directions. It also enables everyone to align better and be on the same page. </a:t>
            </a:r>
          </a:p>
          <a:p>
            <a:pPr marL="0" indent="0" algn="just">
              <a:buNone/>
            </a:pPr>
            <a:r>
              <a:rPr lang="en-US" sz="2000" dirty="0"/>
              <a:t>Software scope includes different aspects of the software development process, including the main software idea, features/functionalities, deliverables, timelines, milestones, documentation, budget, responsibilities, and much more. </a:t>
            </a:r>
          </a:p>
          <a:p>
            <a:pPr marL="0" indent="0" algn="just">
              <a:buNone/>
            </a:pPr>
            <a:r>
              <a:rPr lang="en-US" sz="2000" dirty="0"/>
              <a:t>It would also include the working methodology that you plan to follow throughout the development. Whether you choose the agile way of working or the waterfall model or Kanban, or any other, you need to define it in the scope. </a:t>
            </a:r>
          </a:p>
          <a:p>
            <a:pPr marL="0" indent="0" algn="just">
              <a:buNone/>
            </a:pPr>
            <a:r>
              <a:rPr lang="en-US" sz="2000" dirty="0"/>
              <a:t>With a well-defined software scope, you can not just enforce quality within the development but also speed the entire process up. </a:t>
            </a:r>
          </a:p>
          <a:p>
            <a:pPr marL="0" indent="0" algn="just">
              <a:buNone/>
            </a:pPr>
            <a:r>
              <a:rPr lang="en-US" sz="2000" dirty="0"/>
              <a:t>You need to build a strong foundation for your software. The infrastructure, methodology, technologies and other things should be clearly mentioned in the scope of software before taking on your project for faster and quality development. </a:t>
            </a:r>
          </a:p>
        </p:txBody>
      </p:sp>
    </p:spTree>
    <p:extLst>
      <p:ext uri="{BB962C8B-B14F-4D97-AF65-F5344CB8AC3E}">
        <p14:creationId xmlns:p14="http://schemas.microsoft.com/office/powerpoint/2010/main" val="3359881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EF5059-09DC-9127-CCDA-F7C68CE67263}"/>
              </a:ext>
            </a:extLst>
          </p:cNvPr>
          <p:cNvSpPr>
            <a:spLocks noGrp="1"/>
          </p:cNvSpPr>
          <p:nvPr>
            <p:ph idx="1"/>
          </p:nvPr>
        </p:nvSpPr>
        <p:spPr>
          <a:xfrm>
            <a:off x="235975" y="486697"/>
            <a:ext cx="10486102" cy="6164826"/>
          </a:xfrm>
        </p:spPr>
        <p:txBody>
          <a:bodyPr>
            <a:normAutofit fontScale="85000" lnSpcReduction="20000"/>
          </a:bodyPr>
          <a:lstStyle/>
          <a:p>
            <a:pPr marL="0" indent="0">
              <a:buNone/>
            </a:pPr>
            <a:r>
              <a:rPr lang="en-US" b="1" i="0" dirty="0">
                <a:effectLst/>
                <a:latin typeface="AvenirNextLTPro-Bold"/>
              </a:rPr>
              <a:t>2.	</a:t>
            </a:r>
            <a:r>
              <a:rPr lang="en-US" sz="2400" b="1" i="0" dirty="0">
                <a:effectLst/>
                <a:latin typeface="AvenirNextLTPro-Bold"/>
              </a:rPr>
              <a:t>Follow The Agile Approach</a:t>
            </a:r>
          </a:p>
          <a:p>
            <a:pPr marL="0" indent="0" algn="just">
              <a:buNone/>
            </a:pPr>
            <a:r>
              <a:rPr lang="en-US" sz="2400" b="0" i="0" dirty="0">
                <a:solidFill>
                  <a:srgbClr val="404040"/>
                </a:solidFill>
                <a:effectLst/>
                <a:latin typeface="AvenirNextLTPro-Regular"/>
              </a:rPr>
              <a:t>Working methodology and the process plays a pivotal role in how fast your software is developed. It decides the flow of the development, collaboration type, and the manner in which your software is launched. </a:t>
            </a:r>
          </a:p>
          <a:p>
            <a:pPr marL="0" indent="0" algn="just">
              <a:buNone/>
            </a:pPr>
            <a:r>
              <a:rPr lang="en-US" sz="2400" b="0" i="0" dirty="0">
                <a:solidFill>
                  <a:srgbClr val="404040"/>
                </a:solidFill>
                <a:effectLst/>
                <a:latin typeface="AvenirNextLTPro-Regular"/>
              </a:rPr>
              <a:t>Agile software development has been proven to be a powerful strategy for building great quality software. As a methodology, agile is known for promoting speed and efficiency. </a:t>
            </a:r>
          </a:p>
          <a:p>
            <a:pPr marL="0" indent="0" algn="just">
              <a:buNone/>
            </a:pPr>
            <a:r>
              <a:rPr lang="en-US" sz="2400" b="0" i="0" dirty="0">
                <a:solidFill>
                  <a:srgbClr val="404040"/>
                </a:solidFill>
                <a:effectLst/>
                <a:latin typeface="AvenirNextLTPro-Regular"/>
              </a:rPr>
              <a:t>By agile, we mean a development that is iterative and continuous with shortened delivery times and releases every few weeks. It follows the 12 principles mentioned in the agile manifesto. The agile development process includes the following steps:</a:t>
            </a:r>
          </a:p>
          <a:p>
            <a:pPr algn="just"/>
            <a:r>
              <a:rPr lang="en-US" sz="2400" b="0" i="0" dirty="0">
                <a:solidFill>
                  <a:srgbClr val="404040"/>
                </a:solidFill>
                <a:effectLst/>
                <a:latin typeface="AvenirNextLTPro-Regular"/>
              </a:rPr>
              <a:t>Planning the project and creating a software development roadmap</a:t>
            </a:r>
          </a:p>
          <a:p>
            <a:pPr algn="just"/>
            <a:r>
              <a:rPr lang="en-US" sz="2400" b="0" i="0" dirty="0">
                <a:solidFill>
                  <a:srgbClr val="404040"/>
                </a:solidFill>
                <a:effectLst/>
                <a:latin typeface="AvenirNextLTPro-Regular"/>
              </a:rPr>
              <a:t>Breaking the development into smaller milestones and planning their release as MVP</a:t>
            </a:r>
          </a:p>
          <a:p>
            <a:pPr algn="just"/>
            <a:r>
              <a:rPr lang="en-US" sz="2400" b="0" i="0" dirty="0">
                <a:solidFill>
                  <a:srgbClr val="404040"/>
                </a:solidFill>
                <a:effectLst/>
                <a:latin typeface="AvenirNextLTPro-Regular"/>
              </a:rPr>
              <a:t>Planning sprints for each member of the software development team and their deliverables</a:t>
            </a:r>
          </a:p>
          <a:p>
            <a:pPr algn="just"/>
            <a:r>
              <a:rPr lang="en-US" sz="2400" b="0" i="0" dirty="0">
                <a:solidFill>
                  <a:srgbClr val="404040"/>
                </a:solidFill>
                <a:effectLst/>
                <a:latin typeface="AvenirNextLTPro-Regular"/>
              </a:rPr>
              <a:t>Holding daily scrum meetings to review progress and eliminate bottlenecks </a:t>
            </a:r>
          </a:p>
          <a:p>
            <a:pPr algn="just"/>
            <a:r>
              <a:rPr lang="en-US" sz="2400" b="0" i="0" dirty="0">
                <a:solidFill>
                  <a:srgbClr val="404040"/>
                </a:solidFill>
                <a:effectLst/>
                <a:latin typeface="AvenirNextLTPro-Regular"/>
              </a:rPr>
              <a:t>Developing and delivering the prototype with the first functionality </a:t>
            </a:r>
          </a:p>
          <a:p>
            <a:pPr algn="just"/>
            <a:r>
              <a:rPr lang="en-US" sz="2400" b="0" i="0" dirty="0">
                <a:solidFill>
                  <a:srgbClr val="404040"/>
                </a:solidFill>
                <a:effectLst/>
                <a:latin typeface="AvenirNextLTPro-Regular"/>
              </a:rPr>
              <a:t>Reviewing the sprint with QA and testing team and testing on the beta users</a:t>
            </a:r>
          </a:p>
          <a:p>
            <a:pPr algn="just"/>
            <a:r>
              <a:rPr lang="en-US" sz="2400" b="0" i="0" dirty="0">
                <a:solidFill>
                  <a:srgbClr val="404040"/>
                </a:solidFill>
                <a:effectLst/>
                <a:latin typeface="AvenirNextLTPro-Regular"/>
              </a:rPr>
              <a:t>Holding retrospective meetings with the product owner, development team, scrum master, and other people in the team</a:t>
            </a:r>
          </a:p>
          <a:p>
            <a:pPr marL="0" indent="0">
              <a:buNone/>
            </a:pPr>
            <a:br>
              <a:rPr lang="en-US" sz="2400" dirty="0"/>
            </a:br>
            <a:endParaRPr lang="en-US" sz="2400" dirty="0"/>
          </a:p>
        </p:txBody>
      </p:sp>
    </p:spTree>
    <p:extLst>
      <p:ext uri="{BB962C8B-B14F-4D97-AF65-F5344CB8AC3E}">
        <p14:creationId xmlns:p14="http://schemas.microsoft.com/office/powerpoint/2010/main" val="2411957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CFACC2-4788-699B-5016-5395904F89D0}"/>
              </a:ext>
            </a:extLst>
          </p:cNvPr>
          <p:cNvSpPr>
            <a:spLocks noGrp="1"/>
          </p:cNvSpPr>
          <p:nvPr>
            <p:ph idx="1"/>
          </p:nvPr>
        </p:nvSpPr>
        <p:spPr>
          <a:xfrm>
            <a:off x="677334" y="530942"/>
            <a:ext cx="9292576" cy="6164825"/>
          </a:xfrm>
        </p:spPr>
        <p:txBody>
          <a:bodyPr>
            <a:normAutofit lnSpcReduction="10000"/>
          </a:bodyPr>
          <a:lstStyle/>
          <a:p>
            <a:pPr marL="0" indent="0">
              <a:buNone/>
            </a:pPr>
            <a:r>
              <a:rPr lang="en-US" b="1" dirty="0">
                <a:effectLst>
                  <a:outerShdw blurRad="38100" dist="38100" dir="2700000" algn="tl">
                    <a:srgbClr val="000000">
                      <a:alpha val="43137"/>
                    </a:srgbClr>
                  </a:outerShdw>
                </a:effectLst>
              </a:rPr>
              <a:t>3.	Prioritize Urgent Over Recent But Keep An Eye On End Goal </a:t>
            </a:r>
          </a:p>
          <a:p>
            <a:pPr algn="just"/>
            <a:r>
              <a:rPr lang="en-US" sz="2000" b="0" i="0" dirty="0">
                <a:solidFill>
                  <a:srgbClr val="404040"/>
                </a:solidFill>
                <a:effectLst/>
                <a:latin typeface="AvenirNextLTPro-Regular"/>
              </a:rPr>
              <a:t>The software universe is pounding with new advancements each day. Whether it is new technology development, a version of the existing frameworks, or even the emergence of new tools for development, you will always find something new and better to incorporate into your software. Many businesses tend to give in to the FOMO of new techs and change the course of their development. </a:t>
            </a:r>
          </a:p>
          <a:p>
            <a:pPr algn="just"/>
            <a:r>
              <a:rPr lang="en-US" sz="2000" b="0" i="0" dirty="0">
                <a:solidFill>
                  <a:srgbClr val="404040"/>
                </a:solidFill>
                <a:effectLst/>
                <a:latin typeface="AvenirNextLTPro-Regular"/>
              </a:rPr>
              <a:t>However, this would not just disrupt the flow of the development but also kill your software development team’s productivity. However, businesses cannot completely give up on changes within their development. That’s where this strategy comes in. </a:t>
            </a:r>
          </a:p>
          <a:p>
            <a:pPr algn="just"/>
            <a:r>
              <a:rPr lang="en-US" sz="2000" b="0" i="0" dirty="0">
                <a:solidFill>
                  <a:srgbClr val="404040"/>
                </a:solidFill>
                <a:effectLst/>
                <a:latin typeface="AvenirNextLTPro-Regular"/>
              </a:rPr>
              <a:t>You need to start prioritizing urgent tasks over the recent changes. But this should not come at the cost of your end goal. Anything new might be a distraction from the set software and might even slow down the development.</a:t>
            </a:r>
          </a:p>
          <a:p>
            <a:pPr algn="just"/>
            <a:r>
              <a:rPr lang="en-US" sz="2000" b="0" i="0" dirty="0">
                <a:solidFill>
                  <a:srgbClr val="404040"/>
                </a:solidFill>
                <a:effectLst/>
                <a:latin typeface="AvenirNextLTPro-Regular"/>
              </a:rPr>
              <a:t>In fact, it need not just be new; it could be a stakeholder’s whim, an issue faced recently, or a buzzing tech issue.</a:t>
            </a:r>
          </a:p>
          <a:p>
            <a:pPr algn="just"/>
            <a:r>
              <a:rPr lang="en-US" sz="2000" b="0" i="0" dirty="0">
                <a:solidFill>
                  <a:srgbClr val="404040"/>
                </a:solidFill>
                <a:effectLst/>
                <a:latin typeface="AvenirNextLTPro-Regular"/>
              </a:rPr>
              <a:t>You also need to distinguish between what is just termed recent urgent and what is important for complete development. </a:t>
            </a:r>
          </a:p>
          <a:p>
            <a:pPr marL="0" indent="0" algn="just">
              <a:buNone/>
            </a:pPr>
            <a:br>
              <a:rPr lang="en-US" sz="2000" dirty="0"/>
            </a:br>
            <a:endParaRPr lang="en-US" sz="2000" dirty="0"/>
          </a:p>
        </p:txBody>
      </p:sp>
    </p:spTree>
    <p:extLst>
      <p:ext uri="{BB962C8B-B14F-4D97-AF65-F5344CB8AC3E}">
        <p14:creationId xmlns:p14="http://schemas.microsoft.com/office/powerpoint/2010/main" val="12427532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260</TotalTime>
  <Words>5265</Words>
  <Application>Microsoft Office PowerPoint</Application>
  <PresentationFormat>Widescreen</PresentationFormat>
  <Paragraphs>180</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AvenirNextLTPro-Bold</vt:lpstr>
      <vt:lpstr>AvenirNextLTPro-Regular</vt:lpstr>
      <vt:lpstr>Poppins</vt:lpstr>
      <vt:lpstr>Trebuchet MS</vt:lpstr>
      <vt:lpstr>Wingdings 3</vt:lpstr>
      <vt:lpstr>Facet</vt:lpstr>
      <vt:lpstr>Ethical Decision in Software Development and Ethics of IT Organizations</vt:lpstr>
      <vt:lpstr>Software Quality and it’s Importance</vt:lpstr>
      <vt:lpstr>PowerPoint Presentation</vt:lpstr>
      <vt:lpstr>Key Aspects of Software Quality</vt:lpstr>
      <vt:lpstr>software quality standards</vt:lpstr>
      <vt:lpstr>Importance of software quality </vt:lpstr>
      <vt:lpstr>Strategies for developing Quality Software </vt:lpstr>
      <vt:lpstr>PowerPoint Presentation</vt:lpstr>
      <vt:lpstr>PowerPoint Presentation</vt:lpstr>
      <vt:lpstr>PowerPoint Presentation</vt:lpstr>
      <vt:lpstr>PowerPoint Presentation</vt:lpstr>
      <vt:lpstr>Use of Contingent Workers</vt:lpstr>
      <vt:lpstr>PowerPoint Presentation</vt:lpstr>
      <vt:lpstr>Advantages of contingent workers</vt:lpstr>
      <vt:lpstr>H-1B Workers</vt:lpstr>
      <vt:lpstr>PowerPoint Presentation</vt:lpstr>
      <vt:lpstr>Outsourcing</vt:lpstr>
      <vt:lpstr>PowerPoint Presentation</vt:lpstr>
      <vt:lpstr>PowerPoint Presentation</vt:lpstr>
      <vt:lpstr>Advantages of outsourcing</vt:lpstr>
      <vt:lpstr>Whistle-Blowing</vt:lpstr>
      <vt:lpstr>PowerPoint Presentation</vt:lpstr>
      <vt:lpstr>PowerPoint Presentation</vt:lpstr>
      <vt:lpstr>Green Computing</vt:lpstr>
      <vt:lpstr>Importance of Green Computing</vt:lpstr>
      <vt:lpstr>Ways to increase green computing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Ethical Decision in Software Development and Ethics of IT Organizations</dc:title>
  <dc:creator>Rakshya Giri</dc:creator>
  <cp:lastModifiedBy>Rakshya Giri</cp:lastModifiedBy>
  <cp:revision>1</cp:revision>
  <dcterms:created xsi:type="dcterms:W3CDTF">2022-12-12T10:18:33Z</dcterms:created>
  <dcterms:modified xsi:type="dcterms:W3CDTF">2022-12-22T13:52:03Z</dcterms:modified>
</cp:coreProperties>
</file>