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8" r:id="rId3"/>
    <p:sldId id="307" r:id="rId4"/>
    <p:sldId id="308" r:id="rId5"/>
    <p:sldId id="311" r:id="rId6"/>
    <p:sldId id="312" r:id="rId7"/>
    <p:sldId id="261" r:id="rId8"/>
    <p:sldId id="263" r:id="rId9"/>
    <p:sldId id="262" r:id="rId10"/>
    <p:sldId id="264" r:id="rId11"/>
    <p:sldId id="268" r:id="rId12"/>
    <p:sldId id="291" r:id="rId13"/>
    <p:sldId id="292" r:id="rId14"/>
    <p:sldId id="267" r:id="rId15"/>
    <p:sldId id="266" r:id="rId16"/>
    <p:sldId id="265" r:id="rId17"/>
    <p:sldId id="271" r:id="rId18"/>
    <p:sldId id="273" r:id="rId19"/>
    <p:sldId id="272" r:id="rId20"/>
    <p:sldId id="274" r:id="rId21"/>
    <p:sldId id="275" r:id="rId22"/>
    <p:sldId id="277" r:id="rId23"/>
    <p:sldId id="276" r:id="rId24"/>
    <p:sldId id="278" r:id="rId25"/>
    <p:sldId id="279" r:id="rId26"/>
    <p:sldId id="280" r:id="rId27"/>
    <p:sldId id="281" r:id="rId28"/>
    <p:sldId id="282" r:id="rId29"/>
    <p:sldId id="284" r:id="rId30"/>
    <p:sldId id="283" r:id="rId31"/>
    <p:sldId id="287" r:id="rId32"/>
    <p:sldId id="285" r:id="rId33"/>
    <p:sldId id="286" r:id="rId34"/>
    <p:sldId id="288" r:id="rId35"/>
    <p:sldId id="293" r:id="rId36"/>
    <p:sldId id="294" r:id="rId37"/>
    <p:sldId id="295" r:id="rId38"/>
    <p:sldId id="296" r:id="rId39"/>
    <p:sldId id="297" r:id="rId40"/>
    <p:sldId id="298" r:id="rId41"/>
    <p:sldId id="299" r:id="rId42"/>
    <p:sldId id="30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94660"/>
  </p:normalViewPr>
  <p:slideViewPr>
    <p:cSldViewPr snapToGrid="0">
      <p:cViewPr varScale="1">
        <p:scale>
          <a:sx n="65" d="100"/>
          <a:sy n="65" d="100"/>
        </p:scale>
        <p:origin x="8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shya Giri" userId="53ccdc19-e701-43fd-bbc8-b39924643bbb" providerId="ADAL" clId="{42EAE546-B59F-466A-B35A-813452BBE805}"/>
    <pc:docChg chg="delSld">
      <pc:chgData name="Rakshya Giri" userId="53ccdc19-e701-43fd-bbc8-b39924643bbb" providerId="ADAL" clId="{42EAE546-B59F-466A-B35A-813452BBE805}" dt="2023-10-11T15:02:55.937" v="2" actId="2696"/>
      <pc:docMkLst>
        <pc:docMk/>
      </pc:docMkLst>
      <pc:sldChg chg="del">
        <pc:chgData name="Rakshya Giri" userId="53ccdc19-e701-43fd-bbc8-b39924643bbb" providerId="ADAL" clId="{42EAE546-B59F-466A-B35A-813452BBE805}" dt="2023-10-11T15:00:41.054" v="0" actId="2696"/>
        <pc:sldMkLst>
          <pc:docMk/>
          <pc:sldMk cId="749551206" sldId="289"/>
        </pc:sldMkLst>
      </pc:sldChg>
      <pc:sldChg chg="del">
        <pc:chgData name="Rakshya Giri" userId="53ccdc19-e701-43fd-bbc8-b39924643bbb" providerId="ADAL" clId="{42EAE546-B59F-466A-B35A-813452BBE805}" dt="2023-10-11T15:00:41.054" v="0" actId="2696"/>
        <pc:sldMkLst>
          <pc:docMk/>
          <pc:sldMk cId="861388568" sldId="290"/>
        </pc:sldMkLst>
      </pc:sldChg>
      <pc:sldChg chg="del">
        <pc:chgData name="Rakshya Giri" userId="53ccdc19-e701-43fd-bbc8-b39924643bbb" providerId="ADAL" clId="{42EAE546-B59F-466A-B35A-813452BBE805}" dt="2023-10-11T15:02:01.446" v="1" actId="2696"/>
        <pc:sldMkLst>
          <pc:docMk/>
          <pc:sldMk cId="1239565022" sldId="301"/>
        </pc:sldMkLst>
      </pc:sldChg>
      <pc:sldChg chg="del">
        <pc:chgData name="Rakshya Giri" userId="53ccdc19-e701-43fd-bbc8-b39924643bbb" providerId="ADAL" clId="{42EAE546-B59F-466A-B35A-813452BBE805}" dt="2023-10-11T15:02:01.446" v="1" actId="2696"/>
        <pc:sldMkLst>
          <pc:docMk/>
          <pc:sldMk cId="3388354320" sldId="302"/>
        </pc:sldMkLst>
      </pc:sldChg>
      <pc:sldChg chg="del">
        <pc:chgData name="Rakshya Giri" userId="53ccdc19-e701-43fd-bbc8-b39924643bbb" providerId="ADAL" clId="{42EAE546-B59F-466A-B35A-813452BBE805}" dt="2023-10-11T15:02:01.446" v="1" actId="2696"/>
        <pc:sldMkLst>
          <pc:docMk/>
          <pc:sldMk cId="352835963" sldId="304"/>
        </pc:sldMkLst>
      </pc:sldChg>
      <pc:sldChg chg="del">
        <pc:chgData name="Rakshya Giri" userId="53ccdc19-e701-43fd-bbc8-b39924643bbb" providerId="ADAL" clId="{42EAE546-B59F-466A-B35A-813452BBE805}" dt="2023-10-11T15:02:55.937" v="2" actId="2696"/>
        <pc:sldMkLst>
          <pc:docMk/>
          <pc:sldMk cId="587190715" sldId="305"/>
        </pc:sldMkLst>
      </pc:sldChg>
      <pc:sldChg chg="del">
        <pc:chgData name="Rakshya Giri" userId="53ccdc19-e701-43fd-bbc8-b39924643bbb" providerId="ADAL" clId="{42EAE546-B59F-466A-B35A-813452BBE805}" dt="2023-10-11T15:02:55.937" v="2" actId="2696"/>
        <pc:sldMkLst>
          <pc:docMk/>
          <pc:sldMk cId="4235340374" sldId="306"/>
        </pc:sldMkLst>
      </pc:sldChg>
      <pc:sldChg chg="del">
        <pc:chgData name="Rakshya Giri" userId="53ccdc19-e701-43fd-bbc8-b39924643bbb" providerId="ADAL" clId="{42EAE546-B59F-466A-B35A-813452BBE805}" dt="2023-10-11T15:00:41.054" v="0" actId="2696"/>
        <pc:sldMkLst>
          <pc:docMk/>
          <pc:sldMk cId="538131087" sldId="309"/>
        </pc:sldMkLst>
      </pc:sldChg>
      <pc:sldChg chg="del">
        <pc:chgData name="Rakshya Giri" userId="53ccdc19-e701-43fd-bbc8-b39924643bbb" providerId="ADAL" clId="{42EAE546-B59F-466A-B35A-813452BBE805}" dt="2023-10-11T15:00:41.054" v="0" actId="2696"/>
        <pc:sldMkLst>
          <pc:docMk/>
          <pc:sldMk cId="685100994" sldId="31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9B6B8E-16CD-4ADF-9B49-501694BFC98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D46E7-17BD-4E0A-92B9-EE2971B0384D}" type="slidenum">
              <a:rPr lang="en-US" smtClean="0"/>
              <a:t>‹#›</a:t>
            </a:fld>
            <a:endParaRPr lang="en-US"/>
          </a:p>
        </p:txBody>
      </p:sp>
    </p:spTree>
    <p:extLst>
      <p:ext uri="{BB962C8B-B14F-4D97-AF65-F5344CB8AC3E}">
        <p14:creationId xmlns:p14="http://schemas.microsoft.com/office/powerpoint/2010/main" val="214322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B6B8E-16CD-4ADF-9B49-501694BFC98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D46E7-17BD-4E0A-92B9-EE2971B0384D}" type="slidenum">
              <a:rPr lang="en-US" smtClean="0"/>
              <a:t>‹#›</a:t>
            </a:fld>
            <a:endParaRPr lang="en-US"/>
          </a:p>
        </p:txBody>
      </p:sp>
    </p:spTree>
    <p:extLst>
      <p:ext uri="{BB962C8B-B14F-4D97-AF65-F5344CB8AC3E}">
        <p14:creationId xmlns:p14="http://schemas.microsoft.com/office/powerpoint/2010/main" val="132397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B6B8E-16CD-4ADF-9B49-501694BFC98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D46E7-17BD-4E0A-92B9-EE2971B0384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496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B6B8E-16CD-4ADF-9B49-501694BFC98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D46E7-17BD-4E0A-92B9-EE2971B0384D}" type="slidenum">
              <a:rPr lang="en-US" smtClean="0"/>
              <a:t>‹#›</a:t>
            </a:fld>
            <a:endParaRPr lang="en-US"/>
          </a:p>
        </p:txBody>
      </p:sp>
    </p:spTree>
    <p:extLst>
      <p:ext uri="{BB962C8B-B14F-4D97-AF65-F5344CB8AC3E}">
        <p14:creationId xmlns:p14="http://schemas.microsoft.com/office/powerpoint/2010/main" val="2617582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B6B8E-16CD-4ADF-9B49-501694BFC98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D46E7-17BD-4E0A-92B9-EE2971B0384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4763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B6B8E-16CD-4ADF-9B49-501694BFC98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D46E7-17BD-4E0A-92B9-EE2971B0384D}" type="slidenum">
              <a:rPr lang="en-US" smtClean="0"/>
              <a:t>‹#›</a:t>
            </a:fld>
            <a:endParaRPr lang="en-US"/>
          </a:p>
        </p:txBody>
      </p:sp>
    </p:spTree>
    <p:extLst>
      <p:ext uri="{BB962C8B-B14F-4D97-AF65-F5344CB8AC3E}">
        <p14:creationId xmlns:p14="http://schemas.microsoft.com/office/powerpoint/2010/main" val="275704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B6B8E-16CD-4ADF-9B49-501694BFC98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D46E7-17BD-4E0A-92B9-EE2971B0384D}" type="slidenum">
              <a:rPr lang="en-US" smtClean="0"/>
              <a:t>‹#›</a:t>
            </a:fld>
            <a:endParaRPr lang="en-US"/>
          </a:p>
        </p:txBody>
      </p:sp>
    </p:spTree>
    <p:extLst>
      <p:ext uri="{BB962C8B-B14F-4D97-AF65-F5344CB8AC3E}">
        <p14:creationId xmlns:p14="http://schemas.microsoft.com/office/powerpoint/2010/main" val="456059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B6B8E-16CD-4ADF-9B49-501694BFC98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D46E7-17BD-4E0A-92B9-EE2971B0384D}" type="slidenum">
              <a:rPr lang="en-US" smtClean="0"/>
              <a:t>‹#›</a:t>
            </a:fld>
            <a:endParaRPr lang="en-US"/>
          </a:p>
        </p:txBody>
      </p:sp>
    </p:spTree>
    <p:extLst>
      <p:ext uri="{BB962C8B-B14F-4D97-AF65-F5344CB8AC3E}">
        <p14:creationId xmlns:p14="http://schemas.microsoft.com/office/powerpoint/2010/main" val="76716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B6B8E-16CD-4ADF-9B49-501694BFC98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D46E7-17BD-4E0A-92B9-EE2971B0384D}" type="slidenum">
              <a:rPr lang="en-US" smtClean="0"/>
              <a:t>‹#›</a:t>
            </a:fld>
            <a:endParaRPr lang="en-US"/>
          </a:p>
        </p:txBody>
      </p:sp>
    </p:spTree>
    <p:extLst>
      <p:ext uri="{BB962C8B-B14F-4D97-AF65-F5344CB8AC3E}">
        <p14:creationId xmlns:p14="http://schemas.microsoft.com/office/powerpoint/2010/main" val="95830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B6B8E-16CD-4ADF-9B49-501694BFC98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D46E7-17BD-4E0A-92B9-EE2971B0384D}" type="slidenum">
              <a:rPr lang="en-US" smtClean="0"/>
              <a:t>‹#›</a:t>
            </a:fld>
            <a:endParaRPr lang="en-US"/>
          </a:p>
        </p:txBody>
      </p:sp>
    </p:spTree>
    <p:extLst>
      <p:ext uri="{BB962C8B-B14F-4D97-AF65-F5344CB8AC3E}">
        <p14:creationId xmlns:p14="http://schemas.microsoft.com/office/powerpoint/2010/main" val="26133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9B6B8E-16CD-4ADF-9B49-501694BFC98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D46E7-17BD-4E0A-92B9-EE2971B0384D}" type="slidenum">
              <a:rPr lang="en-US" smtClean="0"/>
              <a:t>‹#›</a:t>
            </a:fld>
            <a:endParaRPr lang="en-US"/>
          </a:p>
        </p:txBody>
      </p:sp>
    </p:spTree>
    <p:extLst>
      <p:ext uri="{BB962C8B-B14F-4D97-AF65-F5344CB8AC3E}">
        <p14:creationId xmlns:p14="http://schemas.microsoft.com/office/powerpoint/2010/main" val="184245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9B6B8E-16CD-4ADF-9B49-501694BFC98E}"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D46E7-17BD-4E0A-92B9-EE2971B0384D}" type="slidenum">
              <a:rPr lang="en-US" smtClean="0"/>
              <a:t>‹#›</a:t>
            </a:fld>
            <a:endParaRPr lang="en-US"/>
          </a:p>
        </p:txBody>
      </p:sp>
    </p:spTree>
    <p:extLst>
      <p:ext uri="{BB962C8B-B14F-4D97-AF65-F5344CB8AC3E}">
        <p14:creationId xmlns:p14="http://schemas.microsoft.com/office/powerpoint/2010/main" val="322457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9B6B8E-16CD-4ADF-9B49-501694BFC98E}"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D46E7-17BD-4E0A-92B9-EE2971B0384D}" type="slidenum">
              <a:rPr lang="en-US" smtClean="0"/>
              <a:t>‹#›</a:t>
            </a:fld>
            <a:endParaRPr lang="en-US"/>
          </a:p>
        </p:txBody>
      </p:sp>
    </p:spTree>
    <p:extLst>
      <p:ext uri="{BB962C8B-B14F-4D97-AF65-F5344CB8AC3E}">
        <p14:creationId xmlns:p14="http://schemas.microsoft.com/office/powerpoint/2010/main" val="274264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9B6B8E-16CD-4ADF-9B49-501694BFC98E}"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D46E7-17BD-4E0A-92B9-EE2971B0384D}" type="slidenum">
              <a:rPr lang="en-US" smtClean="0"/>
              <a:t>‹#›</a:t>
            </a:fld>
            <a:endParaRPr lang="en-US"/>
          </a:p>
        </p:txBody>
      </p:sp>
    </p:spTree>
    <p:extLst>
      <p:ext uri="{BB962C8B-B14F-4D97-AF65-F5344CB8AC3E}">
        <p14:creationId xmlns:p14="http://schemas.microsoft.com/office/powerpoint/2010/main" val="5006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9B6B8E-16CD-4ADF-9B49-501694BFC98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D46E7-17BD-4E0A-92B9-EE2971B0384D}" type="slidenum">
              <a:rPr lang="en-US" smtClean="0"/>
              <a:t>‹#›</a:t>
            </a:fld>
            <a:endParaRPr lang="en-US"/>
          </a:p>
        </p:txBody>
      </p:sp>
    </p:spTree>
    <p:extLst>
      <p:ext uri="{BB962C8B-B14F-4D97-AF65-F5344CB8AC3E}">
        <p14:creationId xmlns:p14="http://schemas.microsoft.com/office/powerpoint/2010/main" val="56052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D46E7-17BD-4E0A-92B9-EE2971B0384D}" type="slidenum">
              <a:rPr lang="en-US" smtClean="0"/>
              <a:t>‹#›</a:t>
            </a:fld>
            <a:endParaRPr lang="en-US"/>
          </a:p>
        </p:txBody>
      </p:sp>
      <p:sp>
        <p:nvSpPr>
          <p:cNvPr id="5" name="Date Placeholder 4"/>
          <p:cNvSpPr>
            <a:spLocks noGrp="1"/>
          </p:cNvSpPr>
          <p:nvPr>
            <p:ph type="dt" sz="half" idx="10"/>
          </p:nvPr>
        </p:nvSpPr>
        <p:spPr/>
        <p:txBody>
          <a:bodyPr/>
          <a:lstStyle/>
          <a:p>
            <a:fld id="{F89B6B8E-16CD-4ADF-9B49-501694BFC98E}" type="datetimeFigureOut">
              <a:rPr lang="en-US" smtClean="0"/>
              <a:t>10/11/2023</a:t>
            </a:fld>
            <a:endParaRPr lang="en-US"/>
          </a:p>
        </p:txBody>
      </p:sp>
    </p:spTree>
    <p:extLst>
      <p:ext uri="{BB962C8B-B14F-4D97-AF65-F5344CB8AC3E}">
        <p14:creationId xmlns:p14="http://schemas.microsoft.com/office/powerpoint/2010/main" val="131039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9B6B8E-16CD-4ADF-9B49-501694BFC98E}" type="datetimeFigureOut">
              <a:rPr lang="en-US" smtClean="0"/>
              <a:t>10/11/2023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6D46E7-17BD-4E0A-92B9-EE2971B0384D}" type="slidenum">
              <a:rPr lang="en-US" smtClean="0"/>
              <a:t>‹#›</a:t>
            </a:fld>
            <a:endParaRPr lang="en-US"/>
          </a:p>
        </p:txBody>
      </p:sp>
    </p:spTree>
    <p:extLst>
      <p:ext uri="{BB962C8B-B14F-4D97-AF65-F5344CB8AC3E}">
        <p14:creationId xmlns:p14="http://schemas.microsoft.com/office/powerpoint/2010/main" val="199067566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1637071"/>
          </a:xfrm>
        </p:spPr>
        <p:txBody>
          <a:bodyPr>
            <a:normAutofit/>
          </a:bodyPr>
          <a:lstStyle/>
          <a:p>
            <a:r>
              <a:rPr lang="en-US" sz="5400" b="1" dirty="0">
                <a:effectLst>
                  <a:outerShdw blurRad="38100" dist="38100" dir="2700000" algn="tl">
                    <a:srgbClr val="000000">
                      <a:alpha val="43137"/>
                    </a:srgbClr>
                  </a:outerShdw>
                </a:effectLst>
              </a:rPr>
              <a:t>Cyber Law and Professional Ethics</a:t>
            </a:r>
          </a:p>
        </p:txBody>
      </p:sp>
      <p:sp>
        <p:nvSpPr>
          <p:cNvPr id="3" name="Subtitle 2"/>
          <p:cNvSpPr>
            <a:spLocks noGrp="1"/>
          </p:cNvSpPr>
          <p:nvPr>
            <p:ph type="subTitle" idx="1"/>
          </p:nvPr>
        </p:nvSpPr>
        <p:spPr>
          <a:xfrm>
            <a:off x="2138516" y="2200275"/>
            <a:ext cx="8509820" cy="1383583"/>
          </a:xfrm>
        </p:spPr>
        <p:txBody>
          <a:bodyPr>
            <a:normAutofit fontScale="62500" lnSpcReduction="20000"/>
          </a:bodyPr>
          <a:lstStyle/>
          <a:p>
            <a:pPr algn="ctr"/>
            <a:endParaRPr lang="en-US" sz="3600" b="1" dirty="0">
              <a:effectLst>
                <a:outerShdw blurRad="38100" dist="38100" dir="2700000" algn="tl">
                  <a:srgbClr val="000000">
                    <a:alpha val="43137"/>
                  </a:srgbClr>
                </a:outerShdw>
              </a:effectLst>
            </a:endParaRPr>
          </a:p>
          <a:p>
            <a:pPr algn="ctr"/>
            <a:r>
              <a:rPr lang="en-US" sz="3600" b="1" dirty="0">
                <a:effectLst>
                  <a:outerShdw blurRad="38100" dist="38100" dir="2700000" algn="tl">
                    <a:srgbClr val="000000">
                      <a:alpha val="43137"/>
                    </a:srgbClr>
                  </a:outerShdw>
                </a:effectLst>
              </a:rPr>
              <a:t>Unit One</a:t>
            </a:r>
          </a:p>
          <a:p>
            <a:pPr algn="ctr"/>
            <a:r>
              <a:rPr lang="en-US" sz="3600" b="1" dirty="0">
                <a:effectLst>
                  <a:outerShdw blurRad="38100" dist="38100" dir="2700000" algn="tl">
                    <a:srgbClr val="000000">
                      <a:alpha val="43137"/>
                    </a:srgbClr>
                  </a:outerShdw>
                </a:effectLst>
              </a:rPr>
              <a:t>An Overview of Ethics, Ethics for IT Workers and IT Users</a:t>
            </a:r>
          </a:p>
          <a:p>
            <a:pPr algn="ctr"/>
            <a:endParaRPr lang="en-US" sz="3600" b="1" dirty="0">
              <a:effectLst>
                <a:outerShdw blurRad="38100" dist="38100" dir="2700000" algn="tl">
                  <a:srgbClr val="000000">
                    <a:alpha val="43137"/>
                  </a:srgbClr>
                </a:outerShdw>
              </a:effectLst>
            </a:endParaRPr>
          </a:p>
          <a:p>
            <a:pPr algn="ctr"/>
            <a:endParaRPr lang="en-US" sz="3600" b="1" dirty="0">
              <a:effectLst>
                <a:outerShdw blurRad="38100" dist="38100" dir="2700000" algn="tl">
                  <a:srgbClr val="000000">
                    <a:alpha val="43137"/>
                  </a:srgbClr>
                </a:outerShdw>
              </a:effectLst>
            </a:endParaRPr>
          </a:p>
        </p:txBody>
      </p:sp>
      <p:sp>
        <p:nvSpPr>
          <p:cNvPr id="4" name="Subtitle 2">
            <a:extLst>
              <a:ext uri="{FF2B5EF4-FFF2-40B4-BE49-F238E27FC236}">
                <a16:creationId xmlns:a16="http://schemas.microsoft.com/office/drawing/2014/main" id="{53F163BB-F3DD-128E-B909-BD93CD8E4A8C}"/>
              </a:ext>
            </a:extLst>
          </p:cNvPr>
          <p:cNvSpPr txBox="1">
            <a:spLocks/>
          </p:cNvSpPr>
          <p:nvPr/>
        </p:nvSpPr>
        <p:spPr>
          <a:xfrm>
            <a:off x="1563329" y="4188543"/>
            <a:ext cx="9738083" cy="1032386"/>
          </a:xfrm>
          <a:prstGeom prst="rect">
            <a:avLst/>
          </a:prstGeom>
        </p:spPr>
        <p:txBody>
          <a:bodyPr vert="horz" lIns="91440" tIns="45720" rIns="91440" bIns="45720" rtlCol="0" anchor="t">
            <a:normAutofit fontScale="47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endParaRPr lang="en-US" sz="3600" b="1" dirty="0">
              <a:effectLst>
                <a:outerShdw blurRad="38100" dist="38100" dir="2700000" algn="tl">
                  <a:srgbClr val="000000">
                    <a:alpha val="43137"/>
                  </a:srgbClr>
                </a:outerShdw>
              </a:effectLst>
            </a:endParaRPr>
          </a:p>
          <a:p>
            <a:pPr algn="ctr"/>
            <a:endParaRPr lang="en-US" sz="3600" b="1" dirty="0">
              <a:effectLst>
                <a:outerShdw blurRad="38100" dist="38100" dir="2700000" algn="tl">
                  <a:srgbClr val="000000">
                    <a:alpha val="43137"/>
                  </a:srgbClr>
                </a:outerShdw>
              </a:effectLst>
            </a:endParaRPr>
          </a:p>
          <a:p>
            <a:pPr algn="ctr"/>
            <a:r>
              <a:rPr lang="en-US" sz="3600" b="1" dirty="0">
                <a:effectLst>
                  <a:outerShdw blurRad="38100" dist="38100" dir="2700000" algn="tl">
                    <a:srgbClr val="000000">
                      <a:alpha val="43137"/>
                    </a:srgbClr>
                  </a:outerShdw>
                </a:effectLst>
              </a:rPr>
              <a:t>Adv. Rakshya Giri</a:t>
            </a:r>
          </a:p>
        </p:txBody>
      </p:sp>
    </p:spTree>
    <p:extLst>
      <p:ext uri="{BB962C8B-B14F-4D97-AF65-F5344CB8AC3E}">
        <p14:creationId xmlns:p14="http://schemas.microsoft.com/office/powerpoint/2010/main" val="289762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4313"/>
            <a:ext cx="8596668" cy="1000126"/>
          </a:xfrm>
        </p:spPr>
        <p:txBody>
          <a:bodyPr>
            <a:normAutofit/>
          </a:bodyPr>
          <a:lstStyle/>
          <a:p>
            <a:pPr algn="ctr"/>
            <a:r>
              <a:rPr lang="en-US" sz="4000" dirty="0">
                <a:effectLst>
                  <a:outerShdw blurRad="38100" dist="38100" dir="2700000" algn="tl">
                    <a:srgbClr val="000000">
                      <a:alpha val="43137"/>
                    </a:srgbClr>
                  </a:outerShdw>
                </a:effectLst>
              </a:rPr>
              <a:t>Ethics in Business World</a:t>
            </a:r>
          </a:p>
        </p:txBody>
      </p:sp>
      <p:sp>
        <p:nvSpPr>
          <p:cNvPr id="3" name="Content Placeholder 2"/>
          <p:cNvSpPr>
            <a:spLocks noGrp="1"/>
          </p:cNvSpPr>
          <p:nvPr>
            <p:ph idx="1"/>
          </p:nvPr>
        </p:nvSpPr>
        <p:spPr>
          <a:xfrm>
            <a:off x="314325" y="1214439"/>
            <a:ext cx="10115549" cy="5329236"/>
          </a:xfrm>
        </p:spPr>
        <p:txBody>
          <a:bodyPr/>
          <a:lstStyle/>
          <a:p>
            <a:pPr algn="just"/>
            <a:r>
              <a:rPr lang="en-US" sz="2000" dirty="0"/>
              <a:t>Business ethic refers to conducting  all aspects of business and dealing with the stakeholders/client with ethical manner.</a:t>
            </a:r>
          </a:p>
          <a:p>
            <a:pPr algn="just"/>
            <a:r>
              <a:rPr lang="en-US" sz="2000" dirty="0"/>
              <a:t>Honesty, Respect and Trust are the major pillar/foundation of business ethics.</a:t>
            </a:r>
          </a:p>
          <a:p>
            <a:pPr algn="just"/>
            <a:r>
              <a:rPr lang="en-US" sz="2000" dirty="0"/>
              <a:t>The idea of business ethics came into existence along with the creation of the first companies or organizations, what is most often referred to by the term is its recent history since the early 1970s. </a:t>
            </a:r>
          </a:p>
          <a:p>
            <a:pPr algn="just"/>
            <a:r>
              <a:rPr lang="en-US" sz="2000" dirty="0"/>
              <a:t>Business ethics are important for every company. It keeps workers safe, help trade and interactions between companies remain honest and fair, and generally make for better goods and services. </a:t>
            </a:r>
          </a:p>
          <a:p>
            <a:pPr algn="just"/>
            <a:r>
              <a:rPr lang="en-US" sz="2000" dirty="0"/>
              <a:t>It  helps a company to distinguish whether what a company will and won’t stand for is not always the same for each organization, but knowing basic ethical guidelines is a key component of company management.</a:t>
            </a:r>
          </a:p>
          <a:p>
            <a:pPr algn="just"/>
            <a:r>
              <a:rPr lang="en-US" sz="2000" dirty="0"/>
              <a:t>Business ethics is the prescribed code of conduct for businesses. It is a set of guidelines for dealing with various procedures ethically.</a:t>
            </a:r>
          </a:p>
          <a:p>
            <a:pPr algn="just"/>
            <a:endParaRPr lang="en-US" dirty="0"/>
          </a:p>
        </p:txBody>
      </p:sp>
    </p:spTree>
    <p:extLst>
      <p:ext uri="{BB962C8B-B14F-4D97-AF65-F5344CB8AC3E}">
        <p14:creationId xmlns:p14="http://schemas.microsoft.com/office/powerpoint/2010/main" val="243954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257175"/>
            <a:ext cx="10115549" cy="6286500"/>
          </a:xfrm>
        </p:spPr>
        <p:txBody>
          <a:bodyPr>
            <a:normAutofit fontScale="92500" lnSpcReduction="20000"/>
          </a:bodyPr>
          <a:lstStyle/>
          <a:p>
            <a:pPr algn="just"/>
            <a:r>
              <a:rPr lang="en-US" sz="2400" dirty="0"/>
              <a:t>“Business Ethics is an art and science for maintaining harmonious relationship with society, its various groups and institutions as well as recognizing the moral responsibility for the rightness and wrongness of business conduct” -Wheeler</a:t>
            </a:r>
          </a:p>
          <a:p>
            <a:pPr algn="just"/>
            <a:r>
              <a:rPr lang="en-US" sz="2400" dirty="0"/>
              <a:t>It is the prescribed code of conduct for businesses. It is a set of guidelines for dealing with various procedures ethically.</a:t>
            </a:r>
          </a:p>
          <a:p>
            <a:pPr algn="just"/>
            <a:r>
              <a:rPr lang="en-US" sz="2400" dirty="0"/>
              <a:t>It ascertain social, cultural, legal, and other economic limitations and safeguard the interest of parties involved</a:t>
            </a:r>
          </a:p>
          <a:p>
            <a:pPr algn="just"/>
            <a:r>
              <a:rPr lang="en-US" sz="2400" dirty="0"/>
              <a:t>It comprises corporate responsibility, personal responsibility, social responsibility, loyalty, fairness, respect, trustworthiness, and technology ethics.</a:t>
            </a:r>
          </a:p>
          <a:p>
            <a:pPr algn="just"/>
            <a:r>
              <a:rPr lang="en-US" sz="2400" dirty="0"/>
              <a:t>It emphasizes moral and social values like consumer protection, welfare, sustainability, customer loyalty, brand image, and employee retention, fair business practices, and service to society.</a:t>
            </a:r>
          </a:p>
          <a:p>
            <a:pPr algn="just"/>
            <a:r>
              <a:rPr lang="en-US" sz="2400" dirty="0"/>
              <a:t>Non-compliance with ethics can result in hefty fines and legal actions.</a:t>
            </a:r>
          </a:p>
          <a:p>
            <a:pPr algn="just"/>
            <a:r>
              <a:rPr lang="en-US" sz="2400" dirty="0"/>
              <a:t>A small mistake made by one employee can tarnish the brand image of a company.</a:t>
            </a:r>
          </a:p>
          <a:p>
            <a:pPr algn="just"/>
            <a:r>
              <a:rPr lang="en-US" sz="2400" dirty="0"/>
              <a:t>Likewise, the un-ethical decisions impact customers, employees, and shareholders.</a:t>
            </a:r>
          </a:p>
          <a:p>
            <a:pPr marL="0" indent="0" algn="just">
              <a:buNone/>
            </a:pPr>
            <a:endParaRPr lang="en-US" dirty="0"/>
          </a:p>
        </p:txBody>
      </p:sp>
    </p:spTree>
    <p:extLst>
      <p:ext uri="{BB962C8B-B14F-4D97-AF65-F5344CB8AC3E}">
        <p14:creationId xmlns:p14="http://schemas.microsoft.com/office/powerpoint/2010/main" val="2618080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00013"/>
            <a:ext cx="9295341" cy="5941349"/>
          </a:xfrm>
        </p:spPr>
        <p:txBody>
          <a:bodyPr>
            <a:normAutofit lnSpcReduction="10000"/>
          </a:bodyPr>
          <a:lstStyle/>
          <a:p>
            <a:pPr algn="just"/>
            <a:r>
              <a:rPr lang="en-US" sz="2400" dirty="0"/>
              <a:t>What is right or wrong conduct for a business is the standard called Business Ethics. </a:t>
            </a:r>
          </a:p>
          <a:p>
            <a:pPr algn="just"/>
            <a:r>
              <a:rPr lang="en-US" sz="2400" dirty="0"/>
              <a:t>Business Ethics are not always aligned with laws and therefore “ethical” and “legal” behavior is not the same. </a:t>
            </a:r>
          </a:p>
          <a:p>
            <a:pPr algn="just"/>
            <a:r>
              <a:rPr lang="en-US" sz="2400" dirty="0"/>
              <a:t>Companies establish business ethics to maintain trust between employees but also outwardly to other partners and investors. Throughout the years there have been many business scandals that have occurred due to a lack of ethics imposed on decision making and business conducts. </a:t>
            </a:r>
          </a:p>
          <a:p>
            <a:pPr algn="just"/>
            <a:r>
              <a:rPr lang="en-US" sz="2400" dirty="0"/>
              <a:t>Business Ethics have begun to become more of an importance to companies today as it creates a clear image of the company, builds trust between employees, and protects the company from any legal issues. As whistle-blowing has become more popular due to increased potential identity threats, companies have tightened up their business policies and practices to prevent any ethical missteps.     </a:t>
            </a:r>
            <a:r>
              <a:rPr lang="en-US" dirty="0"/>
              <a:t> </a:t>
            </a:r>
          </a:p>
        </p:txBody>
      </p:sp>
    </p:spTree>
    <p:extLst>
      <p:ext uri="{BB962C8B-B14F-4D97-AF65-F5344CB8AC3E}">
        <p14:creationId xmlns:p14="http://schemas.microsoft.com/office/powerpoint/2010/main" val="111756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14301"/>
            <a:ext cx="9409641" cy="5927062"/>
          </a:xfrm>
        </p:spPr>
        <p:txBody>
          <a:bodyPr>
            <a:normAutofit fontScale="92500" lnSpcReduction="10000"/>
          </a:bodyPr>
          <a:lstStyle/>
          <a:p>
            <a:pPr algn="just"/>
            <a:r>
              <a:rPr lang="en-US" sz="2400" dirty="0"/>
              <a:t>Business Ethics have prompted many companies to adopt corporate policies that address specific areas of company interactions. </a:t>
            </a:r>
          </a:p>
          <a:p>
            <a:pPr algn="just"/>
            <a:r>
              <a:rPr lang="en-US" sz="2400" dirty="0"/>
              <a:t>To make sure that employees understand what the rules are at a company and what procedures they are allowed to work on they sign an ethics contract. However, to establish that business ethics are properly followed, more must be done than just having an employee sign a contract. </a:t>
            </a:r>
          </a:p>
          <a:p>
            <a:pPr algn="just"/>
            <a:r>
              <a:rPr lang="en-US" sz="2400" dirty="0"/>
              <a:t>Companies must maintain constant communication about their policy which can be done through campaigns that will engage every member of the company or during an employee’s initial training.</a:t>
            </a:r>
          </a:p>
          <a:p>
            <a:pPr algn="just"/>
            <a:r>
              <a:rPr lang="en-US" sz="2400" dirty="0"/>
              <a:t> To ensure that these ethical policies are respected and followed, companies must continue to develop strong communication with their employees and partners and set up an open environment.</a:t>
            </a:r>
          </a:p>
          <a:p>
            <a:pPr algn="just"/>
            <a:r>
              <a:rPr lang="en-US" sz="2400" dirty="0"/>
              <a:t> In this environment, employees should be able to voice their opinions and concerns without judgment and companies should be able to take action when necessary if any instances of breaking the ethical code arise</a:t>
            </a:r>
            <a:r>
              <a:rPr lang="en-US" dirty="0"/>
              <a:t>.</a:t>
            </a:r>
          </a:p>
        </p:txBody>
      </p:sp>
    </p:spTree>
    <p:extLst>
      <p:ext uri="{BB962C8B-B14F-4D97-AF65-F5344CB8AC3E}">
        <p14:creationId xmlns:p14="http://schemas.microsoft.com/office/powerpoint/2010/main" val="2409391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0014"/>
            <a:ext cx="8852429" cy="1071562"/>
          </a:xfrm>
        </p:spPr>
        <p:txBody>
          <a:bodyPr>
            <a:normAutofit/>
          </a:bodyPr>
          <a:lstStyle/>
          <a:p>
            <a:pPr algn="ctr"/>
            <a:r>
              <a:rPr lang="en-US" sz="4000" b="1" dirty="0">
                <a:effectLst>
                  <a:outerShdw blurRad="38100" dist="38100" dir="2700000" algn="tl">
                    <a:srgbClr val="000000">
                      <a:alpha val="43137"/>
                    </a:srgbClr>
                  </a:outerShdw>
                </a:effectLst>
              </a:rPr>
              <a:t>Ethical Issues in Business World</a:t>
            </a:r>
          </a:p>
        </p:txBody>
      </p:sp>
      <p:sp>
        <p:nvSpPr>
          <p:cNvPr id="3" name="Content Placeholder 2"/>
          <p:cNvSpPr>
            <a:spLocks noGrp="1"/>
          </p:cNvSpPr>
          <p:nvPr>
            <p:ph idx="1"/>
          </p:nvPr>
        </p:nvSpPr>
        <p:spPr>
          <a:xfrm>
            <a:off x="677334" y="971550"/>
            <a:ext cx="9438216" cy="5069813"/>
          </a:xfrm>
        </p:spPr>
        <p:txBody>
          <a:bodyPr/>
          <a:lstStyle/>
          <a:p>
            <a:r>
              <a:rPr lang="en-US" sz="2400" dirty="0"/>
              <a:t>Workplace discrimination</a:t>
            </a:r>
          </a:p>
          <a:p>
            <a:r>
              <a:rPr lang="en-US" sz="2400" dirty="0"/>
              <a:t> Inaccurate financial reporting</a:t>
            </a:r>
          </a:p>
          <a:p>
            <a:r>
              <a:rPr lang="en-US" sz="2400" dirty="0"/>
              <a:t>Inappropriate safety measures</a:t>
            </a:r>
          </a:p>
          <a:p>
            <a:r>
              <a:rPr lang="en-US" sz="2400" dirty="0"/>
              <a:t> Poor working conditions/Unmanaged work premises</a:t>
            </a:r>
          </a:p>
          <a:p>
            <a:r>
              <a:rPr lang="en-US" sz="2400" dirty="0"/>
              <a:t>Employee harassment</a:t>
            </a:r>
          </a:p>
          <a:p>
            <a:r>
              <a:rPr lang="en-US" sz="2400" dirty="0"/>
              <a:t>Misleading product information</a:t>
            </a:r>
          </a:p>
          <a:p>
            <a:r>
              <a:rPr lang="en-US" sz="2400" dirty="0"/>
              <a:t>Breach of Data and security</a:t>
            </a:r>
          </a:p>
          <a:p>
            <a:endParaRPr lang="en-US" dirty="0"/>
          </a:p>
        </p:txBody>
      </p:sp>
    </p:spTree>
    <p:extLst>
      <p:ext uri="{BB962C8B-B14F-4D97-AF65-F5344CB8AC3E}">
        <p14:creationId xmlns:p14="http://schemas.microsoft.com/office/powerpoint/2010/main" val="2487821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4314"/>
            <a:ext cx="8596668" cy="1185862"/>
          </a:xfrm>
        </p:spPr>
        <p:txBody>
          <a:bodyPr>
            <a:normAutofit/>
          </a:bodyPr>
          <a:lstStyle/>
          <a:p>
            <a:pPr algn="ctr"/>
            <a:r>
              <a:rPr lang="en-US" sz="4000" b="1" dirty="0">
                <a:effectLst>
                  <a:outerShdw blurRad="38100" dist="38100" dir="2700000" algn="tl">
                    <a:srgbClr val="000000">
                      <a:alpha val="43137"/>
                    </a:srgbClr>
                  </a:outerShdw>
                </a:effectLst>
              </a:rPr>
              <a:t>Types of Business ethics</a:t>
            </a:r>
          </a:p>
        </p:txBody>
      </p:sp>
      <p:sp>
        <p:nvSpPr>
          <p:cNvPr id="3" name="Content Placeholder 2"/>
          <p:cNvSpPr>
            <a:spLocks noGrp="1"/>
          </p:cNvSpPr>
          <p:nvPr>
            <p:ph idx="1"/>
          </p:nvPr>
        </p:nvSpPr>
        <p:spPr>
          <a:xfrm>
            <a:off x="677334" y="1143000"/>
            <a:ext cx="9395354" cy="5329237"/>
          </a:xfrm>
        </p:spPr>
        <p:txBody>
          <a:bodyPr>
            <a:normAutofit/>
          </a:bodyPr>
          <a:lstStyle/>
          <a:p>
            <a:r>
              <a:rPr lang="en-US" sz="2800" dirty="0"/>
              <a:t>Corporate Responsibility</a:t>
            </a:r>
          </a:p>
          <a:p>
            <a:r>
              <a:rPr lang="en-US" sz="2800" dirty="0"/>
              <a:t>Social Responsibility</a:t>
            </a:r>
          </a:p>
          <a:p>
            <a:r>
              <a:rPr lang="en-US" sz="2800" dirty="0"/>
              <a:t>Personal Responsibility</a:t>
            </a:r>
          </a:p>
          <a:p>
            <a:r>
              <a:rPr lang="en-US" sz="2800" dirty="0"/>
              <a:t>Technology Ethics</a:t>
            </a:r>
          </a:p>
          <a:p>
            <a:r>
              <a:rPr lang="en-US" sz="2800" dirty="0"/>
              <a:t>Fairness</a:t>
            </a:r>
          </a:p>
          <a:p>
            <a:r>
              <a:rPr lang="en-US" sz="2800" dirty="0"/>
              <a:t>Transparency</a:t>
            </a:r>
          </a:p>
        </p:txBody>
      </p:sp>
    </p:spTree>
    <p:extLst>
      <p:ext uri="{BB962C8B-B14F-4D97-AF65-F5344CB8AC3E}">
        <p14:creationId xmlns:p14="http://schemas.microsoft.com/office/powerpoint/2010/main" val="758996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2888"/>
            <a:ext cx="8596668" cy="900112"/>
          </a:xfrm>
        </p:spPr>
        <p:txBody>
          <a:bodyPr/>
          <a:lstStyle/>
          <a:p>
            <a:pPr algn="ctr"/>
            <a:r>
              <a:rPr lang="en-US" b="1" dirty="0">
                <a:effectLst>
                  <a:outerShdw blurRad="38100" dist="38100" dir="2700000" algn="tl">
                    <a:srgbClr val="000000">
                      <a:alpha val="43137"/>
                    </a:srgbClr>
                  </a:outerShdw>
                </a:effectLst>
              </a:rPr>
              <a:t>Importance of ethics in business world</a:t>
            </a:r>
          </a:p>
        </p:txBody>
      </p:sp>
      <p:sp>
        <p:nvSpPr>
          <p:cNvPr id="3" name="Content Placeholder 2"/>
          <p:cNvSpPr>
            <a:spLocks noGrp="1"/>
          </p:cNvSpPr>
          <p:nvPr>
            <p:ph idx="1"/>
          </p:nvPr>
        </p:nvSpPr>
        <p:spPr>
          <a:xfrm>
            <a:off x="677333" y="1143000"/>
            <a:ext cx="9538229" cy="5714999"/>
          </a:xfrm>
        </p:spPr>
        <p:txBody>
          <a:bodyPr>
            <a:normAutofit/>
          </a:bodyPr>
          <a:lstStyle/>
          <a:p>
            <a:r>
              <a:rPr lang="en-US" sz="2400" dirty="0"/>
              <a:t>For employee commitment</a:t>
            </a:r>
          </a:p>
          <a:p>
            <a:r>
              <a:rPr lang="en-US" sz="2400" dirty="0"/>
              <a:t>Client/Customer satisfaction</a:t>
            </a:r>
          </a:p>
          <a:p>
            <a:r>
              <a:rPr lang="en-US" sz="2400" dirty="0"/>
              <a:t>Building relationship with stakeholders</a:t>
            </a:r>
          </a:p>
          <a:p>
            <a:r>
              <a:rPr lang="en-US" sz="2400" dirty="0"/>
              <a:t>Confidence and loyalty towards profession/organization</a:t>
            </a:r>
          </a:p>
          <a:p>
            <a:r>
              <a:rPr lang="en-US" sz="2400" dirty="0"/>
              <a:t>Honesty and fairness</a:t>
            </a:r>
          </a:p>
          <a:p>
            <a:r>
              <a:rPr lang="en-US" sz="2400" dirty="0"/>
              <a:t>To focus on a strategy </a:t>
            </a:r>
          </a:p>
          <a:p>
            <a:r>
              <a:rPr lang="en-US" sz="2400" dirty="0"/>
              <a:t>To maintain product quality</a:t>
            </a:r>
          </a:p>
          <a:p>
            <a:endParaRPr lang="en-US" sz="2400" dirty="0"/>
          </a:p>
          <a:p>
            <a:endParaRPr lang="en-US" sz="2400" dirty="0"/>
          </a:p>
        </p:txBody>
      </p:sp>
    </p:spTree>
    <p:extLst>
      <p:ext uri="{BB962C8B-B14F-4D97-AF65-F5344CB8AC3E}">
        <p14:creationId xmlns:p14="http://schemas.microsoft.com/office/powerpoint/2010/main" val="1765990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0050"/>
            <a:ext cx="8596668" cy="971550"/>
          </a:xfrm>
        </p:spPr>
        <p:txBody>
          <a:bodyPr/>
          <a:lstStyle/>
          <a:p>
            <a:r>
              <a:rPr lang="en-US" b="1" dirty="0">
                <a:effectLst>
                  <a:outerShdw blurRad="38100" dist="38100" dir="2700000" algn="tl">
                    <a:srgbClr val="000000">
                      <a:alpha val="43137"/>
                    </a:srgbClr>
                  </a:outerShdw>
                </a:effectLst>
              </a:rPr>
              <a:t>Corporate Social Responsibility(CSR)</a:t>
            </a:r>
            <a:endParaRPr lang="en-US" dirty="0"/>
          </a:p>
        </p:txBody>
      </p:sp>
      <p:sp>
        <p:nvSpPr>
          <p:cNvPr id="3" name="Content Placeholder 2"/>
          <p:cNvSpPr>
            <a:spLocks noGrp="1"/>
          </p:cNvSpPr>
          <p:nvPr>
            <p:ph idx="1"/>
          </p:nvPr>
        </p:nvSpPr>
        <p:spPr>
          <a:xfrm>
            <a:off x="677333" y="1371601"/>
            <a:ext cx="9581091" cy="4669762"/>
          </a:xfrm>
        </p:spPr>
        <p:txBody>
          <a:bodyPr>
            <a:noAutofit/>
          </a:bodyPr>
          <a:lstStyle/>
          <a:p>
            <a:pPr algn="just"/>
            <a:r>
              <a:rPr lang="en-US" sz="2000" dirty="0"/>
              <a:t>CSR is all about:</a:t>
            </a:r>
          </a:p>
          <a:p>
            <a:pPr marL="0" indent="0" algn="just">
              <a:buNone/>
            </a:pPr>
            <a:r>
              <a:rPr lang="en-US" sz="2000" dirty="0"/>
              <a:t>	a.	Making Profit</a:t>
            </a:r>
          </a:p>
          <a:p>
            <a:pPr marL="0" indent="0" algn="just">
              <a:buNone/>
            </a:pPr>
            <a:r>
              <a:rPr lang="en-US" sz="2000" dirty="0"/>
              <a:t>	b.	Obeying the rule</a:t>
            </a:r>
          </a:p>
          <a:p>
            <a:pPr marL="0" indent="0" algn="just">
              <a:buNone/>
            </a:pPr>
            <a:r>
              <a:rPr lang="en-US" sz="2000" dirty="0"/>
              <a:t>	c.	Being ethical</a:t>
            </a:r>
          </a:p>
          <a:p>
            <a:pPr algn="just"/>
            <a:r>
              <a:rPr lang="en-US" sz="2000" dirty="0"/>
              <a:t> Addresses social issues by using business resources and expertise</a:t>
            </a:r>
          </a:p>
          <a:p>
            <a:pPr algn="just"/>
            <a:r>
              <a:rPr lang="en-US" sz="2000" dirty="0"/>
              <a:t>It has been practicing by many business organizations to maintain a sound relationship with local and national institutions so that it may make a positive impact on customer flow and retention.</a:t>
            </a:r>
          </a:p>
          <a:p>
            <a:pPr algn="just"/>
            <a:r>
              <a:rPr lang="en-US" sz="2000" dirty="0"/>
              <a:t>It is the organization management's practice to ensure that there should be a positive impact on society by generating employees and satisfying the customer need.</a:t>
            </a:r>
          </a:p>
          <a:p>
            <a:pPr algn="just"/>
            <a:r>
              <a:rPr lang="en-US" sz="2000" dirty="0"/>
              <a:t>It is the responsibility of any corporate body towards the society. It is carried out through benevolent activities for society by targeting environment, employees, community, deprived sector and so on</a:t>
            </a:r>
          </a:p>
        </p:txBody>
      </p:sp>
    </p:spTree>
    <p:extLst>
      <p:ext uri="{BB962C8B-B14F-4D97-AF65-F5344CB8AC3E}">
        <p14:creationId xmlns:p14="http://schemas.microsoft.com/office/powerpoint/2010/main" val="229219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Corporate Social Responsibility(CSR)</a:t>
            </a:r>
            <a:r>
              <a:rPr lang="en-US" dirty="0"/>
              <a:t> </a:t>
            </a:r>
          </a:p>
        </p:txBody>
      </p:sp>
      <p:sp>
        <p:nvSpPr>
          <p:cNvPr id="3" name="Content Placeholder 2"/>
          <p:cNvSpPr>
            <a:spLocks noGrp="1"/>
          </p:cNvSpPr>
          <p:nvPr>
            <p:ph idx="1"/>
          </p:nvPr>
        </p:nvSpPr>
        <p:spPr>
          <a:xfrm>
            <a:off x="228600" y="2160589"/>
            <a:ext cx="9045402" cy="4583111"/>
          </a:xfrm>
        </p:spPr>
        <p:txBody>
          <a:bodyPr>
            <a:normAutofit lnSpcReduction="10000"/>
          </a:bodyPr>
          <a:lstStyle/>
          <a:p>
            <a:r>
              <a:rPr lang="en-US" b="1" dirty="0"/>
              <a:t>CSR of Starbucks</a:t>
            </a:r>
          </a:p>
          <a:p>
            <a:pPr marL="0" indent="0">
              <a:buNone/>
            </a:pPr>
            <a:r>
              <a:rPr lang="en-US" dirty="0"/>
              <a:t>Starbucks is a well-known firm that practices corporate social responsibility. As indicated by the company: Starbucks’ social corporate responsibility and sustainability is about being responsible and doing things that are good for the planet and each other.</a:t>
            </a:r>
          </a:p>
          <a:p>
            <a:pPr marL="0" indent="0">
              <a:buNone/>
            </a:pPr>
            <a:r>
              <a:rPr lang="en-US" dirty="0"/>
              <a:t>	a.	Starbucks Youth Action Grants</a:t>
            </a:r>
          </a:p>
          <a:p>
            <a:pPr marL="0" indent="0">
              <a:buNone/>
            </a:pPr>
            <a:r>
              <a:rPr lang="en-US" dirty="0"/>
              <a:t>	b.	Ethos Water Fund</a:t>
            </a:r>
          </a:p>
          <a:p>
            <a:pPr marL="0" indent="0">
              <a:buNone/>
            </a:pPr>
            <a:r>
              <a:rPr lang="en-US" dirty="0"/>
              <a:t>	c.	Ethical Sourcing</a:t>
            </a:r>
          </a:p>
          <a:p>
            <a:pPr marL="0" indent="0">
              <a:buNone/>
            </a:pPr>
            <a:r>
              <a:rPr lang="en-US" dirty="0"/>
              <a:t>	d.	Green Building</a:t>
            </a:r>
          </a:p>
          <a:p>
            <a:r>
              <a:rPr lang="en-US" dirty="0"/>
              <a:t>Corporate Social Responsibility (CSR) is the commitment from all the stakeholders, business to be specific, for their contribution to improve the quality of life of the people of a certain community or a society at large. CSR is considered as the transparent business practices based on business ethics that come along with the legal requirements and accountability towards the society.</a:t>
            </a:r>
          </a:p>
        </p:txBody>
      </p:sp>
    </p:spTree>
    <p:extLst>
      <p:ext uri="{BB962C8B-B14F-4D97-AF65-F5344CB8AC3E}">
        <p14:creationId xmlns:p14="http://schemas.microsoft.com/office/powerpoint/2010/main" val="4158845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8600"/>
            <a:ext cx="8596668" cy="1014413"/>
          </a:xfrm>
        </p:spPr>
        <p:txBody>
          <a:bodyPr/>
          <a:lstStyle/>
          <a:p>
            <a:pPr algn="ctr"/>
            <a:r>
              <a:rPr lang="en-US" b="1" dirty="0">
                <a:effectLst>
                  <a:outerShdw blurRad="38100" dist="38100" dir="2700000" algn="tl">
                    <a:srgbClr val="000000">
                      <a:alpha val="43137"/>
                    </a:srgbClr>
                  </a:outerShdw>
                </a:effectLst>
              </a:rPr>
              <a:t>Benefits/Perks of CSR</a:t>
            </a:r>
          </a:p>
        </p:txBody>
      </p:sp>
      <p:sp>
        <p:nvSpPr>
          <p:cNvPr id="3" name="Content Placeholder 2"/>
          <p:cNvSpPr>
            <a:spLocks noGrp="1"/>
          </p:cNvSpPr>
          <p:nvPr>
            <p:ph idx="1"/>
          </p:nvPr>
        </p:nvSpPr>
        <p:spPr>
          <a:xfrm>
            <a:off x="677334" y="1028701"/>
            <a:ext cx="8596668" cy="5012662"/>
          </a:xfrm>
        </p:spPr>
        <p:txBody>
          <a:bodyPr/>
          <a:lstStyle/>
          <a:p>
            <a:r>
              <a:rPr lang="en-US" dirty="0"/>
              <a:t>Stronger brand image, recognition, and reputation</a:t>
            </a:r>
          </a:p>
          <a:p>
            <a:r>
              <a:rPr lang="en-US" dirty="0"/>
              <a:t>Increased customer loyalty and sales</a:t>
            </a:r>
          </a:p>
          <a:p>
            <a:r>
              <a:rPr lang="en-US" dirty="0"/>
              <a:t>Retaining key and talented employees</a:t>
            </a:r>
          </a:p>
          <a:p>
            <a:r>
              <a:rPr lang="en-US" dirty="0"/>
              <a:t> Easier access to funding</a:t>
            </a:r>
          </a:p>
          <a:p>
            <a:endParaRPr lang="en-US" dirty="0"/>
          </a:p>
        </p:txBody>
      </p:sp>
    </p:spTree>
    <p:extLst>
      <p:ext uri="{BB962C8B-B14F-4D97-AF65-F5344CB8AC3E}">
        <p14:creationId xmlns:p14="http://schemas.microsoft.com/office/powerpoint/2010/main" val="288444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Course Objectives</a:t>
            </a:r>
          </a:p>
        </p:txBody>
      </p:sp>
      <p:sp>
        <p:nvSpPr>
          <p:cNvPr id="3" name="Content Placeholder 2"/>
          <p:cNvSpPr>
            <a:spLocks noGrp="1"/>
          </p:cNvSpPr>
          <p:nvPr>
            <p:ph idx="1"/>
          </p:nvPr>
        </p:nvSpPr>
        <p:spPr/>
        <p:txBody>
          <a:bodyPr>
            <a:normAutofit/>
          </a:bodyPr>
          <a:lstStyle/>
          <a:p>
            <a:r>
              <a:rPr lang="en-US" sz="2800" dirty="0"/>
              <a:t>Knowledge of Cyber Law</a:t>
            </a:r>
          </a:p>
          <a:p>
            <a:r>
              <a:rPr lang="en-US" sz="2800" dirty="0"/>
              <a:t>Knowledge of Cyber security</a:t>
            </a:r>
          </a:p>
          <a:p>
            <a:r>
              <a:rPr lang="en-US" sz="2800" dirty="0"/>
              <a:t>Knowledge on Privacy Protection</a:t>
            </a:r>
          </a:p>
          <a:p>
            <a:r>
              <a:rPr lang="en-US" sz="2800" dirty="0"/>
              <a:t>Knowledge on Intellectual Property Protection</a:t>
            </a:r>
          </a:p>
          <a:p>
            <a:r>
              <a:rPr lang="en-US" sz="2800" dirty="0"/>
              <a:t>Knowledge on Ethics for IT Professionals and IT Organizations</a:t>
            </a:r>
          </a:p>
        </p:txBody>
      </p:sp>
    </p:spTree>
    <p:extLst>
      <p:ext uri="{BB962C8B-B14F-4D97-AF65-F5344CB8AC3E}">
        <p14:creationId xmlns:p14="http://schemas.microsoft.com/office/powerpoint/2010/main" val="714449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234" y="228600"/>
            <a:ext cx="8596668" cy="957263"/>
          </a:xfrm>
        </p:spPr>
        <p:txBody>
          <a:bodyPr>
            <a:normAutofit/>
          </a:bodyPr>
          <a:lstStyle/>
          <a:p>
            <a:pPr algn="ctr"/>
            <a:r>
              <a:rPr lang="en-US" sz="4000" dirty="0">
                <a:effectLst>
                  <a:outerShdw blurRad="38100" dist="38100" dir="2700000" algn="tl">
                    <a:srgbClr val="000000">
                      <a:alpha val="43137"/>
                    </a:srgbClr>
                  </a:outerShdw>
                </a:effectLst>
              </a:rPr>
              <a:t>CSR in Nepal</a:t>
            </a:r>
          </a:p>
        </p:txBody>
      </p:sp>
      <p:sp>
        <p:nvSpPr>
          <p:cNvPr id="3" name="Content Placeholder 2"/>
          <p:cNvSpPr>
            <a:spLocks noGrp="1"/>
          </p:cNvSpPr>
          <p:nvPr>
            <p:ph idx="1"/>
          </p:nvPr>
        </p:nvSpPr>
        <p:spPr>
          <a:xfrm>
            <a:off x="677334" y="1185863"/>
            <a:ext cx="9381066" cy="4855499"/>
          </a:xfrm>
        </p:spPr>
        <p:txBody>
          <a:bodyPr/>
          <a:lstStyle/>
          <a:p>
            <a:r>
              <a:rPr lang="en-US" dirty="0"/>
              <a:t>Nepalese business community has historically been active in CSR by contributing to build educational institutions, temples and </a:t>
            </a:r>
            <a:r>
              <a:rPr lang="en-US" dirty="0" err="1"/>
              <a:t>Dharmasaalas</a:t>
            </a:r>
            <a:r>
              <a:rPr lang="en-US" dirty="0"/>
              <a:t> and they have always helped with food, cloth and amenities in the times of natural calamities. They have been carrying out CSR philanthropically which is now being shifted towards more strategic intent. </a:t>
            </a:r>
          </a:p>
          <a:p>
            <a:r>
              <a:rPr lang="en-US" dirty="0"/>
              <a:t>The Industrial Enterprise Act, 2020 has made mandatory CSR for industrial enterprises of certain size and types, while NRB regulations have made the CSR activities mandatory to the Nepalese banking industry. </a:t>
            </a:r>
          </a:p>
          <a:p>
            <a:r>
              <a:rPr lang="en-US" dirty="0"/>
              <a:t>Nepalese business community has historically been active in CSR by contributing to build educational institutions, temples and </a:t>
            </a:r>
            <a:r>
              <a:rPr lang="en-US" dirty="0" err="1"/>
              <a:t>Dharmasaalas</a:t>
            </a:r>
            <a:r>
              <a:rPr lang="en-US" dirty="0"/>
              <a:t> and they have always helped with food, cloth and amenities in the times of natural calamities.</a:t>
            </a:r>
          </a:p>
          <a:p>
            <a:r>
              <a:rPr lang="en-US" dirty="0"/>
              <a:t>Industrial Enterprise Act, 2016 and Nepal Rastra Bank’s (NRB's) regulations have made the CSR activities mandatory for the Nepalese banking sector</a:t>
            </a:r>
          </a:p>
        </p:txBody>
      </p:sp>
    </p:spTree>
    <p:extLst>
      <p:ext uri="{BB962C8B-B14F-4D97-AF65-F5344CB8AC3E}">
        <p14:creationId xmlns:p14="http://schemas.microsoft.com/office/powerpoint/2010/main" val="60631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234" y="228600"/>
            <a:ext cx="8596668" cy="957263"/>
          </a:xfrm>
        </p:spPr>
        <p:txBody>
          <a:bodyPr>
            <a:normAutofit/>
          </a:bodyPr>
          <a:lstStyle/>
          <a:p>
            <a:pPr algn="ctr"/>
            <a:r>
              <a:rPr lang="en-US" sz="4000" dirty="0">
                <a:effectLst>
                  <a:outerShdw blurRad="38100" dist="38100" dir="2700000" algn="tl">
                    <a:srgbClr val="000000">
                      <a:alpha val="43137"/>
                    </a:srgbClr>
                  </a:outerShdw>
                </a:effectLst>
              </a:rPr>
              <a:t>CSR in Nepal</a:t>
            </a:r>
          </a:p>
        </p:txBody>
      </p:sp>
      <p:sp>
        <p:nvSpPr>
          <p:cNvPr id="3" name="Content Placeholder 2"/>
          <p:cNvSpPr>
            <a:spLocks noGrp="1"/>
          </p:cNvSpPr>
          <p:nvPr>
            <p:ph idx="1"/>
          </p:nvPr>
        </p:nvSpPr>
        <p:spPr>
          <a:xfrm>
            <a:off x="677334" y="1185863"/>
            <a:ext cx="9381066" cy="4855499"/>
          </a:xfrm>
        </p:spPr>
        <p:txBody>
          <a:bodyPr>
            <a:normAutofit/>
          </a:bodyPr>
          <a:lstStyle/>
          <a:p>
            <a:pPr algn="just"/>
            <a:r>
              <a:rPr lang="en-US" sz="2000" dirty="0"/>
              <a:t>The corporate world in Nepal, for few years, was involved in CSR and had been practicing silent philanthropy for different sectors of the society. Most commonly, businesses are focusing on education, healthcare and environment, and heritage protection to count as a part of CSR.</a:t>
            </a:r>
          </a:p>
          <a:p>
            <a:pPr algn="just"/>
            <a:r>
              <a:rPr lang="en-US" sz="2000" dirty="0"/>
              <a:t>The Industrial Enterprise Act, 2020 has made mandatory CSR for industrial enterprises of certain size and types, while NRB regulations have made the CSR activities mandatory to the Nepalese banking industry. </a:t>
            </a:r>
          </a:p>
          <a:p>
            <a:pPr algn="just"/>
            <a:r>
              <a:rPr lang="en-US" sz="2000" dirty="0"/>
              <a:t>The Industrial Enterprise Act (section 48) and Circular no. 11/073/74 issued by Nepal Rastra Bank mandatorily imposed CSR over certain industries, banks, and financial institutions.</a:t>
            </a:r>
          </a:p>
          <a:p>
            <a:pPr algn="just"/>
            <a:r>
              <a:rPr lang="en-US" sz="2000" dirty="0"/>
              <a:t>Industrial Enterprise Act, 2016 and Nepal Rastra Bank’s (NRB's) regulations have made the CSR activities mandatory for the Nepalese banking sector</a:t>
            </a:r>
          </a:p>
        </p:txBody>
      </p:sp>
    </p:spTree>
    <p:extLst>
      <p:ext uri="{BB962C8B-B14F-4D97-AF65-F5344CB8AC3E}">
        <p14:creationId xmlns:p14="http://schemas.microsoft.com/office/powerpoint/2010/main" val="1702925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1464"/>
            <a:ext cx="8596668" cy="842962"/>
          </a:xfrm>
        </p:spPr>
        <p:txBody>
          <a:bodyPr>
            <a:normAutofit/>
          </a:bodyPr>
          <a:lstStyle/>
          <a:p>
            <a:pPr algn="ctr"/>
            <a:r>
              <a:rPr lang="en-US" sz="4000" b="1" dirty="0">
                <a:effectLst>
                  <a:outerShdw blurRad="38100" dist="38100" dir="2700000" algn="tl">
                    <a:srgbClr val="000000">
                      <a:alpha val="43137"/>
                    </a:srgbClr>
                  </a:outerShdw>
                </a:effectLst>
              </a:rPr>
              <a:t>Nepal Telecom</a:t>
            </a:r>
          </a:p>
        </p:txBody>
      </p:sp>
      <p:sp>
        <p:nvSpPr>
          <p:cNvPr id="3" name="Content Placeholder 2"/>
          <p:cNvSpPr>
            <a:spLocks noGrp="1"/>
          </p:cNvSpPr>
          <p:nvPr>
            <p:ph idx="1"/>
          </p:nvPr>
        </p:nvSpPr>
        <p:spPr>
          <a:xfrm>
            <a:off x="677333" y="1114427"/>
            <a:ext cx="9252479" cy="4926936"/>
          </a:xfrm>
        </p:spPr>
        <p:txBody>
          <a:bodyPr>
            <a:normAutofit/>
          </a:bodyPr>
          <a:lstStyle/>
          <a:p>
            <a:r>
              <a:rPr lang="en-US" sz="2000" dirty="0"/>
              <a:t>Nepal Telecom provided notable services during last year’s earthquake. The company provided free mobile call services amounting to </a:t>
            </a:r>
            <a:r>
              <a:rPr lang="en-US" sz="2000" dirty="0" err="1"/>
              <a:t>Rs</a:t>
            </a:r>
            <a:r>
              <a:rPr lang="en-US" sz="2000" dirty="0"/>
              <a:t> 1.46 billion immediately after the disaster receiving widespread applause nationally and internationally.</a:t>
            </a:r>
          </a:p>
          <a:p>
            <a:r>
              <a:rPr lang="en-US" sz="2000" dirty="0"/>
              <a:t>Meanwhile, the </a:t>
            </a:r>
            <a:r>
              <a:rPr lang="en-US" sz="2000" dirty="0" err="1"/>
              <a:t>Bagmati</a:t>
            </a:r>
            <a:r>
              <a:rPr lang="en-US" sz="2000" dirty="0"/>
              <a:t> River Clean-Up campaign is another noteworthy social initiative of NT focusing on environmental protection. </a:t>
            </a:r>
          </a:p>
          <a:p>
            <a:r>
              <a:rPr lang="en-US" sz="2000" dirty="0"/>
              <a:t> NT in cooperation with the Ministry of Agriculture Development (</a:t>
            </a:r>
            <a:r>
              <a:rPr lang="en-US" sz="2000" dirty="0" err="1"/>
              <a:t>MoAD</a:t>
            </a:r>
            <a:r>
              <a:rPr lang="en-US" sz="2000" dirty="0"/>
              <a:t>), distributed a total of 5,500 SIM cards, of which 1,500 and 4,000 units were distributed in the first and second phase respectively. </a:t>
            </a:r>
          </a:p>
          <a:p>
            <a:r>
              <a:rPr lang="en-US" sz="2000" dirty="0"/>
              <a:t>Nepal Telecom has also provided a free child help line to Child Workers in Nepal (CWIN) and is also providing the same kind of services for </a:t>
            </a:r>
            <a:r>
              <a:rPr lang="en-US" sz="2000" dirty="0" err="1"/>
              <a:t>organisations</a:t>
            </a:r>
            <a:r>
              <a:rPr lang="en-US" sz="2000" dirty="0"/>
              <a:t> working on child protection.</a:t>
            </a:r>
          </a:p>
        </p:txBody>
      </p:sp>
    </p:spTree>
    <p:extLst>
      <p:ext uri="{BB962C8B-B14F-4D97-AF65-F5344CB8AC3E}">
        <p14:creationId xmlns:p14="http://schemas.microsoft.com/office/powerpoint/2010/main" val="262948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234" y="228600"/>
            <a:ext cx="8596668" cy="957263"/>
          </a:xfrm>
        </p:spPr>
        <p:txBody>
          <a:bodyPr>
            <a:normAutofit/>
          </a:bodyPr>
          <a:lstStyle/>
          <a:p>
            <a:pPr algn="ctr"/>
            <a:r>
              <a:rPr lang="en-US" sz="4000" dirty="0">
                <a:effectLst>
                  <a:outerShdw blurRad="38100" dist="38100" dir="2700000" algn="tl">
                    <a:srgbClr val="000000">
                      <a:alpha val="43137"/>
                    </a:srgbClr>
                  </a:outerShdw>
                </a:effectLst>
              </a:rPr>
              <a:t>CSR in Nepal</a:t>
            </a:r>
          </a:p>
        </p:txBody>
      </p:sp>
      <p:sp>
        <p:nvSpPr>
          <p:cNvPr id="3" name="Content Placeholder 2"/>
          <p:cNvSpPr>
            <a:spLocks noGrp="1"/>
          </p:cNvSpPr>
          <p:nvPr>
            <p:ph idx="1"/>
          </p:nvPr>
        </p:nvSpPr>
        <p:spPr>
          <a:xfrm>
            <a:off x="677334" y="1185863"/>
            <a:ext cx="9381066" cy="4855499"/>
          </a:xfrm>
        </p:spPr>
        <p:txBody>
          <a:bodyPr>
            <a:normAutofit/>
          </a:bodyPr>
          <a:lstStyle/>
          <a:p>
            <a:pPr algn="just"/>
            <a:r>
              <a:rPr lang="en-US" sz="2000" dirty="0"/>
              <a:t>Even with the gradual practice of CSR culture in Nepal, the actual concept of CSR is yet to be captivated well by the corporate world in Nepal. </a:t>
            </a:r>
          </a:p>
          <a:p>
            <a:pPr algn="just"/>
            <a:r>
              <a:rPr lang="en-US" sz="2000" dirty="0"/>
              <a:t>The business houses, despite spending their substantial time and money on projects, the impact to the concerned stakeholders is hardly felt, especially in education sectors.</a:t>
            </a:r>
          </a:p>
          <a:p>
            <a:pPr algn="just"/>
            <a:r>
              <a:rPr lang="en-US" sz="2000" dirty="0"/>
              <a:t> After the 2015 earthquakes, according to the ADB, close to 8,000 schools and 30,000 classrooms were damaged or destroyed, directly affecting the education of 1.5 million children. However, these corporate houses, as experts say, could not address the core part even after six years of the massive earthquake. </a:t>
            </a:r>
          </a:p>
        </p:txBody>
      </p:sp>
    </p:spTree>
    <p:extLst>
      <p:ext uri="{BB962C8B-B14F-4D97-AF65-F5344CB8AC3E}">
        <p14:creationId xmlns:p14="http://schemas.microsoft.com/office/powerpoint/2010/main" val="3091220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8614"/>
            <a:ext cx="8596668" cy="914400"/>
          </a:xfrm>
        </p:spPr>
        <p:txBody>
          <a:bodyPr>
            <a:normAutofit/>
          </a:bodyPr>
          <a:lstStyle/>
          <a:p>
            <a:pPr algn="ctr"/>
            <a:r>
              <a:rPr lang="en-US" sz="4000" b="1" dirty="0">
                <a:effectLst>
                  <a:outerShdw blurRad="38100" dist="38100" dir="2700000" algn="tl">
                    <a:srgbClr val="000000">
                      <a:alpha val="43137"/>
                    </a:srgbClr>
                  </a:outerShdw>
                </a:effectLst>
              </a:rPr>
              <a:t>NCELL</a:t>
            </a:r>
          </a:p>
        </p:txBody>
      </p:sp>
      <p:sp>
        <p:nvSpPr>
          <p:cNvPr id="3" name="Content Placeholder 2"/>
          <p:cNvSpPr>
            <a:spLocks noGrp="1"/>
          </p:cNvSpPr>
          <p:nvPr>
            <p:ph idx="1"/>
          </p:nvPr>
        </p:nvSpPr>
        <p:spPr>
          <a:xfrm>
            <a:off x="677334" y="1243014"/>
            <a:ext cx="9266766" cy="5272085"/>
          </a:xfrm>
        </p:spPr>
        <p:txBody>
          <a:bodyPr>
            <a:normAutofit/>
          </a:bodyPr>
          <a:lstStyle/>
          <a:p>
            <a:pPr algn="just"/>
            <a:r>
              <a:rPr lang="en-US" sz="2000" dirty="0" err="1"/>
              <a:t>Ncell</a:t>
            </a:r>
            <a:r>
              <a:rPr lang="en-US" sz="2000" dirty="0"/>
              <a:t> has its focus in education, environment, livelihood, health and other areas as well. The mobile service provider has spent </a:t>
            </a:r>
            <a:r>
              <a:rPr lang="en-US" sz="2000" dirty="0" err="1"/>
              <a:t>Rs</a:t>
            </a:r>
            <a:r>
              <a:rPr lang="en-US" sz="2000" dirty="0"/>
              <a:t> 388.55 million so far on CSR projects. In addition to this, </a:t>
            </a:r>
            <a:r>
              <a:rPr lang="en-US" sz="2000" dirty="0" err="1"/>
              <a:t>Ncell</a:t>
            </a:r>
            <a:r>
              <a:rPr lang="en-US" sz="2000" dirty="0"/>
              <a:t> is also spending </a:t>
            </a:r>
            <a:r>
              <a:rPr lang="en-US" sz="2000" dirty="0" err="1"/>
              <a:t>Rs</a:t>
            </a:r>
            <a:r>
              <a:rPr lang="en-US" sz="2000" dirty="0"/>
              <a:t> 1 billion for rebuilding of schools and other infrastructures that were damaged due to the devastating earthquake  of April 2015.</a:t>
            </a:r>
          </a:p>
          <a:p>
            <a:pPr algn="just"/>
            <a:r>
              <a:rPr lang="en-US" sz="2000" dirty="0" err="1"/>
              <a:t>Ncell</a:t>
            </a:r>
            <a:r>
              <a:rPr lang="en-US" sz="2000" dirty="0"/>
              <a:t> App Camp has been another major project that the company ran in 2014 and 2015 aiming to unleash the country’s digital talent, by providing them capacity building training to build businesses around the mobile app idea and to set up their own startup businesses.</a:t>
            </a:r>
          </a:p>
          <a:p>
            <a:pPr algn="just"/>
            <a:r>
              <a:rPr lang="en-US" sz="2000" dirty="0" err="1"/>
              <a:t>Ncell</a:t>
            </a:r>
            <a:r>
              <a:rPr lang="en-US" sz="2000" dirty="0"/>
              <a:t> is also adopting clean energy as a part of its environmental responsibility.</a:t>
            </a:r>
          </a:p>
          <a:p>
            <a:pPr algn="just"/>
            <a:r>
              <a:rPr lang="en-US" sz="2000" dirty="0"/>
              <a:t>Since July 2016, </a:t>
            </a:r>
            <a:r>
              <a:rPr lang="en-US" sz="2000" dirty="0" err="1"/>
              <a:t>Ncell</a:t>
            </a:r>
            <a:r>
              <a:rPr lang="en-US" sz="2000" dirty="0"/>
              <a:t> has also been collaborating with Department of Hydrology and Meteorology (DHM) and is disseminating flood early warning SMS alerts to the people living downstream of major rivers, helping them to remain safe and prevent loss of property during floods. </a:t>
            </a:r>
          </a:p>
        </p:txBody>
      </p:sp>
    </p:spTree>
    <p:extLst>
      <p:ext uri="{BB962C8B-B14F-4D97-AF65-F5344CB8AC3E}">
        <p14:creationId xmlns:p14="http://schemas.microsoft.com/office/powerpoint/2010/main" val="3750369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9181041" cy="1500188"/>
          </a:xfrm>
        </p:spPr>
        <p:txBody>
          <a:bodyPr/>
          <a:lstStyle/>
          <a:p>
            <a:r>
              <a:rPr lang="en-US" dirty="0"/>
              <a:t>Fostering Corporate Social Responsibility and Good Business Ethics</a:t>
            </a:r>
          </a:p>
        </p:txBody>
      </p:sp>
      <p:sp>
        <p:nvSpPr>
          <p:cNvPr id="3" name="Content Placeholder 2"/>
          <p:cNvSpPr>
            <a:spLocks noGrp="1"/>
          </p:cNvSpPr>
          <p:nvPr>
            <p:ph idx="1"/>
          </p:nvPr>
        </p:nvSpPr>
        <p:spPr>
          <a:xfrm>
            <a:off x="677334" y="1285875"/>
            <a:ext cx="8596668" cy="4755487"/>
          </a:xfrm>
        </p:spPr>
        <p:txBody>
          <a:bodyPr/>
          <a:lstStyle/>
          <a:p>
            <a:pPr algn="just"/>
            <a:r>
              <a:rPr lang="en-US" dirty="0"/>
              <a:t>Ethics and corporate social responsibility (CSR) have become watchwords for the governance industry in recent years. </a:t>
            </a:r>
          </a:p>
          <a:p>
            <a:pPr algn="just"/>
            <a:r>
              <a:rPr lang="en-US" dirty="0"/>
              <a:t>Growing pressure on businesses, coupled with companies' ambitions to 'do better' regarding ethical and corporate social responsibility, has pushed the issue to the top of board agendas. </a:t>
            </a:r>
          </a:p>
          <a:p>
            <a:pPr algn="just"/>
            <a:r>
              <a:rPr lang="en-US" dirty="0"/>
              <a:t>Despite this, the concepts of corporate social responsibility and ethics are not always fully understood by businesses.</a:t>
            </a:r>
          </a:p>
          <a:p>
            <a:pPr algn="just"/>
            <a:r>
              <a:rPr lang="en-US" dirty="0"/>
              <a:t>Practicing corporate social responsibility can make an organization more aware of its impact on society.</a:t>
            </a:r>
          </a:p>
        </p:txBody>
      </p:sp>
    </p:spTree>
    <p:extLst>
      <p:ext uri="{BB962C8B-B14F-4D97-AF65-F5344CB8AC3E}">
        <p14:creationId xmlns:p14="http://schemas.microsoft.com/office/powerpoint/2010/main" val="1999741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528762"/>
          </a:xfrm>
        </p:spPr>
        <p:txBody>
          <a:bodyPr>
            <a:normAutofit/>
          </a:bodyPr>
          <a:lstStyle/>
          <a:p>
            <a:pPr algn="ctr"/>
            <a:r>
              <a:rPr lang="en-US" sz="4400" dirty="0">
                <a:effectLst>
                  <a:outerShdw blurRad="38100" dist="38100" dir="2700000" algn="tl">
                    <a:srgbClr val="000000">
                      <a:alpha val="43137"/>
                    </a:srgbClr>
                  </a:outerShdw>
                </a:effectLst>
              </a:rPr>
              <a:t>Improving Business Ethics</a:t>
            </a:r>
          </a:p>
        </p:txBody>
      </p:sp>
      <p:sp>
        <p:nvSpPr>
          <p:cNvPr id="3" name="Content Placeholder 2"/>
          <p:cNvSpPr>
            <a:spLocks noGrp="1"/>
          </p:cNvSpPr>
          <p:nvPr>
            <p:ph idx="1"/>
          </p:nvPr>
        </p:nvSpPr>
        <p:spPr>
          <a:xfrm>
            <a:off x="300039" y="928687"/>
            <a:ext cx="9972674" cy="5112675"/>
          </a:xfrm>
        </p:spPr>
        <p:txBody>
          <a:bodyPr/>
          <a:lstStyle/>
          <a:p>
            <a:r>
              <a:rPr lang="en-US" dirty="0"/>
              <a:t>Engaging with employee and customers</a:t>
            </a:r>
          </a:p>
          <a:p>
            <a:r>
              <a:rPr lang="en-US" dirty="0"/>
              <a:t>Framing Code of Conduct</a:t>
            </a:r>
          </a:p>
          <a:p>
            <a:r>
              <a:rPr lang="en-US" dirty="0"/>
              <a:t>Promote Ethical behavior</a:t>
            </a:r>
          </a:p>
          <a:p>
            <a:r>
              <a:rPr lang="en-US" dirty="0"/>
              <a:t>Reward ethical behavior</a:t>
            </a:r>
          </a:p>
          <a:p>
            <a:r>
              <a:rPr lang="en-US" dirty="0"/>
              <a:t>Learning from mistake</a:t>
            </a:r>
          </a:p>
          <a:p>
            <a:r>
              <a:rPr lang="en-US" dirty="0"/>
              <a:t>Being a good role model</a:t>
            </a:r>
          </a:p>
          <a:p>
            <a:r>
              <a:rPr lang="en-US" dirty="0"/>
              <a:t>Engage staff and other stakeholders such as suppliers, investors, regulators and consumer communities, through effective and informative communication. Good, regular and consistent communication and training will help to embed an ethical culture.</a:t>
            </a:r>
          </a:p>
          <a:p>
            <a:r>
              <a:rPr lang="en-US" dirty="0"/>
              <a:t>Provide support routes for staff. Organizations need to develop clear routes for reporting suspected fraud and violation of company policies on </a:t>
            </a:r>
            <a:r>
              <a:rPr lang="en-US"/>
              <a:t>ethical behavior. </a:t>
            </a:r>
            <a:r>
              <a:rPr lang="en-US" dirty="0"/>
              <a:t>Too many organizations are weak in this regard and must adopt a zero-tolerance approach.</a:t>
            </a:r>
          </a:p>
          <a:p>
            <a:endParaRPr lang="en-US" dirty="0"/>
          </a:p>
          <a:p>
            <a:endParaRPr lang="en-US" dirty="0"/>
          </a:p>
          <a:p>
            <a:endParaRPr lang="en-US" dirty="0"/>
          </a:p>
        </p:txBody>
      </p:sp>
    </p:spTree>
    <p:extLst>
      <p:ext uri="{BB962C8B-B14F-4D97-AF65-F5344CB8AC3E}">
        <p14:creationId xmlns:p14="http://schemas.microsoft.com/office/powerpoint/2010/main" val="2752174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814388"/>
          </a:xfrm>
        </p:spPr>
        <p:txBody>
          <a:bodyPr/>
          <a:lstStyle/>
          <a:p>
            <a:r>
              <a:rPr lang="en-US" dirty="0"/>
              <a:t>Ethical Consideration in Decision-Making</a:t>
            </a:r>
          </a:p>
        </p:txBody>
      </p:sp>
      <p:sp>
        <p:nvSpPr>
          <p:cNvPr id="3" name="Content Placeholder 2"/>
          <p:cNvSpPr>
            <a:spLocks noGrp="1"/>
          </p:cNvSpPr>
          <p:nvPr>
            <p:ph idx="1"/>
          </p:nvPr>
        </p:nvSpPr>
        <p:spPr>
          <a:xfrm>
            <a:off x="677335" y="971550"/>
            <a:ext cx="9681104" cy="5529263"/>
          </a:xfrm>
        </p:spPr>
        <p:txBody>
          <a:bodyPr/>
          <a:lstStyle/>
          <a:p>
            <a:pPr algn="just"/>
            <a:r>
              <a:rPr lang="en-US" dirty="0"/>
              <a:t>Ethical decision-making is based on core character values like trustworthiness, respect, responsibility, fairness, caring, and good citizenship. Ethical decisions generate ethical behaviors and provide a foundation for good business practices.</a:t>
            </a:r>
          </a:p>
          <a:p>
            <a:pPr algn="just"/>
            <a:r>
              <a:rPr lang="en-US" dirty="0"/>
              <a:t>Most significant decisions in organizations are not only complex but could be considered dilemmas, because they involve fundamental conflicts between a set of economic and self-interest considerations and a competing set of ethical, legal, and social considerations.</a:t>
            </a:r>
          </a:p>
          <a:p>
            <a:pPr algn="just"/>
            <a:r>
              <a:rPr lang="en-US" dirty="0"/>
              <a:t>Ethical decisions are almost always complex, for several reasons. Most ethical decisions have: (a) multiple alternatives; (b) consequences that extend beyond the immediate situation; (c) uncertain consequences; (d) outcomes that mix various economic, legal, and social benefits and costs; and (e) personal implications.</a:t>
            </a:r>
          </a:p>
          <a:p>
            <a:pPr algn="just"/>
            <a:r>
              <a:rPr lang="en-US" dirty="0"/>
              <a:t>Ethical decisions in organizations are seldom simple choices between right and wrong; they involve complex judgments balancing economic and self-interest benefits and costs against various legal, ethical, and social benefits and costs.</a:t>
            </a:r>
          </a:p>
          <a:p>
            <a:pPr algn="just"/>
            <a:endParaRPr lang="en-US" dirty="0"/>
          </a:p>
        </p:txBody>
      </p:sp>
    </p:spTree>
    <p:extLst>
      <p:ext uri="{BB962C8B-B14F-4D97-AF65-F5344CB8AC3E}">
        <p14:creationId xmlns:p14="http://schemas.microsoft.com/office/powerpoint/2010/main" val="3651074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8612"/>
            <a:ext cx="9952566" cy="900113"/>
          </a:xfrm>
        </p:spPr>
        <p:txBody>
          <a:bodyPr/>
          <a:lstStyle/>
          <a:p>
            <a:r>
              <a:rPr lang="en-US" b="1" dirty="0">
                <a:effectLst>
                  <a:outerShdw blurRad="38100" dist="38100" dir="2700000" algn="tl">
                    <a:srgbClr val="000000">
                      <a:alpha val="43137"/>
                    </a:srgbClr>
                  </a:outerShdw>
                </a:effectLst>
              </a:rPr>
              <a:t>Ethics in Information Technology</a:t>
            </a:r>
          </a:p>
        </p:txBody>
      </p:sp>
      <p:sp>
        <p:nvSpPr>
          <p:cNvPr id="3" name="Content Placeholder 2"/>
          <p:cNvSpPr>
            <a:spLocks noGrp="1"/>
          </p:cNvSpPr>
          <p:nvPr>
            <p:ph idx="1"/>
          </p:nvPr>
        </p:nvSpPr>
        <p:spPr>
          <a:xfrm>
            <a:off x="677334" y="1228725"/>
            <a:ext cx="9952566" cy="5357813"/>
          </a:xfrm>
        </p:spPr>
        <p:txBody>
          <a:bodyPr>
            <a:noAutofit/>
          </a:bodyPr>
          <a:lstStyle/>
          <a:p>
            <a:r>
              <a:rPr lang="en-US" sz="2400" dirty="0"/>
              <a:t>The study of ethical concerns resulting from the usage and advancement of electronic technologies is known as information technology ethics.</a:t>
            </a:r>
          </a:p>
          <a:p>
            <a:r>
              <a:rPr lang="en-US" sz="2400" dirty="0"/>
              <a:t>Its objective is to find and formulate responses to queries regarding the moral foundations of private obligations and conduct as well as the moral foundations of public policy.</a:t>
            </a:r>
          </a:p>
          <a:p>
            <a:r>
              <a:rPr lang="en-US" sz="2400" dirty="0"/>
              <a:t>Because information technology has caused dramatic social, political, and conceptual change, information technology ethics raises new and unique moral issues.</a:t>
            </a:r>
          </a:p>
          <a:p>
            <a:r>
              <a:rPr lang="en-US" sz="2400" dirty="0"/>
              <a:t>Because information technology affects not only how we do things but also how we think about them, it calls into question some of the fundamental organizing concepts of moral and political philosophy, such as property, privacy, power distribution, basic liberties, and moral responsibility.</a:t>
            </a:r>
          </a:p>
        </p:txBody>
      </p:sp>
    </p:spTree>
    <p:extLst>
      <p:ext uri="{BB962C8B-B14F-4D97-AF65-F5344CB8AC3E}">
        <p14:creationId xmlns:p14="http://schemas.microsoft.com/office/powerpoint/2010/main" val="3464028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85751"/>
            <a:ext cx="10209741" cy="5755612"/>
          </a:xfrm>
        </p:spPr>
        <p:txBody>
          <a:bodyPr>
            <a:noAutofit/>
          </a:bodyPr>
          <a:lstStyle/>
          <a:p>
            <a:r>
              <a:rPr lang="en-US" sz="2000" dirty="0"/>
              <a:t>Information technology refers to the elements that are used to store, retrieve, and alter information, starting with the server's operating system.</a:t>
            </a:r>
          </a:p>
          <a:p>
            <a:r>
              <a:rPr lang="en-US" sz="2000" dirty="0"/>
              <a:t>On a large scale, it has a wide range of applications in education, business, health, industries, the banking sector, and scientific research.</a:t>
            </a:r>
          </a:p>
          <a:p>
            <a:r>
              <a:rPr lang="en-US" sz="2000" dirty="0"/>
              <a:t>With the rapid advancement of information technology, it is essential to understand security issues, privacy concerns, and the main negative effects of IT.</a:t>
            </a:r>
          </a:p>
          <a:p>
            <a:r>
              <a:rPr lang="en-US" sz="2000" dirty="0"/>
              <a:t>It is critical to identify ethical issues when dealing with these issues in IT society.</a:t>
            </a:r>
          </a:p>
          <a:p>
            <a:r>
              <a:rPr lang="en-US" sz="2000" dirty="0"/>
              <a:t>Some of the major ethical issues faced by Information Technology (IT) are:</a:t>
            </a:r>
          </a:p>
          <a:p>
            <a:pPr marL="0" indent="0">
              <a:buNone/>
            </a:pPr>
            <a:r>
              <a:rPr lang="en-US" sz="2000" dirty="0"/>
              <a:t>	a	Personal Privacy</a:t>
            </a:r>
          </a:p>
          <a:p>
            <a:pPr marL="0" indent="0">
              <a:buNone/>
            </a:pPr>
            <a:r>
              <a:rPr lang="en-US" sz="2000" dirty="0"/>
              <a:t>	b	 Access Right</a:t>
            </a:r>
          </a:p>
          <a:p>
            <a:pPr marL="0" indent="0">
              <a:buNone/>
            </a:pPr>
            <a:r>
              <a:rPr lang="en-US" sz="2000" dirty="0"/>
              <a:t>	c	Harmful Actions</a:t>
            </a:r>
          </a:p>
          <a:p>
            <a:pPr marL="0" indent="0">
              <a:buNone/>
            </a:pPr>
            <a:r>
              <a:rPr lang="en-US" sz="2000" dirty="0"/>
              <a:t>	d	Patents</a:t>
            </a:r>
          </a:p>
          <a:p>
            <a:pPr marL="0" indent="0">
              <a:buNone/>
            </a:pPr>
            <a:r>
              <a:rPr lang="en-US" sz="2000" dirty="0"/>
              <a:t>	e	Copyright</a:t>
            </a:r>
          </a:p>
          <a:p>
            <a:pPr marL="0" indent="0">
              <a:buNone/>
            </a:pPr>
            <a:r>
              <a:rPr lang="en-US" sz="2000" dirty="0"/>
              <a:t> 	f	Trade Secrets</a:t>
            </a:r>
          </a:p>
          <a:p>
            <a:pPr marL="0" indent="0">
              <a:buNone/>
            </a:pPr>
            <a:r>
              <a:rPr lang="en-US" sz="2000" dirty="0"/>
              <a:t>	g	 Liability</a:t>
            </a:r>
          </a:p>
          <a:p>
            <a:pPr marL="0" indent="0">
              <a:buNone/>
            </a:pPr>
            <a:r>
              <a:rPr lang="en-US" sz="2000" dirty="0"/>
              <a:t> 	h	Piracy</a:t>
            </a:r>
          </a:p>
        </p:txBody>
      </p:sp>
    </p:spTree>
    <p:extLst>
      <p:ext uri="{BB962C8B-B14F-4D97-AF65-F5344CB8AC3E}">
        <p14:creationId xmlns:p14="http://schemas.microsoft.com/office/powerpoint/2010/main" val="367901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09D5-C29C-91D7-3EE3-EBAF370BA6E3}"/>
              </a:ext>
            </a:extLst>
          </p:cNvPr>
          <p:cNvSpPr>
            <a:spLocks noGrp="1"/>
          </p:cNvSpPr>
          <p:nvPr>
            <p:ph type="title"/>
          </p:nvPr>
        </p:nvSpPr>
        <p:spPr>
          <a:xfrm>
            <a:off x="677334" y="0"/>
            <a:ext cx="8596668" cy="816637"/>
          </a:xfrm>
        </p:spPr>
        <p:txBody>
          <a:bodyPr/>
          <a:lstStyle/>
          <a:p>
            <a:pPr algn="ctr"/>
            <a:r>
              <a:rPr lang="en-US" b="1" dirty="0">
                <a:effectLst>
                  <a:outerShdw blurRad="38100" dist="38100" dir="2700000" algn="tl">
                    <a:srgbClr val="000000">
                      <a:alpha val="43137"/>
                    </a:srgbClr>
                  </a:outerShdw>
                </a:effectLst>
              </a:rPr>
              <a:t>Ethics</a:t>
            </a:r>
          </a:p>
        </p:txBody>
      </p:sp>
      <p:sp>
        <p:nvSpPr>
          <p:cNvPr id="3" name="Content Placeholder 2">
            <a:extLst>
              <a:ext uri="{FF2B5EF4-FFF2-40B4-BE49-F238E27FC236}">
                <a16:creationId xmlns:a16="http://schemas.microsoft.com/office/drawing/2014/main" id="{2AF5262C-DC43-8F1F-EFAE-6AF9749A80F2}"/>
              </a:ext>
            </a:extLst>
          </p:cNvPr>
          <p:cNvSpPr>
            <a:spLocks noGrp="1"/>
          </p:cNvSpPr>
          <p:nvPr>
            <p:ph idx="1"/>
          </p:nvPr>
        </p:nvSpPr>
        <p:spPr>
          <a:xfrm>
            <a:off x="677333" y="816637"/>
            <a:ext cx="9779273" cy="5908628"/>
          </a:xfrm>
        </p:spPr>
        <p:txBody>
          <a:bodyPr/>
          <a:lstStyle/>
          <a:p>
            <a:pPr algn="just"/>
            <a:r>
              <a:rPr lang="en-US" sz="1800" dirty="0"/>
              <a:t>The word ethics is derived from the Greek word </a:t>
            </a:r>
            <a:r>
              <a:rPr lang="en-US" sz="1800" b="1" dirty="0"/>
              <a:t>ethos</a:t>
            </a:r>
            <a:r>
              <a:rPr lang="en-US" sz="1800" dirty="0"/>
              <a:t>, which means </a:t>
            </a:r>
            <a:r>
              <a:rPr lang="en-US" sz="1800" b="1" dirty="0"/>
              <a:t>"character/Custom or habits," </a:t>
            </a:r>
            <a:r>
              <a:rPr lang="en-US" sz="1800" dirty="0"/>
              <a:t>and from the Latin word </a:t>
            </a:r>
            <a:r>
              <a:rPr lang="en-US" sz="1800" b="1" dirty="0"/>
              <a:t>mores</a:t>
            </a:r>
            <a:r>
              <a:rPr lang="en-US" sz="1800" dirty="0"/>
              <a:t>, which means </a:t>
            </a:r>
            <a:r>
              <a:rPr lang="en-US" sz="1800" b="1" dirty="0"/>
              <a:t>"customs.“</a:t>
            </a:r>
          </a:p>
          <a:p>
            <a:pPr algn="just"/>
            <a:r>
              <a:rPr lang="en-US" sz="1800" dirty="0"/>
              <a:t>The branch of philosophy that defines whether what is good/right for the individual and for society and establishes the nature of obligations, or duties, that people owe themselves and one another. In modern society, ethics define how individuals, professionals, and corporations choose to interact with one another.</a:t>
            </a:r>
          </a:p>
          <a:p>
            <a:pPr algn="just"/>
            <a:r>
              <a:rPr lang="en-US" sz="1800" b="1" dirty="0"/>
              <a:t> Aristotle </a:t>
            </a:r>
            <a:r>
              <a:rPr lang="en-US" sz="1800" dirty="0"/>
              <a:t>was one of the first great philosophers to study ethics. </a:t>
            </a:r>
          </a:p>
          <a:p>
            <a:pPr algn="just"/>
            <a:r>
              <a:rPr lang="en-US" sz="1800" dirty="0"/>
              <a:t>As per Aristotle, ethics was more than a moral, religious, or legal concept. He believed that the most important element in ethical behavior is knowledge that actions are accomplished for the betterment of the common good.</a:t>
            </a:r>
          </a:p>
          <a:p>
            <a:pPr algn="just"/>
            <a:r>
              <a:rPr lang="en-US" sz="1800" dirty="0"/>
              <a:t>Also called as moral philosophy.</a:t>
            </a:r>
          </a:p>
          <a:p>
            <a:pPr algn="just"/>
            <a:r>
              <a:rPr lang="en-US" sz="1800" dirty="0"/>
              <a:t>Moral refers to customs and customs are pattern/behavior that has always been done and accepted by law</a:t>
            </a:r>
          </a:p>
          <a:p>
            <a:pPr algn="just"/>
            <a:r>
              <a:rPr lang="en-US" sz="1800" dirty="0"/>
              <a:t>Ethics is also known as science of customs  or habits of society.</a:t>
            </a:r>
          </a:p>
          <a:p>
            <a:pPr algn="just"/>
            <a:r>
              <a:rPr lang="en-US" sz="1800" dirty="0"/>
              <a:t>It is also the study of what is right or good in human conduct or behavior.</a:t>
            </a:r>
          </a:p>
          <a:p>
            <a:pPr algn="just"/>
            <a:r>
              <a:rPr lang="en-US" sz="1800" dirty="0"/>
              <a:t>Standards of conduct that indicate  how one should behave based on moral duties.</a:t>
            </a:r>
          </a:p>
          <a:p>
            <a:pPr algn="just"/>
            <a:endParaRPr lang="en-US" sz="1800" dirty="0"/>
          </a:p>
        </p:txBody>
      </p:sp>
    </p:spTree>
    <p:extLst>
      <p:ext uri="{BB962C8B-B14F-4D97-AF65-F5344CB8AC3E}">
        <p14:creationId xmlns:p14="http://schemas.microsoft.com/office/powerpoint/2010/main" val="3454296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1" y="114300"/>
            <a:ext cx="9515474" cy="1300163"/>
          </a:xfrm>
        </p:spPr>
        <p:txBody>
          <a:bodyPr>
            <a:normAutofit/>
          </a:bodyPr>
          <a:lstStyle/>
          <a:p>
            <a:pPr algn="just"/>
            <a:r>
              <a:rPr lang="en-US" sz="3200" dirty="0"/>
              <a:t>Ethical questions that may arise to IT professionals </a:t>
            </a:r>
          </a:p>
        </p:txBody>
      </p:sp>
      <p:sp>
        <p:nvSpPr>
          <p:cNvPr id="3" name="Content Placeholder 2"/>
          <p:cNvSpPr>
            <a:spLocks noGrp="1"/>
          </p:cNvSpPr>
          <p:nvPr>
            <p:ph idx="1"/>
          </p:nvPr>
        </p:nvSpPr>
        <p:spPr>
          <a:xfrm>
            <a:off x="748771" y="757239"/>
            <a:ext cx="10252604" cy="5812762"/>
          </a:xfrm>
        </p:spPr>
        <p:txBody>
          <a:bodyPr>
            <a:noAutofit/>
          </a:bodyPr>
          <a:lstStyle/>
          <a:p>
            <a:r>
              <a:rPr lang="en-US" sz="2800" dirty="0"/>
              <a:t>What are the moral responsibilities of computer professionals?</a:t>
            </a:r>
          </a:p>
          <a:p>
            <a:r>
              <a:rPr lang="en-US" sz="2800" dirty="0"/>
              <a:t> Who is to blame when computer software failure causes harm? Is computer hacking immoral? </a:t>
            </a:r>
          </a:p>
          <a:p>
            <a:r>
              <a:rPr lang="en-US" sz="2800" dirty="0"/>
              <a:t>Is it immoral to make unauthorized copies of software? </a:t>
            </a:r>
          </a:p>
          <a:p>
            <a:r>
              <a:rPr lang="en-US" sz="2800" dirty="0"/>
              <a:t>what constitutes just policy with respect to freedom of speech, association, and the exercise of other civil liberties over computer networks?</a:t>
            </a:r>
          </a:p>
          <a:p>
            <a:r>
              <a:rPr lang="en-US" sz="2800" dirty="0"/>
              <a:t> What determines the extent and limits of property rights over computer software and electronic information? What policies adequately protect a right to privacy?</a:t>
            </a:r>
          </a:p>
        </p:txBody>
      </p:sp>
    </p:spTree>
    <p:extLst>
      <p:ext uri="{BB962C8B-B14F-4D97-AF65-F5344CB8AC3E}">
        <p14:creationId xmlns:p14="http://schemas.microsoft.com/office/powerpoint/2010/main" val="596637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42975"/>
          </a:xfrm>
        </p:spPr>
        <p:txBody>
          <a:bodyPr/>
          <a:lstStyle/>
          <a:p>
            <a:r>
              <a:rPr lang="en-US" b="1" dirty="0">
                <a:effectLst>
                  <a:outerShdw blurRad="38100" dist="38100" dir="2700000" algn="tl">
                    <a:srgbClr val="000000">
                      <a:alpha val="43137"/>
                    </a:srgbClr>
                  </a:outerShdw>
                </a:effectLst>
              </a:rPr>
              <a:t>Managing IT worker Relationship</a:t>
            </a:r>
          </a:p>
        </p:txBody>
      </p:sp>
      <p:pic>
        <p:nvPicPr>
          <p:cNvPr id="1026" name="Picture 2" descr="Building Good Work Relationships - From MindTools.c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8675" y="800100"/>
            <a:ext cx="9043987" cy="544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814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0014"/>
            <a:ext cx="9023879" cy="842962"/>
          </a:xfrm>
        </p:spPr>
        <p:txBody>
          <a:bodyPr/>
          <a:lstStyle/>
          <a:p>
            <a:pPr algn="ctr"/>
            <a:r>
              <a:rPr lang="en-US" b="1" dirty="0">
                <a:effectLst>
                  <a:outerShdw blurRad="38100" dist="38100" dir="2700000" algn="tl">
                    <a:srgbClr val="000000">
                      <a:alpha val="43137"/>
                    </a:srgbClr>
                  </a:outerShdw>
                </a:effectLst>
              </a:rPr>
              <a:t>Managing IT worker Relationship</a:t>
            </a:r>
          </a:p>
        </p:txBody>
      </p:sp>
      <p:sp>
        <p:nvSpPr>
          <p:cNvPr id="3" name="Content Placeholder 2"/>
          <p:cNvSpPr>
            <a:spLocks noGrp="1"/>
          </p:cNvSpPr>
          <p:nvPr>
            <p:ph idx="1"/>
          </p:nvPr>
        </p:nvSpPr>
        <p:spPr>
          <a:xfrm>
            <a:off x="677333" y="842963"/>
            <a:ext cx="9595379" cy="5729287"/>
          </a:xfrm>
        </p:spPr>
        <p:txBody>
          <a:bodyPr>
            <a:normAutofit fontScale="70000" lnSpcReduction="20000"/>
          </a:bodyPr>
          <a:lstStyle/>
          <a:p>
            <a:r>
              <a:rPr lang="en-US" sz="2400" dirty="0"/>
              <a:t>Management is nothing but a technique which brings people together on a common platform and guides them so that they achieve their desired targets without fighting with each other.</a:t>
            </a:r>
          </a:p>
          <a:p>
            <a:r>
              <a:rPr lang="en-US" sz="2400" dirty="0"/>
              <a:t>IT personnel are critical to a company because they provide assistance when computer systems or networks fail.</a:t>
            </a:r>
          </a:p>
          <a:p>
            <a:r>
              <a:rPr lang="en-US" sz="2400" dirty="0"/>
              <a:t>An excellent IT specialist should be flexible and disciplined.</a:t>
            </a:r>
          </a:p>
          <a:p>
            <a:r>
              <a:rPr lang="en-US" sz="2400" dirty="0"/>
              <a:t>Transparency in communication</a:t>
            </a:r>
          </a:p>
          <a:p>
            <a:r>
              <a:rPr lang="en-US" sz="2400" dirty="0"/>
              <a:t>Help desk-based employees who require support with their computers or phones, as well as distant workers.</a:t>
            </a:r>
          </a:p>
          <a:p>
            <a:r>
              <a:rPr lang="en-US" sz="2400" dirty="0"/>
              <a:t>Their roles in the department vary depending on how they assist in resolving emerging technological challenges in the office to minimize disruptions.</a:t>
            </a:r>
          </a:p>
          <a:p>
            <a:r>
              <a:rPr lang="en-US" sz="2400" dirty="0"/>
              <a:t>Assisting users with concerns relating to software and computers</a:t>
            </a:r>
          </a:p>
          <a:p>
            <a:r>
              <a:rPr lang="en-US" sz="2400" dirty="0"/>
              <a:t>It Professional have many different relationship with</a:t>
            </a:r>
          </a:p>
          <a:p>
            <a:r>
              <a:rPr lang="en-US" sz="2400" dirty="0"/>
              <a:t>Employees</a:t>
            </a:r>
          </a:p>
          <a:p>
            <a:r>
              <a:rPr lang="en-US" sz="2400" dirty="0"/>
              <a:t>Clients</a:t>
            </a:r>
          </a:p>
          <a:p>
            <a:r>
              <a:rPr lang="en-US" sz="2400" dirty="0"/>
              <a:t>Suppliers</a:t>
            </a:r>
          </a:p>
          <a:p>
            <a:r>
              <a:rPr lang="en-US" sz="2400" dirty="0"/>
              <a:t>IT Users</a:t>
            </a:r>
          </a:p>
          <a:p>
            <a:r>
              <a:rPr lang="en-US" sz="2400" dirty="0"/>
              <a:t>Other Professionals</a:t>
            </a:r>
          </a:p>
          <a:p>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1912419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71475"/>
            <a:ext cx="9709679" cy="6115050"/>
          </a:xfrm>
        </p:spPr>
        <p:txBody>
          <a:bodyPr>
            <a:normAutofit fontScale="77500" lnSpcReduction="20000"/>
          </a:bodyPr>
          <a:lstStyle/>
          <a:p>
            <a:endParaRPr lang="en-US" dirty="0"/>
          </a:p>
          <a:p>
            <a:pPr algn="just"/>
            <a:r>
              <a:rPr lang="en-US" sz="2800" dirty="0"/>
              <a:t>Examining threats and dangers of IT equipment</a:t>
            </a:r>
          </a:p>
          <a:p>
            <a:pPr algn="just"/>
            <a:r>
              <a:rPr lang="en-US" sz="2800" dirty="0"/>
              <a:t>Maintaining the company's computer infrastructure</a:t>
            </a:r>
          </a:p>
          <a:p>
            <a:pPr algn="just"/>
            <a:r>
              <a:rPr lang="en-US" sz="2800" dirty="0"/>
              <a:t>Teach other employees on the best practices of IT, to ensure maximum use of IT resources and avoid threats and virus attacks.</a:t>
            </a:r>
          </a:p>
          <a:p>
            <a:pPr algn="just"/>
            <a:r>
              <a:rPr lang="en-US" sz="2800" dirty="0"/>
              <a:t> Analyze business challenges and develop programs</a:t>
            </a:r>
          </a:p>
          <a:p>
            <a:pPr algn="just"/>
            <a:r>
              <a:rPr lang="en-US" sz="2800" dirty="0"/>
              <a:t>Shares technical knowledge with others</a:t>
            </a:r>
          </a:p>
          <a:p>
            <a:pPr algn="just"/>
            <a:r>
              <a:rPr lang="en-US" sz="2800" dirty="0"/>
              <a:t>Thinks outside-the-box (Be Creative)</a:t>
            </a:r>
          </a:p>
          <a:p>
            <a:pPr algn="just"/>
            <a:r>
              <a:rPr lang="en-US" sz="2800" dirty="0"/>
              <a:t>Sees problems as learning opportunities</a:t>
            </a:r>
          </a:p>
          <a:p>
            <a:r>
              <a:rPr lang="en-US" sz="2800" dirty="0"/>
              <a:t>An excellent IT specialist should be flexible and disciplined.</a:t>
            </a:r>
          </a:p>
          <a:p>
            <a:r>
              <a:rPr lang="en-US" sz="2800" dirty="0"/>
              <a:t>Transparency in communication</a:t>
            </a:r>
          </a:p>
          <a:p>
            <a:r>
              <a:rPr lang="en-US" sz="2800" dirty="0"/>
              <a:t>Help desk-based employees who require support with their computers or phones, as well as distant workers.</a:t>
            </a:r>
          </a:p>
          <a:p>
            <a:r>
              <a:rPr lang="en-US" sz="2800" dirty="0"/>
              <a:t>Their roles in the department vary depending on how they assist in resolving emerging technological challenges in the office to minimize disruptions.</a:t>
            </a:r>
          </a:p>
          <a:p>
            <a:r>
              <a:rPr lang="en-US" sz="2800" dirty="0"/>
              <a:t>Assisting users with concerns relating to software and computers</a:t>
            </a:r>
          </a:p>
          <a:p>
            <a:pPr algn="just"/>
            <a:endParaRPr lang="en-US" sz="2800" dirty="0"/>
          </a:p>
        </p:txBody>
      </p:sp>
    </p:spTree>
    <p:extLst>
      <p:ext uri="{BB962C8B-B14F-4D97-AF65-F5344CB8AC3E}">
        <p14:creationId xmlns:p14="http://schemas.microsoft.com/office/powerpoint/2010/main" val="3526911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143000"/>
          </a:xfrm>
        </p:spPr>
        <p:txBody>
          <a:bodyPr/>
          <a:lstStyle/>
          <a:p>
            <a:pPr algn="ctr"/>
            <a:r>
              <a:rPr lang="en-US" b="1" dirty="0">
                <a:effectLst>
                  <a:outerShdw blurRad="38100" dist="38100" dir="2700000" algn="tl">
                    <a:srgbClr val="000000">
                      <a:alpha val="43137"/>
                    </a:srgbClr>
                  </a:outerShdw>
                </a:effectLst>
              </a:rPr>
              <a:t>CONCLUSION</a:t>
            </a:r>
          </a:p>
        </p:txBody>
      </p:sp>
      <p:sp>
        <p:nvSpPr>
          <p:cNvPr id="3" name="Content Placeholder 2"/>
          <p:cNvSpPr>
            <a:spLocks noGrp="1"/>
          </p:cNvSpPr>
          <p:nvPr>
            <p:ph idx="1"/>
          </p:nvPr>
        </p:nvSpPr>
        <p:spPr>
          <a:xfrm>
            <a:off x="400051" y="814388"/>
            <a:ext cx="10415588" cy="5586411"/>
          </a:xfrm>
        </p:spPr>
        <p:txBody>
          <a:bodyPr>
            <a:noAutofit/>
          </a:bodyPr>
          <a:lstStyle/>
          <a:p>
            <a:pPr algn="just"/>
            <a:r>
              <a:rPr lang="en-US" sz="2800" dirty="0"/>
              <a:t>Beyond technical skills, success in IT takes an interesting mix of character traits and things you know and do. Review your own character and disposition to see if IT is a good fit for you. </a:t>
            </a:r>
          </a:p>
          <a:p>
            <a:pPr algn="just"/>
            <a:r>
              <a:rPr lang="en-US" sz="2800" dirty="0"/>
              <a:t>Think about how you can improve some of these traits to progress in your IT career. Go back over the list periodically to see where you have improved and to determine what areas to work on next.</a:t>
            </a:r>
          </a:p>
          <a:p>
            <a:pPr algn="just"/>
            <a:r>
              <a:rPr lang="en-US" sz="2800" dirty="0"/>
              <a:t>Being ethical or inquisitive, are more difficult to learn and develop.</a:t>
            </a:r>
          </a:p>
          <a:p>
            <a:pPr algn="just"/>
            <a:r>
              <a:rPr lang="en-US" sz="2800" dirty="0"/>
              <a:t>Professional skills, such as knowing when to say you don't know something or not being afraid to call technical support, can be learned and honed.</a:t>
            </a:r>
          </a:p>
        </p:txBody>
      </p:sp>
    </p:spTree>
    <p:extLst>
      <p:ext uri="{BB962C8B-B14F-4D97-AF65-F5344CB8AC3E}">
        <p14:creationId xmlns:p14="http://schemas.microsoft.com/office/powerpoint/2010/main" val="1509269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1450"/>
            <a:ext cx="8596668" cy="1171575"/>
          </a:xfrm>
        </p:spPr>
        <p:txBody>
          <a:bodyPr>
            <a:normAutofit/>
          </a:bodyPr>
          <a:lstStyle/>
          <a:p>
            <a:pPr algn="ctr"/>
            <a:r>
              <a:rPr lang="en-US" b="1" dirty="0">
                <a:effectLst>
                  <a:outerShdw blurRad="38100" dist="38100" dir="2700000" algn="tl">
                    <a:srgbClr val="000000">
                      <a:alpha val="43137"/>
                    </a:srgbClr>
                  </a:outerShdw>
                </a:effectLst>
              </a:rPr>
              <a:t>Professional Organizations</a:t>
            </a:r>
          </a:p>
        </p:txBody>
      </p:sp>
      <p:sp>
        <p:nvSpPr>
          <p:cNvPr id="3" name="Content Placeholder 2"/>
          <p:cNvSpPr>
            <a:spLocks noGrp="1"/>
          </p:cNvSpPr>
          <p:nvPr>
            <p:ph idx="1"/>
          </p:nvPr>
        </p:nvSpPr>
        <p:spPr>
          <a:xfrm>
            <a:off x="677334" y="857251"/>
            <a:ext cx="10295466" cy="5614988"/>
          </a:xfrm>
        </p:spPr>
        <p:txBody>
          <a:bodyPr>
            <a:normAutofit/>
          </a:bodyPr>
          <a:lstStyle/>
          <a:p>
            <a:r>
              <a:rPr lang="en-US" sz="2600" dirty="0"/>
              <a:t>A professional organization, also known as a professional association or professional body, exists to advance a specific profession, support the interests of those who work in that profession, and serve the public good.</a:t>
            </a:r>
          </a:p>
          <a:p>
            <a:r>
              <a:rPr lang="en-US" sz="2600" dirty="0"/>
              <a:t>It facilitates innovation, communication and connection.</a:t>
            </a:r>
          </a:p>
          <a:p>
            <a:r>
              <a:rPr lang="en-US" sz="2600" dirty="0"/>
              <a:t>A professional organization typically charges membership dues, has an elected leadership body, and a variety of subcommittees or functional areas.</a:t>
            </a:r>
          </a:p>
          <a:p>
            <a:r>
              <a:rPr lang="en-US" sz="2600" dirty="0"/>
              <a:t>Professional organizations can be national or international in nature, and they frequently have close ties to colleges and universities that offer degree programs in that field.</a:t>
            </a:r>
          </a:p>
          <a:p>
            <a:endParaRPr lang="en-US" dirty="0"/>
          </a:p>
        </p:txBody>
      </p:sp>
    </p:spTree>
    <p:extLst>
      <p:ext uri="{BB962C8B-B14F-4D97-AF65-F5344CB8AC3E}">
        <p14:creationId xmlns:p14="http://schemas.microsoft.com/office/powerpoint/2010/main" val="3012157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1450"/>
            <a:ext cx="8596668" cy="928688"/>
          </a:xfrm>
        </p:spPr>
        <p:txBody>
          <a:bodyPr>
            <a:normAutofit fontScale="90000"/>
          </a:bodyPr>
          <a:lstStyle/>
          <a:p>
            <a:pPr algn="ctr"/>
            <a:r>
              <a:rPr lang="en-US" b="1" dirty="0">
                <a:effectLst>
                  <a:outerShdw blurRad="38100" dist="38100" dir="2700000" algn="tl">
                    <a:srgbClr val="000000">
                      <a:alpha val="43137"/>
                    </a:srgbClr>
                  </a:outerShdw>
                </a:effectLst>
              </a:rPr>
              <a:t>Types of professional organizations</a:t>
            </a:r>
            <a:br>
              <a:rPr lang="en-US" b="1" dirty="0"/>
            </a:br>
            <a:endParaRPr lang="en-US" dirty="0"/>
          </a:p>
        </p:txBody>
      </p:sp>
      <p:sp>
        <p:nvSpPr>
          <p:cNvPr id="3" name="Content Placeholder 2"/>
          <p:cNvSpPr>
            <a:spLocks noGrp="1"/>
          </p:cNvSpPr>
          <p:nvPr>
            <p:ph idx="1"/>
          </p:nvPr>
        </p:nvSpPr>
        <p:spPr>
          <a:xfrm>
            <a:off x="677334" y="871539"/>
            <a:ext cx="9566804" cy="5169824"/>
          </a:xfrm>
        </p:spPr>
        <p:txBody>
          <a:bodyPr/>
          <a:lstStyle/>
          <a:p>
            <a:pPr algn="just"/>
            <a:r>
              <a:rPr lang="en-US" sz="3200" dirty="0"/>
              <a:t>There are four types of professional organizations. Some of these organizations offer the same benefits. Learning about each one can help you decide which organization could be right for you:</a:t>
            </a:r>
          </a:p>
          <a:p>
            <a:r>
              <a:rPr lang="en-US" sz="3200" dirty="0"/>
              <a:t>Member-benefit professional associations</a:t>
            </a:r>
          </a:p>
          <a:p>
            <a:r>
              <a:rPr lang="en-US" sz="3200" dirty="0"/>
              <a:t>Designation-granting associations</a:t>
            </a:r>
          </a:p>
          <a:p>
            <a:r>
              <a:rPr lang="en-US" sz="3200" dirty="0"/>
              <a:t>Certifying bodies</a:t>
            </a:r>
          </a:p>
          <a:p>
            <a:r>
              <a:rPr lang="en-US" sz="3200" dirty="0"/>
              <a:t>Professional regulatory bodies</a:t>
            </a:r>
          </a:p>
          <a:p>
            <a:endParaRPr lang="en-US" dirty="0"/>
          </a:p>
        </p:txBody>
      </p:sp>
    </p:spTree>
    <p:extLst>
      <p:ext uri="{BB962C8B-B14F-4D97-AF65-F5344CB8AC3E}">
        <p14:creationId xmlns:p14="http://schemas.microsoft.com/office/powerpoint/2010/main" val="1425669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4466"/>
            <a:ext cx="8596668" cy="1238864"/>
          </a:xfrm>
        </p:spPr>
        <p:txBody>
          <a:bodyPr>
            <a:noAutofit/>
          </a:bodyPr>
          <a:lstStyle/>
          <a:p>
            <a:pPr algn="ctr"/>
            <a:r>
              <a:rPr lang="en-US" b="1" dirty="0">
                <a:effectLst>
                  <a:outerShdw blurRad="38100" dist="38100" dir="2700000" algn="tl">
                    <a:srgbClr val="000000">
                      <a:alpha val="43137"/>
                    </a:srgbClr>
                  </a:outerShdw>
                </a:effectLst>
              </a:rPr>
              <a:t>Member-benefit professional associations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563331"/>
            <a:ext cx="9071350" cy="4478032"/>
          </a:xfrm>
        </p:spPr>
        <p:txBody>
          <a:bodyPr>
            <a:normAutofit/>
          </a:bodyPr>
          <a:lstStyle/>
          <a:p>
            <a:pPr algn="just"/>
            <a:r>
              <a:rPr lang="en-US" sz="2800" dirty="0"/>
              <a:t>These organizations are primarily concerned with providing their individual members with access to physical resources such as journals and conferences. </a:t>
            </a:r>
          </a:p>
          <a:p>
            <a:pPr algn="just"/>
            <a:r>
              <a:rPr lang="en-US" sz="2800" dirty="0"/>
              <a:t>They also provide resources such as peer support, networking, and resume development.</a:t>
            </a:r>
          </a:p>
        </p:txBody>
      </p:sp>
    </p:spTree>
    <p:extLst>
      <p:ext uri="{BB962C8B-B14F-4D97-AF65-F5344CB8AC3E}">
        <p14:creationId xmlns:p14="http://schemas.microsoft.com/office/powerpoint/2010/main" val="3732968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Designation-granting associations</a:t>
            </a:r>
            <a:br>
              <a:rPr lang="en-US" dirty="0"/>
            </a:br>
            <a:endParaRPr lang="en-US" dirty="0"/>
          </a:p>
        </p:txBody>
      </p:sp>
      <p:sp>
        <p:nvSpPr>
          <p:cNvPr id="3" name="Content Placeholder 2"/>
          <p:cNvSpPr>
            <a:spLocks noGrp="1"/>
          </p:cNvSpPr>
          <p:nvPr>
            <p:ph idx="1"/>
          </p:nvPr>
        </p:nvSpPr>
        <p:spPr>
          <a:xfrm>
            <a:off x="677333" y="1400175"/>
            <a:ext cx="9581091" cy="4641187"/>
          </a:xfrm>
        </p:spPr>
        <p:txBody>
          <a:bodyPr>
            <a:noAutofit/>
          </a:bodyPr>
          <a:lstStyle/>
          <a:p>
            <a:pPr algn="just"/>
            <a:r>
              <a:rPr lang="en-US" sz="2800" dirty="0"/>
              <a:t>Designation-granting associations are organizations that provide members with a certification to demonstrate their dedication to the field. </a:t>
            </a:r>
          </a:p>
          <a:p>
            <a:pPr algn="just"/>
            <a:r>
              <a:rPr lang="en-US" sz="2800" dirty="0"/>
              <a:t>Certification is typically granted after a candidate completes professional learning hours, demonstrates knowledge of work products, passes an exam, or a combination of these items. </a:t>
            </a:r>
          </a:p>
          <a:p>
            <a:pPr algn="just"/>
            <a:r>
              <a:rPr lang="en-US" sz="2800" dirty="0"/>
              <a:t>Members who achieve these certifications must usually renew them every few years by completing continuing education hours.</a:t>
            </a:r>
          </a:p>
        </p:txBody>
      </p:sp>
    </p:spTree>
    <p:extLst>
      <p:ext uri="{BB962C8B-B14F-4D97-AF65-F5344CB8AC3E}">
        <p14:creationId xmlns:p14="http://schemas.microsoft.com/office/powerpoint/2010/main" val="3150387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1464"/>
            <a:ext cx="8596668" cy="1257300"/>
          </a:xfrm>
        </p:spPr>
        <p:txBody>
          <a:bodyPr>
            <a:normAutofit/>
          </a:bodyPr>
          <a:lstStyle/>
          <a:p>
            <a:pPr algn="ctr"/>
            <a:r>
              <a:rPr lang="en-US" sz="4000" b="1" dirty="0">
                <a:effectLst>
                  <a:outerShdw blurRad="38100" dist="38100" dir="2700000" algn="tl">
                    <a:srgbClr val="000000">
                      <a:alpha val="43137"/>
                    </a:srgbClr>
                  </a:outerShdw>
                </a:effectLst>
              </a:rPr>
              <a:t>Certifying bodies</a:t>
            </a:r>
            <a:br>
              <a:rPr lang="en-US" dirty="0"/>
            </a:br>
            <a:endParaRPr lang="en-US" dirty="0"/>
          </a:p>
        </p:txBody>
      </p:sp>
      <p:sp>
        <p:nvSpPr>
          <p:cNvPr id="3" name="Content Placeholder 2"/>
          <p:cNvSpPr>
            <a:spLocks noGrp="1"/>
          </p:cNvSpPr>
          <p:nvPr>
            <p:ph idx="1"/>
          </p:nvPr>
        </p:nvSpPr>
        <p:spPr>
          <a:xfrm>
            <a:off x="677334" y="1414463"/>
            <a:ext cx="9552516" cy="4626899"/>
          </a:xfrm>
        </p:spPr>
        <p:txBody>
          <a:bodyPr>
            <a:normAutofit/>
          </a:bodyPr>
          <a:lstStyle/>
          <a:p>
            <a:pPr algn="just"/>
            <a:r>
              <a:rPr lang="en-US" sz="2800" dirty="0"/>
              <a:t>Certifying bodies are organizations that award credentials to members who meet certain criteria. The primary purpose of certifying bodies, as opposed to designation-granting associations, is to issue and track certifications. </a:t>
            </a:r>
          </a:p>
          <a:p>
            <a:pPr algn="just"/>
            <a:r>
              <a:rPr lang="en-US" sz="2800" dirty="0"/>
              <a:t>As a prerequisite, applicants may be required to have some education or professional experience. Many certification organizations also require applicants to pass an exam and renew their credentials on a regular basis.</a:t>
            </a:r>
          </a:p>
        </p:txBody>
      </p:sp>
    </p:spTree>
    <p:extLst>
      <p:ext uri="{BB962C8B-B14F-4D97-AF65-F5344CB8AC3E}">
        <p14:creationId xmlns:p14="http://schemas.microsoft.com/office/powerpoint/2010/main" val="178342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D04B7-CE12-9B41-A223-A57BF24EA58C}"/>
              </a:ext>
            </a:extLst>
          </p:cNvPr>
          <p:cNvSpPr>
            <a:spLocks noGrp="1"/>
          </p:cNvSpPr>
          <p:nvPr>
            <p:ph idx="1"/>
          </p:nvPr>
        </p:nvSpPr>
        <p:spPr>
          <a:xfrm>
            <a:off x="677333" y="383459"/>
            <a:ext cx="9248331" cy="5657904"/>
          </a:xfrm>
        </p:spPr>
        <p:txBody>
          <a:bodyPr/>
          <a:lstStyle/>
          <a:p>
            <a:pPr algn="just"/>
            <a:r>
              <a:rPr lang="en-US" dirty="0"/>
              <a:t>Ethics involves learning what is right or wrong, and then doing the right thing.</a:t>
            </a:r>
          </a:p>
          <a:p>
            <a:pPr algn="just"/>
            <a:r>
              <a:rPr lang="en-US" dirty="0"/>
              <a:t>Ethics is the study of what is right or wrong in human conduct. This is a branch of Philosophy which studies moral principles. Hence, Ethics is also known as Moral Philosophy.</a:t>
            </a:r>
          </a:p>
          <a:p>
            <a:pPr algn="just"/>
            <a:r>
              <a:rPr lang="en-US" dirty="0"/>
              <a:t>Ethics includes the fundamental ground rules by which we live our lives. Philosophers such as Socrates and Plato have given guidelines for ethical behavior. Many ethicists consider emerging ethical beliefs to be legal principles, i.e., what becomes an ethical guideline today is made into to a law, regulation or rule. </a:t>
            </a:r>
          </a:p>
          <a:p>
            <a:pPr algn="just"/>
            <a:r>
              <a:rPr lang="en-US" dirty="0"/>
              <a:t>The concept has come to mean various things to various people, but generally in the context of organizations coming to know what it right or wrong in the workplace and doing what's right -- this is in regard to effects of products/services and in relationships with stakeholders.</a:t>
            </a:r>
          </a:p>
        </p:txBody>
      </p:sp>
    </p:spTree>
    <p:extLst>
      <p:ext uri="{BB962C8B-B14F-4D97-AF65-F5344CB8AC3E}">
        <p14:creationId xmlns:p14="http://schemas.microsoft.com/office/powerpoint/2010/main" val="1013475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5738"/>
            <a:ext cx="8596668" cy="1028701"/>
          </a:xfrm>
        </p:spPr>
        <p:txBody>
          <a:bodyPr>
            <a:normAutofit fontScale="90000"/>
          </a:bodyPr>
          <a:lstStyle/>
          <a:p>
            <a:pPr algn="ctr"/>
            <a:r>
              <a:rPr lang="en-US" b="1" dirty="0">
                <a:effectLst>
                  <a:outerShdw blurRad="38100" dist="38100" dir="2700000" algn="tl">
                    <a:srgbClr val="000000">
                      <a:alpha val="43137"/>
                    </a:srgbClr>
                  </a:outerShdw>
                </a:effectLst>
              </a:rPr>
              <a:t>Professional regulatory bodies</a:t>
            </a:r>
            <a:br>
              <a:rPr lang="en-US" dirty="0"/>
            </a:br>
            <a:endParaRPr lang="en-US" dirty="0"/>
          </a:p>
        </p:txBody>
      </p:sp>
      <p:sp>
        <p:nvSpPr>
          <p:cNvPr id="3" name="Content Placeholder 2"/>
          <p:cNvSpPr>
            <a:spLocks noGrp="1"/>
          </p:cNvSpPr>
          <p:nvPr>
            <p:ph idx="1"/>
          </p:nvPr>
        </p:nvSpPr>
        <p:spPr>
          <a:xfrm>
            <a:off x="1534584" y="1042989"/>
            <a:ext cx="8596668" cy="4955512"/>
          </a:xfrm>
        </p:spPr>
        <p:txBody>
          <a:bodyPr>
            <a:normAutofit/>
          </a:bodyPr>
          <a:lstStyle/>
          <a:p>
            <a:pPr algn="just"/>
            <a:r>
              <a:rPr lang="en-US" sz="2800" dirty="0"/>
              <a:t>Professional regulatory bodies develop and maintain expectations of the industry. They follow state and federal guidelines in order to best serve the public. </a:t>
            </a:r>
          </a:p>
          <a:p>
            <a:pPr algn="just"/>
            <a:r>
              <a:rPr lang="en-US" sz="2800" dirty="0"/>
              <a:t>These bodies often establish and uphold licensing and certification requirements for specific occupations. </a:t>
            </a:r>
          </a:p>
          <a:p>
            <a:pPr algn="just"/>
            <a:r>
              <a:rPr lang="en-US" sz="2800" dirty="0"/>
              <a:t>This type of professional organization can exclude members if they don’t follow the established guidelines. </a:t>
            </a:r>
          </a:p>
        </p:txBody>
      </p:sp>
    </p:spTree>
    <p:extLst>
      <p:ext uri="{BB962C8B-B14F-4D97-AF65-F5344CB8AC3E}">
        <p14:creationId xmlns:p14="http://schemas.microsoft.com/office/powerpoint/2010/main" val="732642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14314"/>
            <a:ext cx="8952441" cy="1314450"/>
          </a:xfrm>
        </p:spPr>
        <p:txBody>
          <a:bodyPr/>
          <a:lstStyle/>
          <a:p>
            <a:pPr algn="ctr"/>
            <a:r>
              <a:rPr lang="en-US" dirty="0">
                <a:effectLst>
                  <a:outerShdw blurRad="38100" dist="38100" dir="2700000" algn="tl">
                    <a:srgbClr val="000000">
                      <a:alpha val="43137"/>
                    </a:srgbClr>
                  </a:outerShdw>
                </a:effectLst>
              </a:rPr>
              <a:t>How to Select a Professional Organization</a:t>
            </a:r>
          </a:p>
        </p:txBody>
      </p:sp>
      <p:sp>
        <p:nvSpPr>
          <p:cNvPr id="3" name="Content Placeholder 2"/>
          <p:cNvSpPr>
            <a:spLocks noGrp="1"/>
          </p:cNvSpPr>
          <p:nvPr>
            <p:ph idx="1"/>
          </p:nvPr>
        </p:nvSpPr>
        <p:spPr>
          <a:xfrm>
            <a:off x="677334" y="1057275"/>
            <a:ext cx="8596668" cy="4984087"/>
          </a:xfrm>
        </p:spPr>
        <p:txBody>
          <a:bodyPr/>
          <a:lstStyle/>
          <a:p>
            <a:pPr algn="just"/>
            <a:r>
              <a:rPr lang="en-US" dirty="0"/>
              <a:t>Knowing how to select the right professional organization for you is an important part of accessing the great benefits that professional organizations offer. Here we outline four steps you can follow to select a professional organization:</a:t>
            </a:r>
          </a:p>
          <a:p>
            <a:pPr marL="0" indent="0">
              <a:buNone/>
            </a:pPr>
            <a:r>
              <a:rPr lang="en-US" dirty="0"/>
              <a:t>	1.	Determine your career goals</a:t>
            </a:r>
          </a:p>
          <a:p>
            <a:pPr marL="0" indent="0">
              <a:buNone/>
            </a:pPr>
            <a:r>
              <a:rPr lang="en-US" dirty="0"/>
              <a:t>	2.	Research your company and the larger industry</a:t>
            </a:r>
          </a:p>
          <a:p>
            <a:pPr marL="0" indent="0">
              <a:buNone/>
            </a:pPr>
            <a:r>
              <a:rPr lang="en-US" dirty="0"/>
              <a:t>	3.	Consider any necessary requirements</a:t>
            </a:r>
          </a:p>
          <a:p>
            <a:pPr marL="0" indent="0">
              <a:buNone/>
            </a:pPr>
            <a:r>
              <a:rPr lang="en-US" dirty="0"/>
              <a:t>	4.	Compare organization benefits</a:t>
            </a:r>
          </a:p>
        </p:txBody>
      </p:sp>
    </p:spTree>
    <p:extLst>
      <p:ext uri="{BB962C8B-B14F-4D97-AF65-F5344CB8AC3E}">
        <p14:creationId xmlns:p14="http://schemas.microsoft.com/office/powerpoint/2010/main" val="147006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7176"/>
            <a:ext cx="8596668" cy="1042988"/>
          </a:xfrm>
        </p:spPr>
        <p:txBody>
          <a:bodyPr>
            <a:normAutofit fontScale="90000"/>
          </a:bodyPr>
          <a:lstStyle/>
          <a:p>
            <a:r>
              <a:rPr lang="en-US" b="1" dirty="0">
                <a:effectLst>
                  <a:outerShdw blurRad="38100" dist="38100" dir="2700000" algn="tl">
                    <a:srgbClr val="000000">
                      <a:alpha val="43137"/>
                    </a:srgbClr>
                  </a:outerShdw>
                </a:effectLst>
              </a:rPr>
              <a:t>Benefits of a professional organization</a:t>
            </a:r>
            <a:br>
              <a:rPr lang="en-US" dirty="0"/>
            </a:br>
            <a:endParaRPr lang="en-US" dirty="0"/>
          </a:p>
        </p:txBody>
      </p:sp>
      <p:sp>
        <p:nvSpPr>
          <p:cNvPr id="3" name="Content Placeholder 2"/>
          <p:cNvSpPr>
            <a:spLocks noGrp="1"/>
          </p:cNvSpPr>
          <p:nvPr>
            <p:ph idx="1"/>
          </p:nvPr>
        </p:nvSpPr>
        <p:spPr>
          <a:xfrm>
            <a:off x="677334" y="1114425"/>
            <a:ext cx="8596668" cy="4926937"/>
          </a:xfrm>
        </p:spPr>
        <p:txBody>
          <a:bodyPr>
            <a:normAutofit/>
          </a:bodyPr>
          <a:lstStyle/>
          <a:p>
            <a:pPr algn="just"/>
            <a:r>
              <a:rPr lang="en-US" sz="2400" dirty="0"/>
              <a:t>A professional organization offers tremendous benefits to individual professionals including:</a:t>
            </a:r>
          </a:p>
          <a:p>
            <a:pPr marL="0" indent="0" algn="just">
              <a:buNone/>
            </a:pPr>
            <a:r>
              <a:rPr lang="en-US" sz="2400" dirty="0"/>
              <a:t>	1.	Professional growth and development</a:t>
            </a:r>
          </a:p>
          <a:p>
            <a:pPr marL="0" indent="0" algn="just">
              <a:buNone/>
            </a:pPr>
            <a:r>
              <a:rPr lang="en-US" sz="2400" dirty="0"/>
              <a:t>	2.	Access to resources and events</a:t>
            </a:r>
          </a:p>
          <a:p>
            <a:pPr marL="0" indent="0" algn="just">
              <a:buNone/>
            </a:pPr>
            <a:r>
              <a:rPr lang="en-US" sz="2400" dirty="0"/>
              <a:t>	3.	Resume building</a:t>
            </a:r>
          </a:p>
          <a:p>
            <a:pPr marL="0" indent="0" algn="just">
              <a:buNone/>
            </a:pPr>
            <a:r>
              <a:rPr lang="en-US" sz="2400" dirty="0"/>
              <a:t>	4.	Networking and job searching</a:t>
            </a:r>
          </a:p>
          <a:p>
            <a:pPr marL="0" indent="0" algn="just">
              <a:buNone/>
            </a:pPr>
            <a:r>
              <a:rPr lang="en-US" sz="2400" dirty="0"/>
              <a:t>	5.	Peer support</a:t>
            </a:r>
          </a:p>
        </p:txBody>
      </p:sp>
    </p:spTree>
    <p:extLst>
      <p:ext uri="{BB962C8B-B14F-4D97-AF65-F5344CB8AC3E}">
        <p14:creationId xmlns:p14="http://schemas.microsoft.com/office/powerpoint/2010/main" val="94194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1EDB-989B-715A-9A4D-F703D85267AA}"/>
              </a:ext>
            </a:extLst>
          </p:cNvPr>
          <p:cNvSpPr>
            <a:spLocks noGrp="1"/>
          </p:cNvSpPr>
          <p:nvPr>
            <p:ph type="title"/>
          </p:nvPr>
        </p:nvSpPr>
        <p:spPr>
          <a:xfrm>
            <a:off x="677334" y="324466"/>
            <a:ext cx="8596668" cy="781664"/>
          </a:xfrm>
        </p:spPr>
        <p:txBody>
          <a:bodyPr/>
          <a:lstStyle/>
          <a:p>
            <a:pPr algn="ctr"/>
            <a:r>
              <a:rPr lang="en-US" b="1" dirty="0">
                <a:effectLst>
                  <a:outerShdw blurRad="38100" dist="38100" dir="2700000" algn="tl">
                    <a:srgbClr val="000000">
                      <a:alpha val="43137"/>
                    </a:srgbClr>
                  </a:outerShdw>
                </a:effectLst>
              </a:rPr>
              <a:t>Determinants of Ethics</a:t>
            </a:r>
          </a:p>
        </p:txBody>
      </p:sp>
      <p:sp>
        <p:nvSpPr>
          <p:cNvPr id="3" name="Content Placeholder 2">
            <a:extLst>
              <a:ext uri="{FF2B5EF4-FFF2-40B4-BE49-F238E27FC236}">
                <a16:creationId xmlns:a16="http://schemas.microsoft.com/office/drawing/2014/main" id="{3E377A53-B167-6C16-DB04-81F513B3F120}"/>
              </a:ext>
            </a:extLst>
          </p:cNvPr>
          <p:cNvSpPr>
            <a:spLocks noGrp="1"/>
          </p:cNvSpPr>
          <p:nvPr>
            <p:ph idx="1"/>
          </p:nvPr>
        </p:nvSpPr>
        <p:spPr>
          <a:xfrm>
            <a:off x="677334" y="1106131"/>
            <a:ext cx="8997608" cy="4935232"/>
          </a:xfrm>
        </p:spPr>
        <p:txBody>
          <a:bodyPr/>
          <a:lstStyle/>
          <a:p>
            <a:pPr algn="l"/>
            <a:r>
              <a:rPr lang="en-US" sz="2400" b="0" i="0" dirty="0">
                <a:solidFill>
                  <a:srgbClr val="333333"/>
                </a:solidFill>
                <a:effectLst/>
                <a:latin typeface="roboto" panose="02000000000000000000" pitchFamily="2" charset="0"/>
              </a:rPr>
              <a:t>Determinants are the sources from which the ethical standard arises. There are multiple determinants of ethics like</a:t>
            </a:r>
          </a:p>
          <a:p>
            <a:pPr marL="0" indent="0" algn="l">
              <a:buNone/>
            </a:pPr>
            <a:r>
              <a:rPr lang="en-US" sz="2400" b="0" i="0" dirty="0">
                <a:solidFill>
                  <a:srgbClr val="333333"/>
                </a:solidFill>
                <a:effectLst/>
                <a:latin typeface="roboto" panose="02000000000000000000" pitchFamily="2" charset="0"/>
              </a:rPr>
              <a:t>1.	Religion</a:t>
            </a:r>
          </a:p>
          <a:p>
            <a:pPr marL="0" indent="0" algn="l">
              <a:buNone/>
            </a:pPr>
            <a:r>
              <a:rPr lang="en-US" sz="2400" b="0" i="0" dirty="0">
                <a:solidFill>
                  <a:srgbClr val="333333"/>
                </a:solidFill>
                <a:effectLst/>
                <a:latin typeface="roboto" panose="02000000000000000000" pitchFamily="2" charset="0"/>
              </a:rPr>
              <a:t>2.	Law</a:t>
            </a:r>
          </a:p>
          <a:p>
            <a:pPr marL="0" indent="0" algn="l">
              <a:buNone/>
            </a:pPr>
            <a:r>
              <a:rPr lang="en-US" sz="2400" b="0" i="0" dirty="0">
                <a:solidFill>
                  <a:srgbClr val="333333"/>
                </a:solidFill>
                <a:effectLst/>
                <a:latin typeface="roboto" panose="02000000000000000000" pitchFamily="2" charset="0"/>
              </a:rPr>
              <a:t>3.	Society</a:t>
            </a:r>
          </a:p>
          <a:p>
            <a:pPr marL="0" indent="0" algn="l">
              <a:buNone/>
            </a:pPr>
            <a:r>
              <a:rPr lang="en-US" sz="2400" b="0" i="0" dirty="0">
                <a:solidFill>
                  <a:srgbClr val="333333"/>
                </a:solidFill>
                <a:effectLst/>
                <a:latin typeface="roboto" panose="02000000000000000000" pitchFamily="2" charset="0"/>
              </a:rPr>
              <a:t>4.	Individual</a:t>
            </a:r>
          </a:p>
          <a:p>
            <a:pPr marL="0" indent="0" algn="l">
              <a:buNone/>
            </a:pPr>
            <a:r>
              <a:rPr lang="en-US" sz="2400" b="0" i="0" dirty="0">
                <a:solidFill>
                  <a:srgbClr val="333333"/>
                </a:solidFill>
                <a:effectLst/>
                <a:latin typeface="roboto" panose="02000000000000000000" pitchFamily="2" charset="0"/>
              </a:rPr>
              <a:t>5.	Knowledge</a:t>
            </a:r>
          </a:p>
          <a:p>
            <a:pPr marL="0" indent="0" algn="l">
              <a:buNone/>
            </a:pPr>
            <a:r>
              <a:rPr lang="en-US" sz="2400" b="0" i="0" dirty="0">
                <a:solidFill>
                  <a:srgbClr val="333333"/>
                </a:solidFill>
                <a:effectLst/>
                <a:latin typeface="roboto" panose="02000000000000000000" pitchFamily="2" charset="0"/>
              </a:rPr>
              <a:t>6.	Time</a:t>
            </a:r>
          </a:p>
          <a:p>
            <a:endParaRPr lang="en-US" dirty="0"/>
          </a:p>
        </p:txBody>
      </p:sp>
    </p:spTree>
    <p:extLst>
      <p:ext uri="{BB962C8B-B14F-4D97-AF65-F5344CB8AC3E}">
        <p14:creationId xmlns:p14="http://schemas.microsoft.com/office/powerpoint/2010/main" val="211309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51EC-77F2-3188-D29C-2C0468C3AEE7}"/>
              </a:ext>
            </a:extLst>
          </p:cNvPr>
          <p:cNvSpPr>
            <a:spLocks noGrp="1"/>
          </p:cNvSpPr>
          <p:nvPr>
            <p:ph type="title"/>
          </p:nvPr>
        </p:nvSpPr>
        <p:spPr>
          <a:xfrm>
            <a:off x="677334" y="309716"/>
            <a:ext cx="8596668" cy="914400"/>
          </a:xfrm>
        </p:spPr>
        <p:txBody>
          <a:bodyPr>
            <a:normAutofit fontScale="90000"/>
          </a:bodyPr>
          <a:lstStyle/>
          <a:p>
            <a:pPr algn="ctr"/>
            <a:r>
              <a:rPr lang="en-US" b="1" i="0" dirty="0">
                <a:solidFill>
                  <a:srgbClr val="333333"/>
                </a:solidFill>
                <a:effectLst>
                  <a:outerShdw blurRad="38100" dist="38100" dir="2700000" algn="tl">
                    <a:srgbClr val="000000">
                      <a:alpha val="43137"/>
                    </a:srgbClr>
                  </a:outerShdw>
                </a:effectLst>
                <a:latin typeface="roboto" panose="02000000000000000000" pitchFamily="2" charset="0"/>
              </a:rPr>
              <a:t>Consequences of Ethics</a:t>
            </a:r>
            <a:br>
              <a:rPr lang="en-US" b="1" i="0" dirty="0">
                <a:solidFill>
                  <a:srgbClr val="333333"/>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7A4A08B0-D782-4F7D-715E-F37BC5379973}"/>
              </a:ext>
            </a:extLst>
          </p:cNvPr>
          <p:cNvSpPr>
            <a:spLocks noGrp="1"/>
          </p:cNvSpPr>
          <p:nvPr>
            <p:ph idx="1"/>
          </p:nvPr>
        </p:nvSpPr>
        <p:spPr>
          <a:xfrm>
            <a:off x="427703" y="1076633"/>
            <a:ext cx="9424219" cy="4964730"/>
          </a:xfrm>
        </p:spPr>
        <p:txBody>
          <a:bodyPr>
            <a:normAutofit/>
          </a:bodyPr>
          <a:lstStyle/>
          <a:p>
            <a:pPr algn="l"/>
            <a:r>
              <a:rPr lang="en-US" b="0" i="0" dirty="0">
                <a:solidFill>
                  <a:srgbClr val="333333"/>
                </a:solidFill>
                <a:effectLst/>
                <a:latin typeface="roboto" panose="02000000000000000000" pitchFamily="2" charset="0"/>
              </a:rPr>
              <a:t>A consequence is the outcome of any act. Doing good with proper reasoning (being ethical) has many positive consequences like</a:t>
            </a:r>
          </a:p>
          <a:p>
            <a:pPr algn="l">
              <a:buFont typeface="Arial" panose="020B0604020202020204" pitchFamily="34" charset="0"/>
              <a:buChar char="•"/>
            </a:pPr>
            <a:r>
              <a:rPr lang="en-US" b="0" i="0" dirty="0">
                <a:solidFill>
                  <a:srgbClr val="333333"/>
                </a:solidFill>
                <a:effectLst/>
                <a:latin typeface="roboto" panose="02000000000000000000" pitchFamily="2" charset="0"/>
              </a:rPr>
              <a:t>Safeguarding the society.</a:t>
            </a:r>
          </a:p>
          <a:p>
            <a:pPr algn="l">
              <a:buFont typeface="Arial" panose="020B0604020202020204" pitchFamily="34" charset="0"/>
              <a:buChar char="•"/>
            </a:pPr>
            <a:r>
              <a:rPr lang="en-US" b="0" i="0" dirty="0">
                <a:solidFill>
                  <a:srgbClr val="333333"/>
                </a:solidFill>
                <a:effectLst/>
                <a:latin typeface="roboto" panose="02000000000000000000" pitchFamily="2" charset="0"/>
              </a:rPr>
              <a:t>Feeling good.</a:t>
            </a:r>
          </a:p>
          <a:p>
            <a:pPr algn="l">
              <a:buFont typeface="Arial" panose="020B0604020202020204" pitchFamily="34" charset="0"/>
              <a:buChar char="•"/>
            </a:pPr>
            <a:r>
              <a:rPr lang="en-US" b="0" i="0" dirty="0">
                <a:solidFill>
                  <a:srgbClr val="333333"/>
                </a:solidFill>
                <a:effectLst/>
                <a:latin typeface="roboto" panose="02000000000000000000" pitchFamily="2" charset="0"/>
              </a:rPr>
              <a:t>Creating credibility.</a:t>
            </a:r>
          </a:p>
          <a:p>
            <a:pPr algn="l">
              <a:buFont typeface="Arial" panose="020B0604020202020204" pitchFamily="34" charset="0"/>
              <a:buChar char="•"/>
            </a:pPr>
            <a:r>
              <a:rPr lang="en-US" b="0" i="0" dirty="0">
                <a:solidFill>
                  <a:srgbClr val="333333"/>
                </a:solidFill>
                <a:effectLst/>
                <a:latin typeface="roboto" panose="02000000000000000000" pitchFamily="2" charset="0"/>
              </a:rPr>
              <a:t>Satisfying basic human needs etc.</a:t>
            </a:r>
          </a:p>
          <a:p>
            <a:pPr algn="l"/>
            <a:r>
              <a:rPr lang="en-US" b="0" i="0" dirty="0">
                <a:solidFill>
                  <a:srgbClr val="333333"/>
                </a:solidFill>
                <a:effectLst/>
                <a:latin typeface="roboto" panose="02000000000000000000" pitchFamily="2" charset="0"/>
              </a:rPr>
              <a:t>However, being unethical has many negative consequences like</a:t>
            </a:r>
          </a:p>
          <a:p>
            <a:pPr algn="l">
              <a:buFont typeface="Arial" panose="020B0604020202020204" pitchFamily="34" charset="0"/>
              <a:buChar char="•"/>
            </a:pPr>
            <a:r>
              <a:rPr lang="en-US" b="0" i="0" dirty="0">
                <a:solidFill>
                  <a:srgbClr val="333333"/>
                </a:solidFill>
                <a:effectLst/>
                <a:latin typeface="roboto" panose="02000000000000000000" pitchFamily="2" charset="0"/>
              </a:rPr>
              <a:t>Loss of trust.</a:t>
            </a:r>
          </a:p>
          <a:p>
            <a:pPr algn="l">
              <a:buFont typeface="Arial" panose="020B0604020202020204" pitchFamily="34" charset="0"/>
              <a:buChar char="•"/>
            </a:pPr>
            <a:r>
              <a:rPr lang="en-US" b="0" i="0" dirty="0">
                <a:solidFill>
                  <a:srgbClr val="333333"/>
                </a:solidFill>
                <a:effectLst/>
                <a:latin typeface="roboto" panose="02000000000000000000" pitchFamily="2" charset="0"/>
              </a:rPr>
              <a:t>Nepotism.</a:t>
            </a:r>
          </a:p>
          <a:p>
            <a:pPr algn="l">
              <a:buFont typeface="Arial" panose="020B0604020202020204" pitchFamily="34" charset="0"/>
              <a:buChar char="•"/>
            </a:pPr>
            <a:r>
              <a:rPr lang="en-US" b="0" i="0" dirty="0">
                <a:solidFill>
                  <a:srgbClr val="333333"/>
                </a:solidFill>
                <a:effectLst/>
                <a:latin typeface="roboto" panose="02000000000000000000" pitchFamily="2" charset="0"/>
              </a:rPr>
              <a:t>Corruption.</a:t>
            </a:r>
          </a:p>
          <a:p>
            <a:pPr algn="l">
              <a:buFont typeface="Arial" panose="020B0604020202020204" pitchFamily="34" charset="0"/>
              <a:buChar char="•"/>
            </a:pPr>
            <a:r>
              <a:rPr lang="en-US" b="0" i="0" dirty="0">
                <a:solidFill>
                  <a:srgbClr val="333333"/>
                </a:solidFill>
                <a:effectLst/>
                <a:latin typeface="roboto" panose="02000000000000000000" pitchFamily="2" charset="0"/>
              </a:rPr>
              <a:t>Crimes etc.</a:t>
            </a:r>
          </a:p>
          <a:p>
            <a:endParaRPr lang="en-US" dirty="0"/>
          </a:p>
        </p:txBody>
      </p:sp>
    </p:spTree>
    <p:extLst>
      <p:ext uri="{BB962C8B-B14F-4D97-AF65-F5344CB8AC3E}">
        <p14:creationId xmlns:p14="http://schemas.microsoft.com/office/powerpoint/2010/main" val="245567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0220"/>
            <a:ext cx="8596668" cy="1077094"/>
          </a:xfrm>
        </p:spPr>
        <p:txBody>
          <a:bodyPr/>
          <a:lstStyle/>
          <a:p>
            <a:pPr algn="ctr"/>
            <a:r>
              <a:rPr lang="en-US" b="1" dirty="0">
                <a:effectLst>
                  <a:outerShdw blurRad="38100" dist="38100" dir="2700000" algn="tl">
                    <a:srgbClr val="000000">
                      <a:alpha val="43137"/>
                    </a:srgbClr>
                  </a:outerShdw>
                </a:effectLst>
              </a:rPr>
              <a:t>Types of Ethics</a:t>
            </a:r>
          </a:p>
        </p:txBody>
      </p:sp>
      <p:sp>
        <p:nvSpPr>
          <p:cNvPr id="3" name="Content Placeholder 2"/>
          <p:cNvSpPr>
            <a:spLocks noGrp="1"/>
          </p:cNvSpPr>
          <p:nvPr>
            <p:ph idx="1"/>
          </p:nvPr>
        </p:nvSpPr>
        <p:spPr>
          <a:xfrm>
            <a:off x="677333" y="1357313"/>
            <a:ext cx="9523941" cy="5500687"/>
          </a:xfrm>
        </p:spPr>
        <p:txBody>
          <a:bodyPr>
            <a:noAutofit/>
          </a:bodyPr>
          <a:lstStyle/>
          <a:p>
            <a:r>
              <a:rPr lang="en-US" sz="2400" dirty="0"/>
              <a:t>Meta-ethics: The theoretical meaning and reference of moral propositions and how their truth value(if any)may be determined. It address the question such as “what is good?”</a:t>
            </a:r>
          </a:p>
          <a:p>
            <a:r>
              <a:rPr lang="en-US" sz="2400" dirty="0"/>
              <a:t>Normative ethics: The practical means of determining a moral course of action. It is the study of ethical behavior. It deals with “what should I do?”</a:t>
            </a:r>
          </a:p>
          <a:p>
            <a:r>
              <a:rPr lang="en-US" sz="2400" dirty="0"/>
              <a:t>Applied Ethics: The practical application of moral considerations. Also, deals with real-world actions and their moral considerations in the areas of private and public life, the professions, health, technology, law, and leadership.</a:t>
            </a:r>
          </a:p>
        </p:txBody>
      </p:sp>
    </p:spTree>
    <p:extLst>
      <p:ext uri="{BB962C8B-B14F-4D97-AF65-F5344CB8AC3E}">
        <p14:creationId xmlns:p14="http://schemas.microsoft.com/office/powerpoint/2010/main" val="24686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1462"/>
            <a:ext cx="9101138" cy="1057275"/>
          </a:xfrm>
        </p:spPr>
        <p:txBody>
          <a:bodyPr>
            <a:normAutofit/>
          </a:bodyPr>
          <a:lstStyle/>
          <a:p>
            <a:pPr algn="ctr"/>
            <a:r>
              <a:rPr lang="en-US" sz="4000" b="1" dirty="0">
                <a:effectLst>
                  <a:outerShdw blurRad="38100" dist="38100" dir="2700000" algn="tl">
                    <a:srgbClr val="000000">
                      <a:alpha val="43137"/>
                    </a:srgbClr>
                  </a:outerShdw>
                </a:effectLst>
              </a:rPr>
              <a:t>Nature of Ethics</a:t>
            </a:r>
          </a:p>
        </p:txBody>
      </p:sp>
      <p:sp>
        <p:nvSpPr>
          <p:cNvPr id="3" name="Content Placeholder 2"/>
          <p:cNvSpPr>
            <a:spLocks noGrp="1"/>
          </p:cNvSpPr>
          <p:nvPr>
            <p:ph idx="1"/>
          </p:nvPr>
        </p:nvSpPr>
        <p:spPr>
          <a:xfrm>
            <a:off x="847370" y="1085850"/>
            <a:ext cx="8596668" cy="5443538"/>
          </a:xfrm>
        </p:spPr>
        <p:txBody>
          <a:bodyPr>
            <a:normAutofit/>
          </a:bodyPr>
          <a:lstStyle/>
          <a:p>
            <a:pPr algn="just"/>
            <a:r>
              <a:rPr lang="en-US" sz="2000" dirty="0"/>
              <a:t>Both normative Science and arts</a:t>
            </a:r>
          </a:p>
          <a:p>
            <a:pPr algn="just"/>
            <a:r>
              <a:rPr lang="en-US" sz="2000" dirty="0"/>
              <a:t>Deals with human conduct</a:t>
            </a:r>
          </a:p>
          <a:p>
            <a:pPr algn="just"/>
            <a:r>
              <a:rPr lang="en-US" sz="2000" dirty="0"/>
              <a:t>Associated with morals and values.</a:t>
            </a:r>
          </a:p>
          <a:p>
            <a:pPr algn="just"/>
            <a:r>
              <a:rPr lang="en-US" sz="2000" dirty="0"/>
              <a:t>Science of Ideals Involved in Human Conduct</a:t>
            </a:r>
          </a:p>
          <a:p>
            <a:pPr algn="just"/>
            <a:endParaRPr lang="en-US" sz="2000" dirty="0"/>
          </a:p>
        </p:txBody>
      </p:sp>
    </p:spTree>
    <p:extLst>
      <p:ext uri="{BB962C8B-B14F-4D97-AF65-F5344CB8AC3E}">
        <p14:creationId xmlns:p14="http://schemas.microsoft.com/office/powerpoint/2010/main" val="99692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1450"/>
            <a:ext cx="8596668" cy="1114425"/>
          </a:xfrm>
        </p:spPr>
        <p:txBody>
          <a:bodyPr/>
          <a:lstStyle/>
          <a:p>
            <a:pPr algn="ctr"/>
            <a:r>
              <a:rPr lang="en-US" b="1" dirty="0">
                <a:effectLst>
                  <a:outerShdw blurRad="38100" dist="38100" dir="2700000" algn="tl">
                    <a:srgbClr val="000000">
                      <a:alpha val="43137"/>
                    </a:srgbClr>
                  </a:outerShdw>
                </a:effectLst>
              </a:rPr>
              <a:t>Objectives of Ethics</a:t>
            </a:r>
          </a:p>
        </p:txBody>
      </p:sp>
      <p:sp>
        <p:nvSpPr>
          <p:cNvPr id="3" name="Content Placeholder 2"/>
          <p:cNvSpPr>
            <a:spLocks noGrp="1"/>
          </p:cNvSpPr>
          <p:nvPr>
            <p:ph idx="1"/>
          </p:nvPr>
        </p:nvSpPr>
        <p:spPr>
          <a:xfrm>
            <a:off x="677334" y="1428751"/>
            <a:ext cx="9323916" cy="4612612"/>
          </a:xfrm>
        </p:spPr>
        <p:txBody>
          <a:bodyPr/>
          <a:lstStyle/>
          <a:p>
            <a:r>
              <a:rPr lang="en-US" sz="2000" dirty="0"/>
              <a:t>Study human behavior and makes evaluation whether what is good and what is bad.</a:t>
            </a:r>
          </a:p>
          <a:p>
            <a:r>
              <a:rPr lang="en-US" sz="2000" dirty="0"/>
              <a:t>To establish moral standard and norms of the behavior.</a:t>
            </a:r>
          </a:p>
          <a:p>
            <a:pPr algn="just"/>
            <a:r>
              <a:rPr lang="en-US" sz="2000" dirty="0"/>
              <a:t>To study and assess human behavior.</a:t>
            </a:r>
          </a:p>
          <a:p>
            <a:pPr algn="just"/>
            <a:r>
              <a:rPr lang="en-US" sz="2000" dirty="0"/>
              <a:t>It is also to establish principles and moral standards of behavior.</a:t>
            </a:r>
          </a:p>
          <a:p>
            <a:pPr algn="just"/>
            <a:r>
              <a:rPr lang="en-US" sz="2000" dirty="0"/>
              <a:t>Ethics is not compulsory in a person’s life and it is not forced upon anyone but being ethical is one step forward towards being a good person.</a:t>
            </a:r>
          </a:p>
          <a:p>
            <a:pPr marL="0" indent="0">
              <a:buNone/>
            </a:pPr>
            <a:endParaRPr lang="en-US" dirty="0"/>
          </a:p>
        </p:txBody>
      </p:sp>
    </p:spTree>
    <p:extLst>
      <p:ext uri="{BB962C8B-B14F-4D97-AF65-F5344CB8AC3E}">
        <p14:creationId xmlns:p14="http://schemas.microsoft.com/office/powerpoint/2010/main" val="17889211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896</TotalTime>
  <Words>4144</Words>
  <Application>Microsoft Office PowerPoint</Application>
  <PresentationFormat>Widescreen</PresentationFormat>
  <Paragraphs>271</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roboto</vt:lpstr>
      <vt:lpstr>Trebuchet MS</vt:lpstr>
      <vt:lpstr>Wingdings 3</vt:lpstr>
      <vt:lpstr>Facet</vt:lpstr>
      <vt:lpstr>Cyber Law and Professional Ethics</vt:lpstr>
      <vt:lpstr>Course Objectives</vt:lpstr>
      <vt:lpstr>Ethics</vt:lpstr>
      <vt:lpstr>PowerPoint Presentation</vt:lpstr>
      <vt:lpstr>Determinants of Ethics</vt:lpstr>
      <vt:lpstr>Consequences of Ethics </vt:lpstr>
      <vt:lpstr>Types of Ethics</vt:lpstr>
      <vt:lpstr>Nature of Ethics</vt:lpstr>
      <vt:lpstr>Objectives of Ethics</vt:lpstr>
      <vt:lpstr>Ethics in Business World</vt:lpstr>
      <vt:lpstr>PowerPoint Presentation</vt:lpstr>
      <vt:lpstr>PowerPoint Presentation</vt:lpstr>
      <vt:lpstr>PowerPoint Presentation</vt:lpstr>
      <vt:lpstr>Ethical Issues in Business World</vt:lpstr>
      <vt:lpstr>Types of Business ethics</vt:lpstr>
      <vt:lpstr>Importance of ethics in business world</vt:lpstr>
      <vt:lpstr>Corporate Social Responsibility(CSR)</vt:lpstr>
      <vt:lpstr>Corporate Social Responsibility(CSR) </vt:lpstr>
      <vt:lpstr>Benefits/Perks of CSR</vt:lpstr>
      <vt:lpstr>CSR in Nepal</vt:lpstr>
      <vt:lpstr>CSR in Nepal</vt:lpstr>
      <vt:lpstr>Nepal Telecom</vt:lpstr>
      <vt:lpstr>CSR in Nepal</vt:lpstr>
      <vt:lpstr>NCELL</vt:lpstr>
      <vt:lpstr>Fostering Corporate Social Responsibility and Good Business Ethics</vt:lpstr>
      <vt:lpstr>Improving Business Ethics</vt:lpstr>
      <vt:lpstr>Ethical Consideration in Decision-Making</vt:lpstr>
      <vt:lpstr>Ethics in Information Technology</vt:lpstr>
      <vt:lpstr>PowerPoint Presentation</vt:lpstr>
      <vt:lpstr>Ethical questions that may arise to IT professionals </vt:lpstr>
      <vt:lpstr>Managing IT worker Relationship</vt:lpstr>
      <vt:lpstr>Managing IT worker Relationship</vt:lpstr>
      <vt:lpstr>PowerPoint Presentation</vt:lpstr>
      <vt:lpstr>CONCLUSION</vt:lpstr>
      <vt:lpstr>Professional Organizations</vt:lpstr>
      <vt:lpstr>Types of professional organizations </vt:lpstr>
      <vt:lpstr>Member-benefit professional associations </vt:lpstr>
      <vt:lpstr>Designation-granting associations </vt:lpstr>
      <vt:lpstr>Certifying bodies </vt:lpstr>
      <vt:lpstr>Professional regulatory bodies </vt:lpstr>
      <vt:lpstr>How to Select a Professional Organization</vt:lpstr>
      <vt:lpstr>Benefits of a professional organization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Law and Professional Ethics</dc:title>
  <dc:creator>Rakshya</dc:creator>
  <cp:lastModifiedBy>Rakshya Giri</cp:lastModifiedBy>
  <cp:revision>128</cp:revision>
  <dcterms:created xsi:type="dcterms:W3CDTF">2022-08-20T13:58:18Z</dcterms:created>
  <dcterms:modified xsi:type="dcterms:W3CDTF">2023-10-11T15:31:27Z</dcterms:modified>
</cp:coreProperties>
</file>