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2" r:id="rId5"/>
    <p:sldId id="258" r:id="rId6"/>
    <p:sldId id="260" r:id="rId7"/>
    <p:sldId id="266" r:id="rId8"/>
    <p:sldId id="278" r:id="rId9"/>
    <p:sldId id="279" r:id="rId10"/>
    <p:sldId id="263" r:id="rId11"/>
    <p:sldId id="280" r:id="rId12"/>
    <p:sldId id="281" r:id="rId13"/>
    <p:sldId id="282" r:id="rId14"/>
    <p:sldId id="269" r:id="rId15"/>
    <p:sldId id="267" r:id="rId16"/>
    <p:sldId id="268" r:id="rId17"/>
    <p:sldId id="270" r:id="rId18"/>
    <p:sldId id="271" r:id="rId19"/>
    <p:sldId id="272" r:id="rId20"/>
    <p:sldId id="273" r:id="rId21"/>
    <p:sldId id="261" r:id="rId22"/>
    <p:sldId id="274" r:id="rId23"/>
    <p:sldId id="276" r:id="rId24"/>
    <p:sldId id="275" r:id="rId25"/>
    <p:sldId id="284" r:id="rId26"/>
    <p:sldId id="285" r:id="rId27"/>
    <p:sldId id="336" r:id="rId28"/>
    <p:sldId id="286" r:id="rId29"/>
    <p:sldId id="287" r:id="rId30"/>
    <p:sldId id="283" r:id="rId31"/>
    <p:sldId id="288" r:id="rId32"/>
    <p:sldId id="291" r:id="rId33"/>
    <p:sldId id="292" r:id="rId34"/>
    <p:sldId id="293" r:id="rId35"/>
    <p:sldId id="290" r:id="rId36"/>
    <p:sldId id="294" r:id="rId37"/>
    <p:sldId id="295" r:id="rId38"/>
    <p:sldId id="296" r:id="rId39"/>
    <p:sldId id="297" r:id="rId40"/>
    <p:sldId id="298" r:id="rId41"/>
    <p:sldId id="299" r:id="rId42"/>
    <p:sldId id="326" r:id="rId43"/>
    <p:sldId id="327" r:id="rId44"/>
    <p:sldId id="328" r:id="rId45"/>
    <p:sldId id="329" r:id="rId46"/>
    <p:sldId id="330" r:id="rId47"/>
    <p:sldId id="331" r:id="rId48"/>
    <p:sldId id="332" r:id="rId49"/>
    <p:sldId id="313" r:id="rId50"/>
    <p:sldId id="314" r:id="rId51"/>
    <p:sldId id="319" r:id="rId52"/>
    <p:sldId id="315" r:id="rId53"/>
    <p:sldId id="316" r:id="rId54"/>
    <p:sldId id="317" r:id="rId55"/>
    <p:sldId id="318" r:id="rId56"/>
    <p:sldId id="320" r:id="rId57"/>
    <p:sldId id="335" r:id="rId58"/>
    <p:sldId id="321" r:id="rId59"/>
    <p:sldId id="322" r:id="rId60"/>
    <p:sldId id="323" r:id="rId61"/>
    <p:sldId id="324" r:id="rId62"/>
    <p:sldId id="325" r:id="rId63"/>
    <p:sldId id="333" r:id="rId64"/>
    <p:sldId id="337" r:id="rId65"/>
    <p:sldId id="334" r:id="rId66"/>
    <p:sldId id="338"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99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kshya Giri" userId="53ccdc19-e701-43fd-bbc8-b39924643bbb" providerId="ADAL" clId="{E7B5A485-0597-478B-B005-006AC4A74907}"/>
    <pc:docChg chg="undo custSel addSld delSld modSld">
      <pc:chgData name="Rakshya Giri" userId="53ccdc19-e701-43fd-bbc8-b39924643bbb" providerId="ADAL" clId="{E7B5A485-0597-478B-B005-006AC4A74907}" dt="2024-01-09T10:15:39.440" v="222" actId="20577"/>
      <pc:docMkLst>
        <pc:docMk/>
      </pc:docMkLst>
      <pc:sldChg chg="delSp modSp mod">
        <pc:chgData name="Rakshya Giri" userId="53ccdc19-e701-43fd-bbc8-b39924643bbb" providerId="ADAL" clId="{E7B5A485-0597-478B-B005-006AC4A74907}" dt="2024-01-09T09:17:25.373" v="13" actId="113"/>
        <pc:sldMkLst>
          <pc:docMk/>
          <pc:sldMk cId="3353993768" sldId="269"/>
        </pc:sldMkLst>
        <pc:spChg chg="del mod">
          <ac:chgData name="Rakshya Giri" userId="53ccdc19-e701-43fd-bbc8-b39924643bbb" providerId="ADAL" clId="{E7B5A485-0597-478B-B005-006AC4A74907}" dt="2024-01-09T09:17:21.456" v="11" actId="478"/>
          <ac:spMkLst>
            <pc:docMk/>
            <pc:sldMk cId="3353993768" sldId="269"/>
            <ac:spMk id="2" creationId="{986FF2BF-C073-7104-1E15-082387DEEC55}"/>
          </ac:spMkLst>
        </pc:spChg>
        <pc:spChg chg="mod">
          <ac:chgData name="Rakshya Giri" userId="53ccdc19-e701-43fd-bbc8-b39924643bbb" providerId="ADAL" clId="{E7B5A485-0597-478B-B005-006AC4A74907}" dt="2024-01-09T09:17:25.373" v="13" actId="113"/>
          <ac:spMkLst>
            <pc:docMk/>
            <pc:sldMk cId="3353993768" sldId="269"/>
            <ac:spMk id="3" creationId="{4C545DE5-175B-8E96-2249-90AA809DC2E4}"/>
          </ac:spMkLst>
        </pc:spChg>
      </pc:sldChg>
      <pc:sldChg chg="modSp mod">
        <pc:chgData name="Rakshya Giri" userId="53ccdc19-e701-43fd-bbc8-b39924643bbb" providerId="ADAL" clId="{E7B5A485-0597-478B-B005-006AC4A74907}" dt="2024-01-09T09:24:10.954" v="24" actId="207"/>
        <pc:sldMkLst>
          <pc:docMk/>
          <pc:sldMk cId="3846066695" sldId="275"/>
        </pc:sldMkLst>
        <pc:spChg chg="mod">
          <ac:chgData name="Rakshya Giri" userId="53ccdc19-e701-43fd-bbc8-b39924643bbb" providerId="ADAL" clId="{E7B5A485-0597-478B-B005-006AC4A74907}" dt="2024-01-09T09:24:04.036" v="22" actId="207"/>
          <ac:spMkLst>
            <pc:docMk/>
            <pc:sldMk cId="3846066695" sldId="275"/>
            <ac:spMk id="2" creationId="{0CE991A7-319D-D273-B6AC-BE6B0862485A}"/>
          </ac:spMkLst>
        </pc:spChg>
        <pc:spChg chg="mod">
          <ac:chgData name="Rakshya Giri" userId="53ccdc19-e701-43fd-bbc8-b39924643bbb" providerId="ADAL" clId="{E7B5A485-0597-478B-B005-006AC4A74907}" dt="2024-01-09T09:24:10.954" v="24" actId="207"/>
          <ac:spMkLst>
            <pc:docMk/>
            <pc:sldMk cId="3846066695" sldId="275"/>
            <ac:spMk id="3" creationId="{35F917A4-3F0A-219A-1209-8DB0E1B9ADC6}"/>
          </ac:spMkLst>
        </pc:spChg>
      </pc:sldChg>
      <pc:sldChg chg="del">
        <pc:chgData name="Rakshya Giri" userId="53ccdc19-e701-43fd-bbc8-b39924643bbb" providerId="ADAL" clId="{E7B5A485-0597-478B-B005-006AC4A74907}" dt="2024-01-09T09:16:53.770" v="0" actId="47"/>
        <pc:sldMkLst>
          <pc:docMk/>
          <pc:sldMk cId="3248791299" sldId="277"/>
        </pc:sldMkLst>
      </pc:sldChg>
      <pc:sldChg chg="modSp mod">
        <pc:chgData name="Rakshya Giri" userId="53ccdc19-e701-43fd-bbc8-b39924643bbb" providerId="ADAL" clId="{E7B5A485-0597-478B-B005-006AC4A74907}" dt="2024-01-09T09:17:01.553" v="3" actId="20577"/>
        <pc:sldMkLst>
          <pc:docMk/>
          <pc:sldMk cId="1053085405" sldId="282"/>
        </pc:sldMkLst>
        <pc:spChg chg="mod">
          <ac:chgData name="Rakshya Giri" userId="53ccdc19-e701-43fd-bbc8-b39924643bbb" providerId="ADAL" clId="{E7B5A485-0597-478B-B005-006AC4A74907}" dt="2024-01-09T09:17:01.553" v="3" actId="20577"/>
          <ac:spMkLst>
            <pc:docMk/>
            <pc:sldMk cId="1053085405" sldId="282"/>
            <ac:spMk id="3" creationId="{ABB82BB7-6305-5150-263B-201E8FBBB654}"/>
          </ac:spMkLst>
        </pc:spChg>
      </pc:sldChg>
      <pc:sldChg chg="modSp mod">
        <pc:chgData name="Rakshya Giri" userId="53ccdc19-e701-43fd-bbc8-b39924643bbb" providerId="ADAL" clId="{E7B5A485-0597-478B-B005-006AC4A74907}" dt="2024-01-09T09:37:15.218" v="59" actId="13900"/>
        <pc:sldMkLst>
          <pc:docMk/>
          <pc:sldMk cId="2567161937" sldId="283"/>
        </pc:sldMkLst>
        <pc:spChg chg="mod">
          <ac:chgData name="Rakshya Giri" userId="53ccdc19-e701-43fd-bbc8-b39924643bbb" providerId="ADAL" clId="{E7B5A485-0597-478B-B005-006AC4A74907}" dt="2024-01-09T09:37:15.218" v="59" actId="13900"/>
          <ac:spMkLst>
            <pc:docMk/>
            <pc:sldMk cId="2567161937" sldId="283"/>
            <ac:spMk id="3" creationId="{BC1568AE-390D-EE82-05A2-EB9C272C4902}"/>
          </ac:spMkLst>
        </pc:spChg>
      </pc:sldChg>
      <pc:sldChg chg="modSp mod">
        <pc:chgData name="Rakshya Giri" userId="53ccdc19-e701-43fd-bbc8-b39924643bbb" providerId="ADAL" clId="{E7B5A485-0597-478B-B005-006AC4A74907}" dt="2024-01-09T09:36:10.655" v="37" actId="20577"/>
        <pc:sldMkLst>
          <pc:docMk/>
          <pc:sldMk cId="3097090297" sldId="285"/>
        </pc:sldMkLst>
        <pc:spChg chg="mod">
          <ac:chgData name="Rakshya Giri" userId="53ccdc19-e701-43fd-bbc8-b39924643bbb" providerId="ADAL" clId="{E7B5A485-0597-478B-B005-006AC4A74907}" dt="2024-01-09T09:20:15.201" v="19" actId="207"/>
          <ac:spMkLst>
            <pc:docMk/>
            <pc:sldMk cId="3097090297" sldId="285"/>
            <ac:spMk id="2" creationId="{B1201C36-27F3-08A7-7DE4-1DA8B1FC4065}"/>
          </ac:spMkLst>
        </pc:spChg>
        <pc:spChg chg="mod">
          <ac:chgData name="Rakshya Giri" userId="53ccdc19-e701-43fd-bbc8-b39924643bbb" providerId="ADAL" clId="{E7B5A485-0597-478B-B005-006AC4A74907}" dt="2024-01-09T09:36:10.655" v="37" actId="20577"/>
          <ac:spMkLst>
            <pc:docMk/>
            <pc:sldMk cId="3097090297" sldId="285"/>
            <ac:spMk id="3" creationId="{2B1A1B4D-F925-9F5C-0813-CBF3D227966E}"/>
          </ac:spMkLst>
        </pc:spChg>
      </pc:sldChg>
      <pc:sldChg chg="modSp mod">
        <pc:chgData name="Rakshya Giri" userId="53ccdc19-e701-43fd-bbc8-b39924643bbb" providerId="ADAL" clId="{E7B5A485-0597-478B-B005-006AC4A74907}" dt="2024-01-09T09:37:03.047" v="58" actId="20577"/>
        <pc:sldMkLst>
          <pc:docMk/>
          <pc:sldMk cId="3894050068" sldId="286"/>
        </pc:sldMkLst>
        <pc:spChg chg="mod">
          <ac:chgData name="Rakshya Giri" userId="53ccdc19-e701-43fd-bbc8-b39924643bbb" providerId="ADAL" clId="{E7B5A485-0597-478B-B005-006AC4A74907}" dt="2024-01-09T09:20:24.289" v="21" actId="207"/>
          <ac:spMkLst>
            <pc:docMk/>
            <pc:sldMk cId="3894050068" sldId="286"/>
            <ac:spMk id="2" creationId="{B42C6ACB-A4C9-0E85-CCBC-5C7D7875B6D5}"/>
          </ac:spMkLst>
        </pc:spChg>
        <pc:spChg chg="mod">
          <ac:chgData name="Rakshya Giri" userId="53ccdc19-e701-43fd-bbc8-b39924643bbb" providerId="ADAL" clId="{E7B5A485-0597-478B-B005-006AC4A74907}" dt="2024-01-09T09:37:03.047" v="58" actId="20577"/>
          <ac:spMkLst>
            <pc:docMk/>
            <pc:sldMk cId="3894050068" sldId="286"/>
            <ac:spMk id="3" creationId="{16AE0390-3BA0-0985-9F64-8B67BF86FACE}"/>
          </ac:spMkLst>
        </pc:spChg>
      </pc:sldChg>
      <pc:sldChg chg="modSp mod">
        <pc:chgData name="Rakshya Giri" userId="53ccdc19-e701-43fd-bbc8-b39924643bbb" providerId="ADAL" clId="{E7B5A485-0597-478B-B005-006AC4A74907}" dt="2024-01-09T09:38:17.003" v="75" actId="27636"/>
        <pc:sldMkLst>
          <pc:docMk/>
          <pc:sldMk cId="2026256473" sldId="287"/>
        </pc:sldMkLst>
        <pc:spChg chg="mod">
          <ac:chgData name="Rakshya Giri" userId="53ccdc19-e701-43fd-bbc8-b39924643bbb" providerId="ADAL" clId="{E7B5A485-0597-478B-B005-006AC4A74907}" dt="2024-01-09T09:38:17.003" v="75" actId="27636"/>
          <ac:spMkLst>
            <pc:docMk/>
            <pc:sldMk cId="2026256473" sldId="287"/>
            <ac:spMk id="3" creationId="{E6D04BE8-6EDD-EA98-A8E0-49B4786C9B51}"/>
          </ac:spMkLst>
        </pc:spChg>
      </pc:sldChg>
      <pc:sldChg chg="modSp mod">
        <pc:chgData name="Rakshya Giri" userId="53ccdc19-e701-43fd-bbc8-b39924643bbb" providerId="ADAL" clId="{E7B5A485-0597-478B-B005-006AC4A74907}" dt="2024-01-09T09:37:53.237" v="66" actId="20577"/>
        <pc:sldMkLst>
          <pc:docMk/>
          <pc:sldMk cId="820651850" sldId="288"/>
        </pc:sldMkLst>
        <pc:spChg chg="mod">
          <ac:chgData name="Rakshya Giri" userId="53ccdc19-e701-43fd-bbc8-b39924643bbb" providerId="ADAL" clId="{E7B5A485-0597-478B-B005-006AC4A74907}" dt="2024-01-09T09:37:53.237" v="66" actId="20577"/>
          <ac:spMkLst>
            <pc:docMk/>
            <pc:sldMk cId="820651850" sldId="288"/>
            <ac:spMk id="3" creationId="{C4F7E660-23FF-47FE-B41A-4487FFC013CB}"/>
          </ac:spMkLst>
        </pc:spChg>
      </pc:sldChg>
      <pc:sldChg chg="modSp del mod">
        <pc:chgData name="Rakshya Giri" userId="53ccdc19-e701-43fd-bbc8-b39924643bbb" providerId="ADAL" clId="{E7B5A485-0597-478B-B005-006AC4A74907}" dt="2024-01-09T09:38:20.448" v="76" actId="47"/>
        <pc:sldMkLst>
          <pc:docMk/>
          <pc:sldMk cId="2187946772" sldId="289"/>
        </pc:sldMkLst>
        <pc:spChg chg="mod">
          <ac:chgData name="Rakshya Giri" userId="53ccdc19-e701-43fd-bbc8-b39924643bbb" providerId="ADAL" clId="{E7B5A485-0597-478B-B005-006AC4A74907}" dt="2024-01-09T09:38:04.846" v="67" actId="21"/>
          <ac:spMkLst>
            <pc:docMk/>
            <pc:sldMk cId="2187946772" sldId="289"/>
            <ac:spMk id="3" creationId="{3D9A1D37-806B-D2CE-9080-4D9E25190DCE}"/>
          </ac:spMkLst>
        </pc:spChg>
      </pc:sldChg>
      <pc:sldChg chg="modSp mod">
        <pc:chgData name="Rakshya Giri" userId="53ccdc19-e701-43fd-bbc8-b39924643bbb" providerId="ADAL" clId="{E7B5A485-0597-478B-B005-006AC4A74907}" dt="2024-01-09T09:38:32.179" v="78" actId="14100"/>
        <pc:sldMkLst>
          <pc:docMk/>
          <pc:sldMk cId="2259706711" sldId="292"/>
        </pc:sldMkLst>
        <pc:spChg chg="mod">
          <ac:chgData name="Rakshya Giri" userId="53ccdc19-e701-43fd-bbc8-b39924643bbb" providerId="ADAL" clId="{E7B5A485-0597-478B-B005-006AC4A74907}" dt="2024-01-09T09:38:32.179" v="78" actId="14100"/>
          <ac:spMkLst>
            <pc:docMk/>
            <pc:sldMk cId="2259706711" sldId="292"/>
            <ac:spMk id="3" creationId="{8864457F-65CB-6BF5-8BF8-00C8EAA4D692}"/>
          </ac:spMkLst>
        </pc:spChg>
        <pc:spChg chg="mod">
          <ac:chgData name="Rakshya Giri" userId="53ccdc19-e701-43fd-bbc8-b39924643bbb" providerId="ADAL" clId="{E7B5A485-0597-478B-B005-006AC4A74907}" dt="2024-01-09T09:38:29.314" v="77" actId="14100"/>
          <ac:spMkLst>
            <pc:docMk/>
            <pc:sldMk cId="2259706711" sldId="292"/>
            <ac:spMk id="5" creationId="{6E1C8DD5-149B-397B-CB4C-07C83FA505AE}"/>
          </ac:spMkLst>
        </pc:spChg>
      </pc:sldChg>
      <pc:sldChg chg="del">
        <pc:chgData name="Rakshya Giri" userId="53ccdc19-e701-43fd-bbc8-b39924643bbb" providerId="ADAL" clId="{E7B5A485-0597-478B-B005-006AC4A74907}" dt="2024-01-09T09:38:59.324" v="79" actId="47"/>
        <pc:sldMkLst>
          <pc:docMk/>
          <pc:sldMk cId="3290418037" sldId="300"/>
        </pc:sldMkLst>
      </pc:sldChg>
      <pc:sldChg chg="del">
        <pc:chgData name="Rakshya Giri" userId="53ccdc19-e701-43fd-bbc8-b39924643bbb" providerId="ADAL" clId="{E7B5A485-0597-478B-B005-006AC4A74907}" dt="2024-01-09T09:39:00.756" v="80" actId="47"/>
        <pc:sldMkLst>
          <pc:docMk/>
          <pc:sldMk cId="984447501" sldId="301"/>
        </pc:sldMkLst>
      </pc:sldChg>
      <pc:sldChg chg="del">
        <pc:chgData name="Rakshya Giri" userId="53ccdc19-e701-43fd-bbc8-b39924643bbb" providerId="ADAL" clId="{E7B5A485-0597-478B-B005-006AC4A74907}" dt="2024-01-09T09:39:01.436" v="81" actId="47"/>
        <pc:sldMkLst>
          <pc:docMk/>
          <pc:sldMk cId="4267120663" sldId="302"/>
        </pc:sldMkLst>
      </pc:sldChg>
      <pc:sldChg chg="del">
        <pc:chgData name="Rakshya Giri" userId="53ccdc19-e701-43fd-bbc8-b39924643bbb" providerId="ADAL" clId="{E7B5A485-0597-478B-B005-006AC4A74907}" dt="2024-01-09T09:39:01.989" v="82" actId="47"/>
        <pc:sldMkLst>
          <pc:docMk/>
          <pc:sldMk cId="561026647" sldId="303"/>
        </pc:sldMkLst>
      </pc:sldChg>
      <pc:sldChg chg="del">
        <pc:chgData name="Rakshya Giri" userId="53ccdc19-e701-43fd-bbc8-b39924643bbb" providerId="ADAL" clId="{E7B5A485-0597-478B-B005-006AC4A74907}" dt="2024-01-09T09:39:02.546" v="83" actId="47"/>
        <pc:sldMkLst>
          <pc:docMk/>
          <pc:sldMk cId="289560429" sldId="304"/>
        </pc:sldMkLst>
      </pc:sldChg>
      <pc:sldChg chg="del">
        <pc:chgData name="Rakshya Giri" userId="53ccdc19-e701-43fd-bbc8-b39924643bbb" providerId="ADAL" clId="{E7B5A485-0597-478B-B005-006AC4A74907}" dt="2024-01-09T09:39:02.990" v="84" actId="47"/>
        <pc:sldMkLst>
          <pc:docMk/>
          <pc:sldMk cId="2360435101" sldId="305"/>
        </pc:sldMkLst>
      </pc:sldChg>
      <pc:sldChg chg="del">
        <pc:chgData name="Rakshya Giri" userId="53ccdc19-e701-43fd-bbc8-b39924643bbb" providerId="ADAL" clId="{E7B5A485-0597-478B-B005-006AC4A74907}" dt="2024-01-09T09:39:03.474" v="85" actId="47"/>
        <pc:sldMkLst>
          <pc:docMk/>
          <pc:sldMk cId="3188235899" sldId="306"/>
        </pc:sldMkLst>
      </pc:sldChg>
      <pc:sldChg chg="del">
        <pc:chgData name="Rakshya Giri" userId="53ccdc19-e701-43fd-bbc8-b39924643bbb" providerId="ADAL" clId="{E7B5A485-0597-478B-B005-006AC4A74907}" dt="2024-01-09T09:39:04.092" v="86" actId="47"/>
        <pc:sldMkLst>
          <pc:docMk/>
          <pc:sldMk cId="3809725394" sldId="307"/>
        </pc:sldMkLst>
      </pc:sldChg>
      <pc:sldChg chg="del">
        <pc:chgData name="Rakshya Giri" userId="53ccdc19-e701-43fd-bbc8-b39924643bbb" providerId="ADAL" clId="{E7B5A485-0597-478B-B005-006AC4A74907}" dt="2024-01-09T09:39:04.798" v="87" actId="47"/>
        <pc:sldMkLst>
          <pc:docMk/>
          <pc:sldMk cId="4022033294" sldId="308"/>
        </pc:sldMkLst>
      </pc:sldChg>
      <pc:sldChg chg="del">
        <pc:chgData name="Rakshya Giri" userId="53ccdc19-e701-43fd-bbc8-b39924643bbb" providerId="ADAL" clId="{E7B5A485-0597-478B-B005-006AC4A74907}" dt="2024-01-09T09:39:06.056" v="88" actId="47"/>
        <pc:sldMkLst>
          <pc:docMk/>
          <pc:sldMk cId="772977605" sldId="309"/>
        </pc:sldMkLst>
      </pc:sldChg>
      <pc:sldChg chg="del">
        <pc:chgData name="Rakshya Giri" userId="53ccdc19-e701-43fd-bbc8-b39924643bbb" providerId="ADAL" clId="{E7B5A485-0597-478B-B005-006AC4A74907}" dt="2024-01-09T09:39:06.890" v="89" actId="47"/>
        <pc:sldMkLst>
          <pc:docMk/>
          <pc:sldMk cId="3264167102" sldId="310"/>
        </pc:sldMkLst>
      </pc:sldChg>
      <pc:sldChg chg="del">
        <pc:chgData name="Rakshya Giri" userId="53ccdc19-e701-43fd-bbc8-b39924643bbb" providerId="ADAL" clId="{E7B5A485-0597-478B-B005-006AC4A74907}" dt="2024-01-09T09:39:10.656" v="90" actId="47"/>
        <pc:sldMkLst>
          <pc:docMk/>
          <pc:sldMk cId="271332564" sldId="311"/>
        </pc:sldMkLst>
      </pc:sldChg>
      <pc:sldChg chg="del">
        <pc:chgData name="Rakshya Giri" userId="53ccdc19-e701-43fd-bbc8-b39924643bbb" providerId="ADAL" clId="{E7B5A485-0597-478B-B005-006AC4A74907}" dt="2024-01-09T09:39:13.726" v="91" actId="47"/>
        <pc:sldMkLst>
          <pc:docMk/>
          <pc:sldMk cId="460695749" sldId="312"/>
        </pc:sldMkLst>
      </pc:sldChg>
      <pc:sldChg chg="modSp mod">
        <pc:chgData name="Rakshya Giri" userId="53ccdc19-e701-43fd-bbc8-b39924643bbb" providerId="ADAL" clId="{E7B5A485-0597-478B-B005-006AC4A74907}" dt="2024-01-09T09:40:56.310" v="111" actId="255"/>
        <pc:sldMkLst>
          <pc:docMk/>
          <pc:sldMk cId="4133630515" sldId="320"/>
        </pc:sldMkLst>
        <pc:spChg chg="mod">
          <ac:chgData name="Rakshya Giri" userId="53ccdc19-e701-43fd-bbc8-b39924643bbb" providerId="ADAL" clId="{E7B5A485-0597-478B-B005-006AC4A74907}" dt="2024-01-09T09:40:56.310" v="111" actId="255"/>
          <ac:spMkLst>
            <pc:docMk/>
            <pc:sldMk cId="4133630515" sldId="320"/>
            <ac:spMk id="3" creationId="{63291218-46E2-460A-07F2-36AA672F475E}"/>
          </ac:spMkLst>
        </pc:spChg>
      </pc:sldChg>
      <pc:sldChg chg="modSp mod">
        <pc:chgData name="Rakshya Giri" userId="53ccdc19-e701-43fd-bbc8-b39924643bbb" providerId="ADAL" clId="{E7B5A485-0597-478B-B005-006AC4A74907}" dt="2024-01-09T09:42:57.807" v="132" actId="13900"/>
        <pc:sldMkLst>
          <pc:docMk/>
          <pc:sldMk cId="2275953925" sldId="333"/>
        </pc:sldMkLst>
        <pc:spChg chg="mod">
          <ac:chgData name="Rakshya Giri" userId="53ccdc19-e701-43fd-bbc8-b39924643bbb" providerId="ADAL" clId="{E7B5A485-0597-478B-B005-006AC4A74907}" dt="2024-01-09T09:42:57.807" v="132" actId="13900"/>
          <ac:spMkLst>
            <pc:docMk/>
            <pc:sldMk cId="2275953925" sldId="333"/>
            <ac:spMk id="3" creationId="{ACA042B5-302E-802F-A0A5-8700DB15451B}"/>
          </ac:spMkLst>
        </pc:spChg>
      </pc:sldChg>
      <pc:sldChg chg="modSp mod">
        <pc:chgData name="Rakshya Giri" userId="53ccdc19-e701-43fd-bbc8-b39924643bbb" providerId="ADAL" clId="{E7B5A485-0597-478B-B005-006AC4A74907}" dt="2024-01-09T09:40:41.806" v="107" actId="27636"/>
        <pc:sldMkLst>
          <pc:docMk/>
          <pc:sldMk cId="2027318144" sldId="335"/>
        </pc:sldMkLst>
        <pc:spChg chg="mod">
          <ac:chgData name="Rakshya Giri" userId="53ccdc19-e701-43fd-bbc8-b39924643bbb" providerId="ADAL" clId="{E7B5A485-0597-478B-B005-006AC4A74907}" dt="2024-01-09T09:40:41.806" v="107" actId="27636"/>
          <ac:spMkLst>
            <pc:docMk/>
            <pc:sldMk cId="2027318144" sldId="335"/>
            <ac:spMk id="3" creationId="{E4E6C5B6-3F83-511C-A3DF-C182A9978DD1}"/>
          </ac:spMkLst>
        </pc:spChg>
      </pc:sldChg>
      <pc:sldChg chg="delSp modSp new mod">
        <pc:chgData name="Rakshya Giri" userId="53ccdc19-e701-43fd-bbc8-b39924643bbb" providerId="ADAL" clId="{E7B5A485-0597-478B-B005-006AC4A74907}" dt="2024-01-09T09:36:27.141" v="46" actId="403"/>
        <pc:sldMkLst>
          <pc:docMk/>
          <pc:sldMk cId="310014635" sldId="336"/>
        </pc:sldMkLst>
        <pc:spChg chg="del">
          <ac:chgData name="Rakshya Giri" userId="53ccdc19-e701-43fd-bbc8-b39924643bbb" providerId="ADAL" clId="{E7B5A485-0597-478B-B005-006AC4A74907}" dt="2024-01-09T09:35:06.307" v="27" actId="478"/>
          <ac:spMkLst>
            <pc:docMk/>
            <pc:sldMk cId="310014635" sldId="336"/>
            <ac:spMk id="2" creationId="{6A850699-9D4F-BEA0-F530-F28E1770C62E}"/>
          </ac:spMkLst>
        </pc:spChg>
        <pc:spChg chg="mod">
          <ac:chgData name="Rakshya Giri" userId="53ccdc19-e701-43fd-bbc8-b39924643bbb" providerId="ADAL" clId="{E7B5A485-0597-478B-B005-006AC4A74907}" dt="2024-01-09T09:36:27.141" v="46" actId="403"/>
          <ac:spMkLst>
            <pc:docMk/>
            <pc:sldMk cId="310014635" sldId="336"/>
            <ac:spMk id="3" creationId="{2363E01F-A0C2-DF9E-9CD1-8AA43DECA32D}"/>
          </ac:spMkLst>
        </pc:spChg>
      </pc:sldChg>
      <pc:sldChg chg="delSp modSp new mod">
        <pc:chgData name="Rakshya Giri" userId="53ccdc19-e701-43fd-bbc8-b39924643bbb" providerId="ADAL" clId="{E7B5A485-0597-478B-B005-006AC4A74907}" dt="2024-01-09T09:42:20.501" v="123" actId="14100"/>
        <pc:sldMkLst>
          <pc:docMk/>
          <pc:sldMk cId="661581886" sldId="337"/>
        </pc:sldMkLst>
        <pc:spChg chg="del">
          <ac:chgData name="Rakshya Giri" userId="53ccdc19-e701-43fd-bbc8-b39924643bbb" providerId="ADAL" clId="{E7B5A485-0597-478B-B005-006AC4A74907}" dt="2024-01-09T09:42:13.279" v="116" actId="478"/>
          <ac:spMkLst>
            <pc:docMk/>
            <pc:sldMk cId="661581886" sldId="337"/>
            <ac:spMk id="2" creationId="{CCAF19E7-A8FC-F9F1-9721-D0E7E869ED84}"/>
          </ac:spMkLst>
        </pc:spChg>
        <pc:spChg chg="mod">
          <ac:chgData name="Rakshya Giri" userId="53ccdc19-e701-43fd-bbc8-b39924643bbb" providerId="ADAL" clId="{E7B5A485-0597-478B-B005-006AC4A74907}" dt="2024-01-09T09:42:20.501" v="123" actId="14100"/>
          <ac:spMkLst>
            <pc:docMk/>
            <pc:sldMk cId="661581886" sldId="337"/>
            <ac:spMk id="3" creationId="{C716EB6E-32AF-6BF1-8814-481A94542485}"/>
          </ac:spMkLst>
        </pc:spChg>
      </pc:sldChg>
      <pc:sldChg chg="delSp modSp new mod">
        <pc:chgData name="Rakshya Giri" userId="53ccdc19-e701-43fd-bbc8-b39924643bbb" providerId="ADAL" clId="{E7B5A485-0597-478B-B005-006AC4A74907}" dt="2024-01-09T10:15:39.440" v="222" actId="20577"/>
        <pc:sldMkLst>
          <pc:docMk/>
          <pc:sldMk cId="129022876" sldId="338"/>
        </pc:sldMkLst>
        <pc:spChg chg="del mod">
          <ac:chgData name="Rakshya Giri" userId="53ccdc19-e701-43fd-bbc8-b39924643bbb" providerId="ADAL" clId="{E7B5A485-0597-478B-B005-006AC4A74907}" dt="2024-01-09T10:13:28.673" v="146" actId="478"/>
          <ac:spMkLst>
            <pc:docMk/>
            <pc:sldMk cId="129022876" sldId="338"/>
            <ac:spMk id="2" creationId="{D31C52DB-C24C-FCE6-88A9-C876BF7C53A3}"/>
          </ac:spMkLst>
        </pc:spChg>
        <pc:spChg chg="mod">
          <ac:chgData name="Rakshya Giri" userId="53ccdc19-e701-43fd-bbc8-b39924643bbb" providerId="ADAL" clId="{E7B5A485-0597-478B-B005-006AC4A74907}" dt="2024-01-09T10:15:39.440" v="222" actId="20577"/>
          <ac:spMkLst>
            <pc:docMk/>
            <pc:sldMk cId="129022876" sldId="338"/>
            <ac:spMk id="3" creationId="{81C17A9F-3C9A-6D65-36CC-9FE11335A91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022061-C1A7-47DE-952E-5F286E19EE26}"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C71F4-1A90-4DC1-B65F-65812B137D80}" type="slidenum">
              <a:rPr lang="en-US" smtClean="0"/>
              <a:t>‹#›</a:t>
            </a:fld>
            <a:endParaRPr lang="en-US"/>
          </a:p>
        </p:txBody>
      </p:sp>
    </p:spTree>
    <p:extLst>
      <p:ext uri="{BB962C8B-B14F-4D97-AF65-F5344CB8AC3E}">
        <p14:creationId xmlns:p14="http://schemas.microsoft.com/office/powerpoint/2010/main" val="62937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022061-C1A7-47DE-952E-5F286E19EE26}"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C71F4-1A90-4DC1-B65F-65812B137D80}" type="slidenum">
              <a:rPr lang="en-US" smtClean="0"/>
              <a:t>‹#›</a:t>
            </a:fld>
            <a:endParaRPr lang="en-US"/>
          </a:p>
        </p:txBody>
      </p:sp>
    </p:spTree>
    <p:extLst>
      <p:ext uri="{BB962C8B-B14F-4D97-AF65-F5344CB8AC3E}">
        <p14:creationId xmlns:p14="http://schemas.microsoft.com/office/powerpoint/2010/main" val="38579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022061-C1A7-47DE-952E-5F286E19EE26}"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C71F4-1A90-4DC1-B65F-65812B137D8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14739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022061-C1A7-47DE-952E-5F286E19EE26}"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C71F4-1A90-4DC1-B65F-65812B137D80}" type="slidenum">
              <a:rPr lang="en-US" smtClean="0"/>
              <a:t>‹#›</a:t>
            </a:fld>
            <a:endParaRPr lang="en-US"/>
          </a:p>
        </p:txBody>
      </p:sp>
    </p:spTree>
    <p:extLst>
      <p:ext uri="{BB962C8B-B14F-4D97-AF65-F5344CB8AC3E}">
        <p14:creationId xmlns:p14="http://schemas.microsoft.com/office/powerpoint/2010/main" val="461195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022061-C1A7-47DE-952E-5F286E19EE26}"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C71F4-1A90-4DC1-B65F-65812B137D8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172379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022061-C1A7-47DE-952E-5F286E19EE26}"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C71F4-1A90-4DC1-B65F-65812B137D80}" type="slidenum">
              <a:rPr lang="en-US" smtClean="0"/>
              <a:t>‹#›</a:t>
            </a:fld>
            <a:endParaRPr lang="en-US"/>
          </a:p>
        </p:txBody>
      </p:sp>
    </p:spTree>
    <p:extLst>
      <p:ext uri="{BB962C8B-B14F-4D97-AF65-F5344CB8AC3E}">
        <p14:creationId xmlns:p14="http://schemas.microsoft.com/office/powerpoint/2010/main" val="18496489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022061-C1A7-47DE-952E-5F286E19EE26}"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C71F4-1A90-4DC1-B65F-65812B137D80}" type="slidenum">
              <a:rPr lang="en-US" smtClean="0"/>
              <a:t>‹#›</a:t>
            </a:fld>
            <a:endParaRPr lang="en-US"/>
          </a:p>
        </p:txBody>
      </p:sp>
    </p:spTree>
    <p:extLst>
      <p:ext uri="{BB962C8B-B14F-4D97-AF65-F5344CB8AC3E}">
        <p14:creationId xmlns:p14="http://schemas.microsoft.com/office/powerpoint/2010/main" val="29440509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022061-C1A7-47DE-952E-5F286E19EE26}"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C71F4-1A90-4DC1-B65F-65812B137D80}" type="slidenum">
              <a:rPr lang="en-US" smtClean="0"/>
              <a:t>‹#›</a:t>
            </a:fld>
            <a:endParaRPr lang="en-US"/>
          </a:p>
        </p:txBody>
      </p:sp>
    </p:spTree>
    <p:extLst>
      <p:ext uri="{BB962C8B-B14F-4D97-AF65-F5344CB8AC3E}">
        <p14:creationId xmlns:p14="http://schemas.microsoft.com/office/powerpoint/2010/main" val="4260226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022061-C1A7-47DE-952E-5F286E19EE26}"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C71F4-1A90-4DC1-B65F-65812B137D80}" type="slidenum">
              <a:rPr lang="en-US" smtClean="0"/>
              <a:t>‹#›</a:t>
            </a:fld>
            <a:endParaRPr lang="en-US"/>
          </a:p>
        </p:txBody>
      </p:sp>
    </p:spTree>
    <p:extLst>
      <p:ext uri="{BB962C8B-B14F-4D97-AF65-F5344CB8AC3E}">
        <p14:creationId xmlns:p14="http://schemas.microsoft.com/office/powerpoint/2010/main" val="1633666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022061-C1A7-47DE-952E-5F286E19EE26}"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C71F4-1A90-4DC1-B65F-65812B137D80}" type="slidenum">
              <a:rPr lang="en-US" smtClean="0"/>
              <a:t>‹#›</a:t>
            </a:fld>
            <a:endParaRPr lang="en-US"/>
          </a:p>
        </p:txBody>
      </p:sp>
    </p:spTree>
    <p:extLst>
      <p:ext uri="{BB962C8B-B14F-4D97-AF65-F5344CB8AC3E}">
        <p14:creationId xmlns:p14="http://schemas.microsoft.com/office/powerpoint/2010/main" val="342274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022061-C1A7-47DE-952E-5F286E19EE26}" type="datetimeFigureOut">
              <a:rPr lang="en-US" smtClean="0"/>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1C71F4-1A90-4DC1-B65F-65812B137D80}" type="slidenum">
              <a:rPr lang="en-US" smtClean="0"/>
              <a:t>‹#›</a:t>
            </a:fld>
            <a:endParaRPr lang="en-US"/>
          </a:p>
        </p:txBody>
      </p:sp>
    </p:spTree>
    <p:extLst>
      <p:ext uri="{BB962C8B-B14F-4D97-AF65-F5344CB8AC3E}">
        <p14:creationId xmlns:p14="http://schemas.microsoft.com/office/powerpoint/2010/main" val="1057887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022061-C1A7-47DE-952E-5F286E19EE26}" type="datetimeFigureOut">
              <a:rPr lang="en-US" smtClean="0"/>
              <a:t>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1C71F4-1A90-4DC1-B65F-65812B137D80}" type="slidenum">
              <a:rPr lang="en-US" smtClean="0"/>
              <a:t>‹#›</a:t>
            </a:fld>
            <a:endParaRPr lang="en-US"/>
          </a:p>
        </p:txBody>
      </p:sp>
    </p:spTree>
    <p:extLst>
      <p:ext uri="{BB962C8B-B14F-4D97-AF65-F5344CB8AC3E}">
        <p14:creationId xmlns:p14="http://schemas.microsoft.com/office/powerpoint/2010/main" val="2385853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022061-C1A7-47DE-952E-5F286E19EE26}" type="datetimeFigureOut">
              <a:rPr lang="en-US" smtClean="0"/>
              <a:t>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1C71F4-1A90-4DC1-B65F-65812B137D80}" type="slidenum">
              <a:rPr lang="en-US" smtClean="0"/>
              <a:t>‹#›</a:t>
            </a:fld>
            <a:endParaRPr lang="en-US"/>
          </a:p>
        </p:txBody>
      </p:sp>
    </p:spTree>
    <p:extLst>
      <p:ext uri="{BB962C8B-B14F-4D97-AF65-F5344CB8AC3E}">
        <p14:creationId xmlns:p14="http://schemas.microsoft.com/office/powerpoint/2010/main" val="1976039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022061-C1A7-47DE-952E-5F286E19EE26}" type="datetimeFigureOut">
              <a:rPr lang="en-US" smtClean="0"/>
              <a:t>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1C71F4-1A90-4DC1-B65F-65812B137D80}" type="slidenum">
              <a:rPr lang="en-US" smtClean="0"/>
              <a:t>‹#›</a:t>
            </a:fld>
            <a:endParaRPr lang="en-US"/>
          </a:p>
        </p:txBody>
      </p:sp>
    </p:spTree>
    <p:extLst>
      <p:ext uri="{BB962C8B-B14F-4D97-AF65-F5344CB8AC3E}">
        <p14:creationId xmlns:p14="http://schemas.microsoft.com/office/powerpoint/2010/main" val="2696917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022061-C1A7-47DE-952E-5F286E19EE26}" type="datetimeFigureOut">
              <a:rPr lang="en-US" smtClean="0"/>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1C71F4-1A90-4DC1-B65F-65812B137D80}" type="slidenum">
              <a:rPr lang="en-US" smtClean="0"/>
              <a:t>‹#›</a:t>
            </a:fld>
            <a:endParaRPr lang="en-US"/>
          </a:p>
        </p:txBody>
      </p:sp>
    </p:spTree>
    <p:extLst>
      <p:ext uri="{BB962C8B-B14F-4D97-AF65-F5344CB8AC3E}">
        <p14:creationId xmlns:p14="http://schemas.microsoft.com/office/powerpoint/2010/main" val="3528010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022061-C1A7-47DE-952E-5F286E19EE26}" type="datetimeFigureOut">
              <a:rPr lang="en-US" smtClean="0"/>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1C71F4-1A90-4DC1-B65F-65812B137D80}" type="slidenum">
              <a:rPr lang="en-US" smtClean="0"/>
              <a:t>‹#›</a:t>
            </a:fld>
            <a:endParaRPr lang="en-US"/>
          </a:p>
        </p:txBody>
      </p:sp>
    </p:spTree>
    <p:extLst>
      <p:ext uri="{BB962C8B-B14F-4D97-AF65-F5344CB8AC3E}">
        <p14:creationId xmlns:p14="http://schemas.microsoft.com/office/powerpoint/2010/main" val="2144460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6022061-C1A7-47DE-952E-5F286E19EE26}" type="datetimeFigureOut">
              <a:rPr lang="en-US" smtClean="0"/>
              <a:t>1/9/2024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71C71F4-1A90-4DC1-B65F-65812B137D80}" type="slidenum">
              <a:rPr lang="en-US" smtClean="0"/>
              <a:t>‹#›</a:t>
            </a:fld>
            <a:endParaRPr lang="en-US"/>
          </a:p>
        </p:txBody>
      </p:sp>
    </p:spTree>
    <p:extLst>
      <p:ext uri="{BB962C8B-B14F-4D97-AF65-F5344CB8AC3E}">
        <p14:creationId xmlns:p14="http://schemas.microsoft.com/office/powerpoint/2010/main" val="26628131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14950-DE24-3136-12CB-700FE532133E}"/>
              </a:ext>
            </a:extLst>
          </p:cNvPr>
          <p:cNvSpPr>
            <a:spLocks noGrp="1"/>
          </p:cNvSpPr>
          <p:nvPr>
            <p:ph type="title"/>
          </p:nvPr>
        </p:nvSpPr>
        <p:spPr>
          <a:xfrm>
            <a:off x="838200" y="1047135"/>
            <a:ext cx="10515600" cy="1401097"/>
          </a:xfrm>
        </p:spPr>
        <p:txBody>
          <a:bodyPr>
            <a:normAutofit fontScale="90000"/>
          </a:bodyPr>
          <a:lstStyle/>
          <a:p>
            <a:pPr algn="ctr"/>
            <a:r>
              <a:rPr lang="en-US" sz="4800" b="1" dirty="0">
                <a:effectLst>
                  <a:outerShdw blurRad="38100" dist="38100" dir="2700000" algn="tl">
                    <a:srgbClr val="000000">
                      <a:alpha val="43137"/>
                    </a:srgbClr>
                  </a:outerShdw>
                </a:effectLst>
              </a:rPr>
              <a:t>Unit 2</a:t>
            </a:r>
            <a:br>
              <a:rPr lang="en-US" sz="4800" b="1" dirty="0">
                <a:effectLst>
                  <a:outerShdw blurRad="38100" dist="38100" dir="2700000" algn="tl">
                    <a:srgbClr val="000000">
                      <a:alpha val="43137"/>
                    </a:srgbClr>
                  </a:outerShdw>
                </a:effectLst>
              </a:rPr>
            </a:br>
            <a:r>
              <a:rPr lang="en-US" sz="4800" b="1" dirty="0">
                <a:effectLst>
                  <a:outerShdw blurRad="38100" dist="38100" dir="2700000" algn="tl">
                    <a:srgbClr val="000000">
                      <a:alpha val="43137"/>
                    </a:srgbClr>
                  </a:outerShdw>
                </a:effectLst>
              </a:rPr>
              <a:t>Cyber Attacks, Cybersecurity and Cyber Law</a:t>
            </a:r>
          </a:p>
        </p:txBody>
      </p:sp>
      <p:sp>
        <p:nvSpPr>
          <p:cNvPr id="3" name="Content Placeholder 2">
            <a:extLst>
              <a:ext uri="{FF2B5EF4-FFF2-40B4-BE49-F238E27FC236}">
                <a16:creationId xmlns:a16="http://schemas.microsoft.com/office/drawing/2014/main" id="{6D131185-F850-36B7-A212-85459F256512}"/>
              </a:ext>
            </a:extLst>
          </p:cNvPr>
          <p:cNvSpPr>
            <a:spLocks noGrp="1"/>
          </p:cNvSpPr>
          <p:nvPr>
            <p:ph idx="1"/>
          </p:nvPr>
        </p:nvSpPr>
        <p:spPr>
          <a:xfrm>
            <a:off x="838200" y="4247535"/>
            <a:ext cx="10515600" cy="1929427"/>
          </a:xfrm>
        </p:spPr>
        <p:txBody>
          <a:bodyPr>
            <a:normAutofit/>
          </a:bodyPr>
          <a:lstStyle/>
          <a:p>
            <a:pPr marL="0" indent="0" algn="ctr">
              <a:buNone/>
            </a:pPr>
            <a:r>
              <a:rPr lang="en-US" sz="2400" b="1" dirty="0">
                <a:effectLst>
                  <a:outerShdw blurRad="38100" dist="38100" dir="2700000" algn="tl">
                    <a:srgbClr val="000000">
                      <a:alpha val="43137"/>
                    </a:srgbClr>
                  </a:outerShdw>
                </a:effectLst>
              </a:rPr>
              <a:t>Adv. Rakshya Giri</a:t>
            </a:r>
          </a:p>
          <a:p>
            <a:pPr marL="0" indent="0" algn="ctr">
              <a:buNone/>
            </a:pPr>
            <a:r>
              <a:rPr lang="en-US" sz="2400" b="1" dirty="0">
                <a:effectLst>
                  <a:outerShdw blurRad="38100" dist="38100" dir="2700000" algn="tl">
                    <a:srgbClr val="000000">
                      <a:alpha val="43137"/>
                    </a:srgbClr>
                  </a:outerShdw>
                </a:effectLst>
              </a:rPr>
              <a:t>BALLB, LLM,MA</a:t>
            </a:r>
          </a:p>
        </p:txBody>
      </p:sp>
    </p:spTree>
    <p:extLst>
      <p:ext uri="{BB962C8B-B14F-4D97-AF65-F5344CB8AC3E}">
        <p14:creationId xmlns:p14="http://schemas.microsoft.com/office/powerpoint/2010/main" val="1475338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85422-2B45-90F3-BF60-2F23D914284D}"/>
              </a:ext>
            </a:extLst>
          </p:cNvPr>
          <p:cNvSpPr>
            <a:spLocks noGrp="1"/>
          </p:cNvSpPr>
          <p:nvPr>
            <p:ph type="title"/>
          </p:nvPr>
        </p:nvSpPr>
        <p:spPr>
          <a:xfrm>
            <a:off x="677334" y="103240"/>
            <a:ext cx="8596668" cy="1061884"/>
          </a:xfrm>
        </p:spPr>
        <p:txBody>
          <a:bodyPr/>
          <a:lstStyle/>
          <a:p>
            <a:pPr algn="ctr"/>
            <a:r>
              <a:rPr lang="en-US" b="1" dirty="0">
                <a:effectLst>
                  <a:outerShdw blurRad="38100" dist="38100" dir="2700000" algn="tl">
                    <a:srgbClr val="000000">
                      <a:alpha val="43137"/>
                    </a:srgbClr>
                  </a:outerShdw>
                </a:effectLst>
              </a:rPr>
              <a:t>Types of Exploits</a:t>
            </a:r>
          </a:p>
        </p:txBody>
      </p:sp>
      <p:pic>
        <p:nvPicPr>
          <p:cNvPr id="4" name="Picture 2" descr="exploit - Definition">
            <a:extLst>
              <a:ext uri="{FF2B5EF4-FFF2-40B4-BE49-F238E27FC236}">
                <a16:creationId xmlns:a16="http://schemas.microsoft.com/office/drawing/2014/main" id="{FAC1BFA7-F71F-3E07-5228-7F149005CB6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1226" y="914400"/>
            <a:ext cx="10132142"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278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20D0ABC-8D45-BAA2-927C-27330A6458B9}"/>
              </a:ext>
            </a:extLst>
          </p:cNvPr>
          <p:cNvPicPr>
            <a:picLocks noGrp="1" noChangeAspect="1"/>
          </p:cNvPicPr>
          <p:nvPr>
            <p:ph idx="1"/>
          </p:nvPr>
        </p:nvPicPr>
        <p:blipFill>
          <a:blip r:embed="rId2"/>
          <a:stretch>
            <a:fillRect/>
          </a:stretch>
        </p:blipFill>
        <p:spPr>
          <a:xfrm>
            <a:off x="368709" y="294968"/>
            <a:ext cx="11651225" cy="6666271"/>
          </a:xfrm>
          <a:prstGeom prst="rect">
            <a:avLst/>
          </a:prstGeom>
        </p:spPr>
      </p:pic>
    </p:spTree>
    <p:extLst>
      <p:ext uri="{BB962C8B-B14F-4D97-AF65-F5344CB8AC3E}">
        <p14:creationId xmlns:p14="http://schemas.microsoft.com/office/powerpoint/2010/main" val="2838097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61674-D79B-CDE3-2FA9-FCB0E0FC730C}"/>
              </a:ext>
            </a:extLst>
          </p:cNvPr>
          <p:cNvSpPr>
            <a:spLocks noGrp="1"/>
          </p:cNvSpPr>
          <p:nvPr>
            <p:ph type="title"/>
          </p:nvPr>
        </p:nvSpPr>
        <p:spPr>
          <a:xfrm>
            <a:off x="838200" y="1"/>
            <a:ext cx="10515600" cy="1135625"/>
          </a:xfrm>
        </p:spPr>
        <p:txBody>
          <a:bodyPr/>
          <a:lstStyle/>
          <a:p>
            <a:pPr algn="ctr"/>
            <a:r>
              <a:rPr lang="en-US" b="1" dirty="0">
                <a:effectLst>
                  <a:outerShdw blurRad="38100" dist="38100" dir="2700000" algn="tl">
                    <a:srgbClr val="000000">
                      <a:alpha val="43137"/>
                    </a:srgbClr>
                  </a:outerShdw>
                </a:effectLst>
              </a:rPr>
              <a:t>Types of Exploits</a:t>
            </a:r>
          </a:p>
        </p:txBody>
      </p:sp>
      <p:sp>
        <p:nvSpPr>
          <p:cNvPr id="3" name="Content Placeholder 2">
            <a:extLst>
              <a:ext uri="{FF2B5EF4-FFF2-40B4-BE49-F238E27FC236}">
                <a16:creationId xmlns:a16="http://schemas.microsoft.com/office/drawing/2014/main" id="{76861D49-920C-71F4-AACA-768E0E395B9F}"/>
              </a:ext>
            </a:extLst>
          </p:cNvPr>
          <p:cNvSpPr>
            <a:spLocks noGrp="1"/>
          </p:cNvSpPr>
          <p:nvPr>
            <p:ph idx="1"/>
          </p:nvPr>
        </p:nvSpPr>
        <p:spPr>
          <a:xfrm>
            <a:off x="250723" y="973394"/>
            <a:ext cx="11488993" cy="5884605"/>
          </a:xfrm>
        </p:spPr>
        <p:txBody>
          <a:bodyPr>
            <a:normAutofit fontScale="92500" lnSpcReduction="10000"/>
          </a:bodyPr>
          <a:lstStyle/>
          <a:p>
            <a:pPr algn="just"/>
            <a:r>
              <a:rPr lang="en-US" sz="3000" dirty="0"/>
              <a:t>Normally bundled with other software and distributed as part of a kit, computer exploits are typically hosted on compromised websites. Hackers may send out phishing emails to trick potential victims into visiting these websites.</a:t>
            </a:r>
          </a:p>
          <a:p>
            <a:pPr algn="just"/>
            <a:r>
              <a:rPr lang="en-US" sz="3000" dirty="0"/>
              <a:t>When you visit one such site, the exploit kit hosted on it will secretly scan your computer to determine which operating system you’re running, what software you’re using, and whether any of them have some security flaws or vulnerabilities that the attacker can use to access your computer. </a:t>
            </a:r>
          </a:p>
          <a:p>
            <a:pPr algn="just"/>
            <a:r>
              <a:rPr lang="en-US" sz="3000" dirty="0"/>
              <a:t>As a rule, most exploits target commonly installed browser plug-ins like Microsoft Silverlight, Adobe Flash, and Java. Before it was discontinued by Microsoft in 2016, Internet Explorer was also a common exploit target.</a:t>
            </a:r>
          </a:p>
        </p:txBody>
      </p:sp>
    </p:spTree>
    <p:extLst>
      <p:ext uri="{BB962C8B-B14F-4D97-AF65-F5344CB8AC3E}">
        <p14:creationId xmlns:p14="http://schemas.microsoft.com/office/powerpoint/2010/main" val="2662599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6FF20-FE23-14AD-2744-B5EED537256E}"/>
              </a:ext>
            </a:extLst>
          </p:cNvPr>
          <p:cNvSpPr>
            <a:spLocks noGrp="1"/>
          </p:cNvSpPr>
          <p:nvPr>
            <p:ph type="title"/>
          </p:nvPr>
        </p:nvSpPr>
        <p:spPr>
          <a:xfrm>
            <a:off x="838200" y="162231"/>
            <a:ext cx="10515600" cy="855407"/>
          </a:xfrm>
        </p:spPr>
        <p:txBody>
          <a:bodyPr/>
          <a:lstStyle/>
          <a:p>
            <a:pPr algn="ctr"/>
            <a:r>
              <a:rPr lang="en-US" b="1" dirty="0">
                <a:effectLst>
                  <a:outerShdw blurRad="38100" dist="38100" dir="2700000" algn="tl">
                    <a:srgbClr val="000000">
                      <a:alpha val="43137"/>
                    </a:srgbClr>
                  </a:outerShdw>
                </a:effectLst>
              </a:rPr>
              <a:t>General Types of Exploits</a:t>
            </a:r>
          </a:p>
        </p:txBody>
      </p:sp>
      <p:sp>
        <p:nvSpPr>
          <p:cNvPr id="3" name="Content Placeholder 2">
            <a:extLst>
              <a:ext uri="{FF2B5EF4-FFF2-40B4-BE49-F238E27FC236}">
                <a16:creationId xmlns:a16="http://schemas.microsoft.com/office/drawing/2014/main" id="{ABB82BB7-6305-5150-263B-201E8FBBB654}"/>
              </a:ext>
            </a:extLst>
          </p:cNvPr>
          <p:cNvSpPr>
            <a:spLocks noGrp="1"/>
          </p:cNvSpPr>
          <p:nvPr>
            <p:ph idx="1"/>
          </p:nvPr>
        </p:nvSpPr>
        <p:spPr>
          <a:xfrm>
            <a:off x="191729" y="1135626"/>
            <a:ext cx="11665974" cy="5560142"/>
          </a:xfrm>
        </p:spPr>
        <p:txBody>
          <a:bodyPr>
            <a:normAutofit/>
          </a:bodyPr>
          <a:lstStyle/>
          <a:p>
            <a:pPr marL="0" indent="0">
              <a:buNone/>
            </a:pPr>
            <a:r>
              <a:rPr lang="en-US" sz="2400" b="1" dirty="0"/>
              <a:t>1.	Known Exploits</a:t>
            </a:r>
          </a:p>
          <a:p>
            <a:pPr algn="just"/>
            <a:r>
              <a:rPr lang="en-US" sz="2400" dirty="0"/>
              <a:t>As the name suggests, known exploits are computer exploits that have already been investigated and identified by cybersecurity experts. Since they are known and well-documented, developers can create patches to fight these exploits and fix the flaws that they are targeting. When the patches are released, the release info usually will typically include a full list of issues that have been fixed in the latest version.</a:t>
            </a:r>
          </a:p>
          <a:p>
            <a:pPr algn="just"/>
            <a:r>
              <a:rPr lang="en-US" sz="2400" dirty="0"/>
              <a:t>Despite the fact that the targeted security flaws are easily rectified, some of these exploits manage to persist long after they have been discovered. The reason for this is quite simple: with dozens of pieces of software installed on their machines, computer owners may find it hard to keep up with all the security patches and fixes, so they opt to update the software at irregular intervals rather than daily or weekly.</a:t>
            </a:r>
          </a:p>
        </p:txBody>
      </p:sp>
    </p:spTree>
    <p:extLst>
      <p:ext uri="{BB962C8B-B14F-4D97-AF65-F5344CB8AC3E}">
        <p14:creationId xmlns:p14="http://schemas.microsoft.com/office/powerpoint/2010/main" val="1053085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545DE5-175B-8E96-2249-90AA809DC2E4}"/>
              </a:ext>
            </a:extLst>
          </p:cNvPr>
          <p:cNvSpPr>
            <a:spLocks noGrp="1"/>
          </p:cNvSpPr>
          <p:nvPr>
            <p:ph idx="1"/>
          </p:nvPr>
        </p:nvSpPr>
        <p:spPr>
          <a:xfrm>
            <a:off x="265471" y="283780"/>
            <a:ext cx="11695471" cy="6470982"/>
          </a:xfrm>
        </p:spPr>
        <p:txBody>
          <a:bodyPr>
            <a:noAutofit/>
          </a:bodyPr>
          <a:lstStyle/>
          <a:p>
            <a:pPr marL="0" indent="0" algn="just">
              <a:buNone/>
            </a:pPr>
            <a:r>
              <a:rPr lang="en-US" sz="2400" b="1" dirty="0"/>
              <a:t>2.	Unknown Exploits</a:t>
            </a:r>
          </a:p>
          <a:p>
            <a:pPr algn="just"/>
            <a:r>
              <a:rPr lang="en-US" sz="2400" dirty="0"/>
              <a:t>Unknown exploits are computer exploits that haven’t yet been identified, researched, and reported on by cybersecurity experts. This could either mean that cybercriminals are the only ones aware of the flaws targeted by these exploits or that software developers couldn’t create a fix for this issue as fast as hackers could build a corresponding exploit kit. Also known as zero-day vulnerabilities, these flaws can sometimes take months to rectify, which gives hackers plenty of opportunities to distribute malware.</a:t>
            </a:r>
          </a:p>
          <a:p>
            <a:pPr algn="just"/>
            <a:r>
              <a:rPr lang="en-US" sz="2400" dirty="0"/>
              <a:t>Unlike known exploits, there is often nothing you can do to prevent unknown exploits from targeting your machine. Even if you’re using up-to-date software, hackers can still take advantage of its flaws to breach your security. This is why they are always on the lookout for user reports on the most recently detected security flaws before developers have had a chance to analyze them and create a patch.</a:t>
            </a:r>
          </a:p>
        </p:txBody>
      </p:sp>
    </p:spTree>
    <p:extLst>
      <p:ext uri="{BB962C8B-B14F-4D97-AF65-F5344CB8AC3E}">
        <p14:creationId xmlns:p14="http://schemas.microsoft.com/office/powerpoint/2010/main" val="3353993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1B9C5-DEBA-1F0B-35FF-183FBA50B21A}"/>
              </a:ext>
            </a:extLst>
          </p:cNvPr>
          <p:cNvSpPr>
            <a:spLocks noGrp="1"/>
          </p:cNvSpPr>
          <p:nvPr>
            <p:ph type="title"/>
          </p:nvPr>
        </p:nvSpPr>
        <p:spPr>
          <a:xfrm>
            <a:off x="838200" y="103239"/>
            <a:ext cx="10515600" cy="899651"/>
          </a:xfrm>
        </p:spPr>
        <p:txBody>
          <a:bodyPr/>
          <a:lstStyle/>
          <a:p>
            <a:pPr algn="ctr"/>
            <a:r>
              <a:rPr lang="en-US" b="1" dirty="0">
                <a:effectLst>
                  <a:outerShdw blurRad="38100" dist="38100" dir="2700000" algn="tl">
                    <a:srgbClr val="000000">
                      <a:alpha val="43137"/>
                    </a:srgbClr>
                  </a:outerShdw>
                </a:effectLst>
              </a:rPr>
              <a:t>Specific Types of Exploits </a:t>
            </a:r>
          </a:p>
        </p:txBody>
      </p:sp>
      <p:sp>
        <p:nvSpPr>
          <p:cNvPr id="3" name="Content Placeholder 2">
            <a:extLst>
              <a:ext uri="{FF2B5EF4-FFF2-40B4-BE49-F238E27FC236}">
                <a16:creationId xmlns:a16="http://schemas.microsoft.com/office/drawing/2014/main" id="{0100D088-A3B5-EE14-1C8E-B853240DE966}"/>
              </a:ext>
            </a:extLst>
          </p:cNvPr>
          <p:cNvSpPr>
            <a:spLocks noGrp="1"/>
          </p:cNvSpPr>
          <p:nvPr>
            <p:ph idx="1"/>
          </p:nvPr>
        </p:nvSpPr>
        <p:spPr>
          <a:xfrm>
            <a:off x="838199" y="1179870"/>
            <a:ext cx="10724535" cy="5383161"/>
          </a:xfrm>
        </p:spPr>
        <p:txBody>
          <a:bodyPr>
            <a:normAutofit/>
          </a:bodyPr>
          <a:lstStyle/>
          <a:p>
            <a:pPr algn="just"/>
            <a:r>
              <a:rPr lang="en-US" sz="2400" b="1" dirty="0"/>
              <a:t>Hardware: </a:t>
            </a:r>
            <a:r>
              <a:rPr lang="en-US" sz="2400" dirty="0"/>
              <a:t>This elaborates poor encryption, absence of board design, or firmware weakness.</a:t>
            </a:r>
          </a:p>
          <a:p>
            <a:pPr algn="just"/>
            <a:r>
              <a:rPr lang="en-US" sz="2400" b="1" dirty="0"/>
              <a:t>Software: </a:t>
            </a:r>
            <a:r>
              <a:rPr lang="en-US" sz="2400" dirty="0"/>
              <a:t>These dangers incorporate memory security infringement (support floods, over-peruses, hanging pointers), input approval blunders (code infusion, cross-site prearranging (XSS), index crossing, email infusion, design string assaults, HTTP header infusion, HTTP reaction parting, SQL infusion), advantage disarray bugs (clickjacking, cross-site demand falsification, FTP ricochet assault), race conditions (</a:t>
            </a:r>
            <a:r>
              <a:rPr lang="en-US" sz="2400" dirty="0" err="1"/>
              <a:t>symlink</a:t>
            </a:r>
            <a:r>
              <a:rPr lang="en-US" sz="2400" dirty="0"/>
              <a:t> races, season of-check-to-season of-utilization bugs), side-channel assaults, timing assaults and UI disappointments (accusing the person in question, race conditions, cautioning weariness).</a:t>
            </a:r>
          </a:p>
        </p:txBody>
      </p:sp>
    </p:spTree>
    <p:extLst>
      <p:ext uri="{BB962C8B-B14F-4D97-AF65-F5344CB8AC3E}">
        <p14:creationId xmlns:p14="http://schemas.microsoft.com/office/powerpoint/2010/main" val="642349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48FBD6-48B8-DF6D-3ED3-4E3B18C4AEBB}"/>
              </a:ext>
            </a:extLst>
          </p:cNvPr>
          <p:cNvSpPr>
            <a:spLocks noGrp="1"/>
          </p:cNvSpPr>
          <p:nvPr>
            <p:ph idx="1"/>
          </p:nvPr>
        </p:nvSpPr>
        <p:spPr>
          <a:xfrm>
            <a:off x="838200" y="353961"/>
            <a:ext cx="10515600" cy="5823002"/>
          </a:xfrm>
        </p:spPr>
        <p:txBody>
          <a:bodyPr>
            <a:normAutofit fontScale="92500" lnSpcReduction="10000"/>
          </a:bodyPr>
          <a:lstStyle/>
          <a:p>
            <a:pPr algn="just"/>
            <a:r>
              <a:rPr lang="en-US" sz="3200" b="1" dirty="0"/>
              <a:t>‍Network: </a:t>
            </a:r>
            <a:r>
              <a:rPr lang="en-US" sz="3200" dirty="0"/>
              <a:t>They incorporate decoded correspondence lines, man-in-the-center assaults, area capturing, typo squatting, helpless organization security, absence of verification or default passwords.</a:t>
            </a:r>
          </a:p>
          <a:p>
            <a:pPr algn="just"/>
            <a:r>
              <a:rPr lang="en-US" sz="3200" b="1" dirty="0"/>
              <a:t>‍Personnel: </a:t>
            </a:r>
            <a:r>
              <a:rPr lang="en-US" sz="3200" dirty="0"/>
              <a:t>They incorporate poor enrolling strategy and interaction, absence of safety mindfulness preparing, helpless adherence to data security strategy, helpless secret word the board or succumbing to normal social designing assaults like phishing, skewer phishing, pretexting, honey catching, smishing, water-holding, or whaling.</a:t>
            </a:r>
          </a:p>
          <a:p>
            <a:pPr algn="just"/>
            <a:r>
              <a:rPr lang="en-US" sz="3200" b="1" dirty="0"/>
              <a:t>‍Physical site: </a:t>
            </a:r>
            <a:r>
              <a:rPr lang="en-US" sz="3200" dirty="0"/>
              <a:t>They incorporate poor actual security, closely following, and absence of keycard access control.</a:t>
            </a:r>
          </a:p>
        </p:txBody>
      </p:sp>
    </p:spTree>
    <p:extLst>
      <p:ext uri="{BB962C8B-B14F-4D97-AF65-F5344CB8AC3E}">
        <p14:creationId xmlns:p14="http://schemas.microsoft.com/office/powerpoint/2010/main" val="3956670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74DD6-0DDB-BB77-2C81-7D9E80593E3A}"/>
              </a:ext>
            </a:extLst>
          </p:cNvPr>
          <p:cNvSpPr>
            <a:spLocks noGrp="1"/>
          </p:cNvSpPr>
          <p:nvPr>
            <p:ph type="title"/>
          </p:nvPr>
        </p:nvSpPr>
        <p:spPr>
          <a:xfrm>
            <a:off x="838200" y="1"/>
            <a:ext cx="10515600" cy="1032386"/>
          </a:xfrm>
        </p:spPr>
        <p:txBody>
          <a:bodyPr/>
          <a:lstStyle/>
          <a:p>
            <a:pPr algn="ctr"/>
            <a:r>
              <a:rPr lang="en-US" b="1" dirty="0">
                <a:effectLst>
                  <a:outerShdw blurRad="38100" dist="38100" dir="2700000" algn="tl">
                    <a:srgbClr val="000000">
                      <a:alpha val="43137"/>
                    </a:srgbClr>
                  </a:outerShdw>
                </a:effectLst>
              </a:rPr>
              <a:t>Examples of Computer Exploit</a:t>
            </a:r>
          </a:p>
        </p:txBody>
      </p:sp>
      <p:sp>
        <p:nvSpPr>
          <p:cNvPr id="3" name="Content Placeholder 2">
            <a:extLst>
              <a:ext uri="{FF2B5EF4-FFF2-40B4-BE49-F238E27FC236}">
                <a16:creationId xmlns:a16="http://schemas.microsoft.com/office/drawing/2014/main" id="{7406426D-F705-5C47-6671-EE02E494B6BB}"/>
              </a:ext>
            </a:extLst>
          </p:cNvPr>
          <p:cNvSpPr>
            <a:spLocks noGrp="1"/>
          </p:cNvSpPr>
          <p:nvPr>
            <p:ph idx="1"/>
          </p:nvPr>
        </p:nvSpPr>
        <p:spPr>
          <a:xfrm>
            <a:off x="838200" y="766916"/>
            <a:ext cx="10515600" cy="5410047"/>
          </a:xfrm>
        </p:spPr>
        <p:txBody>
          <a:bodyPr>
            <a:normAutofit/>
          </a:bodyPr>
          <a:lstStyle/>
          <a:p>
            <a:pPr marL="0" indent="0" algn="just">
              <a:buNone/>
            </a:pPr>
            <a:r>
              <a:rPr lang="en-US" sz="2400" dirty="0"/>
              <a:t>Cybersecurity experts regularly track the activity of known computer exploits to assess how big of a threat they pose and determine how hackers are using them for their own personal or financial benefit. Some of the most active exploit kits in the last few months include the following:</a:t>
            </a:r>
          </a:p>
          <a:p>
            <a:pPr marL="0" indent="0">
              <a:buNone/>
            </a:pPr>
            <a:r>
              <a:rPr lang="en-US" sz="2400" b="1" dirty="0"/>
              <a:t>1.	Rig</a:t>
            </a:r>
          </a:p>
          <a:p>
            <a:pPr algn="just"/>
            <a:r>
              <a:rPr lang="en-US" sz="2400" dirty="0"/>
              <a:t>First launched in 2017, Rig is by far one of the most successful exploit kits. Combining technologies like Flash and </a:t>
            </a:r>
            <a:r>
              <a:rPr lang="en-US" sz="2400" dirty="0" err="1"/>
              <a:t>DoSWF</a:t>
            </a:r>
            <a:r>
              <a:rPr lang="en-US" sz="2400" dirty="0"/>
              <a:t> to mask the attack, it is used by hackers to distribute ransomware and banking Trojans. Distributed as part of so-called “</a:t>
            </a:r>
            <a:r>
              <a:rPr lang="en-US" sz="2400" dirty="0" err="1"/>
              <a:t>malvertising</a:t>
            </a:r>
            <a:r>
              <a:rPr lang="en-US" sz="2400" dirty="0"/>
              <a:t>” campaigns (malware posing as advertising), Rig has experienced a gradual decline in activity since April 2017, but still remains widely used across the globe.</a:t>
            </a:r>
          </a:p>
        </p:txBody>
      </p:sp>
    </p:spTree>
    <p:extLst>
      <p:ext uri="{BB962C8B-B14F-4D97-AF65-F5344CB8AC3E}">
        <p14:creationId xmlns:p14="http://schemas.microsoft.com/office/powerpoint/2010/main" val="2900932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94C650-49C1-8DEC-CF91-468893EADD7A}"/>
              </a:ext>
            </a:extLst>
          </p:cNvPr>
          <p:cNvSpPr>
            <a:spLocks noGrp="1"/>
          </p:cNvSpPr>
          <p:nvPr>
            <p:ph idx="1"/>
          </p:nvPr>
        </p:nvSpPr>
        <p:spPr>
          <a:xfrm>
            <a:off x="838200" y="294968"/>
            <a:ext cx="10515600" cy="5881995"/>
          </a:xfrm>
        </p:spPr>
        <p:txBody>
          <a:bodyPr>
            <a:noAutofit/>
          </a:bodyPr>
          <a:lstStyle/>
          <a:p>
            <a:pPr marL="0" indent="0">
              <a:buNone/>
            </a:pPr>
            <a:r>
              <a:rPr lang="en-US" sz="2400" b="1" dirty="0"/>
              <a:t>2.	</a:t>
            </a:r>
            <a:r>
              <a:rPr lang="en-US" sz="2400" b="1" dirty="0" err="1"/>
              <a:t>GreenFlash</a:t>
            </a:r>
            <a:r>
              <a:rPr lang="en-US" sz="2400" b="1" dirty="0"/>
              <a:t> Sundown</a:t>
            </a:r>
          </a:p>
          <a:p>
            <a:pPr marL="0" indent="0" algn="just">
              <a:buNone/>
            </a:pPr>
            <a:r>
              <a:rPr lang="en-US" sz="2400" dirty="0" err="1"/>
              <a:t>GreenFlash</a:t>
            </a:r>
            <a:r>
              <a:rPr lang="en-US" sz="2400" dirty="0"/>
              <a:t> Sundown is an updated version of Sundown, an exploit kit that was among the most active in the world before it went missing in April 2017. Discovered in October 2017, </a:t>
            </a:r>
            <a:r>
              <a:rPr lang="en-US" sz="2400" dirty="0" err="1"/>
              <a:t>GreenFlash</a:t>
            </a:r>
            <a:r>
              <a:rPr lang="en-US" sz="2400" dirty="0"/>
              <a:t> Sundown has an anti-analysis feature that prevents most anti-malware programs from detecting it. Distributed via a network of compromised OpenX ad servers, this threat is particularly active in South Korea and Taiwan.</a:t>
            </a:r>
          </a:p>
          <a:p>
            <a:pPr marL="0" indent="0">
              <a:buNone/>
            </a:pPr>
            <a:endParaRPr lang="en-US" sz="2400" dirty="0"/>
          </a:p>
          <a:p>
            <a:pPr marL="0" indent="0">
              <a:buNone/>
            </a:pPr>
            <a:r>
              <a:rPr lang="en-US" sz="2400" b="1" dirty="0"/>
              <a:t>3.	Fallout</a:t>
            </a:r>
          </a:p>
          <a:p>
            <a:pPr marL="0" indent="0" algn="just">
              <a:buNone/>
            </a:pPr>
            <a:r>
              <a:rPr lang="en-US" sz="2400" dirty="0"/>
              <a:t>Active across Europe and Asia, Fallout scans a potential victim’s browser for vulnerabilities and uses multiple 302 redirects to take them to a fake advertising page that will initiate malware download. Discovered in August 2018, this is one of the newest exploit kits that utilize the same URI patterns as the now-neutralized Nuclear kit. The patterns change all the time, which makes Fallout very hard to detect.</a:t>
            </a:r>
          </a:p>
        </p:txBody>
      </p:sp>
    </p:spTree>
    <p:extLst>
      <p:ext uri="{BB962C8B-B14F-4D97-AF65-F5344CB8AC3E}">
        <p14:creationId xmlns:p14="http://schemas.microsoft.com/office/powerpoint/2010/main" val="982882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7B64A5-5CD5-571B-F348-580DCD4473DD}"/>
              </a:ext>
            </a:extLst>
          </p:cNvPr>
          <p:cNvSpPr>
            <a:spLocks noGrp="1"/>
          </p:cNvSpPr>
          <p:nvPr>
            <p:ph idx="1"/>
          </p:nvPr>
        </p:nvSpPr>
        <p:spPr>
          <a:xfrm>
            <a:off x="339213" y="339213"/>
            <a:ext cx="11488993" cy="5837750"/>
          </a:xfrm>
        </p:spPr>
        <p:txBody>
          <a:bodyPr>
            <a:normAutofit lnSpcReduction="10000"/>
          </a:bodyPr>
          <a:lstStyle/>
          <a:p>
            <a:pPr marL="0" indent="0">
              <a:buNone/>
            </a:pPr>
            <a:r>
              <a:rPr lang="en-US" b="1" dirty="0"/>
              <a:t>4.	</a:t>
            </a:r>
            <a:r>
              <a:rPr lang="en-US" sz="2400" b="1" dirty="0"/>
              <a:t>Magnitude</a:t>
            </a:r>
          </a:p>
          <a:p>
            <a:pPr marL="0" indent="0" algn="just">
              <a:buNone/>
            </a:pPr>
            <a:r>
              <a:rPr lang="en-US" sz="2400" dirty="0"/>
              <a:t>Magnitude remains one of the few exploit kits to use a fileless payload, which means that it extracts malware into a legitimate-looking executable file (.exe) that usually cannot be detected by anti-malware programs. Like </a:t>
            </a:r>
            <a:r>
              <a:rPr lang="en-US" sz="2400" dirty="0" err="1"/>
              <a:t>GreenFlash</a:t>
            </a:r>
            <a:r>
              <a:rPr lang="en-US" sz="2400" dirty="0"/>
              <a:t> Sundown, Magnitude is particularly active in South Korea and Taiwan. This kit is also known for delivering </a:t>
            </a:r>
            <a:r>
              <a:rPr lang="en-US" sz="2400" dirty="0" err="1"/>
              <a:t>Magniber</a:t>
            </a:r>
            <a:r>
              <a:rPr lang="en-US" sz="2400" dirty="0"/>
              <a:t>, a strain of ransomware that focuses solely on South Korea.</a:t>
            </a:r>
          </a:p>
          <a:p>
            <a:pPr marL="0" indent="0" algn="just">
              <a:buNone/>
            </a:pPr>
            <a:endParaRPr lang="en-US" sz="2400" dirty="0"/>
          </a:p>
          <a:p>
            <a:pPr marL="0" indent="0">
              <a:buNone/>
            </a:pPr>
            <a:r>
              <a:rPr lang="en-US" sz="2400" b="1" dirty="0"/>
              <a:t>5.	</a:t>
            </a:r>
            <a:r>
              <a:rPr lang="en-US" sz="2400" b="1" dirty="0" err="1"/>
              <a:t>GrandSoft</a:t>
            </a:r>
            <a:endParaRPr lang="en-US" sz="2400" b="1" dirty="0"/>
          </a:p>
          <a:p>
            <a:pPr marL="0" indent="0" algn="just">
              <a:buNone/>
            </a:pPr>
            <a:r>
              <a:rPr lang="en-US" sz="2400" dirty="0"/>
              <a:t>With Rig on the decline, </a:t>
            </a:r>
            <a:r>
              <a:rPr lang="en-US" sz="2400" dirty="0" err="1"/>
              <a:t>GrandSoft</a:t>
            </a:r>
            <a:r>
              <a:rPr lang="en-US" sz="2400" dirty="0"/>
              <a:t> could soon become the most active exploit kit. Characterized by a somewhat static backend infrastructure, </a:t>
            </a:r>
            <a:r>
              <a:rPr lang="en-US" sz="2400" dirty="0" err="1"/>
              <a:t>GrandSoft</a:t>
            </a:r>
            <a:r>
              <a:rPr lang="en-US" sz="2400" dirty="0"/>
              <a:t> is distributed via JavaScript-enhanced </a:t>
            </a:r>
            <a:r>
              <a:rPr lang="en-US" sz="2400" dirty="0" err="1"/>
              <a:t>malvertising</a:t>
            </a:r>
            <a:r>
              <a:rPr lang="en-US" sz="2400" dirty="0"/>
              <a:t> campaigns and doesn’t target any particular territory. Like most other currently active exploit kits, it is primarily used to deliver ransomware and other types of malicious software to unsuspecting victims.</a:t>
            </a:r>
          </a:p>
        </p:txBody>
      </p:sp>
    </p:spTree>
    <p:extLst>
      <p:ext uri="{BB962C8B-B14F-4D97-AF65-F5344CB8AC3E}">
        <p14:creationId xmlns:p14="http://schemas.microsoft.com/office/powerpoint/2010/main" val="636880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60404-6FD3-D12D-810F-6313D13810EF}"/>
              </a:ext>
            </a:extLst>
          </p:cNvPr>
          <p:cNvSpPr>
            <a:spLocks noGrp="1"/>
          </p:cNvSpPr>
          <p:nvPr>
            <p:ph type="title"/>
          </p:nvPr>
        </p:nvSpPr>
        <p:spPr>
          <a:xfrm>
            <a:off x="838200" y="250723"/>
            <a:ext cx="10515600" cy="1047135"/>
          </a:xfrm>
        </p:spPr>
        <p:txBody>
          <a:bodyPr/>
          <a:lstStyle/>
          <a:p>
            <a:pPr algn="ctr"/>
            <a:r>
              <a:rPr lang="en-US" b="1" dirty="0">
                <a:effectLst>
                  <a:outerShdw blurRad="38100" dist="38100" dir="2700000" algn="tl">
                    <a:srgbClr val="000000">
                      <a:alpha val="43137"/>
                    </a:srgbClr>
                  </a:outerShdw>
                </a:effectLst>
              </a:rPr>
              <a:t>Threat Landscape-Computer Incidents</a:t>
            </a:r>
          </a:p>
        </p:txBody>
      </p:sp>
      <p:sp>
        <p:nvSpPr>
          <p:cNvPr id="3" name="Content Placeholder 2">
            <a:extLst>
              <a:ext uri="{FF2B5EF4-FFF2-40B4-BE49-F238E27FC236}">
                <a16:creationId xmlns:a16="http://schemas.microsoft.com/office/drawing/2014/main" id="{67FDA026-B46C-6B4A-6DD5-5340575BF0C0}"/>
              </a:ext>
            </a:extLst>
          </p:cNvPr>
          <p:cNvSpPr>
            <a:spLocks noGrp="1"/>
          </p:cNvSpPr>
          <p:nvPr>
            <p:ph idx="1"/>
          </p:nvPr>
        </p:nvSpPr>
        <p:spPr>
          <a:xfrm>
            <a:off x="221226" y="1061884"/>
            <a:ext cx="11132574" cy="5796114"/>
          </a:xfrm>
        </p:spPr>
        <p:txBody>
          <a:bodyPr>
            <a:noAutofit/>
          </a:bodyPr>
          <a:lstStyle/>
          <a:p>
            <a:pPr algn="just"/>
            <a:r>
              <a:rPr lang="en-US" sz="2200" dirty="0"/>
              <a:t>During the last years, more and more digital products became part of our daily life. We talk to friends over social network sites, discuss with people from all over the world in internet forums and e-mail has widely replaced other communication methods. </a:t>
            </a:r>
          </a:p>
          <a:p>
            <a:pPr algn="just"/>
            <a:r>
              <a:rPr lang="en-US" sz="2200" dirty="0"/>
              <a:t>More and more companies and governments offer digital products and services and most of our data is stored somewhere on a server. But the more we become dependent on digital products, the more we become vulnerable to attacks from cyber space. Cyber attacks can not only cause financial damage or loss of personal data, it is feared that cyber attacks which target hospitals and power plants or other elementary infrastructure of a nation can also cause fatal damages.</a:t>
            </a:r>
          </a:p>
          <a:p>
            <a:pPr algn="just"/>
            <a:r>
              <a:rPr lang="en-US" sz="2200" dirty="0"/>
              <a:t>The threat landscape means the entire scope of potential and recognized cybersecurity threats affecting user groups, organizations, specific industries, or a particular time. </a:t>
            </a:r>
          </a:p>
          <a:p>
            <a:r>
              <a:rPr lang="en-US" sz="2200" dirty="0"/>
              <a:t>The threat landscape consists of the factors that pose a risk to each entity in their respective contexts. </a:t>
            </a:r>
          </a:p>
        </p:txBody>
      </p:sp>
    </p:spTree>
    <p:extLst>
      <p:ext uri="{BB962C8B-B14F-4D97-AF65-F5344CB8AC3E}">
        <p14:creationId xmlns:p14="http://schemas.microsoft.com/office/powerpoint/2010/main" val="3547867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979EC-33E0-E203-3ACE-6F3EECB08256}"/>
              </a:ext>
            </a:extLst>
          </p:cNvPr>
          <p:cNvSpPr>
            <a:spLocks noGrp="1"/>
          </p:cNvSpPr>
          <p:nvPr>
            <p:ph type="title"/>
          </p:nvPr>
        </p:nvSpPr>
        <p:spPr>
          <a:xfrm>
            <a:off x="838200" y="1"/>
            <a:ext cx="10515600" cy="1002889"/>
          </a:xfrm>
        </p:spPr>
        <p:txBody>
          <a:bodyPr/>
          <a:lstStyle/>
          <a:p>
            <a:r>
              <a:rPr lang="en-US" b="1" dirty="0">
                <a:effectLst>
                  <a:outerShdw blurRad="38100" dist="38100" dir="2700000" algn="tl">
                    <a:srgbClr val="000000">
                      <a:alpha val="43137"/>
                    </a:srgbClr>
                  </a:outerShdw>
                </a:effectLst>
              </a:rPr>
              <a:t>Ways to protect computer from Exploits</a:t>
            </a:r>
          </a:p>
        </p:txBody>
      </p:sp>
      <p:sp>
        <p:nvSpPr>
          <p:cNvPr id="3" name="Content Placeholder 2">
            <a:extLst>
              <a:ext uri="{FF2B5EF4-FFF2-40B4-BE49-F238E27FC236}">
                <a16:creationId xmlns:a16="http://schemas.microsoft.com/office/drawing/2014/main" id="{6C012D90-D40D-E78F-48C2-D99BFF89DA24}"/>
              </a:ext>
            </a:extLst>
          </p:cNvPr>
          <p:cNvSpPr>
            <a:spLocks noGrp="1"/>
          </p:cNvSpPr>
          <p:nvPr>
            <p:ph idx="1"/>
          </p:nvPr>
        </p:nvSpPr>
        <p:spPr>
          <a:xfrm>
            <a:off x="427703" y="1002890"/>
            <a:ext cx="11238271" cy="5174073"/>
          </a:xfrm>
        </p:spPr>
        <p:txBody>
          <a:bodyPr>
            <a:noAutofit/>
          </a:bodyPr>
          <a:lstStyle/>
          <a:p>
            <a:pPr algn="just"/>
            <a:r>
              <a:rPr lang="en-US" sz="2600" dirty="0"/>
              <a:t>Update all the software on your computer on a regular basis</a:t>
            </a:r>
          </a:p>
          <a:p>
            <a:pPr algn="just"/>
            <a:r>
              <a:rPr lang="en-US" sz="2600" dirty="0"/>
              <a:t>Use the best antivirus software that automatically checks for and installs database and definition updates and allows to set up scheduled scans.</a:t>
            </a:r>
          </a:p>
          <a:p>
            <a:pPr algn="just"/>
            <a:r>
              <a:rPr lang="en-US" sz="2600" dirty="0"/>
              <a:t>Practice safe browsing habits</a:t>
            </a:r>
          </a:p>
          <a:p>
            <a:pPr algn="just"/>
            <a:r>
              <a:rPr lang="en-US" sz="2600" dirty="0"/>
              <a:t>Never click on links or attachments sent from unknown email addresses</a:t>
            </a:r>
          </a:p>
          <a:p>
            <a:pPr algn="just"/>
            <a:r>
              <a:rPr lang="en-US" sz="2600" dirty="0"/>
              <a:t>Do not download software or any other files from unknown websites</a:t>
            </a:r>
          </a:p>
          <a:p>
            <a:r>
              <a:rPr lang="en-US" sz="2600" dirty="0"/>
              <a:t>Uninstall  Flash and Java browser plug-ins, as well as any others that you’re not using.</a:t>
            </a:r>
          </a:p>
          <a:p>
            <a:r>
              <a:rPr lang="en-US" sz="2600" dirty="0"/>
              <a:t>Back up files</a:t>
            </a:r>
          </a:p>
          <a:p>
            <a:pPr algn="just"/>
            <a:endParaRPr lang="en-US" sz="3200" dirty="0"/>
          </a:p>
        </p:txBody>
      </p:sp>
    </p:spTree>
    <p:extLst>
      <p:ext uri="{BB962C8B-B14F-4D97-AF65-F5344CB8AC3E}">
        <p14:creationId xmlns:p14="http://schemas.microsoft.com/office/powerpoint/2010/main" val="218701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3F9DD8-D65F-7C66-C627-650B3393E6B5}"/>
              </a:ext>
            </a:extLst>
          </p:cNvPr>
          <p:cNvSpPr>
            <a:spLocks noGrp="1"/>
          </p:cNvSpPr>
          <p:nvPr>
            <p:ph idx="1"/>
          </p:nvPr>
        </p:nvSpPr>
        <p:spPr>
          <a:xfrm>
            <a:off x="250723" y="103240"/>
            <a:ext cx="11941277" cy="6592528"/>
          </a:xfrm>
        </p:spPr>
        <p:txBody>
          <a:bodyPr>
            <a:noAutofit/>
          </a:bodyPr>
          <a:lstStyle/>
          <a:p>
            <a:pPr algn="just"/>
            <a:r>
              <a:rPr lang="en-US" sz="2200" dirty="0"/>
              <a:t>Some of the common types of cybercrimes are related to:</a:t>
            </a:r>
          </a:p>
          <a:p>
            <a:pPr algn="just"/>
            <a:r>
              <a:rPr lang="en-US" sz="2200" dirty="0"/>
              <a:t> Finance					</a:t>
            </a:r>
          </a:p>
          <a:p>
            <a:pPr algn="just"/>
            <a:r>
              <a:rPr lang="en-US" sz="2200" dirty="0"/>
              <a:t>Viruses and worms</a:t>
            </a:r>
          </a:p>
          <a:p>
            <a:pPr algn="just"/>
            <a:r>
              <a:rPr lang="en-US" sz="2200" dirty="0"/>
              <a:t>Scams						</a:t>
            </a:r>
          </a:p>
          <a:p>
            <a:pPr algn="just"/>
            <a:r>
              <a:rPr lang="en-US" sz="2200" dirty="0"/>
              <a:t>Frauds		</a:t>
            </a:r>
          </a:p>
          <a:p>
            <a:pPr algn="just"/>
            <a:r>
              <a:rPr lang="en-US" sz="2200" dirty="0"/>
              <a:t>Phishing					</a:t>
            </a:r>
          </a:p>
          <a:p>
            <a:pPr algn="just"/>
            <a:r>
              <a:rPr lang="en-US" sz="2200" dirty="0"/>
              <a:t>Nepal needs to have focal point for incident reporting and handling such as a </a:t>
            </a:r>
            <a:r>
              <a:rPr lang="en-US" sz="2200" b="1" dirty="0"/>
              <a:t>National Computer Incident Response Team </a:t>
            </a:r>
            <a:r>
              <a:rPr lang="en-US" sz="2200" dirty="0"/>
              <a:t>(CIRT). </a:t>
            </a:r>
          </a:p>
          <a:p>
            <a:pPr algn="just"/>
            <a:r>
              <a:rPr lang="en-US" sz="2200" dirty="0"/>
              <a:t>While there is a definite need for a National Cybersecurity Awareness Program, there is a need for dedicated agency for incident handling and response as such formal institution will have able to provide proactive and reactive services with highly specialized knowledge and skillset. </a:t>
            </a:r>
          </a:p>
          <a:p>
            <a:pPr algn="just"/>
            <a:r>
              <a:rPr lang="en-US" sz="2200" dirty="0"/>
              <a:t>As the National CIRT will also act as trusted party to the government, businesses and people at large as it is seen as critical service provider. They will also act as a channel for communicating awareness messages and provide advisory services for organizations, including sharing of best practices and guidelines.</a:t>
            </a:r>
          </a:p>
        </p:txBody>
      </p:sp>
    </p:spTree>
    <p:extLst>
      <p:ext uri="{BB962C8B-B14F-4D97-AF65-F5344CB8AC3E}">
        <p14:creationId xmlns:p14="http://schemas.microsoft.com/office/powerpoint/2010/main" val="795852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E28B4-D9FC-8670-B14A-20FBF56F2A98}"/>
              </a:ext>
            </a:extLst>
          </p:cNvPr>
          <p:cNvSpPr>
            <a:spLocks noGrp="1"/>
          </p:cNvSpPr>
          <p:nvPr>
            <p:ph type="title"/>
          </p:nvPr>
        </p:nvSpPr>
        <p:spPr>
          <a:xfrm>
            <a:off x="838200" y="1"/>
            <a:ext cx="10515600" cy="1297857"/>
          </a:xfrm>
        </p:spPr>
        <p:txBody>
          <a:bodyPr>
            <a:normAutofit/>
          </a:bodyPr>
          <a:lstStyle/>
          <a:p>
            <a:pPr algn="ctr"/>
            <a:r>
              <a:rPr lang="en-US" b="1" dirty="0">
                <a:effectLst>
                  <a:outerShdw blurRad="38100" dist="38100" dir="2700000" algn="tl">
                    <a:srgbClr val="000000">
                      <a:alpha val="43137"/>
                    </a:srgbClr>
                  </a:outerShdw>
                </a:effectLst>
              </a:rPr>
              <a:t>CIA Security Triad; Confidentiality, Integrity, and Availability</a:t>
            </a:r>
          </a:p>
        </p:txBody>
      </p:sp>
      <p:pic>
        <p:nvPicPr>
          <p:cNvPr id="5" name="Content Placeholder 4">
            <a:extLst>
              <a:ext uri="{FF2B5EF4-FFF2-40B4-BE49-F238E27FC236}">
                <a16:creationId xmlns:a16="http://schemas.microsoft.com/office/drawing/2014/main" id="{D4A56CB2-C022-0BFF-4A92-F2E217C4C025}"/>
              </a:ext>
            </a:extLst>
          </p:cNvPr>
          <p:cNvPicPr>
            <a:picLocks noGrp="1" noChangeAspect="1"/>
          </p:cNvPicPr>
          <p:nvPr>
            <p:ph idx="1"/>
          </p:nvPr>
        </p:nvPicPr>
        <p:blipFill>
          <a:blip r:embed="rId2"/>
          <a:stretch>
            <a:fillRect/>
          </a:stretch>
        </p:blipFill>
        <p:spPr>
          <a:xfrm>
            <a:off x="265471" y="1877218"/>
            <a:ext cx="4365524" cy="4164807"/>
          </a:xfrm>
          <a:prstGeom prst="rect">
            <a:avLst/>
          </a:prstGeom>
        </p:spPr>
      </p:pic>
      <p:pic>
        <p:nvPicPr>
          <p:cNvPr id="1026" name="Picture 2" descr="CIA triad security model">
            <a:extLst>
              <a:ext uri="{FF2B5EF4-FFF2-40B4-BE49-F238E27FC236}">
                <a16:creationId xmlns:a16="http://schemas.microsoft.com/office/drawing/2014/main" id="{70D4B290-B9A5-9052-F665-346F653386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260" y="1891966"/>
            <a:ext cx="5257493" cy="444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55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E28B4-D9FC-8670-B14A-20FBF56F2A98}"/>
              </a:ext>
            </a:extLst>
          </p:cNvPr>
          <p:cNvSpPr>
            <a:spLocks noGrp="1"/>
          </p:cNvSpPr>
          <p:nvPr>
            <p:ph type="title"/>
          </p:nvPr>
        </p:nvSpPr>
        <p:spPr>
          <a:xfrm>
            <a:off x="838200" y="1"/>
            <a:ext cx="10515600" cy="1297857"/>
          </a:xfrm>
        </p:spPr>
        <p:txBody>
          <a:bodyPr>
            <a:normAutofit/>
          </a:bodyPr>
          <a:lstStyle/>
          <a:p>
            <a:pPr algn="ctr"/>
            <a:r>
              <a:rPr lang="en-US" b="1" dirty="0">
                <a:effectLst>
                  <a:outerShdw blurRad="38100" dist="38100" dir="2700000" algn="tl">
                    <a:srgbClr val="000000">
                      <a:alpha val="43137"/>
                    </a:srgbClr>
                  </a:outerShdw>
                </a:effectLst>
              </a:rPr>
              <a:t>CIA Security Triad; Confidentiality, Integrity, and Availability</a:t>
            </a:r>
          </a:p>
        </p:txBody>
      </p:sp>
      <p:sp>
        <p:nvSpPr>
          <p:cNvPr id="3" name="Content Placeholder 2">
            <a:extLst>
              <a:ext uri="{FF2B5EF4-FFF2-40B4-BE49-F238E27FC236}">
                <a16:creationId xmlns:a16="http://schemas.microsoft.com/office/drawing/2014/main" id="{E2AB86CD-B2C3-2FC8-A126-AD7901AA203A}"/>
              </a:ext>
            </a:extLst>
          </p:cNvPr>
          <p:cNvSpPr>
            <a:spLocks noGrp="1"/>
          </p:cNvSpPr>
          <p:nvPr>
            <p:ph idx="1"/>
          </p:nvPr>
        </p:nvSpPr>
        <p:spPr>
          <a:xfrm>
            <a:off x="838200" y="1150374"/>
            <a:ext cx="10515600" cy="5353665"/>
          </a:xfrm>
        </p:spPr>
        <p:txBody>
          <a:bodyPr>
            <a:normAutofit/>
          </a:bodyPr>
          <a:lstStyle/>
          <a:p>
            <a:r>
              <a:rPr lang="en-US" sz="2400" dirty="0"/>
              <a:t>The three letters in "CIA triad" stand for Confidentiality, Integrity, and Availability. The CIA triad is a common model that forms the basis for the development of security systems. They are used for finding vulnerabilities and methods for creating solutions.</a:t>
            </a:r>
          </a:p>
          <a:p>
            <a:pPr algn="just"/>
            <a:r>
              <a:rPr lang="en-US" sz="2400" dirty="0"/>
              <a:t>The confidentiality, integrity, and availability of information is crucial to the operation of a business, and the CIA triad segments these three ideas into separate focal points. This differentiation is helpful because it helps guide security teams as they pinpoint the different ways in which they can address each concern. </a:t>
            </a:r>
          </a:p>
          <a:p>
            <a:pPr algn="just"/>
            <a:r>
              <a:rPr lang="en-US" sz="2400" dirty="0"/>
              <a:t>The CIA triad is widely accepted as a model in information security. It’s not a singular doctrine and there was no one author. Rather the model appears to have developed over time, with roots as old as modern computing, pulling concepts from various sources.</a:t>
            </a:r>
          </a:p>
        </p:txBody>
      </p:sp>
    </p:spTree>
    <p:extLst>
      <p:ext uri="{BB962C8B-B14F-4D97-AF65-F5344CB8AC3E}">
        <p14:creationId xmlns:p14="http://schemas.microsoft.com/office/powerpoint/2010/main" val="1241146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991A7-319D-D273-B6AC-BE6B0862485A}"/>
              </a:ext>
            </a:extLst>
          </p:cNvPr>
          <p:cNvSpPr>
            <a:spLocks noGrp="1"/>
          </p:cNvSpPr>
          <p:nvPr>
            <p:ph type="title"/>
          </p:nvPr>
        </p:nvSpPr>
        <p:spPr>
          <a:xfrm>
            <a:off x="677334" y="147484"/>
            <a:ext cx="8596668" cy="840658"/>
          </a:xfrm>
        </p:spPr>
        <p:txBody>
          <a:bodyPr/>
          <a:lstStyle/>
          <a:p>
            <a:pPr algn="ctr"/>
            <a:r>
              <a:rPr lang="en-US" b="1" i="0" dirty="0">
                <a:solidFill>
                  <a:schemeClr val="tx1"/>
                </a:solidFill>
                <a:effectLst/>
                <a:latin typeface="Arial" panose="020B0604020202020204" pitchFamily="34" charset="0"/>
              </a:rPr>
              <a:t>Confidentiality</a:t>
            </a:r>
            <a:endParaRPr lang="en-US" dirty="0">
              <a:solidFill>
                <a:schemeClr val="tx1"/>
              </a:solidFill>
            </a:endParaRPr>
          </a:p>
        </p:txBody>
      </p:sp>
      <p:sp>
        <p:nvSpPr>
          <p:cNvPr id="3" name="Content Placeholder 2">
            <a:extLst>
              <a:ext uri="{FF2B5EF4-FFF2-40B4-BE49-F238E27FC236}">
                <a16:creationId xmlns:a16="http://schemas.microsoft.com/office/drawing/2014/main" id="{35F917A4-3F0A-219A-1209-8DB0E1B9ADC6}"/>
              </a:ext>
            </a:extLst>
          </p:cNvPr>
          <p:cNvSpPr>
            <a:spLocks noGrp="1"/>
          </p:cNvSpPr>
          <p:nvPr>
            <p:ph idx="1"/>
          </p:nvPr>
        </p:nvSpPr>
        <p:spPr>
          <a:xfrm>
            <a:off x="427703" y="884903"/>
            <a:ext cx="10338619" cy="5825613"/>
          </a:xfrm>
        </p:spPr>
        <p:txBody>
          <a:bodyPr>
            <a:normAutofit fontScale="92500"/>
          </a:bodyPr>
          <a:lstStyle/>
          <a:p>
            <a:pPr algn="just"/>
            <a:r>
              <a:rPr lang="en-US" sz="2400" b="0" i="0" dirty="0">
                <a:solidFill>
                  <a:schemeClr val="tx1"/>
                </a:solidFill>
                <a:effectLst/>
                <a:latin typeface="Arial" panose="020B0604020202020204" pitchFamily="34" charset="0"/>
                <a:cs typeface="Arial" panose="020B0604020202020204" pitchFamily="34" charset="0"/>
              </a:rPr>
              <a:t>Confidentiality or privacy refers to measures taken to guarantee that data — particularly sensitive data </a:t>
            </a:r>
            <a:r>
              <a:rPr lang="en-US" sz="2400" dirty="0">
                <a:solidFill>
                  <a:schemeClr val="tx1"/>
                </a:solidFill>
                <a:latin typeface="Arial" panose="020B0604020202020204" pitchFamily="34" charset="0"/>
                <a:cs typeface="Arial" panose="020B0604020202020204" pitchFamily="34" charset="0"/>
              </a:rPr>
              <a:t>that </a:t>
            </a:r>
            <a:r>
              <a:rPr lang="en-US" sz="2400" b="0" i="0" dirty="0">
                <a:solidFill>
                  <a:schemeClr val="tx1"/>
                </a:solidFill>
                <a:effectLst/>
                <a:latin typeface="Arial" panose="020B0604020202020204" pitchFamily="34" charset="0"/>
                <a:cs typeface="Arial" panose="020B0604020202020204" pitchFamily="34" charset="0"/>
              </a:rPr>
              <a:t>is protected from unauthorized access. </a:t>
            </a:r>
          </a:p>
          <a:p>
            <a:pPr algn="just"/>
            <a:r>
              <a:rPr lang="en-US" sz="2400" i="0" dirty="0">
                <a:solidFill>
                  <a:schemeClr val="tx1"/>
                </a:solidFill>
                <a:effectLst/>
                <a:latin typeface="Arial" panose="020B0604020202020204" pitchFamily="34" charset="0"/>
              </a:rPr>
              <a:t>Confidentiality is roughly equivalent to privacy. Confidentiality measures are designed to prevent sensitive information from unauthorized access attempts. It is common for data to be categorized according to the amount and type of damage that could be done if it fell into the wrong hands.</a:t>
            </a:r>
          </a:p>
          <a:p>
            <a:pPr algn="just"/>
            <a:r>
              <a:rPr lang="en-US" sz="2400" i="0" dirty="0">
                <a:solidFill>
                  <a:schemeClr val="tx1"/>
                </a:solidFill>
                <a:effectLst/>
                <a:latin typeface="Arial" panose="020B0604020202020204" pitchFamily="34" charset="0"/>
              </a:rPr>
              <a:t> More or less stringent measures can then be implemented according to those categories.</a:t>
            </a:r>
          </a:p>
          <a:p>
            <a:pPr algn="just"/>
            <a:r>
              <a:rPr lang="en-US" sz="2400" i="0" dirty="0">
                <a:solidFill>
                  <a:schemeClr val="tx1"/>
                </a:solidFill>
                <a:effectLst/>
                <a:latin typeface="Arial" panose="020B0604020202020204" pitchFamily="34" charset="0"/>
              </a:rPr>
              <a:t>Sometimes safeguarding data confidentiality involves special training for those privy to sensitive documents. Training can help familiarize authorized people with risk factors and how to guard against them. </a:t>
            </a:r>
          </a:p>
          <a:p>
            <a:pPr algn="just"/>
            <a:r>
              <a:rPr lang="en-US" sz="2400" i="0" dirty="0">
                <a:solidFill>
                  <a:schemeClr val="tx1"/>
                </a:solidFill>
                <a:effectLst/>
                <a:latin typeface="Arial" panose="020B0604020202020204" pitchFamily="34" charset="0"/>
              </a:rPr>
              <a:t>Further aspects of training may include strong passwords and password-related best practices and information about social engineering methods to prevent users from bending data-handling rules with good intentions and potentially disastrous results.</a:t>
            </a:r>
            <a:endParaRPr lang="en-US" sz="2400" dirty="0">
              <a:solidFill>
                <a:schemeClr val="tx1"/>
              </a:solidFill>
              <a:latin typeface="Arial" panose="020B0604020202020204" pitchFamily="34" charset="0"/>
            </a:endParaRPr>
          </a:p>
          <a:p>
            <a:endParaRPr lang="en-US" dirty="0"/>
          </a:p>
        </p:txBody>
      </p:sp>
    </p:spTree>
    <p:extLst>
      <p:ext uri="{BB962C8B-B14F-4D97-AF65-F5344CB8AC3E}">
        <p14:creationId xmlns:p14="http://schemas.microsoft.com/office/powerpoint/2010/main" val="3846066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715B74-57EA-C318-B04E-87B7B73E83DF}"/>
              </a:ext>
            </a:extLst>
          </p:cNvPr>
          <p:cNvSpPr>
            <a:spLocks noGrp="1"/>
          </p:cNvSpPr>
          <p:nvPr>
            <p:ph idx="1"/>
          </p:nvPr>
        </p:nvSpPr>
        <p:spPr>
          <a:xfrm>
            <a:off x="677334" y="501445"/>
            <a:ext cx="10074240" cy="5539917"/>
          </a:xfrm>
        </p:spPr>
        <p:txBody>
          <a:bodyPr>
            <a:normAutofit lnSpcReduction="10000"/>
          </a:bodyPr>
          <a:lstStyle/>
          <a:p>
            <a:pPr algn="just"/>
            <a:r>
              <a:rPr lang="en-US" sz="2400" i="0" dirty="0">
                <a:solidFill>
                  <a:schemeClr val="tx1"/>
                </a:solidFill>
                <a:effectLst/>
                <a:latin typeface="Arial" panose="020B0604020202020204" pitchFamily="34" charset="0"/>
              </a:rPr>
              <a:t>A good example of methods used to ensure confidentiality is requiring an account number or routing number when banking online. Data encryption is another common method of ensuring confidentiality. </a:t>
            </a:r>
          </a:p>
          <a:p>
            <a:pPr algn="just"/>
            <a:r>
              <a:rPr lang="en-US" sz="2400" i="0" dirty="0">
                <a:solidFill>
                  <a:schemeClr val="tx1"/>
                </a:solidFill>
                <a:effectLst/>
                <a:latin typeface="Arial" panose="020B0604020202020204" pitchFamily="34" charset="0"/>
              </a:rPr>
              <a:t>User IDs and passwords constitute a standard procedure; two-factor authentication (2FA) is becoming the norm. </a:t>
            </a:r>
          </a:p>
          <a:p>
            <a:pPr algn="just"/>
            <a:r>
              <a:rPr lang="en-US" sz="2400" i="0" dirty="0">
                <a:solidFill>
                  <a:schemeClr val="tx1"/>
                </a:solidFill>
                <a:effectLst/>
                <a:latin typeface="Arial" panose="020B0604020202020204" pitchFamily="34" charset="0"/>
              </a:rPr>
              <a:t>Other options include Biometric verification and security tokens, key fobs or soft tokens. </a:t>
            </a:r>
          </a:p>
          <a:p>
            <a:pPr algn="just"/>
            <a:r>
              <a:rPr lang="en-US" sz="2400" i="0" dirty="0">
                <a:solidFill>
                  <a:schemeClr val="tx1"/>
                </a:solidFill>
                <a:effectLst/>
                <a:latin typeface="Arial" panose="020B0604020202020204" pitchFamily="34" charset="0"/>
              </a:rPr>
              <a:t>In addition, users can take precautions to minimize the number of places where information appears and the number of times it is actually transmitted to complete a required transaction. </a:t>
            </a:r>
          </a:p>
          <a:p>
            <a:pPr algn="just"/>
            <a:r>
              <a:rPr lang="en-US" sz="2400" i="0" dirty="0">
                <a:solidFill>
                  <a:schemeClr val="tx1"/>
                </a:solidFill>
                <a:effectLst/>
                <a:latin typeface="Arial" panose="020B0604020202020204" pitchFamily="34" charset="0"/>
              </a:rPr>
              <a:t>Extra measures might be taken in the case of extremely sensitive documents, such as storing only on air-gapped computers, disconnected storage devices or, for highly sensitive information, in hard-copy form only.</a:t>
            </a:r>
          </a:p>
          <a:p>
            <a:pPr algn="just"/>
            <a:endParaRPr lang="en-US" dirty="0"/>
          </a:p>
        </p:txBody>
      </p:sp>
    </p:spTree>
    <p:extLst>
      <p:ext uri="{BB962C8B-B14F-4D97-AF65-F5344CB8AC3E}">
        <p14:creationId xmlns:p14="http://schemas.microsoft.com/office/powerpoint/2010/main" val="94076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01C36-27F3-08A7-7DE4-1DA8B1FC4065}"/>
              </a:ext>
            </a:extLst>
          </p:cNvPr>
          <p:cNvSpPr>
            <a:spLocks noGrp="1"/>
          </p:cNvSpPr>
          <p:nvPr>
            <p:ph type="title"/>
          </p:nvPr>
        </p:nvSpPr>
        <p:spPr>
          <a:xfrm>
            <a:off x="677334" y="0"/>
            <a:ext cx="8596668" cy="796414"/>
          </a:xfrm>
        </p:spPr>
        <p:txBody>
          <a:bodyPr/>
          <a:lstStyle/>
          <a:p>
            <a:pPr algn="ctr"/>
            <a:r>
              <a:rPr lang="en-US" b="1" i="0" dirty="0">
                <a:solidFill>
                  <a:schemeClr val="tx1"/>
                </a:solidFill>
                <a:effectLst/>
                <a:latin typeface="Arial" panose="020B0604020202020204" pitchFamily="34" charset="0"/>
              </a:rPr>
              <a:t>Integrity</a:t>
            </a:r>
            <a:endParaRPr lang="en-US" dirty="0">
              <a:solidFill>
                <a:schemeClr val="tx1"/>
              </a:solidFill>
            </a:endParaRPr>
          </a:p>
        </p:txBody>
      </p:sp>
      <p:sp>
        <p:nvSpPr>
          <p:cNvPr id="3" name="Content Placeholder 2">
            <a:extLst>
              <a:ext uri="{FF2B5EF4-FFF2-40B4-BE49-F238E27FC236}">
                <a16:creationId xmlns:a16="http://schemas.microsoft.com/office/drawing/2014/main" id="{2B1A1B4D-F925-9F5C-0813-CBF3D227966E}"/>
              </a:ext>
            </a:extLst>
          </p:cNvPr>
          <p:cNvSpPr>
            <a:spLocks noGrp="1"/>
          </p:cNvSpPr>
          <p:nvPr>
            <p:ph idx="1"/>
          </p:nvPr>
        </p:nvSpPr>
        <p:spPr>
          <a:xfrm>
            <a:off x="353961" y="648930"/>
            <a:ext cx="9807679" cy="6076336"/>
          </a:xfrm>
        </p:spPr>
        <p:txBody>
          <a:bodyPr>
            <a:normAutofit lnSpcReduction="10000"/>
          </a:bodyPr>
          <a:lstStyle/>
          <a:p>
            <a:pPr algn="just"/>
            <a:r>
              <a:rPr lang="en-US" sz="2400" i="0" dirty="0">
                <a:solidFill>
                  <a:schemeClr val="tx1"/>
                </a:solidFill>
                <a:effectLst/>
                <a:latin typeface="Arial" panose="020B0604020202020204" pitchFamily="34" charset="0"/>
              </a:rPr>
              <a:t>Integrity pertains to safeguarding the accuracy of data as it moves through your workflows. </a:t>
            </a:r>
          </a:p>
          <a:p>
            <a:pPr algn="just"/>
            <a:r>
              <a:rPr lang="en-US" sz="2400" i="0" dirty="0">
                <a:solidFill>
                  <a:schemeClr val="tx1"/>
                </a:solidFill>
                <a:effectLst/>
                <a:latin typeface="Arial" panose="020B0604020202020204" pitchFamily="34" charset="0"/>
              </a:rPr>
              <a:t>It not only includes protecting data from unauthorized deletion or modification, but also should contain measures to quickly reverse the damage if a breach were to occur. </a:t>
            </a:r>
          </a:p>
          <a:p>
            <a:pPr algn="just"/>
            <a:r>
              <a:rPr lang="en-US" sz="2400" i="0" dirty="0">
                <a:solidFill>
                  <a:schemeClr val="tx1"/>
                </a:solidFill>
                <a:effectLst/>
                <a:latin typeface="Arial" panose="020B0604020202020204" pitchFamily="34" charset="0"/>
              </a:rPr>
              <a:t>Integrity</a:t>
            </a:r>
            <a:r>
              <a:rPr lang="en-US" sz="2400" dirty="0">
                <a:solidFill>
                  <a:schemeClr val="tx1"/>
                </a:solidFill>
                <a:latin typeface="Arial" panose="020B0604020202020204" pitchFamily="34" charset="0"/>
              </a:rPr>
              <a:t> </a:t>
            </a:r>
            <a:r>
              <a:rPr lang="en-US" sz="2400" b="0" i="0" dirty="0">
                <a:solidFill>
                  <a:schemeClr val="tx1"/>
                </a:solidFill>
                <a:effectLst/>
                <a:latin typeface="Arial" panose="020B0604020202020204" pitchFamily="34" charset="0"/>
              </a:rPr>
              <a:t>involves maintaining the consistency, accuracy and trustworthiness of data over its entire lifecycle. </a:t>
            </a:r>
          </a:p>
          <a:p>
            <a:pPr algn="just"/>
            <a:r>
              <a:rPr lang="en-US" sz="2400" b="0" i="0" dirty="0">
                <a:solidFill>
                  <a:schemeClr val="tx1"/>
                </a:solidFill>
                <a:effectLst/>
                <a:latin typeface="Arial" panose="020B0604020202020204" pitchFamily="34" charset="0"/>
              </a:rPr>
              <a:t>Data must not be changed in transit, and steps must be taken to ensure data cannot be altered by unauthorized people (for example, in a breach of confidentiality)</a:t>
            </a:r>
          </a:p>
          <a:p>
            <a:pPr algn="just"/>
            <a:r>
              <a:rPr lang="en-US" sz="2400" b="0" i="0" dirty="0">
                <a:solidFill>
                  <a:schemeClr val="tx1"/>
                </a:solidFill>
                <a:effectLst/>
                <a:latin typeface="Arial" panose="020B0604020202020204" pitchFamily="34" charset="0"/>
              </a:rPr>
              <a:t>These measures include file permissions and user access controls. Version control may be used to prevent erroneous changes or accidental deletion by authorized users from becoming a problem.</a:t>
            </a:r>
          </a:p>
          <a:p>
            <a:pPr algn="just"/>
            <a:r>
              <a:rPr lang="en-US" sz="2400" b="0" i="0" dirty="0">
                <a:solidFill>
                  <a:schemeClr val="tx1"/>
                </a:solidFill>
                <a:effectLst/>
                <a:latin typeface="Arial" panose="020B0604020202020204" pitchFamily="34" charset="0"/>
              </a:rPr>
              <a:t>In addition, organizations must put in some means to detect any changes in data that might occur as a result of non-human-caused events such as an electromagnetic pulse (EMP) or server crash.</a:t>
            </a:r>
          </a:p>
          <a:p>
            <a:endParaRPr lang="en-US" dirty="0">
              <a:solidFill>
                <a:schemeClr val="tx1"/>
              </a:solidFill>
            </a:endParaRPr>
          </a:p>
        </p:txBody>
      </p:sp>
    </p:spTree>
    <p:extLst>
      <p:ext uri="{BB962C8B-B14F-4D97-AF65-F5344CB8AC3E}">
        <p14:creationId xmlns:p14="http://schemas.microsoft.com/office/powerpoint/2010/main" val="3097090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63E01F-A0C2-DF9E-9CD1-8AA43DECA32D}"/>
              </a:ext>
            </a:extLst>
          </p:cNvPr>
          <p:cNvSpPr>
            <a:spLocks noGrp="1"/>
          </p:cNvSpPr>
          <p:nvPr>
            <p:ph idx="1"/>
          </p:nvPr>
        </p:nvSpPr>
        <p:spPr>
          <a:xfrm>
            <a:off x="394138" y="583324"/>
            <a:ext cx="9285890" cy="5458039"/>
          </a:xfrm>
        </p:spPr>
        <p:txBody>
          <a:bodyPr/>
          <a:lstStyle/>
          <a:p>
            <a:pPr algn="just"/>
            <a:r>
              <a:rPr lang="en-US" sz="2400" dirty="0"/>
              <a:t> Integrity focuses on the accuracy, consistency, and trustworthiness of data over its entire lifecycle. </a:t>
            </a:r>
          </a:p>
          <a:p>
            <a:pPr algn="just"/>
            <a:r>
              <a:rPr lang="en-US" sz="2400" dirty="0"/>
              <a:t>It ensures that information remains unaltered and reliable. </a:t>
            </a:r>
          </a:p>
          <a:p>
            <a:pPr algn="just"/>
            <a:r>
              <a:rPr lang="en-US" sz="2400" dirty="0"/>
              <a:t>Techniques like data validation, checksums, digital signatures, and access controls help maintain data integrity, preventing unauthorized modifications or corruption.</a:t>
            </a:r>
          </a:p>
          <a:p>
            <a:pPr algn="just"/>
            <a:r>
              <a:rPr lang="en-US" sz="2400" dirty="0"/>
              <a:t>Data might include checksums, even cryptographic checksums, for verification of integrity. Backups or redundancies must be available to restore the affected data to its correct state. </a:t>
            </a:r>
          </a:p>
          <a:p>
            <a:pPr algn="just"/>
            <a:r>
              <a:rPr lang="en-US" sz="2400" dirty="0"/>
              <a:t>Furthermore, digital signatures can be used to provide effective nonrepudiation measures, meaning evidence of logins, messages sent, electronic document viewing and sending cannot be denied.</a:t>
            </a:r>
          </a:p>
          <a:p>
            <a:endParaRPr lang="en-US" dirty="0"/>
          </a:p>
        </p:txBody>
      </p:sp>
    </p:spTree>
    <p:extLst>
      <p:ext uri="{BB962C8B-B14F-4D97-AF65-F5344CB8AC3E}">
        <p14:creationId xmlns:p14="http://schemas.microsoft.com/office/powerpoint/2010/main" val="310014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C6ACB-A4C9-0E85-CCBC-5C7D7875B6D5}"/>
              </a:ext>
            </a:extLst>
          </p:cNvPr>
          <p:cNvSpPr>
            <a:spLocks noGrp="1"/>
          </p:cNvSpPr>
          <p:nvPr>
            <p:ph type="title"/>
          </p:nvPr>
        </p:nvSpPr>
        <p:spPr>
          <a:xfrm>
            <a:off x="677334" y="162232"/>
            <a:ext cx="8596668" cy="870155"/>
          </a:xfrm>
        </p:spPr>
        <p:txBody>
          <a:bodyPr/>
          <a:lstStyle/>
          <a:p>
            <a:pPr algn="ctr"/>
            <a:r>
              <a:rPr lang="en-US" b="1" i="0" dirty="0">
                <a:solidFill>
                  <a:schemeClr val="tx1"/>
                </a:solidFill>
                <a:effectLst/>
                <a:latin typeface="Arial" panose="020B0604020202020204" pitchFamily="34" charset="0"/>
              </a:rPr>
              <a:t>Availability</a:t>
            </a:r>
            <a:endParaRPr lang="en-US" dirty="0">
              <a:solidFill>
                <a:schemeClr val="tx1"/>
              </a:solidFill>
            </a:endParaRPr>
          </a:p>
        </p:txBody>
      </p:sp>
      <p:sp>
        <p:nvSpPr>
          <p:cNvPr id="3" name="Content Placeholder 2">
            <a:extLst>
              <a:ext uri="{FF2B5EF4-FFF2-40B4-BE49-F238E27FC236}">
                <a16:creationId xmlns:a16="http://schemas.microsoft.com/office/drawing/2014/main" id="{16AE0390-3BA0-0985-9F64-8B67BF86FACE}"/>
              </a:ext>
            </a:extLst>
          </p:cNvPr>
          <p:cNvSpPr>
            <a:spLocks noGrp="1"/>
          </p:cNvSpPr>
          <p:nvPr>
            <p:ph idx="1"/>
          </p:nvPr>
        </p:nvSpPr>
        <p:spPr>
          <a:xfrm>
            <a:off x="677334" y="914400"/>
            <a:ext cx="9012356" cy="5648631"/>
          </a:xfrm>
        </p:spPr>
        <p:txBody>
          <a:bodyPr>
            <a:normAutofit/>
          </a:bodyPr>
          <a:lstStyle/>
          <a:p>
            <a:pPr algn="just"/>
            <a:r>
              <a:rPr lang="en-US" sz="2400" i="0" dirty="0">
                <a:solidFill>
                  <a:schemeClr val="tx1"/>
                </a:solidFill>
                <a:effectLst/>
                <a:latin typeface="Arial" panose="020B0604020202020204" pitchFamily="34" charset="0"/>
              </a:rPr>
              <a:t>Availability means information should be consistently and readily accessible for authorized parties. This involves properly maintaining hardware and technical infrastructure and systems that hold and display the information.</a:t>
            </a:r>
          </a:p>
          <a:p>
            <a:pPr algn="just"/>
            <a:r>
              <a:rPr lang="en-US" sz="2400" i="0" dirty="0">
                <a:solidFill>
                  <a:schemeClr val="tx1"/>
                </a:solidFill>
                <a:effectLst/>
                <a:latin typeface="Arial" panose="020B0604020202020204" pitchFamily="34" charset="0"/>
              </a:rPr>
              <a:t>This is best ensured by rigorously maintaining all hardware, performing hardware repairs immediately when needed and maintaining a properly functioning operating system (OS) environment that is free of software conflicts. </a:t>
            </a:r>
          </a:p>
          <a:p>
            <a:pPr algn="just"/>
            <a:r>
              <a:rPr lang="en-US" sz="2400" i="0" dirty="0">
                <a:solidFill>
                  <a:schemeClr val="tx1"/>
                </a:solidFill>
                <a:effectLst/>
                <a:latin typeface="Arial" panose="020B0604020202020204" pitchFamily="34" charset="0"/>
              </a:rPr>
              <a:t>Availability ensures that authorized users have timely and uninterrupted access to information and resources when needed. </a:t>
            </a:r>
          </a:p>
          <a:p>
            <a:pPr algn="just"/>
            <a:r>
              <a:rPr lang="en-US" sz="2400" i="0" dirty="0">
                <a:solidFill>
                  <a:schemeClr val="tx1"/>
                </a:solidFill>
                <a:effectLst/>
                <a:latin typeface="Arial" panose="020B0604020202020204" pitchFamily="34" charset="0"/>
              </a:rPr>
              <a:t>It involves protecting systems from disruptions, ensuring proper functionality, and implementing redundancy or backup systems to mitigate the impact of potential failures or attacks.</a:t>
            </a:r>
          </a:p>
          <a:p>
            <a:pPr marL="0" indent="0" algn="just">
              <a:buNone/>
            </a:pPr>
            <a:endParaRPr lang="en-US" dirty="0"/>
          </a:p>
        </p:txBody>
      </p:sp>
    </p:spTree>
    <p:extLst>
      <p:ext uri="{BB962C8B-B14F-4D97-AF65-F5344CB8AC3E}">
        <p14:creationId xmlns:p14="http://schemas.microsoft.com/office/powerpoint/2010/main" val="3894050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D04BE8-6EDD-EA98-A8E0-49B4786C9B51}"/>
              </a:ext>
            </a:extLst>
          </p:cNvPr>
          <p:cNvSpPr>
            <a:spLocks noGrp="1"/>
          </p:cNvSpPr>
          <p:nvPr>
            <p:ph idx="1"/>
          </p:nvPr>
        </p:nvSpPr>
        <p:spPr>
          <a:xfrm>
            <a:off x="677333" y="634181"/>
            <a:ext cx="9027105" cy="5574890"/>
          </a:xfrm>
        </p:spPr>
        <p:txBody>
          <a:bodyPr>
            <a:normAutofit fontScale="85000" lnSpcReduction="20000"/>
          </a:bodyPr>
          <a:lstStyle/>
          <a:p>
            <a:pPr algn="just"/>
            <a:r>
              <a:rPr lang="en-US" sz="2400" b="0" i="0" dirty="0">
                <a:solidFill>
                  <a:schemeClr val="tx1"/>
                </a:solidFill>
                <a:effectLst/>
                <a:latin typeface="Arial" panose="020B0604020202020204" pitchFamily="34" charset="0"/>
              </a:rPr>
              <a:t>It's also important to keep current with all necessary system upgrades. Providing adequate communication bandwidth and preventing the occurrence of bottlenecks are equally important tactics. </a:t>
            </a:r>
          </a:p>
          <a:p>
            <a:pPr algn="just"/>
            <a:r>
              <a:rPr lang="en-US" sz="2400" b="0" i="0" dirty="0">
                <a:solidFill>
                  <a:schemeClr val="tx1"/>
                </a:solidFill>
                <a:effectLst/>
                <a:latin typeface="Arial" panose="020B0604020202020204" pitchFamily="34" charset="0"/>
              </a:rPr>
              <a:t>Fast and adaptive disaster recovery is essential for the worst-case scenarios; that capacity relies on the existence of a comprehensive DR plan. </a:t>
            </a:r>
          </a:p>
          <a:p>
            <a:pPr algn="just"/>
            <a:r>
              <a:rPr lang="en-US" sz="2400" b="0" i="0" dirty="0">
                <a:solidFill>
                  <a:schemeClr val="tx1"/>
                </a:solidFill>
                <a:effectLst/>
                <a:latin typeface="Arial" panose="020B0604020202020204" pitchFamily="34" charset="0"/>
              </a:rPr>
              <a:t>Use preventive measures such as redundancy, failover and RAID. Ensure systems and applications stay updated.</a:t>
            </a:r>
          </a:p>
          <a:p>
            <a:pPr algn="just"/>
            <a:r>
              <a:rPr lang="en-US" sz="2400" b="0" i="0" dirty="0">
                <a:solidFill>
                  <a:schemeClr val="tx1"/>
                </a:solidFill>
                <a:effectLst/>
                <a:latin typeface="Arial" panose="020B0604020202020204" pitchFamily="34" charset="0"/>
              </a:rPr>
              <a:t>Use network or server monitoring systems.</a:t>
            </a:r>
          </a:p>
          <a:p>
            <a:pPr algn="just"/>
            <a:r>
              <a:rPr lang="en-US" sz="2400" b="0" i="0" dirty="0">
                <a:solidFill>
                  <a:schemeClr val="tx1"/>
                </a:solidFill>
                <a:effectLst/>
                <a:latin typeface="Arial" panose="020B0604020202020204" pitchFamily="34" charset="0"/>
              </a:rPr>
              <a:t>Ensure a data recovery and business continuity (BC) plan is in place in case of data loss.</a:t>
            </a:r>
          </a:p>
          <a:p>
            <a:pPr algn="just"/>
            <a:r>
              <a:rPr lang="en-US" sz="2400" b="0" i="0" dirty="0">
                <a:solidFill>
                  <a:schemeClr val="tx1"/>
                </a:solidFill>
                <a:effectLst/>
                <a:latin typeface="Arial" panose="020B0604020202020204" pitchFamily="34" charset="0"/>
              </a:rPr>
              <a:t>Safeguards against data loss or interruptions in connections must include unpredictable events such as natural disasters and fire. </a:t>
            </a:r>
          </a:p>
          <a:p>
            <a:pPr algn="just"/>
            <a:r>
              <a:rPr lang="en-US" sz="2400" b="0" i="0" dirty="0">
                <a:solidFill>
                  <a:schemeClr val="tx1"/>
                </a:solidFill>
                <a:effectLst/>
                <a:latin typeface="Arial" panose="020B0604020202020204" pitchFamily="34" charset="0"/>
              </a:rPr>
              <a:t>To prevent data loss from such occurrences, a backup copy may be stored in a geographically isolated location, perhaps even in a fireproof, waterproof safe. Extra security equipment or software such as firewalls and proxy servers can guard against downtime and unreachable data blocked by malicious denial of service(DoS) attacks and network intrusions.</a:t>
            </a:r>
          </a:p>
          <a:p>
            <a:pPr algn="just"/>
            <a:endParaRPr lang="en-US" sz="2400" b="0" i="0" dirty="0">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6256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D7EC06-F4C5-AE75-D879-AEFF19074214}"/>
              </a:ext>
            </a:extLst>
          </p:cNvPr>
          <p:cNvSpPr>
            <a:spLocks noGrp="1"/>
          </p:cNvSpPr>
          <p:nvPr>
            <p:ph idx="1"/>
          </p:nvPr>
        </p:nvSpPr>
        <p:spPr>
          <a:xfrm>
            <a:off x="838200" y="412955"/>
            <a:ext cx="10515600" cy="5764008"/>
          </a:xfrm>
        </p:spPr>
        <p:txBody>
          <a:bodyPr>
            <a:normAutofit/>
          </a:bodyPr>
          <a:lstStyle/>
          <a:p>
            <a:pPr algn="just"/>
            <a:r>
              <a:rPr lang="en-US" sz="2400" dirty="0">
                <a:cs typeface="Times New Roman" panose="02020603050405020304" pitchFamily="18" charset="0"/>
              </a:rPr>
              <a:t>The threat landscape changes both over time and as a result of events with a significant impact on the organization, group of people, or sector for which the threat landscape is defined. For example, as a result of 2020’s large-scale shift to work from home, attacks targeting remote-access tools have surfaced on many companies’ threat landscapes. The following factors, among others, influence the threat landscape:</a:t>
            </a:r>
          </a:p>
          <a:p>
            <a:pPr algn="just"/>
            <a:r>
              <a:rPr lang="en-US" sz="2400" dirty="0">
                <a:cs typeface="Times New Roman" panose="02020603050405020304" pitchFamily="18" charset="0"/>
              </a:rPr>
              <a:t>The emergence and discovery of vulnerabilities that provide cybercriminals with new attack opportunities;</a:t>
            </a:r>
          </a:p>
          <a:p>
            <a:pPr algn="just"/>
            <a:r>
              <a:rPr lang="en-US" sz="2400" dirty="0">
                <a:cs typeface="Times New Roman" panose="02020603050405020304" pitchFamily="18" charset="0"/>
              </a:rPr>
              <a:t>The release of new software versions with additional functionality;</a:t>
            </a:r>
          </a:p>
          <a:p>
            <a:pPr algn="just"/>
            <a:r>
              <a:rPr lang="en-US" sz="2400" dirty="0">
                <a:cs typeface="Times New Roman" panose="02020603050405020304" pitchFamily="18" charset="0"/>
              </a:rPr>
              <a:t>The development of new hardware platforms, as well as the emergence of new approaches to data processing, such as the use of cloud services or edge computing;</a:t>
            </a:r>
          </a:p>
          <a:p>
            <a:pPr algn="just"/>
            <a:r>
              <a:rPr lang="en-US" sz="2400" dirty="0">
                <a:cs typeface="Times New Roman" panose="02020603050405020304" pitchFamily="18" charset="0"/>
              </a:rPr>
              <a:t>Global events such as the COVID-19 pandemic compelling organizations to make major changes to their infrastructure.</a:t>
            </a:r>
          </a:p>
        </p:txBody>
      </p:sp>
    </p:spTree>
    <p:extLst>
      <p:ext uri="{BB962C8B-B14F-4D97-AF65-F5344CB8AC3E}">
        <p14:creationId xmlns:p14="http://schemas.microsoft.com/office/powerpoint/2010/main" val="3142673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225D6-B1FA-A527-675B-70FA879562F8}"/>
              </a:ext>
            </a:extLst>
          </p:cNvPr>
          <p:cNvSpPr>
            <a:spLocks noGrp="1"/>
          </p:cNvSpPr>
          <p:nvPr>
            <p:ph type="title"/>
          </p:nvPr>
        </p:nvSpPr>
        <p:spPr>
          <a:xfrm>
            <a:off x="677334" y="0"/>
            <a:ext cx="8596668" cy="884903"/>
          </a:xfrm>
        </p:spPr>
        <p:txBody>
          <a:bodyPr>
            <a:normAutofit fontScale="90000"/>
          </a:bodyPr>
          <a:lstStyle/>
          <a:p>
            <a:pPr algn="ctr"/>
            <a:r>
              <a:rPr lang="en-US" b="1" dirty="0">
                <a:effectLst>
                  <a:outerShdw blurRad="38100" dist="38100" dir="2700000" algn="tl">
                    <a:srgbClr val="000000">
                      <a:alpha val="43137"/>
                    </a:srgbClr>
                  </a:outerShdw>
                </a:effectLst>
              </a:rPr>
              <a:t>Implementation of CIA at Organization, Network, Application and High End Users</a:t>
            </a:r>
          </a:p>
        </p:txBody>
      </p:sp>
      <p:sp>
        <p:nvSpPr>
          <p:cNvPr id="3" name="Content Placeholder 2">
            <a:extLst>
              <a:ext uri="{FF2B5EF4-FFF2-40B4-BE49-F238E27FC236}">
                <a16:creationId xmlns:a16="http://schemas.microsoft.com/office/drawing/2014/main" id="{BC1568AE-390D-EE82-05A2-EB9C272C4902}"/>
              </a:ext>
            </a:extLst>
          </p:cNvPr>
          <p:cNvSpPr>
            <a:spLocks noGrp="1"/>
          </p:cNvSpPr>
          <p:nvPr>
            <p:ph idx="1"/>
          </p:nvPr>
        </p:nvSpPr>
        <p:spPr>
          <a:xfrm>
            <a:off x="265471" y="1076632"/>
            <a:ext cx="9969910" cy="5781368"/>
          </a:xfrm>
        </p:spPr>
        <p:txBody>
          <a:bodyPr>
            <a:normAutofit fontScale="92500" lnSpcReduction="20000"/>
          </a:bodyPr>
          <a:lstStyle/>
          <a:p>
            <a:pPr algn="just"/>
            <a:r>
              <a:rPr lang="en-US" sz="1900" b="0" i="0" dirty="0">
                <a:solidFill>
                  <a:schemeClr val="tx1"/>
                </a:solidFill>
                <a:effectLst/>
              </a:rPr>
              <a:t>In implementing the CIA triad, an organization should follow a general set of best practices. Some best practices, divided by each of the three subjects, include:</a:t>
            </a:r>
          </a:p>
          <a:p>
            <a:pPr algn="just"/>
            <a:r>
              <a:rPr lang="en-US" sz="1900" b="1" i="0" dirty="0">
                <a:solidFill>
                  <a:schemeClr val="tx1"/>
                </a:solidFill>
                <a:effectLst/>
              </a:rPr>
              <a:t>Confidentiality</a:t>
            </a:r>
          </a:p>
          <a:p>
            <a:pPr algn="just">
              <a:buFont typeface="Arial" panose="020B0604020202020204" pitchFamily="34" charset="0"/>
              <a:buChar char="•"/>
            </a:pPr>
            <a:r>
              <a:rPr lang="en-US" sz="1900" b="0" i="0" dirty="0">
                <a:solidFill>
                  <a:schemeClr val="tx1"/>
                </a:solidFill>
                <a:effectLst/>
              </a:rPr>
              <a:t>Data should be handled based on the organization's required privacy.</a:t>
            </a:r>
          </a:p>
          <a:p>
            <a:pPr algn="just">
              <a:buFont typeface="Arial" panose="020B0604020202020204" pitchFamily="34" charset="0"/>
              <a:buChar char="•"/>
            </a:pPr>
            <a:r>
              <a:rPr lang="en-US" sz="1900" b="0" i="0" dirty="0">
                <a:solidFill>
                  <a:schemeClr val="tx1"/>
                </a:solidFill>
                <a:effectLst/>
              </a:rPr>
              <a:t>Data should be encrypted using 2FA.</a:t>
            </a:r>
          </a:p>
          <a:p>
            <a:pPr algn="just">
              <a:buFont typeface="Arial" panose="020B0604020202020204" pitchFamily="34" charset="0"/>
              <a:buChar char="•"/>
            </a:pPr>
            <a:r>
              <a:rPr lang="en-US" sz="1900" b="0" i="0" dirty="0">
                <a:solidFill>
                  <a:schemeClr val="tx1"/>
                </a:solidFill>
                <a:effectLst/>
              </a:rPr>
              <a:t>Keep access control lists and other file permissions up to date.</a:t>
            </a:r>
          </a:p>
          <a:p>
            <a:pPr algn="just"/>
            <a:r>
              <a:rPr lang="en-US" sz="1900" b="1" i="0" dirty="0">
                <a:solidFill>
                  <a:schemeClr val="tx1"/>
                </a:solidFill>
                <a:effectLst/>
              </a:rPr>
              <a:t>Integrity</a:t>
            </a:r>
            <a:endParaRPr lang="en-US" sz="1900" b="0" i="0" dirty="0">
              <a:solidFill>
                <a:schemeClr val="tx1"/>
              </a:solidFill>
              <a:effectLst/>
            </a:endParaRPr>
          </a:p>
          <a:p>
            <a:pPr algn="just">
              <a:buFont typeface="Arial" panose="020B0604020202020204" pitchFamily="34" charset="0"/>
              <a:buChar char="•"/>
            </a:pPr>
            <a:r>
              <a:rPr lang="en-US" sz="1900" b="0" i="0" dirty="0">
                <a:solidFill>
                  <a:schemeClr val="tx1"/>
                </a:solidFill>
                <a:effectLst/>
              </a:rPr>
              <a:t>Ensure employees are knowledgeable about compliance and regulatory requirements to minimize human error.</a:t>
            </a:r>
          </a:p>
          <a:p>
            <a:pPr algn="just">
              <a:buFont typeface="Arial" panose="020B0604020202020204" pitchFamily="34" charset="0"/>
              <a:buChar char="•"/>
            </a:pPr>
            <a:r>
              <a:rPr lang="en-US" sz="1900" b="0" i="0" dirty="0">
                <a:solidFill>
                  <a:schemeClr val="tx1"/>
                </a:solidFill>
                <a:effectLst/>
              </a:rPr>
              <a:t>Use backup and recovery software.</a:t>
            </a:r>
          </a:p>
          <a:p>
            <a:pPr algn="just">
              <a:buFont typeface="Arial" panose="020B0604020202020204" pitchFamily="34" charset="0"/>
              <a:buChar char="•"/>
            </a:pPr>
            <a:r>
              <a:rPr lang="en-US" sz="1900" b="0" i="0" dirty="0">
                <a:solidFill>
                  <a:schemeClr val="tx1"/>
                </a:solidFill>
                <a:effectLst/>
              </a:rPr>
              <a:t>To ensure integrity, use version control, access control, security control, data logs and checksums.</a:t>
            </a:r>
          </a:p>
          <a:p>
            <a:pPr algn="just"/>
            <a:r>
              <a:rPr lang="en-US" sz="1900" dirty="0"/>
              <a:t>The CIA Triad, in a way, helps make sense of the diverse security techniques, software, and services available. Rather than a shot in the dark, it helps to clearly draw a picture of what is exactly required that will address the security concerns.</a:t>
            </a:r>
          </a:p>
          <a:p>
            <a:pPr algn="just"/>
            <a:r>
              <a:rPr lang="en-US" sz="1900" dirty="0"/>
              <a:t>The CIA Triad is a well-known, venerable model for the development of security policies used in identifying problem areas, along with necessary solutions in the arena of information security.</a:t>
            </a:r>
          </a:p>
          <a:p>
            <a:endParaRPr lang="en-US" dirty="0"/>
          </a:p>
        </p:txBody>
      </p:sp>
    </p:spTree>
    <p:extLst>
      <p:ext uri="{BB962C8B-B14F-4D97-AF65-F5344CB8AC3E}">
        <p14:creationId xmlns:p14="http://schemas.microsoft.com/office/powerpoint/2010/main" val="2567161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F7E660-23FF-47FE-B41A-4487FFC013CB}"/>
              </a:ext>
            </a:extLst>
          </p:cNvPr>
          <p:cNvSpPr>
            <a:spLocks noGrp="1"/>
          </p:cNvSpPr>
          <p:nvPr>
            <p:ph idx="1"/>
          </p:nvPr>
        </p:nvSpPr>
        <p:spPr>
          <a:xfrm>
            <a:off x="339213" y="0"/>
            <a:ext cx="10102645" cy="6857999"/>
          </a:xfrm>
        </p:spPr>
        <p:txBody>
          <a:bodyPr>
            <a:normAutofit/>
          </a:bodyPr>
          <a:lstStyle/>
          <a:p>
            <a:pPr algn="just"/>
            <a:r>
              <a:rPr lang="en-US" sz="2400" b="1" i="0" dirty="0">
                <a:solidFill>
                  <a:srgbClr val="212234"/>
                </a:solidFill>
                <a:effectLst/>
              </a:rPr>
              <a:t>Pros of the CIA triad</a:t>
            </a:r>
          </a:p>
          <a:p>
            <a:pPr algn="just">
              <a:buFont typeface="+mj-lt"/>
              <a:buAutoNum type="alphaLcPeriod"/>
            </a:pPr>
            <a:r>
              <a:rPr lang="en-US" sz="2000" b="1" dirty="0"/>
              <a:t>Simplicity: </a:t>
            </a:r>
            <a:r>
              <a:rPr lang="en-US" sz="2000" dirty="0"/>
              <a:t>This model is straightforward and gives a clear, easy-to-understand principles, reducing the risk of human error.</a:t>
            </a:r>
          </a:p>
          <a:p>
            <a:pPr algn="just">
              <a:buFont typeface="+mj-lt"/>
              <a:buAutoNum type="alphaLcPeriod"/>
            </a:pPr>
            <a:r>
              <a:rPr lang="en-US" sz="2000" b="1" dirty="0"/>
              <a:t>Balanced: </a:t>
            </a:r>
            <a:r>
              <a:rPr lang="en-US" sz="2000" dirty="0">
                <a:solidFill>
                  <a:srgbClr val="000000"/>
                </a:solidFill>
              </a:rPr>
              <a:t>T</a:t>
            </a:r>
            <a:r>
              <a:rPr lang="en-US" sz="2000" b="0" i="0" dirty="0">
                <a:solidFill>
                  <a:srgbClr val="000000"/>
                </a:solidFill>
                <a:effectLst/>
              </a:rPr>
              <a:t>his model’s focus on availability helps security leaders make decisions that satisfy business and security needs.</a:t>
            </a:r>
          </a:p>
          <a:p>
            <a:pPr algn="just">
              <a:buFont typeface="+mj-lt"/>
              <a:buAutoNum type="alphaLcPeriod"/>
            </a:pPr>
            <a:r>
              <a:rPr lang="en-US" sz="2000" b="1" dirty="0"/>
              <a:t>Open-ended: </a:t>
            </a:r>
            <a:r>
              <a:rPr lang="en-US" sz="2000" dirty="0"/>
              <a:t>There’s no permanent goal or status that we’re aiming for with this model, which is helpful as an organization grows and brings in new devices or upgrades data infrastructures.</a:t>
            </a:r>
          </a:p>
          <a:p>
            <a:pPr algn="just"/>
            <a:r>
              <a:rPr lang="en-US" sz="2400" b="1" dirty="0"/>
              <a:t>Cons of CIA triad</a:t>
            </a:r>
          </a:p>
          <a:p>
            <a:pPr algn="just">
              <a:buFont typeface="+mj-lt"/>
              <a:buAutoNum type="alphaLcPeriod"/>
            </a:pPr>
            <a:r>
              <a:rPr lang="en-US" sz="2000" b="1" dirty="0"/>
              <a:t>Limited:</a:t>
            </a:r>
            <a:r>
              <a:rPr lang="en-US" sz="2000" dirty="0"/>
              <a:t> The CIA triad model is best used when considering data, and so it might not be the right tool to protect against social engineering or phishing attacks targeting employees.</a:t>
            </a:r>
          </a:p>
          <a:p>
            <a:pPr algn="just">
              <a:buFont typeface="+mj-lt"/>
              <a:buAutoNum type="alphaLcPeriod"/>
            </a:pPr>
            <a:r>
              <a:rPr lang="en-US" sz="2000" b="1" dirty="0"/>
              <a:t>Lack of specificity</a:t>
            </a:r>
            <a:r>
              <a:rPr lang="en-US" sz="2000" dirty="0"/>
              <a:t>: The model’s simplicity may also be a struggle for organizations with less security knowledge or starting from scratch</a:t>
            </a:r>
          </a:p>
          <a:p>
            <a:pPr algn="just">
              <a:buFont typeface="+mj-lt"/>
              <a:buAutoNum type="alphaLcPeriod"/>
            </a:pPr>
            <a:r>
              <a:rPr lang="en-US" sz="2000" b="1" dirty="0"/>
              <a:t>Not holistic</a:t>
            </a:r>
            <a:r>
              <a:rPr lang="en-US" sz="2000" dirty="0"/>
              <a:t>:</a:t>
            </a:r>
            <a:r>
              <a:rPr lang="en-US" sz="2000" dirty="0">
                <a:solidFill>
                  <a:srgbClr val="000000"/>
                </a:solidFill>
              </a:rPr>
              <a:t> It</a:t>
            </a:r>
            <a:r>
              <a:rPr lang="en-US" sz="2000" b="0" i="0" dirty="0">
                <a:solidFill>
                  <a:srgbClr val="000000"/>
                </a:solidFill>
                <a:effectLst/>
              </a:rPr>
              <a:t> should be used alongside other models and frameworks to help to establish robust processes and make effective decisions.</a:t>
            </a:r>
            <a:endParaRPr lang="en-US" sz="2000" dirty="0"/>
          </a:p>
          <a:p>
            <a:endParaRPr lang="en-US" dirty="0"/>
          </a:p>
          <a:p>
            <a:endParaRPr lang="en-US" dirty="0"/>
          </a:p>
        </p:txBody>
      </p:sp>
    </p:spTree>
    <p:extLst>
      <p:ext uri="{BB962C8B-B14F-4D97-AF65-F5344CB8AC3E}">
        <p14:creationId xmlns:p14="http://schemas.microsoft.com/office/powerpoint/2010/main" val="8206518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4756B-40AE-6F62-BA3B-62D8BD4A9E93}"/>
              </a:ext>
            </a:extLst>
          </p:cNvPr>
          <p:cNvSpPr>
            <a:spLocks noGrp="1"/>
          </p:cNvSpPr>
          <p:nvPr>
            <p:ph type="title"/>
          </p:nvPr>
        </p:nvSpPr>
        <p:spPr>
          <a:xfrm>
            <a:off x="677334" y="235974"/>
            <a:ext cx="8596668" cy="1061885"/>
          </a:xfrm>
        </p:spPr>
        <p:txBody>
          <a:bodyPr>
            <a:normAutofit fontScale="90000"/>
          </a:bodyPr>
          <a:lstStyle/>
          <a:p>
            <a:r>
              <a:rPr lang="en-US" b="1" dirty="0">
                <a:effectLst>
                  <a:outerShdw blurRad="38100" dist="38100" dir="2700000" algn="tl">
                    <a:srgbClr val="000000">
                      <a:alpha val="43137"/>
                    </a:srgbClr>
                  </a:outerShdw>
                </a:effectLst>
              </a:rPr>
              <a:t>History of the CIA triad</a:t>
            </a:r>
            <a:br>
              <a:rPr lang="en-US" dirty="0"/>
            </a:br>
            <a:endParaRPr lang="en-US" dirty="0"/>
          </a:p>
        </p:txBody>
      </p:sp>
      <p:sp>
        <p:nvSpPr>
          <p:cNvPr id="3" name="Content Placeholder 2">
            <a:extLst>
              <a:ext uri="{FF2B5EF4-FFF2-40B4-BE49-F238E27FC236}">
                <a16:creationId xmlns:a16="http://schemas.microsoft.com/office/drawing/2014/main" id="{5B038CE6-D9E1-00B7-347F-C5EE9D36BC16}"/>
              </a:ext>
            </a:extLst>
          </p:cNvPr>
          <p:cNvSpPr>
            <a:spLocks noGrp="1"/>
          </p:cNvSpPr>
          <p:nvPr>
            <p:ph idx="1"/>
          </p:nvPr>
        </p:nvSpPr>
        <p:spPr>
          <a:xfrm>
            <a:off x="677334" y="1297859"/>
            <a:ext cx="8596668" cy="4743504"/>
          </a:xfrm>
        </p:spPr>
        <p:txBody>
          <a:bodyPr>
            <a:normAutofit lnSpcReduction="10000"/>
          </a:bodyPr>
          <a:lstStyle/>
          <a:p>
            <a:pPr algn="just"/>
            <a:r>
              <a:rPr lang="en-US" sz="2400" dirty="0"/>
              <a:t>The concept of the CIA triad formed over time and does not have a single creator. Confidentiality may have first been proposed as early as 1976 in a study by the U.S. Air Force. Likewise, the concept of integrity was explored in a 1987 paper titled "A Comparison of Commercial and Military Computer Security Policies" written by David Clark and David Wilson. The paper recognized that commercial computing had a need for accounting records and data correctness. Even though it is not as easy to find an initial source, the concept of availability became more widespread one year later in 1988.</a:t>
            </a:r>
          </a:p>
          <a:p>
            <a:pPr algn="just"/>
            <a:r>
              <a:rPr lang="en-US" sz="2400" dirty="0"/>
              <a:t>By 1998, people saw the three concepts together as the CIA triad</a:t>
            </a:r>
            <a:r>
              <a:rPr lang="en-US" dirty="0"/>
              <a:t>.</a:t>
            </a:r>
          </a:p>
        </p:txBody>
      </p:sp>
    </p:spTree>
    <p:extLst>
      <p:ext uri="{BB962C8B-B14F-4D97-AF65-F5344CB8AC3E}">
        <p14:creationId xmlns:p14="http://schemas.microsoft.com/office/powerpoint/2010/main" val="32334622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DB61D-E52D-4907-EFA3-C6C22F91B56E}"/>
              </a:ext>
            </a:extLst>
          </p:cNvPr>
          <p:cNvSpPr>
            <a:spLocks noGrp="1"/>
          </p:cNvSpPr>
          <p:nvPr>
            <p:ph type="title"/>
          </p:nvPr>
        </p:nvSpPr>
        <p:spPr>
          <a:xfrm>
            <a:off x="677334" y="132735"/>
            <a:ext cx="8596668" cy="914400"/>
          </a:xfrm>
        </p:spPr>
        <p:txBody>
          <a:bodyPr>
            <a:normAutofit fontScale="90000"/>
          </a:bodyPr>
          <a:lstStyle/>
          <a:p>
            <a:pPr algn="ctr"/>
            <a:r>
              <a:rPr lang="en-US" b="1" dirty="0">
                <a:effectLst>
                  <a:outerShdw blurRad="38100" dist="38100" dir="2700000" algn="tl">
                    <a:srgbClr val="000000">
                      <a:alpha val="43137"/>
                    </a:srgbClr>
                  </a:outerShdw>
                </a:effectLst>
              </a:rPr>
              <a:t>CIA at Organization</a:t>
            </a:r>
            <a:br>
              <a:rPr lang="en-US" dirty="0"/>
            </a:br>
            <a:endParaRPr lang="en-US" dirty="0"/>
          </a:p>
        </p:txBody>
      </p:sp>
      <p:sp>
        <p:nvSpPr>
          <p:cNvPr id="3" name="Content Placeholder 2">
            <a:extLst>
              <a:ext uri="{FF2B5EF4-FFF2-40B4-BE49-F238E27FC236}">
                <a16:creationId xmlns:a16="http://schemas.microsoft.com/office/drawing/2014/main" id="{8864457F-65CB-6BF5-8BF8-00C8EAA4D692}"/>
              </a:ext>
            </a:extLst>
          </p:cNvPr>
          <p:cNvSpPr>
            <a:spLocks noGrp="1"/>
          </p:cNvSpPr>
          <p:nvPr>
            <p:ph idx="1"/>
          </p:nvPr>
        </p:nvSpPr>
        <p:spPr>
          <a:xfrm>
            <a:off x="441434" y="2015612"/>
            <a:ext cx="9543224" cy="4025750"/>
          </a:xfrm>
        </p:spPr>
        <p:txBody>
          <a:bodyPr/>
          <a:lstStyle/>
          <a:p>
            <a:pPr marL="0" indent="0" algn="l">
              <a:buNone/>
            </a:pPr>
            <a:r>
              <a:rPr lang="en-US" sz="3200" b="1" i="0" dirty="0">
                <a:solidFill>
                  <a:schemeClr val="tx1"/>
                </a:solidFill>
                <a:effectLst/>
                <a:latin typeface="Arial" panose="020B0604020202020204" pitchFamily="34" charset="0"/>
              </a:rPr>
              <a:t>Confidentiality</a:t>
            </a:r>
            <a:endParaRPr lang="en-US" sz="3200" b="0" i="0" dirty="0">
              <a:solidFill>
                <a:schemeClr val="tx1"/>
              </a:solidFill>
              <a:effectLst/>
              <a:latin typeface="Arial" panose="020B0604020202020204" pitchFamily="34" charset="0"/>
            </a:endParaRPr>
          </a:p>
          <a:p>
            <a:pPr algn="l">
              <a:buFont typeface="Arial" panose="020B0604020202020204" pitchFamily="34" charset="0"/>
              <a:buChar char="•"/>
            </a:pPr>
            <a:r>
              <a:rPr lang="en-US" sz="3200" b="0" i="0" dirty="0">
                <a:solidFill>
                  <a:schemeClr val="tx1"/>
                </a:solidFill>
                <a:effectLst/>
                <a:latin typeface="Arial" panose="020B0604020202020204" pitchFamily="34" charset="0"/>
              </a:rPr>
              <a:t>Data should be handled based on the organization's required privacy.</a:t>
            </a:r>
          </a:p>
          <a:p>
            <a:pPr algn="l">
              <a:buFont typeface="Arial" panose="020B0604020202020204" pitchFamily="34" charset="0"/>
              <a:buChar char="•"/>
            </a:pPr>
            <a:r>
              <a:rPr lang="en-US" sz="3200" b="0" i="0" dirty="0">
                <a:solidFill>
                  <a:schemeClr val="tx1"/>
                </a:solidFill>
                <a:effectLst/>
                <a:latin typeface="Arial" panose="020B0604020202020204" pitchFamily="34" charset="0"/>
              </a:rPr>
              <a:t>Data should be encrypted using 2FA.</a:t>
            </a:r>
          </a:p>
          <a:p>
            <a:pPr algn="l">
              <a:buFont typeface="Arial" panose="020B0604020202020204" pitchFamily="34" charset="0"/>
              <a:buChar char="•"/>
            </a:pPr>
            <a:r>
              <a:rPr lang="en-US" sz="3200" b="0" i="0" dirty="0">
                <a:solidFill>
                  <a:schemeClr val="tx1"/>
                </a:solidFill>
                <a:effectLst/>
                <a:latin typeface="Arial" panose="020B0604020202020204" pitchFamily="34" charset="0"/>
              </a:rPr>
              <a:t>Keep access control lists and other file permissions up to date.</a:t>
            </a:r>
          </a:p>
          <a:p>
            <a:endParaRPr lang="en-US" dirty="0"/>
          </a:p>
        </p:txBody>
      </p:sp>
      <p:sp>
        <p:nvSpPr>
          <p:cNvPr id="4" name="Title 1">
            <a:extLst>
              <a:ext uri="{FF2B5EF4-FFF2-40B4-BE49-F238E27FC236}">
                <a16:creationId xmlns:a16="http://schemas.microsoft.com/office/drawing/2014/main" id="{31C8D218-2FDB-84F3-A206-56A71BD2381C}"/>
              </a:ext>
            </a:extLst>
          </p:cNvPr>
          <p:cNvSpPr txBox="1">
            <a:spLocks/>
          </p:cNvSpPr>
          <p:nvPr/>
        </p:nvSpPr>
        <p:spPr>
          <a:xfrm>
            <a:off x="1006715" y="1312606"/>
            <a:ext cx="8596668" cy="70300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dirty="0"/>
          </a:p>
        </p:txBody>
      </p:sp>
      <p:sp>
        <p:nvSpPr>
          <p:cNvPr id="5" name="Title 1">
            <a:extLst>
              <a:ext uri="{FF2B5EF4-FFF2-40B4-BE49-F238E27FC236}">
                <a16:creationId xmlns:a16="http://schemas.microsoft.com/office/drawing/2014/main" id="{6E1C8DD5-149B-397B-CB4C-07C83FA505AE}"/>
              </a:ext>
            </a:extLst>
          </p:cNvPr>
          <p:cNvSpPr txBox="1">
            <a:spLocks/>
          </p:cNvSpPr>
          <p:nvPr/>
        </p:nvSpPr>
        <p:spPr>
          <a:xfrm>
            <a:off x="103239" y="816639"/>
            <a:ext cx="10049754" cy="1675838"/>
          </a:xfrm>
          <a:prstGeom prst="rect">
            <a:avLst/>
          </a:prstGeom>
        </p:spPr>
        <p:txBody>
          <a:bodyPr vert="horz" lIns="91440" tIns="45720" rIns="91440" bIns="45720" rtlCol="0" anchor="t">
            <a:normAutofit fontScale="8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b="0" i="0" dirty="0">
                <a:solidFill>
                  <a:schemeClr val="tx1"/>
                </a:solidFill>
                <a:effectLst/>
                <a:latin typeface="Arial" panose="020B0604020202020204" pitchFamily="34" charset="0"/>
              </a:rPr>
              <a:t>In implementing the CIA triad, an organization should follow a general set of best practices. Some best practices, divided by each of the three subjects, include</a:t>
            </a:r>
            <a:r>
              <a:rPr lang="en-US" b="0" i="0" dirty="0">
                <a:solidFill>
                  <a:srgbClr val="666666"/>
                </a:solidFill>
                <a:effectLst/>
                <a:latin typeface="Arial" panose="020B0604020202020204" pitchFamily="34" charset="0"/>
              </a:rPr>
              <a:t>:</a:t>
            </a:r>
            <a:br>
              <a:rPr lang="en-US" dirty="0"/>
            </a:br>
            <a:endParaRPr lang="en-US" dirty="0"/>
          </a:p>
        </p:txBody>
      </p:sp>
    </p:spTree>
    <p:extLst>
      <p:ext uri="{BB962C8B-B14F-4D97-AF65-F5344CB8AC3E}">
        <p14:creationId xmlns:p14="http://schemas.microsoft.com/office/powerpoint/2010/main" val="22597067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283DE-BC1B-3062-9BD3-7E37F47DB4ED}"/>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Integrity</a:t>
            </a:r>
            <a:br>
              <a:rPr lang="en-US" dirty="0"/>
            </a:br>
            <a:endParaRPr lang="en-US" dirty="0"/>
          </a:p>
        </p:txBody>
      </p:sp>
      <p:sp>
        <p:nvSpPr>
          <p:cNvPr id="3" name="Content Placeholder 2">
            <a:extLst>
              <a:ext uri="{FF2B5EF4-FFF2-40B4-BE49-F238E27FC236}">
                <a16:creationId xmlns:a16="http://schemas.microsoft.com/office/drawing/2014/main" id="{57A17378-0ACD-BA7D-24D7-D818425ED418}"/>
              </a:ext>
            </a:extLst>
          </p:cNvPr>
          <p:cNvSpPr>
            <a:spLocks noGrp="1"/>
          </p:cNvSpPr>
          <p:nvPr>
            <p:ph idx="1"/>
          </p:nvPr>
        </p:nvSpPr>
        <p:spPr>
          <a:xfrm>
            <a:off x="677334" y="1401097"/>
            <a:ext cx="9322072" cy="4640265"/>
          </a:xfrm>
        </p:spPr>
        <p:txBody>
          <a:bodyPr/>
          <a:lstStyle/>
          <a:p>
            <a:endParaRPr lang="en-US" dirty="0"/>
          </a:p>
          <a:p>
            <a:r>
              <a:rPr lang="en-US" sz="3200" dirty="0"/>
              <a:t>Ensure employees are knowledgeable about compliance and regulatory requirements to minimize human error.</a:t>
            </a:r>
          </a:p>
          <a:p>
            <a:r>
              <a:rPr lang="en-US" sz="3200" dirty="0"/>
              <a:t>Use backup and recovery software.</a:t>
            </a:r>
          </a:p>
          <a:p>
            <a:r>
              <a:rPr lang="en-US" sz="3200" dirty="0"/>
              <a:t>To ensure integrity, use version control, access control, security control, data logs and checksums.</a:t>
            </a:r>
          </a:p>
        </p:txBody>
      </p:sp>
    </p:spTree>
    <p:extLst>
      <p:ext uri="{BB962C8B-B14F-4D97-AF65-F5344CB8AC3E}">
        <p14:creationId xmlns:p14="http://schemas.microsoft.com/office/powerpoint/2010/main" val="39713577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3086A-1CDB-6D34-2687-9FC7CAD86B7B}"/>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Availability</a:t>
            </a:r>
            <a:br>
              <a:rPr lang="en-US"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B9FC5109-014C-D10A-7634-F1EA70FF6CC7}"/>
              </a:ext>
            </a:extLst>
          </p:cNvPr>
          <p:cNvSpPr>
            <a:spLocks noGrp="1"/>
          </p:cNvSpPr>
          <p:nvPr>
            <p:ph idx="1"/>
          </p:nvPr>
        </p:nvSpPr>
        <p:spPr>
          <a:xfrm>
            <a:off x="677333" y="1356852"/>
            <a:ext cx="9100847" cy="4891547"/>
          </a:xfrm>
        </p:spPr>
        <p:txBody>
          <a:bodyPr/>
          <a:lstStyle/>
          <a:p>
            <a:endParaRPr lang="en-US" dirty="0"/>
          </a:p>
          <a:p>
            <a:pPr algn="just"/>
            <a:r>
              <a:rPr lang="en-US" sz="3200" dirty="0"/>
              <a:t>Use preventive measures such as redundancy, failover and RAID. Ensure systems and applications stay updated.</a:t>
            </a:r>
          </a:p>
          <a:p>
            <a:pPr algn="just"/>
            <a:r>
              <a:rPr lang="en-US" sz="3200" dirty="0"/>
              <a:t>Use network or server monitoring systems.</a:t>
            </a:r>
          </a:p>
          <a:p>
            <a:pPr algn="just"/>
            <a:r>
              <a:rPr lang="en-US" sz="3200" dirty="0"/>
              <a:t>Ensure a data recovery and business continuity (BC) plan is in place in case of data loss.</a:t>
            </a:r>
          </a:p>
        </p:txBody>
      </p:sp>
    </p:spTree>
    <p:extLst>
      <p:ext uri="{BB962C8B-B14F-4D97-AF65-F5344CB8AC3E}">
        <p14:creationId xmlns:p14="http://schemas.microsoft.com/office/powerpoint/2010/main" val="17484351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9E293-638F-89BA-0E39-1A73EA1C5BB5}"/>
              </a:ext>
            </a:extLst>
          </p:cNvPr>
          <p:cNvSpPr>
            <a:spLocks noGrp="1"/>
          </p:cNvSpPr>
          <p:nvPr>
            <p:ph type="title"/>
          </p:nvPr>
        </p:nvSpPr>
        <p:spPr>
          <a:xfrm>
            <a:off x="677334" y="0"/>
            <a:ext cx="8596668" cy="781665"/>
          </a:xfrm>
        </p:spPr>
        <p:txBody>
          <a:bodyPr/>
          <a:lstStyle/>
          <a:p>
            <a:pPr algn="ctr"/>
            <a:r>
              <a:rPr lang="en-US" b="1" dirty="0">
                <a:effectLst>
                  <a:outerShdw blurRad="38100" dist="38100" dir="2700000" algn="tl">
                    <a:srgbClr val="000000">
                      <a:alpha val="43137"/>
                    </a:srgbClr>
                  </a:outerShdw>
                </a:effectLst>
              </a:rPr>
              <a:t>CIA at Network</a:t>
            </a:r>
          </a:p>
        </p:txBody>
      </p:sp>
      <p:sp>
        <p:nvSpPr>
          <p:cNvPr id="3" name="Content Placeholder 2">
            <a:extLst>
              <a:ext uri="{FF2B5EF4-FFF2-40B4-BE49-F238E27FC236}">
                <a16:creationId xmlns:a16="http://schemas.microsoft.com/office/drawing/2014/main" id="{87A3071F-6D9C-2764-F866-D63AE71E5D0E}"/>
              </a:ext>
            </a:extLst>
          </p:cNvPr>
          <p:cNvSpPr>
            <a:spLocks noGrp="1"/>
          </p:cNvSpPr>
          <p:nvPr>
            <p:ph idx="1"/>
          </p:nvPr>
        </p:nvSpPr>
        <p:spPr>
          <a:xfrm>
            <a:off x="206477" y="589935"/>
            <a:ext cx="10648336" cy="6002594"/>
          </a:xfrm>
        </p:spPr>
        <p:txBody>
          <a:bodyPr>
            <a:noAutofit/>
          </a:bodyPr>
          <a:lstStyle/>
          <a:p>
            <a:r>
              <a:rPr lang="en-US" sz="2400" dirty="0">
                <a:solidFill>
                  <a:schemeClr val="tx1"/>
                </a:solidFill>
              </a:rPr>
              <a:t>The CIA triad encompasses a wide range of network threats. </a:t>
            </a:r>
          </a:p>
          <a:p>
            <a:pPr algn="just"/>
            <a:r>
              <a:rPr lang="en-US" sz="2400" dirty="0">
                <a:solidFill>
                  <a:schemeClr val="tx1"/>
                </a:solidFill>
              </a:rPr>
              <a:t>Network security is part of the enterprise’s risk management responsibilities within the overall business policy mechanisms. Every company has to determine the acceptable levels of risk and vulnerabilities that are actually based on the value of the corporate assets. Enterprises should also define the risk probability and the reasonable expectation of quantifiable loss in case of a security compromise.</a:t>
            </a:r>
          </a:p>
          <a:p>
            <a:pPr algn="just"/>
            <a:r>
              <a:rPr lang="en-US" sz="2400" dirty="0">
                <a:solidFill>
                  <a:schemeClr val="tx1"/>
                </a:solidFill>
              </a:rPr>
              <a:t>Network designers and engineers play a key role in developing these security policies; however, this does not extend to the security implementation phase.</a:t>
            </a:r>
          </a:p>
          <a:p>
            <a:pPr algn="just"/>
            <a:r>
              <a:rPr lang="en-US" sz="2200" dirty="0">
                <a:solidFill>
                  <a:schemeClr val="tx1"/>
                </a:solidFill>
              </a:rPr>
              <a:t>When a network engineer is in the process of attack recognition and identifying countermeasures for those specific attacks, he should consider and plan for the worst situations because modern networks are large, and they can be susceptible to many security threats. The applications and systems in these organizations are often very complex, and this makes them difficult to analyze, especially when the company uses Web applications and services.</a:t>
            </a:r>
          </a:p>
        </p:txBody>
      </p:sp>
    </p:spTree>
    <p:extLst>
      <p:ext uri="{BB962C8B-B14F-4D97-AF65-F5344CB8AC3E}">
        <p14:creationId xmlns:p14="http://schemas.microsoft.com/office/powerpoint/2010/main" val="7646578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19D499-5183-CAB1-C138-ED24880B1F51}"/>
              </a:ext>
            </a:extLst>
          </p:cNvPr>
          <p:cNvSpPr>
            <a:spLocks noGrp="1"/>
          </p:cNvSpPr>
          <p:nvPr>
            <p:ph idx="1"/>
          </p:nvPr>
        </p:nvSpPr>
        <p:spPr>
          <a:xfrm>
            <a:off x="176981" y="0"/>
            <a:ext cx="9940413" cy="6577781"/>
          </a:xfrm>
        </p:spPr>
        <p:txBody>
          <a:bodyPr>
            <a:noAutofit/>
          </a:bodyPr>
          <a:lstStyle/>
          <a:p>
            <a:pPr algn="just"/>
            <a:r>
              <a:rPr lang="en-US" sz="2400" dirty="0"/>
              <a:t>A network engineer must understand the real threats to the network infrastructure (e.g., risk assessment or business impact analysis) before he can offer security consultancy services. We will analyze different categories of threats to confidentiality, integrity, and availability, including:</a:t>
            </a:r>
          </a:p>
          <a:p>
            <a:pPr algn="just"/>
            <a:r>
              <a:rPr lang="en-US" sz="2400" dirty="0"/>
              <a:t>Denial of Service (DoS) and Distributed Denial of Service (DDoS) attacks</a:t>
            </a:r>
          </a:p>
          <a:p>
            <a:pPr algn="just"/>
            <a:r>
              <a:rPr lang="en-US" sz="2400" dirty="0"/>
              <a:t>Spoofing (masquerading)</a:t>
            </a:r>
          </a:p>
          <a:p>
            <a:pPr algn="just"/>
            <a:r>
              <a:rPr lang="en-US" sz="2400" dirty="0"/>
              <a:t>Telnet attacks</a:t>
            </a:r>
          </a:p>
          <a:p>
            <a:pPr algn="just"/>
            <a:r>
              <a:rPr lang="en-US" sz="2400" dirty="0"/>
              <a:t>Password cracking programs</a:t>
            </a:r>
          </a:p>
          <a:p>
            <a:pPr algn="just"/>
            <a:r>
              <a:rPr lang="en-US" sz="2400" dirty="0"/>
              <a:t>Viruses</a:t>
            </a:r>
          </a:p>
          <a:p>
            <a:pPr algn="just"/>
            <a:r>
              <a:rPr lang="en-US" sz="2400" dirty="0"/>
              <a:t>Trojans and worms</a:t>
            </a:r>
          </a:p>
          <a:p>
            <a:pPr algn="just"/>
            <a:r>
              <a:rPr lang="en-US" sz="2400" dirty="0"/>
              <a:t>These threats must be analyzed in the context of the network areas they affect and considering the exact system component they target.</a:t>
            </a:r>
          </a:p>
        </p:txBody>
      </p:sp>
    </p:spTree>
    <p:extLst>
      <p:ext uri="{BB962C8B-B14F-4D97-AF65-F5344CB8AC3E}">
        <p14:creationId xmlns:p14="http://schemas.microsoft.com/office/powerpoint/2010/main" val="20328299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EA497-E98D-2EF6-8A2B-A8C21A09AA4D}"/>
              </a:ext>
            </a:extLst>
          </p:cNvPr>
          <p:cNvSpPr>
            <a:spLocks noGrp="1"/>
          </p:cNvSpPr>
          <p:nvPr>
            <p:ph type="title"/>
          </p:nvPr>
        </p:nvSpPr>
        <p:spPr>
          <a:xfrm>
            <a:off x="677334" y="176982"/>
            <a:ext cx="8596668" cy="943896"/>
          </a:xfrm>
        </p:spPr>
        <p:txBody>
          <a:bodyPr/>
          <a:lstStyle/>
          <a:p>
            <a:pPr algn="ctr"/>
            <a:r>
              <a:rPr lang="en-US" b="1" dirty="0">
                <a:effectLst>
                  <a:outerShdw blurRad="38100" dist="38100" dir="2700000" algn="tl">
                    <a:srgbClr val="000000">
                      <a:alpha val="43137"/>
                    </a:srgbClr>
                  </a:outerShdw>
                </a:effectLst>
              </a:rPr>
              <a:t>Denial of Service(DoS) Attack</a:t>
            </a:r>
          </a:p>
        </p:txBody>
      </p:sp>
      <p:pic>
        <p:nvPicPr>
          <p:cNvPr id="4" name="Content Placeholder 3">
            <a:extLst>
              <a:ext uri="{FF2B5EF4-FFF2-40B4-BE49-F238E27FC236}">
                <a16:creationId xmlns:a16="http://schemas.microsoft.com/office/drawing/2014/main" id="{9C1AEE29-26D5-0DAF-1D39-6B97E357A4C9}"/>
              </a:ext>
            </a:extLst>
          </p:cNvPr>
          <p:cNvPicPr>
            <a:picLocks noGrp="1" noChangeAspect="1"/>
          </p:cNvPicPr>
          <p:nvPr>
            <p:ph idx="1"/>
          </p:nvPr>
        </p:nvPicPr>
        <p:blipFill>
          <a:blip r:embed="rId2"/>
          <a:stretch>
            <a:fillRect/>
          </a:stretch>
        </p:blipFill>
        <p:spPr>
          <a:xfrm>
            <a:off x="1120877" y="1120878"/>
            <a:ext cx="8596668" cy="4921147"/>
          </a:xfrm>
          <a:prstGeom prst="rect">
            <a:avLst/>
          </a:prstGeom>
        </p:spPr>
      </p:pic>
    </p:spTree>
    <p:extLst>
      <p:ext uri="{BB962C8B-B14F-4D97-AF65-F5344CB8AC3E}">
        <p14:creationId xmlns:p14="http://schemas.microsoft.com/office/powerpoint/2010/main" val="1924393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CDF58-9AD4-5FD1-9FA4-0E68293E26EA}"/>
              </a:ext>
            </a:extLst>
          </p:cNvPr>
          <p:cNvSpPr>
            <a:spLocks noGrp="1"/>
          </p:cNvSpPr>
          <p:nvPr>
            <p:ph type="title"/>
          </p:nvPr>
        </p:nvSpPr>
        <p:spPr/>
        <p:txBody>
          <a:bodyPr/>
          <a:lstStyle/>
          <a:p>
            <a:pPr algn="ctr"/>
            <a:r>
              <a:rPr lang="en-US" b="1" dirty="0">
                <a:effectLst>
                  <a:outerShdw blurRad="38100" dist="38100" dir="2700000" algn="tl">
                    <a:srgbClr val="000000">
                      <a:alpha val="43137"/>
                    </a:srgbClr>
                  </a:outerShdw>
                </a:effectLst>
              </a:rPr>
              <a:t>Spoofing (masquerading)</a:t>
            </a:r>
            <a:br>
              <a:rPr lang="en-US"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p:txBody>
      </p:sp>
      <p:pic>
        <p:nvPicPr>
          <p:cNvPr id="4" name="Content Placeholder 3">
            <a:extLst>
              <a:ext uri="{FF2B5EF4-FFF2-40B4-BE49-F238E27FC236}">
                <a16:creationId xmlns:a16="http://schemas.microsoft.com/office/drawing/2014/main" id="{3C295B93-B97D-6248-F883-F41CD1EA2F1E}"/>
              </a:ext>
            </a:extLst>
          </p:cNvPr>
          <p:cNvPicPr>
            <a:picLocks noGrp="1" noChangeAspect="1"/>
          </p:cNvPicPr>
          <p:nvPr>
            <p:ph idx="1"/>
          </p:nvPr>
        </p:nvPicPr>
        <p:blipFill>
          <a:blip r:embed="rId2"/>
          <a:stretch>
            <a:fillRect/>
          </a:stretch>
        </p:blipFill>
        <p:spPr>
          <a:xfrm>
            <a:off x="1237456" y="1725562"/>
            <a:ext cx="8036546" cy="4522838"/>
          </a:xfrm>
          <a:prstGeom prst="rect">
            <a:avLst/>
          </a:prstGeom>
        </p:spPr>
      </p:pic>
    </p:spTree>
    <p:extLst>
      <p:ext uri="{BB962C8B-B14F-4D97-AF65-F5344CB8AC3E}">
        <p14:creationId xmlns:p14="http://schemas.microsoft.com/office/powerpoint/2010/main" val="1911333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B70944-7947-81B7-8DDD-39F1E106CB28}"/>
              </a:ext>
            </a:extLst>
          </p:cNvPr>
          <p:cNvSpPr>
            <a:spLocks noGrp="1"/>
          </p:cNvSpPr>
          <p:nvPr>
            <p:ph idx="1"/>
          </p:nvPr>
        </p:nvSpPr>
        <p:spPr>
          <a:xfrm>
            <a:off x="339212" y="294969"/>
            <a:ext cx="9660193" cy="6238566"/>
          </a:xfrm>
        </p:spPr>
        <p:txBody>
          <a:bodyPr/>
          <a:lstStyle/>
          <a:p>
            <a:pPr algn="just"/>
            <a:r>
              <a:rPr lang="en-US" sz="2400" dirty="0"/>
              <a:t>The threat landscape is usually thought of as including the vulnerabilities, malware, and specific groups of attackers and their techniques that represent a danger in a given context.</a:t>
            </a:r>
          </a:p>
          <a:p>
            <a:pPr algn="just"/>
            <a:r>
              <a:rPr lang="en-US" sz="2400" dirty="0"/>
              <a:t>Threat landscape analysis makes it possible to see potential information security problems facing a specific entity — a company, an individual, or a whole sector — and to take preventive measures by adopting a proactive approach to information security.</a:t>
            </a:r>
          </a:p>
          <a:p>
            <a:pPr algn="just"/>
            <a:r>
              <a:rPr lang="en-US" sz="2400" dirty="0"/>
              <a:t>The threat landscape is the entirety of potential and identified cyberthreats affecting a particular sector, group of users, time period, and so forth.</a:t>
            </a:r>
          </a:p>
          <a:p>
            <a:pPr algn="just"/>
            <a:r>
              <a:rPr lang="en-US" sz="2400" dirty="0"/>
              <a:t>The threat landscape consists of the factors that pose a risk to each entity in their respective contexts.</a:t>
            </a:r>
          </a:p>
          <a:p>
            <a:pPr algn="just"/>
            <a:endParaRPr lang="en-US" sz="2400" dirty="0"/>
          </a:p>
          <a:p>
            <a:endParaRPr lang="en-US" dirty="0"/>
          </a:p>
        </p:txBody>
      </p:sp>
    </p:spTree>
    <p:extLst>
      <p:ext uri="{BB962C8B-B14F-4D97-AF65-F5344CB8AC3E}">
        <p14:creationId xmlns:p14="http://schemas.microsoft.com/office/powerpoint/2010/main" val="38786459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467F4-FBC9-1656-CB39-42E8658989B7}"/>
              </a:ext>
            </a:extLst>
          </p:cNvPr>
          <p:cNvSpPr>
            <a:spLocks noGrp="1"/>
          </p:cNvSpPr>
          <p:nvPr>
            <p:ph type="title"/>
          </p:nvPr>
        </p:nvSpPr>
        <p:spPr>
          <a:xfrm>
            <a:off x="677334" y="265471"/>
            <a:ext cx="8596668" cy="811161"/>
          </a:xfrm>
        </p:spPr>
        <p:txBody>
          <a:bodyPr/>
          <a:lstStyle/>
          <a:p>
            <a:pPr algn="ctr"/>
            <a:r>
              <a:rPr lang="en-US" b="1" dirty="0">
                <a:effectLst>
                  <a:outerShdw blurRad="38100" dist="38100" dir="2700000" algn="tl">
                    <a:srgbClr val="000000">
                      <a:alpha val="43137"/>
                    </a:srgbClr>
                  </a:outerShdw>
                </a:effectLst>
              </a:rPr>
              <a:t>CIA at Application</a:t>
            </a:r>
          </a:p>
        </p:txBody>
      </p:sp>
      <p:sp>
        <p:nvSpPr>
          <p:cNvPr id="3" name="Content Placeholder 2">
            <a:extLst>
              <a:ext uri="{FF2B5EF4-FFF2-40B4-BE49-F238E27FC236}">
                <a16:creationId xmlns:a16="http://schemas.microsoft.com/office/drawing/2014/main" id="{9FE65C7E-CD37-B406-D9FD-7404182B745F}"/>
              </a:ext>
            </a:extLst>
          </p:cNvPr>
          <p:cNvSpPr>
            <a:spLocks noGrp="1"/>
          </p:cNvSpPr>
          <p:nvPr>
            <p:ph idx="1"/>
          </p:nvPr>
        </p:nvSpPr>
        <p:spPr>
          <a:xfrm>
            <a:off x="677333" y="1076633"/>
            <a:ext cx="9735028" cy="5515896"/>
          </a:xfrm>
        </p:spPr>
        <p:txBody>
          <a:bodyPr/>
          <a:lstStyle/>
          <a:p>
            <a:r>
              <a:rPr lang="en-US" sz="2400" dirty="0"/>
              <a:t>Authentication Methods</a:t>
            </a:r>
          </a:p>
          <a:p>
            <a:r>
              <a:rPr lang="en-US" sz="2400" dirty="0"/>
              <a:t>Two-Factor Authentication requires the user to provide two types of credential  before being able to access an account : the two credentials can be any of the followings:</a:t>
            </a:r>
          </a:p>
          <a:p>
            <a:r>
              <a:rPr lang="en-US" sz="2400" dirty="0"/>
              <a:t>PIN or Password</a:t>
            </a:r>
          </a:p>
          <a:p>
            <a:r>
              <a:rPr lang="en-US" sz="2400" dirty="0"/>
              <a:t>Some form of Security card or token</a:t>
            </a:r>
          </a:p>
          <a:p>
            <a:r>
              <a:rPr lang="en-US" sz="2400" dirty="0"/>
              <a:t>Such as a biometric (For Example, a fingerprint or retinal scan)</a:t>
            </a:r>
          </a:p>
          <a:p>
            <a:r>
              <a:rPr lang="en-US" sz="2400" dirty="0"/>
              <a:t>User Roles or Accounts</a:t>
            </a:r>
          </a:p>
          <a:p>
            <a:r>
              <a:rPr lang="en-US" sz="2400" dirty="0"/>
              <a:t>Data Encryption</a:t>
            </a:r>
          </a:p>
          <a:p>
            <a:r>
              <a:rPr lang="en-US" sz="2400" dirty="0"/>
              <a:t>Enterprise resource planning(ERP),Customer Relationship Management(CRM)Product Lifecycle Management(PLM).</a:t>
            </a:r>
          </a:p>
          <a:p>
            <a:endParaRPr lang="en-US" dirty="0"/>
          </a:p>
        </p:txBody>
      </p:sp>
    </p:spTree>
    <p:extLst>
      <p:ext uri="{BB962C8B-B14F-4D97-AF65-F5344CB8AC3E}">
        <p14:creationId xmlns:p14="http://schemas.microsoft.com/office/powerpoint/2010/main" val="25316158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159E8-2C04-DE6C-CB17-9DC006479E80}"/>
              </a:ext>
            </a:extLst>
          </p:cNvPr>
          <p:cNvSpPr>
            <a:spLocks noGrp="1"/>
          </p:cNvSpPr>
          <p:nvPr>
            <p:ph type="title"/>
          </p:nvPr>
        </p:nvSpPr>
        <p:spPr>
          <a:xfrm>
            <a:off x="677334" y="132736"/>
            <a:ext cx="8596668" cy="884904"/>
          </a:xfrm>
        </p:spPr>
        <p:txBody>
          <a:bodyPr/>
          <a:lstStyle/>
          <a:p>
            <a:pPr algn="ctr"/>
            <a:r>
              <a:rPr lang="en-US" b="1" dirty="0">
                <a:effectLst>
                  <a:outerShdw blurRad="38100" dist="38100" dir="2700000" algn="tl">
                    <a:srgbClr val="000000">
                      <a:alpha val="43137"/>
                    </a:srgbClr>
                  </a:outerShdw>
                </a:effectLst>
              </a:rPr>
              <a:t>CIA at End-User Level</a:t>
            </a:r>
          </a:p>
        </p:txBody>
      </p:sp>
      <p:sp>
        <p:nvSpPr>
          <p:cNvPr id="3" name="Content Placeholder 2">
            <a:extLst>
              <a:ext uri="{FF2B5EF4-FFF2-40B4-BE49-F238E27FC236}">
                <a16:creationId xmlns:a16="http://schemas.microsoft.com/office/drawing/2014/main" id="{2FE12226-1E64-0618-E3F1-AE015BFFC749}"/>
              </a:ext>
            </a:extLst>
          </p:cNvPr>
          <p:cNvSpPr>
            <a:spLocks noGrp="1"/>
          </p:cNvSpPr>
          <p:nvPr>
            <p:ph idx="1"/>
          </p:nvPr>
        </p:nvSpPr>
        <p:spPr>
          <a:xfrm>
            <a:off x="176981" y="766916"/>
            <a:ext cx="9851921" cy="5958347"/>
          </a:xfrm>
        </p:spPr>
        <p:txBody>
          <a:bodyPr>
            <a:noAutofit/>
          </a:bodyPr>
          <a:lstStyle/>
          <a:p>
            <a:r>
              <a:rPr lang="en-US" sz="2400" dirty="0">
                <a:solidFill>
                  <a:schemeClr val="tx1"/>
                </a:solidFill>
              </a:rPr>
              <a:t>Security Education</a:t>
            </a:r>
          </a:p>
          <a:p>
            <a:pPr>
              <a:buFont typeface="Wingdings" panose="05000000000000000000" pitchFamily="2" charset="2"/>
              <a:buChar char="§"/>
            </a:pPr>
            <a:r>
              <a:rPr lang="en-US" sz="2400" dirty="0">
                <a:solidFill>
                  <a:schemeClr val="tx1"/>
                </a:solidFill>
              </a:rPr>
              <a:t>Guarding the password s to protect against unauthorized access to the accounts.</a:t>
            </a:r>
          </a:p>
          <a:p>
            <a:pPr>
              <a:buFont typeface="Wingdings" panose="05000000000000000000" pitchFamily="2" charset="2"/>
              <a:buChar char="§"/>
            </a:pPr>
            <a:r>
              <a:rPr lang="en-US" sz="2400" dirty="0">
                <a:solidFill>
                  <a:schemeClr val="tx1"/>
                </a:solidFill>
              </a:rPr>
              <a:t>Prohibiting others from using their-password.</a:t>
            </a:r>
          </a:p>
          <a:p>
            <a:pPr>
              <a:buFont typeface="Wingdings" panose="05000000000000000000" pitchFamily="2" charset="2"/>
              <a:buChar char="§"/>
            </a:pPr>
            <a:r>
              <a:rPr lang="en-US" sz="2400" dirty="0">
                <a:solidFill>
                  <a:schemeClr val="tx1"/>
                </a:solidFill>
              </a:rPr>
              <a:t>Appling Strict Access controls(File and Directory permissions) to protect data from disclosure or destruction.</a:t>
            </a:r>
          </a:p>
          <a:p>
            <a:pPr>
              <a:buFont typeface="Wingdings" panose="05000000000000000000" pitchFamily="2" charset="2"/>
              <a:buChar char="§"/>
            </a:pPr>
            <a:r>
              <a:rPr lang="en-US" sz="2400" dirty="0">
                <a:solidFill>
                  <a:schemeClr val="tx1"/>
                </a:solidFill>
              </a:rPr>
              <a:t>Reporting all unusual activities to the organization’s IT Security group.</a:t>
            </a:r>
          </a:p>
          <a:p>
            <a:pPr>
              <a:buFont typeface="Wingdings" panose="05000000000000000000" pitchFamily="2" charset="2"/>
              <a:buChar char="§"/>
            </a:pPr>
            <a:r>
              <a:rPr lang="en-US" sz="2400" dirty="0">
                <a:solidFill>
                  <a:schemeClr val="tx1"/>
                </a:solidFill>
              </a:rPr>
              <a:t>Taking care to ensure that portable computing and data storage devices are protected(thousands of Laptops are stolen every year)</a:t>
            </a:r>
          </a:p>
          <a:p>
            <a:pPr>
              <a:buFont typeface="Wingdings" panose="05000000000000000000" pitchFamily="2" charset="2"/>
              <a:buChar char="Ø"/>
            </a:pPr>
            <a:r>
              <a:rPr lang="en-US" sz="2400" dirty="0">
                <a:solidFill>
                  <a:schemeClr val="tx1"/>
                </a:solidFill>
              </a:rPr>
              <a:t>Authentication  Methods</a:t>
            </a:r>
          </a:p>
          <a:p>
            <a:pPr>
              <a:buFont typeface="Wingdings" panose="05000000000000000000" pitchFamily="2" charset="2"/>
              <a:buChar char="Ø"/>
            </a:pPr>
            <a:r>
              <a:rPr lang="en-US" sz="2400" dirty="0">
                <a:solidFill>
                  <a:schemeClr val="tx1"/>
                </a:solidFill>
              </a:rPr>
              <a:t>Anti-virus Software</a:t>
            </a:r>
          </a:p>
          <a:p>
            <a:pPr>
              <a:buFont typeface="Wingdings" panose="05000000000000000000" pitchFamily="2" charset="2"/>
              <a:buChar char="Ø"/>
            </a:pPr>
            <a:r>
              <a:rPr lang="en-US" sz="2400" dirty="0">
                <a:solidFill>
                  <a:schemeClr val="tx1"/>
                </a:solidFill>
              </a:rPr>
              <a:t>Data Encryption</a:t>
            </a:r>
          </a:p>
        </p:txBody>
      </p:sp>
    </p:spTree>
    <p:extLst>
      <p:ext uri="{BB962C8B-B14F-4D97-AF65-F5344CB8AC3E}">
        <p14:creationId xmlns:p14="http://schemas.microsoft.com/office/powerpoint/2010/main" val="28233768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EFBFF-AC01-C032-9896-0AF1B629D001}"/>
              </a:ext>
            </a:extLst>
          </p:cNvPr>
          <p:cNvSpPr>
            <a:spLocks noGrp="1"/>
          </p:cNvSpPr>
          <p:nvPr>
            <p:ph type="title"/>
          </p:nvPr>
        </p:nvSpPr>
        <p:spPr>
          <a:xfrm>
            <a:off x="677334" y="0"/>
            <a:ext cx="8596668" cy="884903"/>
          </a:xfrm>
        </p:spPr>
        <p:txBody>
          <a:bodyPr/>
          <a:lstStyle/>
          <a:p>
            <a:pPr algn="ctr"/>
            <a:r>
              <a:rPr lang="en-US" b="1" dirty="0">
                <a:effectLst>
                  <a:outerShdw blurRad="38100" dist="38100" dir="2700000" algn="tl">
                    <a:srgbClr val="000000">
                      <a:alpha val="43137"/>
                    </a:srgbClr>
                  </a:outerShdw>
                </a:effectLst>
              </a:rPr>
              <a:t>Response to cyber attacks</a:t>
            </a:r>
          </a:p>
        </p:txBody>
      </p:sp>
      <p:sp>
        <p:nvSpPr>
          <p:cNvPr id="3" name="Content Placeholder 2">
            <a:extLst>
              <a:ext uri="{FF2B5EF4-FFF2-40B4-BE49-F238E27FC236}">
                <a16:creationId xmlns:a16="http://schemas.microsoft.com/office/drawing/2014/main" id="{E50D648F-24B9-473C-9168-038F3DCBA192}"/>
              </a:ext>
            </a:extLst>
          </p:cNvPr>
          <p:cNvSpPr>
            <a:spLocks noGrp="1"/>
          </p:cNvSpPr>
          <p:nvPr>
            <p:ph idx="1"/>
          </p:nvPr>
        </p:nvSpPr>
        <p:spPr>
          <a:xfrm>
            <a:off x="206477" y="619433"/>
            <a:ext cx="10382865" cy="6518786"/>
          </a:xfrm>
        </p:spPr>
        <p:txBody>
          <a:bodyPr>
            <a:noAutofit/>
          </a:bodyPr>
          <a:lstStyle/>
          <a:p>
            <a:pPr algn="just"/>
            <a:r>
              <a:rPr lang="en-US" sz="2400" dirty="0"/>
              <a:t>Over the past years, the size and magnitude of cyber security breaches have increased. More often we tend to underestimate the possibility of falling prey to a cyber attack. Small businesses feel like they’re too small to be attacked and larger companies like to believe that they have all the right protective measures in place to stay safe from cyber attacks.</a:t>
            </a:r>
          </a:p>
          <a:p>
            <a:pPr algn="just"/>
            <a:r>
              <a:rPr lang="en-US" sz="2400" dirty="0"/>
              <a:t>In the case of a larger company, a security breach could just mean a negative reputation and financial losses that can be eventually covered. But for a smaller company, it can mean the end of their business if it’s not addressed in the correct way.</a:t>
            </a:r>
          </a:p>
          <a:p>
            <a:pPr algn="just"/>
            <a:r>
              <a:rPr lang="en-US" sz="2400" dirty="0"/>
              <a:t>In reality, the amount of security in place or the scale of a business does not decrease the chances of falling prey to a cyber attack.</a:t>
            </a:r>
          </a:p>
          <a:p>
            <a:pPr algn="just"/>
            <a:r>
              <a:rPr lang="en-US" sz="2400" dirty="0"/>
              <a:t>Companies should have a clear understanding of how to respond and recover from a cyber-attack. The default should be to turn to your cyber security incident response plan to take action immediately and better contain or reduce the impact of a cyber-attack.</a:t>
            </a:r>
          </a:p>
        </p:txBody>
      </p:sp>
    </p:spTree>
    <p:extLst>
      <p:ext uri="{BB962C8B-B14F-4D97-AF65-F5344CB8AC3E}">
        <p14:creationId xmlns:p14="http://schemas.microsoft.com/office/powerpoint/2010/main" val="7185530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C9B14-8A39-0EC7-3052-FB2A09A44B32}"/>
              </a:ext>
            </a:extLst>
          </p:cNvPr>
          <p:cNvSpPr>
            <a:spLocks noGrp="1"/>
          </p:cNvSpPr>
          <p:nvPr>
            <p:ph type="title"/>
          </p:nvPr>
        </p:nvSpPr>
        <p:spPr>
          <a:xfrm>
            <a:off x="677334" y="0"/>
            <a:ext cx="8596668" cy="1283110"/>
          </a:xfrm>
        </p:spPr>
        <p:txBody>
          <a:bodyPr>
            <a:normAutofit fontScale="90000"/>
          </a:bodyPr>
          <a:lstStyle/>
          <a:p>
            <a:r>
              <a:rPr lang="en-US" b="1" dirty="0">
                <a:effectLst>
                  <a:outerShdw blurRad="38100" dist="38100" dir="2700000" algn="tl">
                    <a:srgbClr val="000000">
                      <a:alpha val="43137"/>
                    </a:srgbClr>
                  </a:outerShdw>
                </a:effectLst>
              </a:rPr>
              <a:t>Protection of Evidences and Activity Log</a:t>
            </a:r>
            <a:br>
              <a:rPr lang="en-US" dirty="0"/>
            </a:br>
            <a:endParaRPr lang="en-US" dirty="0"/>
          </a:p>
        </p:txBody>
      </p:sp>
      <p:sp>
        <p:nvSpPr>
          <p:cNvPr id="3" name="Content Placeholder 2">
            <a:extLst>
              <a:ext uri="{FF2B5EF4-FFF2-40B4-BE49-F238E27FC236}">
                <a16:creationId xmlns:a16="http://schemas.microsoft.com/office/drawing/2014/main" id="{EBADFA12-544D-F974-82E7-A4189C477B74}"/>
              </a:ext>
            </a:extLst>
          </p:cNvPr>
          <p:cNvSpPr>
            <a:spLocks noGrp="1"/>
          </p:cNvSpPr>
          <p:nvPr>
            <p:ph idx="1"/>
          </p:nvPr>
        </p:nvSpPr>
        <p:spPr>
          <a:xfrm>
            <a:off x="383458" y="884903"/>
            <a:ext cx="9615947" cy="5515897"/>
          </a:xfrm>
        </p:spPr>
        <p:txBody>
          <a:bodyPr>
            <a:noAutofit/>
          </a:bodyPr>
          <a:lstStyle/>
          <a:p>
            <a:r>
              <a:rPr lang="en-US" sz="2000" dirty="0">
                <a:solidFill>
                  <a:schemeClr val="tx1"/>
                </a:solidFill>
                <a:latin typeface="+mj-lt"/>
              </a:rPr>
              <a:t>Organizations should document all details of a security incident as it works to resolve the incident</a:t>
            </a:r>
          </a:p>
          <a:p>
            <a:r>
              <a:rPr lang="en-US" sz="2000" dirty="0">
                <a:solidFill>
                  <a:schemeClr val="tx1"/>
                </a:solidFill>
                <a:latin typeface="+mj-lt"/>
              </a:rPr>
              <a:t>Documentation captures valuable evidence for a future prosecution</a:t>
            </a:r>
          </a:p>
          <a:p>
            <a:r>
              <a:rPr lang="en-US" sz="2000" dirty="0">
                <a:solidFill>
                  <a:schemeClr val="tx1"/>
                </a:solidFill>
                <a:latin typeface="+mj-lt"/>
              </a:rPr>
              <a:t>And provides data to help during the incident eradication and follow-up phases</a:t>
            </a:r>
          </a:p>
          <a:p>
            <a:r>
              <a:rPr lang="en-US" sz="2000" dirty="0">
                <a:solidFill>
                  <a:schemeClr val="tx1"/>
                </a:solidFill>
                <a:latin typeface="+mj-lt"/>
              </a:rPr>
              <a:t>Organizations should establish a set of document-handling procedures using the legal department as a resource</a:t>
            </a:r>
          </a:p>
          <a:p>
            <a:r>
              <a:rPr lang="en-US" sz="2000" dirty="0">
                <a:solidFill>
                  <a:schemeClr val="tx1"/>
                </a:solidFill>
                <a:latin typeface="+mj-lt"/>
              </a:rPr>
              <a:t>Protection of Evidence and Activity Logs</a:t>
            </a:r>
          </a:p>
          <a:p>
            <a:r>
              <a:rPr lang="en-US" sz="2000" dirty="0">
                <a:solidFill>
                  <a:schemeClr val="tx1"/>
                </a:solidFill>
                <a:latin typeface="+mj-lt"/>
              </a:rPr>
              <a:t>Organizations should document all details of a security incident as it works to resolve the incident</a:t>
            </a:r>
          </a:p>
          <a:p>
            <a:r>
              <a:rPr lang="en-US" sz="2000" dirty="0">
                <a:solidFill>
                  <a:schemeClr val="tx1"/>
                </a:solidFill>
                <a:latin typeface="+mj-lt"/>
              </a:rPr>
              <a:t>Documentation captures valuable evidence for a future prosecution</a:t>
            </a:r>
          </a:p>
          <a:p>
            <a:r>
              <a:rPr lang="en-US" sz="2000" dirty="0">
                <a:solidFill>
                  <a:schemeClr val="tx1"/>
                </a:solidFill>
                <a:latin typeface="+mj-lt"/>
              </a:rPr>
              <a:t>And provides data to help during the incident eradication and follow-up phases</a:t>
            </a:r>
          </a:p>
          <a:p>
            <a:r>
              <a:rPr lang="en-US" sz="2000" dirty="0">
                <a:solidFill>
                  <a:schemeClr val="tx1"/>
                </a:solidFill>
                <a:latin typeface="+mj-lt"/>
              </a:rPr>
              <a:t>Organizations should establish a set of document-handling procedures using the legal department as a resource</a:t>
            </a:r>
          </a:p>
        </p:txBody>
      </p:sp>
    </p:spTree>
    <p:extLst>
      <p:ext uri="{BB962C8B-B14F-4D97-AF65-F5344CB8AC3E}">
        <p14:creationId xmlns:p14="http://schemas.microsoft.com/office/powerpoint/2010/main" val="33081246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A6D85-DD61-6275-D970-995A93E534A9}"/>
              </a:ext>
            </a:extLst>
          </p:cNvPr>
          <p:cNvSpPr>
            <a:spLocks noGrp="1"/>
          </p:cNvSpPr>
          <p:nvPr>
            <p:ph type="title"/>
          </p:nvPr>
        </p:nvSpPr>
        <p:spPr>
          <a:xfrm>
            <a:off x="677334" y="0"/>
            <a:ext cx="8596668" cy="816637"/>
          </a:xfrm>
        </p:spPr>
        <p:txBody>
          <a:bodyPr>
            <a:normAutofit fontScale="90000"/>
          </a:bodyPr>
          <a:lstStyle/>
          <a:p>
            <a:pPr algn="ctr"/>
            <a:r>
              <a:rPr lang="en-US" dirty="0">
                <a:effectLst>
                  <a:outerShdw blurRad="38100" dist="38100" dir="2700000" algn="tl">
                    <a:srgbClr val="000000">
                      <a:alpha val="43137"/>
                    </a:srgbClr>
                  </a:outerShdw>
                </a:effectLst>
              </a:rPr>
              <a:t>Incident Containment</a:t>
            </a:r>
            <a:br>
              <a:rPr lang="en-US" dirty="0"/>
            </a:br>
            <a:endParaRPr lang="en-US" dirty="0"/>
          </a:p>
        </p:txBody>
      </p:sp>
      <p:sp>
        <p:nvSpPr>
          <p:cNvPr id="3" name="Content Placeholder 2">
            <a:extLst>
              <a:ext uri="{FF2B5EF4-FFF2-40B4-BE49-F238E27FC236}">
                <a16:creationId xmlns:a16="http://schemas.microsoft.com/office/drawing/2014/main" id="{D7B8A261-DC07-3CB2-2013-E57890E18FDC}"/>
              </a:ext>
            </a:extLst>
          </p:cNvPr>
          <p:cNvSpPr>
            <a:spLocks noGrp="1"/>
          </p:cNvSpPr>
          <p:nvPr>
            <p:ph idx="1"/>
          </p:nvPr>
        </p:nvSpPr>
        <p:spPr>
          <a:xfrm>
            <a:off x="677334" y="816637"/>
            <a:ext cx="9159840" cy="5761144"/>
          </a:xfrm>
        </p:spPr>
        <p:txBody>
          <a:bodyPr>
            <a:noAutofit/>
          </a:bodyPr>
          <a:lstStyle/>
          <a:p>
            <a:r>
              <a:rPr lang="en-US" sz="2800" dirty="0"/>
              <a:t>The incident response plan should clearly define the process for deciding if an attack is dangerous enough to warrant shutting down or disconnecting critical systems from the network</a:t>
            </a:r>
          </a:p>
          <a:p>
            <a:r>
              <a:rPr lang="en-US" sz="2800" dirty="0"/>
              <a:t>Elements of an effective response plan:</a:t>
            </a:r>
          </a:p>
          <a:p>
            <a:r>
              <a:rPr lang="en-US" sz="2800" dirty="0"/>
              <a:t>How decisions for shutting down systems is made</a:t>
            </a:r>
          </a:p>
          <a:p>
            <a:r>
              <a:rPr lang="en-US" sz="2800" dirty="0"/>
              <a:t>How fast those decisions are made</a:t>
            </a:r>
          </a:p>
          <a:p>
            <a:r>
              <a:rPr lang="en-US" sz="2800" dirty="0"/>
              <a:t>Who makes them</a:t>
            </a:r>
          </a:p>
          <a:p>
            <a:r>
              <a:rPr lang="en-US" sz="2800" dirty="0"/>
              <a:t>Incident Containment</a:t>
            </a:r>
          </a:p>
        </p:txBody>
      </p:sp>
    </p:spTree>
    <p:extLst>
      <p:ext uri="{BB962C8B-B14F-4D97-AF65-F5344CB8AC3E}">
        <p14:creationId xmlns:p14="http://schemas.microsoft.com/office/powerpoint/2010/main" val="6006045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CAA8D-C72D-BC2F-13AE-2E07F3D54983}"/>
              </a:ext>
            </a:extLst>
          </p:cNvPr>
          <p:cNvSpPr>
            <a:spLocks noGrp="1"/>
          </p:cNvSpPr>
          <p:nvPr>
            <p:ph type="title"/>
          </p:nvPr>
        </p:nvSpPr>
        <p:spPr>
          <a:xfrm>
            <a:off x="677334" y="1"/>
            <a:ext cx="8596668" cy="501444"/>
          </a:xfrm>
        </p:spPr>
        <p:txBody>
          <a:bodyPr>
            <a:normAutofit fontScale="90000"/>
          </a:bodyPr>
          <a:lstStyle/>
          <a:p>
            <a:pPr algn="ctr"/>
            <a:r>
              <a:rPr lang="en-US" b="1" dirty="0">
                <a:effectLst>
                  <a:outerShdw blurRad="38100" dist="38100" dir="2700000" algn="tl">
                    <a:srgbClr val="000000">
                      <a:alpha val="43137"/>
                    </a:srgbClr>
                  </a:outerShdw>
                </a:effectLst>
              </a:rPr>
              <a:t>Eradication</a:t>
            </a:r>
            <a:br>
              <a:rPr lang="en-US" dirty="0"/>
            </a:br>
            <a:endParaRPr lang="en-US" dirty="0"/>
          </a:p>
        </p:txBody>
      </p:sp>
      <p:sp>
        <p:nvSpPr>
          <p:cNvPr id="3" name="Content Placeholder 2">
            <a:extLst>
              <a:ext uri="{FF2B5EF4-FFF2-40B4-BE49-F238E27FC236}">
                <a16:creationId xmlns:a16="http://schemas.microsoft.com/office/drawing/2014/main" id="{E02023E6-4C87-A64D-32AD-F4AFF34C3DAE}"/>
              </a:ext>
            </a:extLst>
          </p:cNvPr>
          <p:cNvSpPr>
            <a:spLocks noGrp="1"/>
          </p:cNvSpPr>
          <p:nvPr>
            <p:ph idx="1"/>
          </p:nvPr>
        </p:nvSpPr>
        <p:spPr>
          <a:xfrm>
            <a:off x="206477" y="501445"/>
            <a:ext cx="10486103" cy="6489289"/>
          </a:xfrm>
        </p:spPr>
        <p:txBody>
          <a:bodyPr>
            <a:noAutofit/>
          </a:bodyPr>
          <a:lstStyle/>
          <a:p>
            <a:r>
              <a:rPr lang="en-US" sz="2800" dirty="0"/>
              <a:t>Before eradication, the IT security group must:</a:t>
            </a:r>
          </a:p>
          <a:p>
            <a:r>
              <a:rPr lang="en-US" sz="2800" dirty="0"/>
              <a:t>Collect and log all possible criminal evidence from the system</a:t>
            </a:r>
          </a:p>
          <a:p>
            <a:r>
              <a:rPr lang="en-US" sz="2800" dirty="0"/>
              <a:t>Verify that all necessary backups are current, complete, and free of any malware</a:t>
            </a:r>
          </a:p>
          <a:p>
            <a:r>
              <a:rPr lang="en-US" sz="2800" dirty="0"/>
              <a:t>Create a forensic disk image of each compromised system</a:t>
            </a:r>
          </a:p>
          <a:p>
            <a:r>
              <a:rPr lang="en-US" sz="2800" dirty="0"/>
              <a:t>After eradication, a new backup must be created</a:t>
            </a:r>
          </a:p>
          <a:p>
            <a:r>
              <a:rPr lang="en-US" sz="2800" dirty="0"/>
              <a:t>A log should be kept of all actions taken</a:t>
            </a:r>
          </a:p>
          <a:p>
            <a:r>
              <a:rPr lang="en-US" sz="2800" dirty="0"/>
              <a:t>All backups should be created with enough frequency to enable a full and quick restoration of data</a:t>
            </a:r>
          </a:p>
          <a:p>
            <a:r>
              <a:rPr lang="en-US" sz="2800" dirty="0"/>
              <a:t>If an attack destroys the original</a:t>
            </a:r>
          </a:p>
        </p:txBody>
      </p:sp>
    </p:spTree>
    <p:extLst>
      <p:ext uri="{BB962C8B-B14F-4D97-AF65-F5344CB8AC3E}">
        <p14:creationId xmlns:p14="http://schemas.microsoft.com/office/powerpoint/2010/main" val="23032891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DD86D-E442-6C2B-0946-D93A16F1A537}"/>
              </a:ext>
            </a:extLst>
          </p:cNvPr>
          <p:cNvSpPr>
            <a:spLocks noGrp="1"/>
          </p:cNvSpPr>
          <p:nvPr>
            <p:ph type="title"/>
          </p:nvPr>
        </p:nvSpPr>
        <p:spPr>
          <a:xfrm>
            <a:off x="677334" y="0"/>
            <a:ext cx="8596668" cy="816638"/>
          </a:xfrm>
        </p:spPr>
        <p:txBody>
          <a:bodyPr>
            <a:normAutofit fontScale="90000"/>
          </a:bodyPr>
          <a:lstStyle/>
          <a:p>
            <a:pPr algn="ctr"/>
            <a:r>
              <a:rPr lang="en-US" b="1" dirty="0">
                <a:effectLst>
                  <a:outerShdw blurRad="38100" dist="38100" dir="2700000" algn="tl">
                    <a:srgbClr val="000000">
                      <a:alpha val="43137"/>
                    </a:srgbClr>
                  </a:outerShdw>
                </a:effectLst>
              </a:rPr>
              <a:t>Incident Follow-</a:t>
            </a:r>
            <a:r>
              <a:rPr lang="en-US" b="1" dirty="0" err="1">
                <a:effectLst>
                  <a:outerShdw blurRad="38100" dist="38100" dir="2700000" algn="tl">
                    <a:srgbClr val="000000">
                      <a:alpha val="43137"/>
                    </a:srgbClr>
                  </a:outerShdw>
                </a:effectLst>
              </a:rPr>
              <a:t>upUsing</a:t>
            </a:r>
            <a:r>
              <a:rPr lang="en-US" b="1" dirty="0">
                <a:effectLst>
                  <a:outerShdw blurRad="38100" dist="38100" dir="2700000" algn="tl">
                    <a:srgbClr val="000000">
                      <a:alpha val="43137"/>
                    </a:srgbClr>
                  </a:outerShdw>
                </a:effectLst>
              </a:rPr>
              <a:t> an MSSP(Managed Security Service Provider)</a:t>
            </a:r>
            <a:br>
              <a:rPr lang="en-US" dirty="0"/>
            </a:br>
            <a:br>
              <a:rPr lang="en-US" dirty="0"/>
            </a:br>
            <a:endParaRPr lang="en-US" dirty="0"/>
          </a:p>
        </p:txBody>
      </p:sp>
      <p:sp>
        <p:nvSpPr>
          <p:cNvPr id="3" name="Content Placeholder 2">
            <a:extLst>
              <a:ext uri="{FF2B5EF4-FFF2-40B4-BE49-F238E27FC236}">
                <a16:creationId xmlns:a16="http://schemas.microsoft.com/office/drawing/2014/main" id="{94986944-5599-5503-6E86-C97D0730AF74}"/>
              </a:ext>
            </a:extLst>
          </p:cNvPr>
          <p:cNvSpPr>
            <a:spLocks noGrp="1"/>
          </p:cNvSpPr>
          <p:nvPr>
            <p:ph idx="1"/>
          </p:nvPr>
        </p:nvSpPr>
        <p:spPr>
          <a:xfrm>
            <a:off x="677334" y="1312606"/>
            <a:ext cx="8596668" cy="4743504"/>
          </a:xfrm>
        </p:spPr>
        <p:txBody>
          <a:bodyPr>
            <a:noAutofit/>
          </a:bodyPr>
          <a:lstStyle/>
          <a:p>
            <a:pPr algn="just"/>
            <a:r>
              <a:rPr lang="en-US" sz="2800" dirty="0"/>
              <a:t>Determining how the organization’s security was compromised</a:t>
            </a:r>
          </a:p>
          <a:p>
            <a:pPr algn="just"/>
            <a:r>
              <a:rPr lang="en-US" sz="2800" dirty="0"/>
              <a:t>A review to determine exactly what happened and to evaluate how the organization responded</a:t>
            </a:r>
          </a:p>
          <a:p>
            <a:pPr algn="just"/>
            <a:r>
              <a:rPr lang="en-US" sz="2800" dirty="0"/>
              <a:t>A detailed chronology of all events</a:t>
            </a:r>
          </a:p>
          <a:p>
            <a:pPr algn="just"/>
            <a:r>
              <a:rPr lang="en-US" sz="2800" dirty="0"/>
              <a:t>An estimate of the monetary damage</a:t>
            </a:r>
          </a:p>
          <a:p>
            <a:pPr algn="just"/>
            <a:r>
              <a:rPr lang="en-US" sz="2800" dirty="0"/>
              <a:t>A decision on how much effort should be put into capturing the perpetrator</a:t>
            </a:r>
          </a:p>
        </p:txBody>
      </p:sp>
    </p:spTree>
    <p:extLst>
      <p:ext uri="{BB962C8B-B14F-4D97-AF65-F5344CB8AC3E}">
        <p14:creationId xmlns:p14="http://schemas.microsoft.com/office/powerpoint/2010/main" val="9870195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595BF3-7A3F-1DDB-2235-9C54278A7442}"/>
              </a:ext>
            </a:extLst>
          </p:cNvPr>
          <p:cNvSpPr>
            <a:spLocks noGrp="1"/>
          </p:cNvSpPr>
          <p:nvPr>
            <p:ph idx="1"/>
          </p:nvPr>
        </p:nvSpPr>
        <p:spPr>
          <a:xfrm>
            <a:off x="677334" y="221227"/>
            <a:ext cx="8596668" cy="5820136"/>
          </a:xfrm>
        </p:spPr>
        <p:txBody>
          <a:bodyPr>
            <a:normAutofit/>
          </a:bodyPr>
          <a:lstStyle/>
          <a:p>
            <a:pPr algn="just"/>
            <a:r>
              <a:rPr lang="en-US" sz="2800" dirty="0"/>
              <a:t>A company that monitors, manages, and maintains computer and network security for other organizations</a:t>
            </a:r>
          </a:p>
          <a:p>
            <a:pPr algn="just"/>
            <a:r>
              <a:rPr lang="en-US" sz="2800" dirty="0"/>
              <a:t>Includes companies such as AT&amp;T, Computer Sciences Corporation, Dell SecureWorks, IBM, Symantec, and Verizon</a:t>
            </a:r>
          </a:p>
          <a:p>
            <a:pPr algn="just"/>
            <a:r>
              <a:rPr lang="en-US" sz="2800" dirty="0"/>
              <a:t>Some MSSPs provide vulnerability scanning and Web blocking and filtering capabilities using a Managed Security Service Provider (MSSP)</a:t>
            </a:r>
          </a:p>
          <a:p>
            <a:pPr algn="just"/>
            <a:r>
              <a:rPr lang="en-US" sz="2800" dirty="0"/>
              <a:t>A decision on whether it has an ethical or a legal duty to inform customers or clients of a cyber attack</a:t>
            </a:r>
          </a:p>
          <a:p>
            <a:pPr algn="just"/>
            <a:endParaRPr lang="en-US" sz="2800" dirty="0"/>
          </a:p>
        </p:txBody>
      </p:sp>
    </p:spTree>
    <p:extLst>
      <p:ext uri="{BB962C8B-B14F-4D97-AF65-F5344CB8AC3E}">
        <p14:creationId xmlns:p14="http://schemas.microsoft.com/office/powerpoint/2010/main" val="1172202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6D323-5FA2-9563-DF38-05C198FE2A6C}"/>
              </a:ext>
            </a:extLst>
          </p:cNvPr>
          <p:cNvSpPr>
            <a:spLocks noGrp="1"/>
          </p:cNvSpPr>
          <p:nvPr>
            <p:ph type="title"/>
          </p:nvPr>
        </p:nvSpPr>
        <p:spPr>
          <a:xfrm>
            <a:off x="677334" y="103239"/>
            <a:ext cx="8596668" cy="707922"/>
          </a:xfrm>
        </p:spPr>
        <p:txBody>
          <a:bodyPr/>
          <a:lstStyle/>
          <a:p>
            <a:pPr algn="ctr"/>
            <a:r>
              <a:rPr lang="en-US" b="1" dirty="0">
                <a:effectLst>
                  <a:outerShdw blurRad="38100" dist="38100" dir="2700000" algn="tl">
                    <a:srgbClr val="000000">
                      <a:alpha val="43137"/>
                    </a:srgbClr>
                  </a:outerShdw>
                </a:effectLst>
              </a:rPr>
              <a:t>Identify the threat</a:t>
            </a:r>
          </a:p>
        </p:txBody>
      </p:sp>
      <p:sp>
        <p:nvSpPr>
          <p:cNvPr id="3" name="Content Placeholder 2">
            <a:extLst>
              <a:ext uri="{FF2B5EF4-FFF2-40B4-BE49-F238E27FC236}">
                <a16:creationId xmlns:a16="http://schemas.microsoft.com/office/drawing/2014/main" id="{75AF337F-D26A-1954-CD84-617AF9BA6A11}"/>
              </a:ext>
            </a:extLst>
          </p:cNvPr>
          <p:cNvSpPr>
            <a:spLocks noGrp="1"/>
          </p:cNvSpPr>
          <p:nvPr>
            <p:ph idx="1"/>
          </p:nvPr>
        </p:nvSpPr>
        <p:spPr>
          <a:xfrm>
            <a:off x="339213" y="811161"/>
            <a:ext cx="9733935" cy="5810865"/>
          </a:xfrm>
        </p:spPr>
        <p:txBody>
          <a:bodyPr>
            <a:normAutofit fontScale="92500" lnSpcReduction="20000"/>
          </a:bodyPr>
          <a:lstStyle/>
          <a:p>
            <a:r>
              <a:rPr lang="en-US" sz="2400" dirty="0"/>
              <a:t> </a:t>
            </a:r>
            <a:r>
              <a:rPr lang="en-US" sz="2600" dirty="0"/>
              <a:t>It’s important to understand the extent of an attack, its source and take further measures to limit its severity. There are a number of questions that IT team should be finding answers to. </a:t>
            </a:r>
          </a:p>
          <a:p>
            <a:pPr algn="l">
              <a:buFont typeface="Wingdings" panose="05000000000000000000" pitchFamily="2" charset="2"/>
              <a:buChar char="ü"/>
            </a:pPr>
            <a:r>
              <a:rPr lang="en-US" sz="2600" b="0" i="0" dirty="0">
                <a:solidFill>
                  <a:srgbClr val="000000"/>
                </a:solidFill>
                <a:effectLst/>
              </a:rPr>
              <a:t>Who had access to it internally?</a:t>
            </a:r>
          </a:p>
          <a:p>
            <a:pPr algn="l">
              <a:buFont typeface="Wingdings" panose="05000000000000000000" pitchFamily="2" charset="2"/>
              <a:buChar char="ü"/>
            </a:pPr>
            <a:r>
              <a:rPr lang="en-US" sz="2600" b="0" i="0" dirty="0">
                <a:solidFill>
                  <a:srgbClr val="000000"/>
                </a:solidFill>
                <a:effectLst/>
              </a:rPr>
              <a:t>How was the attack initiated?</a:t>
            </a:r>
          </a:p>
          <a:p>
            <a:pPr algn="l">
              <a:buFont typeface="Wingdings" panose="05000000000000000000" pitchFamily="2" charset="2"/>
              <a:buChar char="ü"/>
            </a:pPr>
            <a:r>
              <a:rPr lang="en-US" sz="2600" b="0" i="0" dirty="0">
                <a:solidFill>
                  <a:srgbClr val="000000"/>
                </a:solidFill>
                <a:effectLst/>
              </a:rPr>
              <a:t>Are any online resources unavailable or having performance issues?</a:t>
            </a:r>
          </a:p>
          <a:p>
            <a:pPr algn="l">
              <a:buFont typeface="Wingdings" panose="05000000000000000000" pitchFamily="2" charset="2"/>
              <a:buChar char="ü"/>
            </a:pPr>
            <a:r>
              <a:rPr lang="en-US" sz="2600" b="0" i="0" dirty="0">
                <a:solidFill>
                  <a:srgbClr val="000000"/>
                </a:solidFill>
                <a:effectLst/>
              </a:rPr>
              <a:t>Are any files inaccessible?</a:t>
            </a:r>
          </a:p>
          <a:p>
            <a:pPr algn="l">
              <a:buFont typeface="Wingdings" panose="05000000000000000000" pitchFamily="2" charset="2"/>
              <a:buChar char="ü"/>
            </a:pPr>
            <a:r>
              <a:rPr lang="en-US" sz="2600" b="0" i="0" dirty="0">
                <a:solidFill>
                  <a:srgbClr val="000000"/>
                </a:solidFill>
                <a:effectLst/>
              </a:rPr>
              <a:t>What information was accessed?</a:t>
            </a:r>
          </a:p>
          <a:p>
            <a:pPr algn="l">
              <a:buFont typeface="Wingdings" panose="05000000000000000000" pitchFamily="2" charset="2"/>
              <a:buChar char="ü"/>
            </a:pPr>
            <a:r>
              <a:rPr lang="en-US" sz="2600" b="0" i="0" dirty="0">
                <a:solidFill>
                  <a:srgbClr val="000000"/>
                </a:solidFill>
                <a:effectLst/>
              </a:rPr>
              <a:t>Who may have been affected?</a:t>
            </a:r>
          </a:p>
          <a:p>
            <a:pPr algn="l">
              <a:buFont typeface="Wingdings" panose="05000000000000000000" pitchFamily="2" charset="2"/>
              <a:buChar char="ü"/>
            </a:pPr>
            <a:r>
              <a:rPr lang="en-US" sz="2600" b="0" i="0" dirty="0">
                <a:solidFill>
                  <a:srgbClr val="000000"/>
                </a:solidFill>
                <a:effectLst/>
              </a:rPr>
              <a:t>Which network connections were active when the breach occurred?</a:t>
            </a:r>
          </a:p>
          <a:p>
            <a:pPr algn="l">
              <a:buFont typeface="Wingdings" panose="05000000000000000000" pitchFamily="2" charset="2"/>
              <a:buChar char="ü"/>
            </a:pPr>
            <a:r>
              <a:rPr lang="en-US" sz="2600" b="0" i="0" dirty="0">
                <a:solidFill>
                  <a:srgbClr val="000000"/>
                </a:solidFill>
                <a:effectLst/>
              </a:rPr>
              <a:t>Have access credentials been changed?</a:t>
            </a:r>
          </a:p>
          <a:p>
            <a:pPr algn="l">
              <a:buFont typeface="Wingdings" panose="05000000000000000000" pitchFamily="2" charset="2"/>
              <a:buChar char="ü"/>
            </a:pPr>
            <a:r>
              <a:rPr lang="en-US" sz="2600" b="0" i="0" dirty="0">
                <a:solidFill>
                  <a:srgbClr val="000000"/>
                </a:solidFill>
                <a:effectLst/>
              </a:rPr>
              <a:t>Is any system functioning abnormally?</a:t>
            </a:r>
          </a:p>
          <a:p>
            <a:pPr algn="l">
              <a:buFont typeface="Wingdings" panose="05000000000000000000" pitchFamily="2" charset="2"/>
              <a:buChar char="ü"/>
            </a:pPr>
            <a:r>
              <a:rPr lang="en-US" sz="2600" b="0" i="0" dirty="0">
                <a:solidFill>
                  <a:srgbClr val="000000"/>
                </a:solidFill>
                <a:effectLst/>
              </a:rPr>
              <a:t>Are further business functions being affected with time?</a:t>
            </a:r>
          </a:p>
          <a:p>
            <a:endParaRPr lang="en-US" dirty="0"/>
          </a:p>
        </p:txBody>
      </p:sp>
    </p:spTree>
    <p:extLst>
      <p:ext uri="{BB962C8B-B14F-4D97-AF65-F5344CB8AC3E}">
        <p14:creationId xmlns:p14="http://schemas.microsoft.com/office/powerpoint/2010/main" val="42769424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FC2AB-105C-E379-3E61-A789F18A2A77}"/>
              </a:ext>
            </a:extLst>
          </p:cNvPr>
          <p:cNvSpPr>
            <a:spLocks noGrp="1"/>
          </p:cNvSpPr>
          <p:nvPr>
            <p:ph type="title"/>
          </p:nvPr>
        </p:nvSpPr>
        <p:spPr>
          <a:xfrm>
            <a:off x="677334" y="103239"/>
            <a:ext cx="8596668" cy="1032387"/>
          </a:xfrm>
        </p:spPr>
        <p:txBody>
          <a:bodyPr>
            <a:normAutofit fontScale="90000"/>
          </a:bodyPr>
          <a:lstStyle/>
          <a:p>
            <a:pPr algn="ctr"/>
            <a:r>
              <a:rPr lang="en-US" b="1" dirty="0">
                <a:effectLst>
                  <a:outerShdw blurRad="38100" dist="38100" dir="2700000" algn="tl">
                    <a:srgbClr val="000000">
                      <a:alpha val="43137"/>
                    </a:srgbClr>
                  </a:outerShdw>
                </a:effectLst>
              </a:rPr>
              <a:t>Computer Forensics</a:t>
            </a:r>
            <a:br>
              <a:rPr lang="en-US" dirty="0"/>
            </a:br>
            <a:endParaRPr lang="en-US" dirty="0"/>
          </a:p>
        </p:txBody>
      </p:sp>
      <p:sp>
        <p:nvSpPr>
          <p:cNvPr id="3" name="Content Placeholder 2">
            <a:extLst>
              <a:ext uri="{FF2B5EF4-FFF2-40B4-BE49-F238E27FC236}">
                <a16:creationId xmlns:a16="http://schemas.microsoft.com/office/drawing/2014/main" id="{A9630F63-05CC-1A61-CE64-615F2FEDECA9}"/>
              </a:ext>
            </a:extLst>
          </p:cNvPr>
          <p:cNvSpPr>
            <a:spLocks noGrp="1"/>
          </p:cNvSpPr>
          <p:nvPr>
            <p:ph idx="1"/>
          </p:nvPr>
        </p:nvSpPr>
        <p:spPr>
          <a:xfrm>
            <a:off x="677333" y="722671"/>
            <a:ext cx="9676035" cy="5840361"/>
          </a:xfrm>
        </p:spPr>
        <p:txBody>
          <a:bodyPr>
            <a:normAutofit lnSpcReduction="10000"/>
          </a:bodyPr>
          <a:lstStyle/>
          <a:p>
            <a:pPr algn="just"/>
            <a:r>
              <a:rPr lang="en-US" sz="2000" dirty="0">
                <a:solidFill>
                  <a:schemeClr val="tx1"/>
                </a:solidFill>
              </a:rPr>
              <a:t>Forensics is the process of using scientific knowledge for collecting, analyzing, and presenting evidence to the courts. </a:t>
            </a:r>
          </a:p>
          <a:p>
            <a:pPr algn="just"/>
            <a:r>
              <a:rPr lang="en-US" sz="2000" dirty="0">
                <a:solidFill>
                  <a:schemeClr val="tx1"/>
                </a:solidFill>
              </a:rPr>
              <a:t>Forensics deals primarily with the recovery and analysis of latent evidence.</a:t>
            </a:r>
          </a:p>
          <a:p>
            <a:pPr algn="just"/>
            <a:r>
              <a:rPr lang="en-US" sz="2000" dirty="0">
                <a:solidFill>
                  <a:schemeClr val="tx1"/>
                </a:solidFill>
              </a:rPr>
              <a:t> computer forensics is a new discipline, there is little standardization and consistency across the courts and industry.</a:t>
            </a:r>
          </a:p>
          <a:p>
            <a:pPr algn="just"/>
            <a:r>
              <a:rPr lang="en-US" sz="2000" dirty="0">
                <a:solidFill>
                  <a:schemeClr val="tx1"/>
                </a:solidFill>
              </a:rPr>
              <a:t>Computer forensics is a relatively new discipline to the courts and many of the existing laws used to prosecute computer-related crimes, legal precedents, and practices related to</a:t>
            </a:r>
          </a:p>
          <a:p>
            <a:pPr algn="just"/>
            <a:r>
              <a:rPr lang="en-US" sz="2000" dirty="0">
                <a:solidFill>
                  <a:schemeClr val="tx1"/>
                </a:solidFill>
              </a:rPr>
              <a:t>computer forensics are in a state of flux.</a:t>
            </a:r>
          </a:p>
          <a:p>
            <a:pPr algn="just"/>
            <a:r>
              <a:rPr lang="en-US" sz="2000" dirty="0">
                <a:solidFill>
                  <a:schemeClr val="tx1"/>
                </a:solidFill>
              </a:rPr>
              <a:t>A discipline that combines elements of law and computer science to identify, collect, examine, and preserve data from computer systems, networks, and storage devices in a manner that preserves the integrity of the data gathered</a:t>
            </a:r>
          </a:p>
          <a:p>
            <a:pPr algn="just"/>
            <a:r>
              <a:rPr lang="en-US" sz="2000" dirty="0">
                <a:solidFill>
                  <a:schemeClr val="tx1"/>
                </a:solidFill>
              </a:rPr>
              <a:t>Computer forensics investigators work as a team to investigate an incident and conduct the forensic analysis</a:t>
            </a:r>
          </a:p>
          <a:p>
            <a:pPr algn="just"/>
            <a:r>
              <a:rPr lang="en-US" sz="2000" dirty="0">
                <a:solidFill>
                  <a:schemeClr val="tx1"/>
                </a:solidFill>
              </a:rPr>
              <a:t>Proper handling of computer forensics investigation is the key to fighting computer crime successfully in a court of law</a:t>
            </a:r>
          </a:p>
        </p:txBody>
      </p:sp>
    </p:spTree>
    <p:extLst>
      <p:ext uri="{BB962C8B-B14F-4D97-AF65-F5344CB8AC3E}">
        <p14:creationId xmlns:p14="http://schemas.microsoft.com/office/powerpoint/2010/main" val="4000633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D123-6AAD-0CAC-FFB1-D55455B39251}"/>
              </a:ext>
            </a:extLst>
          </p:cNvPr>
          <p:cNvSpPr>
            <a:spLocks noGrp="1"/>
          </p:cNvSpPr>
          <p:nvPr>
            <p:ph type="title"/>
          </p:nvPr>
        </p:nvSpPr>
        <p:spPr>
          <a:xfrm>
            <a:off x="838200" y="0"/>
            <a:ext cx="10515600" cy="1991031"/>
          </a:xfrm>
        </p:spPr>
        <p:txBody>
          <a:bodyPr>
            <a:normAutofit/>
          </a:bodyPr>
          <a:lstStyle/>
          <a:p>
            <a:pPr algn="ctr"/>
            <a:r>
              <a:rPr lang="en-US" b="1" dirty="0">
                <a:effectLst>
                  <a:outerShdw blurRad="38100" dist="38100" dir="2700000" algn="tl">
                    <a:srgbClr val="000000">
                      <a:alpha val="43137"/>
                    </a:srgbClr>
                  </a:outerShdw>
                </a:effectLst>
              </a:rPr>
              <a:t>The main factors contributing to the dynamic threat landscape include:</a:t>
            </a:r>
            <a:br>
              <a:rPr lang="en-US"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55F7F14-EB2D-6C8A-44E2-12E802D9948C}"/>
              </a:ext>
            </a:extLst>
          </p:cNvPr>
          <p:cNvSpPr>
            <a:spLocks noGrp="1"/>
          </p:cNvSpPr>
          <p:nvPr>
            <p:ph idx="1"/>
          </p:nvPr>
        </p:nvSpPr>
        <p:spPr>
          <a:xfrm>
            <a:off x="677334" y="1135627"/>
            <a:ext cx="9764524" cy="5574890"/>
          </a:xfrm>
        </p:spPr>
        <p:txBody>
          <a:bodyPr>
            <a:noAutofit/>
          </a:bodyPr>
          <a:lstStyle/>
          <a:p>
            <a:pPr marL="0" indent="0">
              <a:buNone/>
            </a:pPr>
            <a:r>
              <a:rPr lang="en-US" sz="2400" dirty="0"/>
              <a:t>The main factors contributing to the dynamic threat landscape include:</a:t>
            </a:r>
          </a:p>
          <a:p>
            <a:r>
              <a:rPr lang="en-US" sz="2400" dirty="0"/>
              <a:t>Increasingly sophisticated tools and attack methods;</a:t>
            </a:r>
          </a:p>
          <a:p>
            <a:pPr algn="just"/>
            <a:r>
              <a:rPr lang="en-US" sz="2400" dirty="0"/>
              <a:t>Greater reliance on information technology products and services, such as SaaS offerings;</a:t>
            </a:r>
          </a:p>
          <a:p>
            <a:pPr algn="just"/>
            <a:r>
              <a:rPr lang="en-US" sz="2400" dirty="0"/>
              <a:t>Networks that encourage and enable the distribution of cybercrime profits, such as the dark web;</a:t>
            </a:r>
          </a:p>
          <a:p>
            <a:r>
              <a:rPr lang="en-US" sz="2400" dirty="0"/>
              <a:t>Greater availability of skills, personnel, and finances to drive cyber attacks;</a:t>
            </a:r>
          </a:p>
          <a:p>
            <a:pPr algn="just"/>
            <a:r>
              <a:rPr lang="en-US" sz="2400" dirty="0"/>
              <a:t>External factors, such as a global pandemic or financial crisis;</a:t>
            </a:r>
          </a:p>
          <a:p>
            <a:r>
              <a:rPr lang="en-US" sz="2400" dirty="0"/>
              <a:t>Faster software releases with added functionality;</a:t>
            </a:r>
          </a:p>
          <a:p>
            <a:pPr algn="just"/>
            <a:r>
              <a:rPr lang="en-US" sz="2400" dirty="0"/>
              <a:t>New hardware development, such as Internet of Things (IoT) devices.</a:t>
            </a:r>
          </a:p>
        </p:txBody>
      </p:sp>
    </p:spTree>
    <p:extLst>
      <p:ext uri="{BB962C8B-B14F-4D97-AF65-F5344CB8AC3E}">
        <p14:creationId xmlns:p14="http://schemas.microsoft.com/office/powerpoint/2010/main" val="21890096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8B022A-8471-2B61-057F-68F1791E902C}"/>
              </a:ext>
            </a:extLst>
          </p:cNvPr>
          <p:cNvSpPr>
            <a:spLocks noGrp="1"/>
          </p:cNvSpPr>
          <p:nvPr>
            <p:ph idx="1"/>
          </p:nvPr>
        </p:nvSpPr>
        <p:spPr>
          <a:xfrm>
            <a:off x="368709" y="103240"/>
            <a:ext cx="9807677" cy="6607276"/>
          </a:xfrm>
        </p:spPr>
        <p:txBody>
          <a:bodyPr>
            <a:noAutofit/>
          </a:bodyPr>
          <a:lstStyle/>
          <a:p>
            <a:r>
              <a:rPr lang="en-US" sz="2400" dirty="0">
                <a:solidFill>
                  <a:schemeClr val="tx1"/>
                </a:solidFill>
              </a:rPr>
              <a:t>Numerous certifications exist:</a:t>
            </a:r>
          </a:p>
          <a:p>
            <a:r>
              <a:rPr lang="en-US" sz="2400" dirty="0">
                <a:solidFill>
                  <a:schemeClr val="tx1"/>
                </a:solidFill>
              </a:rPr>
              <a:t>CCE (Certified Computer Examiner), CISSP (Certified Information Systems Security Professional), CSFA (Cyber Security Forensic Analyst), and GCFA (Global Information Assurance Certification Certified Forensic Analyst)</a:t>
            </a:r>
          </a:p>
          <a:p>
            <a:r>
              <a:rPr lang="en-US" sz="2400" dirty="0">
                <a:solidFill>
                  <a:schemeClr val="tx1"/>
                </a:solidFill>
              </a:rPr>
              <a:t>Computer Forensics A discipline that combines elements of law and computer science to identify, collect, examine, and preserve data from computer systems, networks, and storage devices in a manner that preserves the integrity of the data gathered.</a:t>
            </a:r>
          </a:p>
          <a:p>
            <a:r>
              <a:rPr lang="en-US" sz="2400" dirty="0">
                <a:solidFill>
                  <a:schemeClr val="tx1"/>
                </a:solidFill>
              </a:rPr>
              <a:t>T</a:t>
            </a:r>
            <a:r>
              <a:rPr lang="en-US" sz="2400" b="0" i="0" dirty="0">
                <a:solidFill>
                  <a:schemeClr val="tx1"/>
                </a:solidFill>
                <a:effectLst/>
              </a:rPr>
              <a:t>he application of investigation and analysis techniques to gather and preserve evidence from a particular computing device in a way that is suitable for presentation in a court of law.</a:t>
            </a:r>
          </a:p>
          <a:p>
            <a:pPr algn="just"/>
            <a:r>
              <a:rPr lang="en-US" sz="2400" dirty="0">
                <a:solidFill>
                  <a:schemeClr val="tx1"/>
                </a:solidFill>
              </a:rPr>
              <a:t>R</a:t>
            </a:r>
            <a:r>
              <a:rPr lang="en-US" sz="2400" b="0" i="0" dirty="0">
                <a:solidFill>
                  <a:schemeClr val="tx1"/>
                </a:solidFill>
                <a:effectLst/>
              </a:rPr>
              <a:t>eferred to as computer forensic science essentially is data recovery with legal compliance guidelines to make the information admissible in legal proceedings .</a:t>
            </a:r>
          </a:p>
        </p:txBody>
      </p:sp>
    </p:spTree>
    <p:extLst>
      <p:ext uri="{BB962C8B-B14F-4D97-AF65-F5344CB8AC3E}">
        <p14:creationId xmlns:p14="http://schemas.microsoft.com/office/powerpoint/2010/main" val="11493550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4165D2-8954-D944-04CA-9341A509863D}"/>
              </a:ext>
            </a:extLst>
          </p:cNvPr>
          <p:cNvSpPr>
            <a:spLocks noGrp="1"/>
          </p:cNvSpPr>
          <p:nvPr>
            <p:ph idx="1"/>
          </p:nvPr>
        </p:nvSpPr>
        <p:spPr>
          <a:xfrm>
            <a:off x="309716" y="398207"/>
            <a:ext cx="9837174" cy="5643156"/>
          </a:xfrm>
        </p:spPr>
        <p:txBody>
          <a:bodyPr/>
          <a:lstStyle/>
          <a:p>
            <a:pPr algn="just"/>
            <a:r>
              <a:rPr lang="en-US" sz="2400" dirty="0"/>
              <a:t>The goal of computer forensics is to perform a structured investigation and maintain a documented chain of evidence to find out exactly what happened on a computing device and who was responsible for it.</a:t>
            </a:r>
          </a:p>
          <a:p>
            <a:pPr algn="just"/>
            <a:r>
              <a:rPr lang="en-US" sz="2400" dirty="0"/>
              <a:t>A field of technology that uses investigative techniques to identify and store evidence from a computer device. Often, computer forensics is used to uncover evidence that could be used in a court of law.</a:t>
            </a:r>
          </a:p>
          <a:p>
            <a:pPr algn="just"/>
            <a:r>
              <a:rPr lang="en-US" sz="2400" dirty="0"/>
              <a:t>Computer forensics is primarily used for two separate purposes, investigation and data recovery. Computer forensics, a branch of digital forensic science, handles crime evidence legally found on computer hard drives and all digital storage files and software.</a:t>
            </a:r>
          </a:p>
          <a:p>
            <a:endParaRPr lang="en-US" dirty="0"/>
          </a:p>
        </p:txBody>
      </p:sp>
    </p:spTree>
    <p:extLst>
      <p:ext uri="{BB962C8B-B14F-4D97-AF65-F5344CB8AC3E}">
        <p14:creationId xmlns:p14="http://schemas.microsoft.com/office/powerpoint/2010/main" val="23536056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2921D-AEEC-57E6-5B71-F58814324DC0}"/>
              </a:ext>
            </a:extLst>
          </p:cNvPr>
          <p:cNvSpPr>
            <a:spLocks noGrp="1"/>
          </p:cNvSpPr>
          <p:nvPr>
            <p:ph type="title"/>
          </p:nvPr>
        </p:nvSpPr>
        <p:spPr>
          <a:xfrm>
            <a:off x="677334" y="0"/>
            <a:ext cx="8596668" cy="634181"/>
          </a:xfrm>
        </p:spPr>
        <p:txBody>
          <a:bodyPr>
            <a:normAutofit fontScale="90000"/>
          </a:bodyPr>
          <a:lstStyle/>
          <a:p>
            <a:pPr algn="ctr"/>
            <a:r>
              <a:rPr lang="en-US" b="1" dirty="0">
                <a:effectLst>
                  <a:outerShdw blurRad="38100" dist="38100" dir="2700000" algn="tl">
                    <a:srgbClr val="000000">
                      <a:alpha val="43137"/>
                    </a:srgbClr>
                  </a:outerShdw>
                </a:effectLst>
              </a:rPr>
              <a:t>Importance of Computer Forensics</a:t>
            </a:r>
          </a:p>
        </p:txBody>
      </p:sp>
      <p:sp>
        <p:nvSpPr>
          <p:cNvPr id="3" name="Content Placeholder 2">
            <a:extLst>
              <a:ext uri="{FF2B5EF4-FFF2-40B4-BE49-F238E27FC236}">
                <a16:creationId xmlns:a16="http://schemas.microsoft.com/office/drawing/2014/main" id="{C0B2343E-8795-EF46-FC98-EB90F9496EDB}"/>
              </a:ext>
            </a:extLst>
          </p:cNvPr>
          <p:cNvSpPr>
            <a:spLocks noGrp="1"/>
          </p:cNvSpPr>
          <p:nvPr>
            <p:ph idx="1"/>
          </p:nvPr>
        </p:nvSpPr>
        <p:spPr>
          <a:xfrm>
            <a:off x="206477" y="530942"/>
            <a:ext cx="11308189" cy="6120580"/>
          </a:xfrm>
        </p:spPr>
        <p:txBody>
          <a:bodyPr>
            <a:noAutofit/>
          </a:bodyPr>
          <a:lstStyle/>
          <a:p>
            <a:r>
              <a:rPr lang="en-US" sz="2600" dirty="0"/>
              <a:t>In the civil and criminal justice system, computer forensics helps ensure the integrity of digital evidence presented in court cases.</a:t>
            </a:r>
          </a:p>
          <a:p>
            <a:pPr algn="just"/>
            <a:r>
              <a:rPr lang="en-US" sz="2600" dirty="0"/>
              <a:t>As computers and other data-collecting devices are used more frequently in every aspect of life, digital evidence and the forensic process are used to collect, preserve and investigate in solving crimes and other legal issues.</a:t>
            </a:r>
          </a:p>
          <a:p>
            <a:pPr algn="just"/>
            <a:r>
              <a:rPr lang="en-US" sz="2600" dirty="0"/>
              <a:t>Digital evidence isn't just useful in solving digital-world crimes, such as data theft, network breaches and illicit online transactions. </a:t>
            </a:r>
          </a:p>
          <a:p>
            <a:pPr algn="just"/>
            <a:r>
              <a:rPr lang="en-US" sz="2600" dirty="0"/>
              <a:t>It's also used to solve physical-world crimes, such as burglary, assault, hit-and-run accidents and murder.</a:t>
            </a:r>
          </a:p>
          <a:p>
            <a:pPr algn="just"/>
            <a:r>
              <a:rPr lang="en-US" sz="2600" dirty="0"/>
              <a:t>Identify, collect, preserve, and analyze data in a way that preserves the integrity of the evidence collected so it can be used effectively in a legal case.</a:t>
            </a:r>
          </a:p>
          <a:p>
            <a:pPr algn="just"/>
            <a:endParaRPr lang="en-US" sz="2400" dirty="0"/>
          </a:p>
        </p:txBody>
      </p:sp>
    </p:spTree>
    <p:extLst>
      <p:ext uri="{BB962C8B-B14F-4D97-AF65-F5344CB8AC3E}">
        <p14:creationId xmlns:p14="http://schemas.microsoft.com/office/powerpoint/2010/main" val="26785333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8B3D03-CBB6-5FD4-0AB4-3FD7E13534E8}"/>
              </a:ext>
            </a:extLst>
          </p:cNvPr>
          <p:cNvSpPr>
            <a:spLocks noGrp="1"/>
          </p:cNvSpPr>
          <p:nvPr>
            <p:ph idx="1"/>
          </p:nvPr>
        </p:nvSpPr>
        <p:spPr>
          <a:xfrm>
            <a:off x="677333" y="471948"/>
            <a:ext cx="9336821" cy="6002594"/>
          </a:xfrm>
        </p:spPr>
        <p:txBody>
          <a:bodyPr>
            <a:normAutofit/>
          </a:bodyPr>
          <a:lstStyle/>
          <a:p>
            <a:pPr algn="just"/>
            <a:r>
              <a:rPr lang="en-US" sz="2400" dirty="0"/>
              <a:t>Businesses often use a multilayered data management, data governance and network security strategy to keep proprietary information secure. Having data that's well managed and safe can help streamline the forensic process should that data ever come under investigation.</a:t>
            </a:r>
          </a:p>
          <a:p>
            <a:pPr algn="just"/>
            <a:r>
              <a:rPr lang="en-US" sz="2400" dirty="0"/>
              <a:t>Businesses also use computer forensics to track information related to a system or network compromise, which can be used to identify and prosecute cyber attackers. </a:t>
            </a:r>
          </a:p>
          <a:p>
            <a:pPr algn="just"/>
            <a:r>
              <a:rPr lang="en-US" sz="2400" dirty="0"/>
              <a:t>Businesses can also use digital forensic experts and processes to help them with data recovery in the event of a system or network failure caused by a natural or other disaster.</a:t>
            </a:r>
          </a:p>
          <a:p>
            <a:pPr algn="just"/>
            <a:r>
              <a:rPr lang="en-US" sz="2400" dirty="0"/>
              <a:t>Examine these digital files and content, to uncover and analyze the data for the reporting of facts and educated opinions about the information retrieved.</a:t>
            </a:r>
          </a:p>
        </p:txBody>
      </p:sp>
    </p:spTree>
    <p:extLst>
      <p:ext uri="{BB962C8B-B14F-4D97-AF65-F5344CB8AC3E}">
        <p14:creationId xmlns:p14="http://schemas.microsoft.com/office/powerpoint/2010/main" val="32394788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AA14C-A2C4-C637-7008-5B5D7742A73B}"/>
              </a:ext>
            </a:extLst>
          </p:cNvPr>
          <p:cNvSpPr>
            <a:spLocks noGrp="1"/>
          </p:cNvSpPr>
          <p:nvPr>
            <p:ph type="title"/>
          </p:nvPr>
        </p:nvSpPr>
        <p:spPr>
          <a:xfrm>
            <a:off x="677334" y="1"/>
            <a:ext cx="8596668" cy="816637"/>
          </a:xfrm>
        </p:spPr>
        <p:txBody>
          <a:bodyPr/>
          <a:lstStyle/>
          <a:p>
            <a:pPr algn="ctr"/>
            <a:r>
              <a:rPr lang="en-US" b="1" dirty="0">
                <a:effectLst>
                  <a:outerShdw blurRad="38100" dist="38100" dir="2700000" algn="tl">
                    <a:srgbClr val="000000">
                      <a:alpha val="43137"/>
                    </a:srgbClr>
                  </a:outerShdw>
                </a:effectLst>
              </a:rPr>
              <a:t>Types of computer forensics</a:t>
            </a:r>
          </a:p>
        </p:txBody>
      </p:sp>
      <p:sp>
        <p:nvSpPr>
          <p:cNvPr id="3" name="Content Placeholder 2">
            <a:extLst>
              <a:ext uri="{FF2B5EF4-FFF2-40B4-BE49-F238E27FC236}">
                <a16:creationId xmlns:a16="http://schemas.microsoft.com/office/drawing/2014/main" id="{2A6C29B7-A701-AF73-83D7-BC0C85A25147}"/>
              </a:ext>
            </a:extLst>
          </p:cNvPr>
          <p:cNvSpPr>
            <a:spLocks noGrp="1"/>
          </p:cNvSpPr>
          <p:nvPr>
            <p:ph idx="1"/>
          </p:nvPr>
        </p:nvSpPr>
        <p:spPr>
          <a:xfrm>
            <a:off x="294969" y="816639"/>
            <a:ext cx="9719186" cy="5923374"/>
          </a:xfrm>
        </p:spPr>
        <p:txBody>
          <a:bodyPr>
            <a:noAutofit/>
          </a:bodyPr>
          <a:lstStyle/>
          <a:p>
            <a:pPr algn="just"/>
            <a:r>
              <a:rPr lang="en-US" sz="2000" b="1" i="0" dirty="0">
                <a:solidFill>
                  <a:schemeClr val="tx1"/>
                </a:solidFill>
                <a:effectLst>
                  <a:outerShdw blurRad="38100" dist="38100" dir="2700000" algn="tl">
                    <a:srgbClr val="000000">
                      <a:alpha val="43137"/>
                    </a:srgbClr>
                  </a:outerShdw>
                </a:effectLst>
              </a:rPr>
              <a:t>Database forensics: </a:t>
            </a:r>
            <a:r>
              <a:rPr lang="en-US" sz="2000" i="0" dirty="0">
                <a:solidFill>
                  <a:schemeClr val="tx1"/>
                </a:solidFill>
                <a:effectLst/>
              </a:rPr>
              <a:t>The examination of information contained in databases, both data and related metadata.</a:t>
            </a:r>
          </a:p>
          <a:p>
            <a:pPr algn="just"/>
            <a:r>
              <a:rPr lang="en-US" sz="2000" b="1" i="0" dirty="0">
                <a:solidFill>
                  <a:schemeClr val="tx1"/>
                </a:solidFill>
                <a:effectLst>
                  <a:outerShdw blurRad="38100" dist="38100" dir="2700000" algn="tl">
                    <a:srgbClr val="000000">
                      <a:alpha val="43137"/>
                    </a:srgbClr>
                  </a:outerShdw>
                </a:effectLst>
              </a:rPr>
              <a:t>Email forensics: </a:t>
            </a:r>
            <a:r>
              <a:rPr lang="en-US" sz="2000" i="0" dirty="0">
                <a:solidFill>
                  <a:schemeClr val="tx1"/>
                </a:solidFill>
                <a:effectLst/>
              </a:rPr>
              <a:t>The recovery and analysis of emails and other information contained in email platforms, such as schedules and contacts.</a:t>
            </a:r>
          </a:p>
          <a:p>
            <a:pPr algn="just"/>
            <a:r>
              <a:rPr lang="en-US" sz="2000" b="1" dirty="0">
                <a:solidFill>
                  <a:schemeClr val="tx1"/>
                </a:solidFill>
                <a:effectLst>
                  <a:outerShdw blurRad="38100" dist="38100" dir="2700000" algn="tl">
                    <a:srgbClr val="000000">
                      <a:alpha val="43137"/>
                    </a:srgbClr>
                  </a:outerShdw>
                </a:effectLst>
              </a:rPr>
              <a:t>Malware forensics: </a:t>
            </a:r>
            <a:r>
              <a:rPr lang="en-US" sz="2000" dirty="0">
                <a:solidFill>
                  <a:schemeClr val="tx1"/>
                </a:solidFill>
              </a:rPr>
              <a:t>Sifting through code to identify possible malicious programs and analyzing their payload. Such programs may include Trojan horses, ransomware or various viruses. </a:t>
            </a:r>
          </a:p>
          <a:p>
            <a:pPr algn="just"/>
            <a:r>
              <a:rPr lang="en-US" sz="2000" b="1" dirty="0">
                <a:solidFill>
                  <a:schemeClr val="tx1"/>
                </a:solidFill>
                <a:effectLst>
                  <a:outerShdw blurRad="38100" dist="38100" dir="2700000" algn="tl">
                    <a:srgbClr val="000000">
                      <a:alpha val="43137"/>
                    </a:srgbClr>
                  </a:outerShdw>
                </a:effectLst>
              </a:rPr>
              <a:t>Memory forensics: </a:t>
            </a:r>
            <a:r>
              <a:rPr lang="en-US" sz="2000" dirty="0">
                <a:solidFill>
                  <a:schemeClr val="tx1"/>
                </a:solidFill>
              </a:rPr>
              <a:t>Collecting information stored in a computer's random access memory (RAM) and cache.</a:t>
            </a:r>
          </a:p>
          <a:p>
            <a:pPr algn="just"/>
            <a:r>
              <a:rPr lang="en-US" sz="2000" b="1" dirty="0">
                <a:solidFill>
                  <a:schemeClr val="tx1"/>
                </a:solidFill>
                <a:effectLst>
                  <a:outerShdw blurRad="38100" dist="38100" dir="2700000" algn="tl">
                    <a:srgbClr val="000000">
                      <a:alpha val="43137"/>
                    </a:srgbClr>
                  </a:outerShdw>
                </a:effectLst>
              </a:rPr>
              <a:t>Mobile forensics: </a:t>
            </a:r>
            <a:r>
              <a:rPr lang="en-US" sz="2000" dirty="0">
                <a:solidFill>
                  <a:schemeClr val="tx1"/>
                </a:solidFill>
              </a:rPr>
              <a:t>The examination of mobile devices to retrieve and analyze the information they contain, including contacts, incoming and outgoing text messages, pictures and video files.</a:t>
            </a:r>
          </a:p>
          <a:p>
            <a:pPr algn="just"/>
            <a:r>
              <a:rPr lang="en-US" sz="2000" b="1" dirty="0">
                <a:solidFill>
                  <a:schemeClr val="tx1"/>
                </a:solidFill>
                <a:effectLst>
                  <a:outerShdw blurRad="38100" dist="38100" dir="2700000" algn="tl">
                    <a:srgbClr val="000000">
                      <a:alpha val="43137"/>
                    </a:srgbClr>
                  </a:outerShdw>
                </a:effectLst>
              </a:rPr>
              <a:t>Network forensics: </a:t>
            </a:r>
            <a:r>
              <a:rPr lang="en-US" sz="2000" dirty="0">
                <a:solidFill>
                  <a:schemeClr val="tx1"/>
                </a:solidFill>
              </a:rPr>
              <a:t>Looking for evidence by monitoring network traffic, using tools such as a firewall or intrusion detection system.</a:t>
            </a:r>
          </a:p>
        </p:txBody>
      </p:sp>
    </p:spTree>
    <p:extLst>
      <p:ext uri="{BB962C8B-B14F-4D97-AF65-F5344CB8AC3E}">
        <p14:creationId xmlns:p14="http://schemas.microsoft.com/office/powerpoint/2010/main" val="42552939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8C008-C2B8-7C84-FCAE-AB464E3D70A2}"/>
              </a:ext>
            </a:extLst>
          </p:cNvPr>
          <p:cNvSpPr>
            <a:spLocks noGrp="1"/>
          </p:cNvSpPr>
          <p:nvPr>
            <p:ph type="title"/>
          </p:nvPr>
        </p:nvSpPr>
        <p:spPr>
          <a:xfrm>
            <a:off x="677334" y="609600"/>
            <a:ext cx="8596668" cy="879987"/>
          </a:xfrm>
        </p:spPr>
        <p:txBody>
          <a:bodyPr/>
          <a:lstStyle/>
          <a:p>
            <a:pPr algn="ctr"/>
            <a:r>
              <a:rPr lang="en-US" b="1" dirty="0">
                <a:effectLst>
                  <a:outerShdw blurRad="38100" dist="38100" dir="2700000" algn="tl">
                    <a:srgbClr val="000000">
                      <a:alpha val="43137"/>
                    </a:srgbClr>
                  </a:outerShdw>
                </a:effectLst>
              </a:rPr>
              <a:t>Conclusion</a:t>
            </a:r>
          </a:p>
        </p:txBody>
      </p:sp>
      <p:sp>
        <p:nvSpPr>
          <p:cNvPr id="3" name="Content Placeholder 2">
            <a:extLst>
              <a:ext uri="{FF2B5EF4-FFF2-40B4-BE49-F238E27FC236}">
                <a16:creationId xmlns:a16="http://schemas.microsoft.com/office/drawing/2014/main" id="{832AA648-5408-0F9D-D075-DEF1A2E22A31}"/>
              </a:ext>
            </a:extLst>
          </p:cNvPr>
          <p:cNvSpPr>
            <a:spLocks noGrp="1"/>
          </p:cNvSpPr>
          <p:nvPr>
            <p:ph idx="1"/>
          </p:nvPr>
        </p:nvSpPr>
        <p:spPr>
          <a:xfrm>
            <a:off x="677334" y="1489587"/>
            <a:ext cx="8596668" cy="4551775"/>
          </a:xfrm>
        </p:spPr>
        <p:txBody>
          <a:bodyPr>
            <a:normAutofit/>
          </a:bodyPr>
          <a:lstStyle/>
          <a:p>
            <a:pPr algn="just"/>
            <a:r>
              <a:rPr lang="en-US" sz="2800" dirty="0"/>
              <a:t>Computer crime is a serious and rapidly growing area of concern requiring management attention</a:t>
            </a:r>
          </a:p>
          <a:p>
            <a:pPr algn="just"/>
            <a:r>
              <a:rPr lang="en-US" sz="2800" dirty="0"/>
              <a:t>Organizations must take strong measures to ensure secure, private, and reliable computing experiences for their employees, customers, and </a:t>
            </a:r>
            <a:r>
              <a:rPr lang="en-US" sz="2800"/>
              <a:t>business partners.</a:t>
            </a:r>
            <a:endParaRPr lang="en-US" sz="2800" dirty="0"/>
          </a:p>
        </p:txBody>
      </p:sp>
    </p:spTree>
    <p:extLst>
      <p:ext uri="{BB962C8B-B14F-4D97-AF65-F5344CB8AC3E}">
        <p14:creationId xmlns:p14="http://schemas.microsoft.com/office/powerpoint/2010/main" val="22933973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CCBC6-5AC4-5602-309D-CCCCD566395F}"/>
              </a:ext>
            </a:extLst>
          </p:cNvPr>
          <p:cNvSpPr>
            <a:spLocks noGrp="1"/>
          </p:cNvSpPr>
          <p:nvPr>
            <p:ph type="title"/>
          </p:nvPr>
        </p:nvSpPr>
        <p:spPr>
          <a:xfrm>
            <a:off x="677334" y="191730"/>
            <a:ext cx="8596668" cy="840658"/>
          </a:xfrm>
        </p:spPr>
        <p:txBody>
          <a:bodyPr/>
          <a:lstStyle/>
          <a:p>
            <a:pPr algn="ctr"/>
            <a:r>
              <a:rPr lang="en-US" b="1" dirty="0">
                <a:effectLst>
                  <a:outerShdw blurRad="38100" dist="38100" dir="2700000" algn="tl">
                    <a:srgbClr val="000000">
                      <a:alpha val="43137"/>
                    </a:srgbClr>
                  </a:outerShdw>
                </a:effectLst>
              </a:rPr>
              <a:t>Cyber Law</a:t>
            </a:r>
          </a:p>
        </p:txBody>
      </p:sp>
      <p:sp>
        <p:nvSpPr>
          <p:cNvPr id="3" name="Content Placeholder 2">
            <a:extLst>
              <a:ext uri="{FF2B5EF4-FFF2-40B4-BE49-F238E27FC236}">
                <a16:creationId xmlns:a16="http://schemas.microsoft.com/office/drawing/2014/main" id="{63291218-46E2-460A-07F2-36AA672F475E}"/>
              </a:ext>
            </a:extLst>
          </p:cNvPr>
          <p:cNvSpPr>
            <a:spLocks noGrp="1"/>
          </p:cNvSpPr>
          <p:nvPr>
            <p:ph idx="1"/>
          </p:nvPr>
        </p:nvSpPr>
        <p:spPr>
          <a:xfrm>
            <a:off x="309717" y="899652"/>
            <a:ext cx="9778180" cy="5589637"/>
          </a:xfrm>
        </p:spPr>
        <p:txBody>
          <a:bodyPr>
            <a:noAutofit/>
          </a:bodyPr>
          <a:lstStyle/>
          <a:p>
            <a:pPr algn="just"/>
            <a:r>
              <a:rPr lang="en-US" sz="2000" dirty="0"/>
              <a:t>Cyber Law is the area that deals with the internet and technological and electronic elements, such as computers, software, hardware &amp; information systems. It is also called internet law.</a:t>
            </a:r>
          </a:p>
          <a:p>
            <a:pPr algn="just"/>
            <a:r>
              <a:rPr lang="en-US" sz="2000" dirty="0"/>
              <a:t>Cyber law refers to the relationship between the Internet and technical and electronic elements such as computers, software, hardware, and information systems.</a:t>
            </a:r>
          </a:p>
          <a:p>
            <a:pPr algn="just"/>
            <a:r>
              <a:rPr lang="en-US" sz="2000" dirty="0"/>
              <a:t>Cyber law, also known as cybersecurity law or information technology law, encompasses legal regulations, policies, and practices concerning the internet, digital technology, data protection, and cybersecurity. </a:t>
            </a:r>
          </a:p>
          <a:p>
            <a:pPr algn="just"/>
            <a:r>
              <a:rPr lang="en-US" sz="2000" dirty="0"/>
              <a:t>It's a broad field that addresses various legal issues related to the use of technology, online activities, digital transactions, and the protection of digital assets. </a:t>
            </a:r>
          </a:p>
          <a:p>
            <a:pPr algn="just"/>
            <a:r>
              <a:rPr lang="en-US" sz="2000" dirty="0"/>
              <a:t>Cyber laws are fundamental. They provide security to not only the intellectual property of IT companies but also helps to maintain the privacy of internet users. They check the programs of corporates to make the internet a neutral platform, help to create standard models of use which helps to create tailored facilities to the citizens to boost the economy, and so on.</a:t>
            </a:r>
          </a:p>
          <a:p>
            <a:pPr algn="just"/>
            <a:endParaRPr lang="en-US" sz="2400" dirty="0"/>
          </a:p>
        </p:txBody>
      </p:sp>
    </p:spTree>
    <p:extLst>
      <p:ext uri="{BB962C8B-B14F-4D97-AF65-F5344CB8AC3E}">
        <p14:creationId xmlns:p14="http://schemas.microsoft.com/office/powerpoint/2010/main" val="41336305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E6C5B6-3F83-511C-A3DF-C182A9978DD1}"/>
              </a:ext>
            </a:extLst>
          </p:cNvPr>
          <p:cNvSpPr>
            <a:spLocks noGrp="1"/>
          </p:cNvSpPr>
          <p:nvPr>
            <p:ph idx="1"/>
          </p:nvPr>
        </p:nvSpPr>
        <p:spPr>
          <a:xfrm>
            <a:off x="427703" y="412954"/>
            <a:ext cx="9202994" cy="6445045"/>
          </a:xfrm>
        </p:spPr>
        <p:txBody>
          <a:bodyPr>
            <a:normAutofit/>
          </a:bodyPr>
          <a:lstStyle/>
          <a:p>
            <a:r>
              <a:rPr lang="en-US" dirty="0"/>
              <a:t>Cyber law refers to the relationship between the Internet and technical and electronic elements such as computers, software, hardware, and information systems.</a:t>
            </a:r>
          </a:p>
          <a:p>
            <a:r>
              <a:rPr lang="en-US" dirty="0"/>
              <a:t>Cyber Law also called IT Law is the law regarding Information-technology including computers and the internet. It is related to legal informatics and supervises the digital circulation of information, software, information security, and e-commerce. </a:t>
            </a:r>
          </a:p>
          <a:p>
            <a:r>
              <a:rPr lang="en-US" dirty="0"/>
              <a:t>It is a criminal activity using computers and the internet .</a:t>
            </a:r>
          </a:p>
          <a:p>
            <a:r>
              <a:rPr lang="en-US" dirty="0"/>
              <a:t>Any criminal activity that involves computer or network resources , equipment or targets or crime sites.</a:t>
            </a:r>
          </a:p>
          <a:p>
            <a:r>
              <a:rPr lang="en-US" dirty="0"/>
              <a:t>Crimes involving the use of information or the use of electronic means to increase crime fall within the scope of cyber crime.</a:t>
            </a:r>
          </a:p>
          <a:p>
            <a:r>
              <a:rPr lang="en-US" dirty="0"/>
              <a:t>Cyber crimes can be committed individually, appropriately and against the government.</a:t>
            </a:r>
          </a:p>
          <a:p>
            <a:r>
              <a:rPr lang="en-US" dirty="0"/>
              <a:t>Cyberlaw is the law that includes a variety of issues related to the internet and other communication technology, including intellectual property, privacy, freedom of expression, and jurisdiction.</a:t>
            </a:r>
          </a:p>
          <a:p>
            <a:r>
              <a:rPr lang="en-US" dirty="0"/>
              <a:t> Cyberlaw governs the legal issues of cyberspace. Cyberspace is the electronic medium of computer networks, in which online communication takes place. </a:t>
            </a:r>
          </a:p>
        </p:txBody>
      </p:sp>
    </p:spTree>
    <p:extLst>
      <p:ext uri="{BB962C8B-B14F-4D97-AF65-F5344CB8AC3E}">
        <p14:creationId xmlns:p14="http://schemas.microsoft.com/office/powerpoint/2010/main" val="20273181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10C43-80CC-3895-C2E7-21A2A32AAE7D}"/>
              </a:ext>
            </a:extLst>
          </p:cNvPr>
          <p:cNvSpPr>
            <a:spLocks noGrp="1"/>
          </p:cNvSpPr>
          <p:nvPr>
            <p:ph type="title"/>
          </p:nvPr>
        </p:nvSpPr>
        <p:spPr>
          <a:xfrm>
            <a:off x="677334" y="383458"/>
            <a:ext cx="8596668" cy="914400"/>
          </a:xfrm>
        </p:spPr>
        <p:txBody>
          <a:bodyPr/>
          <a:lstStyle/>
          <a:p>
            <a:pPr algn="ctr"/>
            <a:r>
              <a:rPr lang="en-US" b="1" dirty="0">
                <a:effectLst>
                  <a:outerShdw blurRad="38100" dist="38100" dir="2700000" algn="tl">
                    <a:srgbClr val="000000">
                      <a:alpha val="43137"/>
                    </a:srgbClr>
                  </a:outerShdw>
                </a:effectLst>
              </a:rPr>
              <a:t>Importance of Cyber Law</a:t>
            </a:r>
          </a:p>
        </p:txBody>
      </p:sp>
      <p:sp>
        <p:nvSpPr>
          <p:cNvPr id="3" name="Content Placeholder 2">
            <a:extLst>
              <a:ext uri="{FF2B5EF4-FFF2-40B4-BE49-F238E27FC236}">
                <a16:creationId xmlns:a16="http://schemas.microsoft.com/office/drawing/2014/main" id="{F5A7E20B-4210-545B-21A4-07F2A3F0E0F0}"/>
              </a:ext>
            </a:extLst>
          </p:cNvPr>
          <p:cNvSpPr>
            <a:spLocks noGrp="1"/>
          </p:cNvSpPr>
          <p:nvPr>
            <p:ph idx="1"/>
          </p:nvPr>
        </p:nvSpPr>
        <p:spPr>
          <a:xfrm>
            <a:off x="677334" y="1297859"/>
            <a:ext cx="8982860" cy="4743504"/>
          </a:xfrm>
        </p:spPr>
        <p:txBody>
          <a:bodyPr/>
          <a:lstStyle/>
          <a:p>
            <a:r>
              <a:rPr lang="en-US" dirty="0"/>
              <a:t>It covers all transactions over the internet. </a:t>
            </a:r>
          </a:p>
          <a:p>
            <a:r>
              <a:rPr lang="en-US" dirty="0"/>
              <a:t>It keeps eye on all activities over the internet. </a:t>
            </a:r>
          </a:p>
          <a:p>
            <a:r>
              <a:rPr lang="en-US" dirty="0"/>
              <a:t>It touches every action and every reaction in cyberspace.</a:t>
            </a:r>
          </a:p>
          <a:p>
            <a:r>
              <a:rPr lang="en-US" dirty="0"/>
              <a:t> It allows employees to work safely</a:t>
            </a:r>
          </a:p>
          <a:p>
            <a:r>
              <a:rPr lang="en-US" dirty="0"/>
              <a:t>It protects the personal information of the user </a:t>
            </a:r>
          </a:p>
          <a:p>
            <a:r>
              <a:rPr lang="en-US" dirty="0"/>
              <a:t>It protects productivity</a:t>
            </a:r>
          </a:p>
        </p:txBody>
      </p:sp>
    </p:spTree>
    <p:extLst>
      <p:ext uri="{BB962C8B-B14F-4D97-AF65-F5344CB8AC3E}">
        <p14:creationId xmlns:p14="http://schemas.microsoft.com/office/powerpoint/2010/main" val="37725669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86E29-C374-08A6-325E-D84304951F57}"/>
              </a:ext>
            </a:extLst>
          </p:cNvPr>
          <p:cNvSpPr>
            <a:spLocks noGrp="1"/>
          </p:cNvSpPr>
          <p:nvPr>
            <p:ph type="title"/>
          </p:nvPr>
        </p:nvSpPr>
        <p:spPr>
          <a:xfrm>
            <a:off x="677334" y="235974"/>
            <a:ext cx="8596668" cy="796413"/>
          </a:xfrm>
        </p:spPr>
        <p:txBody>
          <a:bodyPr/>
          <a:lstStyle/>
          <a:p>
            <a:pPr algn="ctr"/>
            <a:r>
              <a:rPr lang="en-US" b="1" dirty="0">
                <a:effectLst>
                  <a:outerShdw blurRad="38100" dist="38100" dir="2700000" algn="tl">
                    <a:srgbClr val="000000">
                      <a:alpha val="43137"/>
                    </a:srgbClr>
                  </a:outerShdw>
                </a:effectLst>
              </a:rPr>
              <a:t>Area of Cyber Law</a:t>
            </a:r>
          </a:p>
        </p:txBody>
      </p:sp>
      <p:sp>
        <p:nvSpPr>
          <p:cNvPr id="3" name="Content Placeholder 2">
            <a:extLst>
              <a:ext uri="{FF2B5EF4-FFF2-40B4-BE49-F238E27FC236}">
                <a16:creationId xmlns:a16="http://schemas.microsoft.com/office/drawing/2014/main" id="{DE291296-1EFD-7288-9F07-154674460DEC}"/>
              </a:ext>
            </a:extLst>
          </p:cNvPr>
          <p:cNvSpPr>
            <a:spLocks noGrp="1"/>
          </p:cNvSpPr>
          <p:nvPr>
            <p:ph idx="1"/>
          </p:nvPr>
        </p:nvSpPr>
        <p:spPr>
          <a:xfrm>
            <a:off x="677334" y="1032386"/>
            <a:ext cx="9307324" cy="5589639"/>
          </a:xfrm>
        </p:spPr>
        <p:txBody>
          <a:bodyPr>
            <a:noAutofit/>
          </a:bodyPr>
          <a:lstStyle/>
          <a:p>
            <a:pPr marL="0" indent="0" algn="just">
              <a:buNone/>
            </a:pPr>
            <a:r>
              <a:rPr lang="en-US" sz="2400" b="0" i="0" dirty="0">
                <a:solidFill>
                  <a:srgbClr val="273239"/>
                </a:solidFill>
                <a:effectLst/>
              </a:rPr>
              <a:t>Cyber laws contain different types of purposes. Some laws create rules for how individuals and companies may use computers and the internet while some laws protect people from becoming the victims of crime through unscrupulous activities on the internet. The major areas of cyber law include:</a:t>
            </a:r>
          </a:p>
          <a:p>
            <a:pPr marL="0" indent="0" algn="just">
              <a:buNone/>
            </a:pPr>
            <a:r>
              <a:rPr lang="en-US" sz="2400" b="1" dirty="0">
                <a:solidFill>
                  <a:srgbClr val="273239"/>
                </a:solidFill>
              </a:rPr>
              <a:t>1.	</a:t>
            </a:r>
            <a:r>
              <a:rPr lang="en-US" sz="2400" b="1" i="0" dirty="0">
                <a:solidFill>
                  <a:srgbClr val="273239"/>
                </a:solidFill>
                <a:effectLst/>
              </a:rPr>
              <a:t>Fraud: </a:t>
            </a:r>
          </a:p>
          <a:p>
            <a:pPr marL="0" indent="0" algn="just">
              <a:buNone/>
            </a:pPr>
            <a:r>
              <a:rPr lang="en-US" sz="2400" b="0" i="0" dirty="0">
                <a:solidFill>
                  <a:srgbClr val="273239"/>
                </a:solidFill>
                <a:effectLst/>
              </a:rPr>
              <a:t>Consumers depend on cyber laws to protect them from online fraud. Laws are made to prevent identity theft, credit card theft, and other financial crimes that happen online. A person who commits identity theft may face confederate or state criminal charges. They might also encounter a civil action brought by a victim. Cyber lawyers work to both defend and prosecute against allegations of fraud using the internet. </a:t>
            </a:r>
            <a:endParaRPr lang="en-US" sz="2400" dirty="0"/>
          </a:p>
        </p:txBody>
      </p:sp>
    </p:spTree>
    <p:extLst>
      <p:ext uri="{BB962C8B-B14F-4D97-AF65-F5344CB8AC3E}">
        <p14:creationId xmlns:p14="http://schemas.microsoft.com/office/powerpoint/2010/main" val="226127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04072-9BCB-AD11-ACD6-EA86C1678331}"/>
              </a:ext>
            </a:extLst>
          </p:cNvPr>
          <p:cNvSpPr>
            <a:spLocks noGrp="1"/>
          </p:cNvSpPr>
          <p:nvPr>
            <p:ph type="title"/>
          </p:nvPr>
        </p:nvSpPr>
        <p:spPr>
          <a:xfrm>
            <a:off x="838200" y="1"/>
            <a:ext cx="10515600" cy="1209367"/>
          </a:xfrm>
        </p:spPr>
        <p:txBody>
          <a:bodyPr>
            <a:normAutofit/>
          </a:bodyPr>
          <a:lstStyle/>
          <a:p>
            <a:pPr algn="ctr"/>
            <a:r>
              <a:rPr lang="en-US" dirty="0"/>
              <a:t> </a:t>
            </a:r>
            <a:r>
              <a:rPr lang="en-US" b="1" dirty="0">
                <a:effectLst>
                  <a:outerShdw blurRad="38100" dist="38100" dir="2700000" algn="tl">
                    <a:srgbClr val="000000">
                      <a:alpha val="43137"/>
                    </a:srgbClr>
                  </a:outerShdw>
                </a:effectLst>
              </a:rPr>
              <a:t>Current threat landscape and incidents in Nepal</a:t>
            </a:r>
          </a:p>
        </p:txBody>
      </p:sp>
      <p:sp>
        <p:nvSpPr>
          <p:cNvPr id="3" name="Content Placeholder 2">
            <a:extLst>
              <a:ext uri="{FF2B5EF4-FFF2-40B4-BE49-F238E27FC236}">
                <a16:creationId xmlns:a16="http://schemas.microsoft.com/office/drawing/2014/main" id="{DE96F5CD-03B1-CF24-789D-954454894A16}"/>
              </a:ext>
            </a:extLst>
          </p:cNvPr>
          <p:cNvSpPr>
            <a:spLocks noGrp="1"/>
          </p:cNvSpPr>
          <p:nvPr>
            <p:ph idx="1"/>
          </p:nvPr>
        </p:nvSpPr>
        <p:spPr>
          <a:xfrm>
            <a:off x="265471" y="1209368"/>
            <a:ext cx="11088329" cy="5324167"/>
          </a:xfrm>
        </p:spPr>
        <p:txBody>
          <a:bodyPr>
            <a:normAutofit/>
          </a:bodyPr>
          <a:lstStyle/>
          <a:p>
            <a:pPr algn="just"/>
            <a:r>
              <a:rPr lang="en-US" sz="2400" dirty="0"/>
              <a:t>Currently there are no proper organization or mechanism dealing with detection, tracking and mitigation of cyberattacks and cybercrime at national level. </a:t>
            </a:r>
          </a:p>
          <a:p>
            <a:pPr algn="just"/>
            <a:r>
              <a:rPr lang="en-US" sz="2400" dirty="0"/>
              <a:t>Isolated cases are treated on an ad-hoc basis either by the Police, ISPs or computer related departments in the government. </a:t>
            </a:r>
          </a:p>
          <a:p>
            <a:pPr algn="just"/>
            <a:r>
              <a:rPr lang="en-US" sz="2400" dirty="0"/>
              <a:t>There are no mechanism or an institution to track or monitor cybercrimes in the country. </a:t>
            </a:r>
          </a:p>
          <a:p>
            <a:pPr algn="just"/>
            <a:r>
              <a:rPr lang="en-US" sz="2400" dirty="0"/>
              <a:t>The people of Nepal are not aware of who to report computer related crimes or breaches and most of them go to the Police. </a:t>
            </a:r>
          </a:p>
          <a:p>
            <a:pPr algn="just"/>
            <a:r>
              <a:rPr lang="en-US" sz="2400" dirty="0"/>
              <a:t>Currently cybersecurity incidents are handle by the police and organizations which has some the capability. </a:t>
            </a:r>
          </a:p>
        </p:txBody>
      </p:sp>
    </p:spTree>
    <p:extLst>
      <p:ext uri="{BB962C8B-B14F-4D97-AF65-F5344CB8AC3E}">
        <p14:creationId xmlns:p14="http://schemas.microsoft.com/office/powerpoint/2010/main" val="28121832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102EDF-0DFB-9726-7799-EB23C4EB7557}"/>
              </a:ext>
            </a:extLst>
          </p:cNvPr>
          <p:cNvSpPr>
            <a:spLocks noGrp="1"/>
          </p:cNvSpPr>
          <p:nvPr>
            <p:ph idx="1"/>
          </p:nvPr>
        </p:nvSpPr>
        <p:spPr>
          <a:xfrm>
            <a:off x="398206" y="132735"/>
            <a:ext cx="9512710" cy="6518788"/>
          </a:xfrm>
        </p:spPr>
        <p:txBody>
          <a:bodyPr>
            <a:normAutofit/>
          </a:bodyPr>
          <a:lstStyle/>
          <a:p>
            <a:pPr marL="0" indent="0" algn="just">
              <a:buNone/>
            </a:pPr>
            <a:r>
              <a:rPr lang="en-US" b="1" dirty="0"/>
              <a:t>2.	</a:t>
            </a:r>
            <a:r>
              <a:rPr lang="en-US" sz="2000" b="1" dirty="0"/>
              <a:t>Copyright: </a:t>
            </a:r>
          </a:p>
          <a:p>
            <a:pPr algn="just"/>
            <a:r>
              <a:rPr lang="en-US" sz="2000" dirty="0"/>
              <a:t>The internet has made copyright violations easier. In the early days of online communication, copyright violations were too easy. Both companies and individuals need lawyers to bring an action to impose copyright protections. Copyright violation is an area of cyber law that protects the rights of individuals and companies to profit from their creative works. </a:t>
            </a:r>
          </a:p>
          <a:p>
            <a:pPr marL="0" indent="0" algn="just">
              <a:buNone/>
            </a:pPr>
            <a:r>
              <a:rPr lang="en-US" sz="2000" b="1" dirty="0"/>
              <a:t>3.	Defamation:</a:t>
            </a:r>
          </a:p>
          <a:p>
            <a:pPr algn="just"/>
            <a:r>
              <a:rPr lang="en-US" sz="2000" dirty="0"/>
              <a:t>Several personnel uses the internet to speak their mind. When people use the internet to say things that are not true, it can cross the line into defamation. Defamation laws are civil laws that save individuals from fake public statements that can harm a business or someone’s reputation. When people use the internet to make statements that violate civil laws, that is called Defamation law. </a:t>
            </a:r>
          </a:p>
          <a:p>
            <a:pPr marL="0" indent="0" algn="just">
              <a:buNone/>
            </a:pPr>
            <a:r>
              <a:rPr lang="en-US" sz="2000" b="1" dirty="0"/>
              <a:t>4. Harassment and Stalking</a:t>
            </a:r>
            <a:r>
              <a:rPr lang="en-US" sz="2000" dirty="0"/>
              <a:t>: </a:t>
            </a:r>
          </a:p>
          <a:p>
            <a:pPr algn="just"/>
            <a:r>
              <a:rPr lang="en-US" sz="2000" dirty="0"/>
              <a:t>Sometimes online statements can violate criminal laws that forbid harassment and stalking. When a person makes threatening statements again and again about someone else online, there is a violation of both civil and criminal laws. Cyber lawyers both prosecute and defend people when stalking occurs using the internet and other forms of electronic communication. </a:t>
            </a:r>
          </a:p>
        </p:txBody>
      </p:sp>
    </p:spTree>
    <p:extLst>
      <p:ext uri="{BB962C8B-B14F-4D97-AF65-F5344CB8AC3E}">
        <p14:creationId xmlns:p14="http://schemas.microsoft.com/office/powerpoint/2010/main" val="2706445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46F9D6-681E-59EC-CF09-38FCC4553C30}"/>
              </a:ext>
            </a:extLst>
          </p:cNvPr>
          <p:cNvSpPr>
            <a:spLocks noGrp="1"/>
          </p:cNvSpPr>
          <p:nvPr>
            <p:ph idx="1"/>
          </p:nvPr>
        </p:nvSpPr>
        <p:spPr>
          <a:xfrm>
            <a:off x="309715" y="265471"/>
            <a:ext cx="9261987" cy="6312310"/>
          </a:xfrm>
        </p:spPr>
        <p:txBody>
          <a:bodyPr>
            <a:normAutofit lnSpcReduction="10000"/>
          </a:bodyPr>
          <a:lstStyle/>
          <a:p>
            <a:pPr marL="0" indent="0" algn="just">
              <a:buNone/>
            </a:pPr>
            <a:r>
              <a:rPr lang="en-US" b="1" dirty="0"/>
              <a:t>5</a:t>
            </a:r>
            <a:r>
              <a:rPr lang="en-US" sz="2000" b="1" dirty="0"/>
              <a:t>. Freedom of Speech </a:t>
            </a:r>
          </a:p>
          <a:p>
            <a:pPr algn="just"/>
            <a:r>
              <a:rPr lang="en-US" sz="2000" dirty="0"/>
              <a:t>Freedom of speech is an important area of cyber law. Even though cyber laws forbid certain behaviors online, freedom of speech laws also allows people to speak their minds. Cyber lawyers must advise their clients on the limits of free speech including laws that prohibit obscenity. Cyber lawyers may also defend their clients when there is a debate about whether their actions consist of permissible free speech. </a:t>
            </a:r>
          </a:p>
          <a:p>
            <a:pPr marL="0" indent="0" algn="just" fontAlgn="base">
              <a:buNone/>
            </a:pPr>
            <a:r>
              <a:rPr lang="en-US" sz="2000" b="1" dirty="0">
                <a:solidFill>
                  <a:srgbClr val="273239"/>
                </a:solidFill>
                <a:effectLst/>
              </a:rPr>
              <a:t>6. Trade Secrets:</a:t>
            </a:r>
            <a:r>
              <a:rPr lang="en-US" sz="2000" b="0" dirty="0">
                <a:solidFill>
                  <a:srgbClr val="273239"/>
                </a:solidFill>
                <a:effectLst/>
              </a:rPr>
              <a:t> </a:t>
            </a:r>
          </a:p>
          <a:p>
            <a:pPr algn="just" fontAlgn="base"/>
            <a:r>
              <a:rPr lang="en-US" sz="2000" b="0" dirty="0">
                <a:solidFill>
                  <a:srgbClr val="273239"/>
                </a:solidFill>
                <a:effectLst/>
              </a:rPr>
              <a:t>Companies doing business online often depend on cyber laws to protect their trade secrets. For example, Google and other online search engines spend lots of time developing the algorithms that produce search results. They also spend a great deal of time developing other features like maps, intelligent assistance, and flight search services to name a few. Cyber laws help these companies to take legal action as necessary to protect their trade secrets. </a:t>
            </a:r>
            <a:br>
              <a:rPr lang="en-US" sz="2000" b="0" dirty="0">
                <a:solidFill>
                  <a:srgbClr val="273239"/>
                </a:solidFill>
                <a:effectLst/>
              </a:rPr>
            </a:br>
            <a:r>
              <a:rPr lang="en-US" sz="2000" b="0" dirty="0">
                <a:solidFill>
                  <a:srgbClr val="273239"/>
                </a:solidFill>
                <a:effectLst/>
              </a:rPr>
              <a:t> </a:t>
            </a:r>
          </a:p>
          <a:p>
            <a:pPr marL="0" indent="0" algn="just" fontAlgn="base">
              <a:buNone/>
            </a:pPr>
            <a:r>
              <a:rPr lang="en-US" sz="2000" b="1" dirty="0">
                <a:solidFill>
                  <a:srgbClr val="273239"/>
                </a:solidFill>
                <a:effectLst/>
              </a:rPr>
              <a:t>7. Contracts and Employment Law:</a:t>
            </a:r>
            <a:r>
              <a:rPr lang="en-US" sz="2000" b="0" dirty="0">
                <a:solidFill>
                  <a:srgbClr val="273239"/>
                </a:solidFill>
                <a:effectLst/>
              </a:rPr>
              <a:t> </a:t>
            </a:r>
          </a:p>
          <a:p>
            <a:pPr algn="just" fontAlgn="base"/>
            <a:r>
              <a:rPr lang="en-US" sz="2000" b="0" dirty="0">
                <a:solidFill>
                  <a:srgbClr val="273239"/>
                </a:solidFill>
                <a:effectLst/>
              </a:rPr>
              <a:t>Every time you click a button that says you agree to the terms and conditions of using a website, you have used cyber law. There are terms and conditions for every website that are somehow related to privacy concerns. </a:t>
            </a:r>
          </a:p>
          <a:p>
            <a:endParaRPr lang="en-US" dirty="0"/>
          </a:p>
        </p:txBody>
      </p:sp>
    </p:spTree>
    <p:extLst>
      <p:ext uri="{BB962C8B-B14F-4D97-AF65-F5344CB8AC3E}">
        <p14:creationId xmlns:p14="http://schemas.microsoft.com/office/powerpoint/2010/main" val="9001838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0061F-14E1-54DC-9B50-FF3345BEB18E}"/>
              </a:ext>
            </a:extLst>
          </p:cNvPr>
          <p:cNvSpPr>
            <a:spLocks noGrp="1"/>
          </p:cNvSpPr>
          <p:nvPr>
            <p:ph type="title"/>
          </p:nvPr>
        </p:nvSpPr>
        <p:spPr>
          <a:xfrm>
            <a:off x="677334" y="221226"/>
            <a:ext cx="8596668" cy="796413"/>
          </a:xfrm>
        </p:spPr>
        <p:txBody>
          <a:bodyPr>
            <a:normAutofit fontScale="90000"/>
          </a:bodyPr>
          <a:lstStyle/>
          <a:p>
            <a:pPr algn="ctr"/>
            <a:r>
              <a:rPr lang="en-US" b="1" dirty="0">
                <a:effectLst>
                  <a:outerShdw blurRad="38100" dist="38100" dir="2700000" algn="tl">
                    <a:srgbClr val="000000">
                      <a:alpha val="43137"/>
                    </a:srgbClr>
                  </a:outerShdw>
                </a:effectLst>
              </a:rPr>
              <a:t>Advantages of Cyber Law </a:t>
            </a:r>
            <a:br>
              <a:rPr lang="en-US" dirty="0"/>
            </a:br>
            <a:br>
              <a:rPr lang="en-US" dirty="0"/>
            </a:br>
            <a:endParaRPr lang="en-US" dirty="0"/>
          </a:p>
        </p:txBody>
      </p:sp>
      <p:sp>
        <p:nvSpPr>
          <p:cNvPr id="3" name="Content Placeholder 2">
            <a:extLst>
              <a:ext uri="{FF2B5EF4-FFF2-40B4-BE49-F238E27FC236}">
                <a16:creationId xmlns:a16="http://schemas.microsoft.com/office/drawing/2014/main" id="{2202FE6F-A0A0-BAFB-89B8-8EB42DE3BC7B}"/>
              </a:ext>
            </a:extLst>
          </p:cNvPr>
          <p:cNvSpPr>
            <a:spLocks noGrp="1"/>
          </p:cNvSpPr>
          <p:nvPr>
            <p:ph idx="1"/>
          </p:nvPr>
        </p:nvSpPr>
        <p:spPr>
          <a:xfrm>
            <a:off x="677333" y="1017639"/>
            <a:ext cx="9189337" cy="5619135"/>
          </a:xfrm>
        </p:spPr>
        <p:txBody>
          <a:bodyPr>
            <a:normAutofit fontScale="92500" lnSpcReduction="20000"/>
          </a:bodyPr>
          <a:lstStyle/>
          <a:p>
            <a:pPr algn="just"/>
            <a:r>
              <a:rPr lang="en-US" sz="2400" dirty="0"/>
              <a:t>Organizations are now able to carry out e-commerce using the legal infrastructure provided by the Act. </a:t>
            </a:r>
          </a:p>
          <a:p>
            <a:pPr algn="just"/>
            <a:r>
              <a:rPr lang="en-US" sz="2400" dirty="0"/>
              <a:t> Digital signatures have been given legal validity and sanction in the Act. </a:t>
            </a:r>
          </a:p>
          <a:p>
            <a:pPr algn="just"/>
            <a:r>
              <a:rPr lang="en-US" sz="2400" dirty="0"/>
              <a:t>It has opened the doors for the entry of corporate companies for issuing Digital Signatures Certificates in the business of being Certifying Authorities. </a:t>
            </a:r>
          </a:p>
          <a:p>
            <a:pPr algn="just"/>
            <a:r>
              <a:rPr lang="en-US" sz="2400" dirty="0"/>
              <a:t> It allows Government to issue notifications on the web thus heralding e-governance. </a:t>
            </a:r>
          </a:p>
          <a:p>
            <a:pPr algn="just"/>
            <a:r>
              <a:rPr lang="en-US" sz="2400" dirty="0"/>
              <a:t> It gives authority to the companies or organizations to file any form, application, or any other document with any office, authority, body, or agency owned or controlled by the suitable Government in e-form using such e-form as may be prescribed by the suitable Government. </a:t>
            </a:r>
          </a:p>
          <a:p>
            <a:pPr algn="just"/>
            <a:r>
              <a:rPr lang="en-US" sz="2400" dirty="0"/>
              <a:t>The IT Act also addresses the important issues of security, which are so critical to the success of electronic transactions. </a:t>
            </a:r>
          </a:p>
          <a:p>
            <a:pPr algn="just"/>
            <a:r>
              <a:rPr lang="en-US" sz="2400" dirty="0"/>
              <a:t> Cyber Law provides both hardware and software security.</a:t>
            </a:r>
          </a:p>
          <a:p>
            <a:endParaRPr lang="en-US" dirty="0"/>
          </a:p>
        </p:txBody>
      </p:sp>
    </p:spTree>
    <p:extLst>
      <p:ext uri="{BB962C8B-B14F-4D97-AF65-F5344CB8AC3E}">
        <p14:creationId xmlns:p14="http://schemas.microsoft.com/office/powerpoint/2010/main" val="16938578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74B5A-1AAD-EEBD-792A-DF9ED0C103AB}"/>
              </a:ext>
            </a:extLst>
          </p:cNvPr>
          <p:cNvSpPr>
            <a:spLocks noGrp="1"/>
          </p:cNvSpPr>
          <p:nvPr>
            <p:ph type="title"/>
          </p:nvPr>
        </p:nvSpPr>
        <p:spPr>
          <a:xfrm>
            <a:off x="677334" y="176982"/>
            <a:ext cx="8596668" cy="840658"/>
          </a:xfrm>
        </p:spPr>
        <p:txBody>
          <a:bodyPr/>
          <a:lstStyle/>
          <a:p>
            <a:r>
              <a:rPr lang="en-US" b="1" dirty="0">
                <a:effectLst>
                  <a:outerShdw blurRad="38100" dist="38100" dir="2700000" algn="tl">
                    <a:srgbClr val="000000">
                      <a:alpha val="43137"/>
                    </a:srgbClr>
                  </a:outerShdw>
                </a:effectLst>
              </a:rPr>
              <a:t>Electronic Transaction Act of Nepal</a:t>
            </a:r>
          </a:p>
        </p:txBody>
      </p:sp>
      <p:sp>
        <p:nvSpPr>
          <p:cNvPr id="3" name="Content Placeholder 2">
            <a:extLst>
              <a:ext uri="{FF2B5EF4-FFF2-40B4-BE49-F238E27FC236}">
                <a16:creationId xmlns:a16="http://schemas.microsoft.com/office/drawing/2014/main" id="{ACA042B5-302E-802F-A0A5-8700DB15451B}"/>
              </a:ext>
            </a:extLst>
          </p:cNvPr>
          <p:cNvSpPr>
            <a:spLocks noGrp="1"/>
          </p:cNvSpPr>
          <p:nvPr>
            <p:ph idx="1"/>
          </p:nvPr>
        </p:nvSpPr>
        <p:spPr>
          <a:xfrm>
            <a:off x="427703" y="855406"/>
            <a:ext cx="9866671" cy="5825612"/>
          </a:xfrm>
        </p:spPr>
        <p:txBody>
          <a:bodyPr>
            <a:normAutofit/>
          </a:bodyPr>
          <a:lstStyle/>
          <a:p>
            <a:pPr algn="just"/>
            <a:r>
              <a:rPr lang="en-US" sz="2400" b="0" i="0" dirty="0">
                <a:solidFill>
                  <a:srgbClr val="202124"/>
                </a:solidFill>
                <a:effectLst/>
                <a:latin typeface="arial" panose="020B0604020202020204" pitchFamily="34" charset="0"/>
              </a:rPr>
              <a:t>This was the first cyber law in Nepal, introduced on September 2, 2063 to combat the cyber crimes caused due to sudden growth of internet and computer use in Nepali households at that time. </a:t>
            </a:r>
          </a:p>
          <a:p>
            <a:pPr algn="just"/>
            <a:r>
              <a:rPr lang="en-US" sz="2400" b="0" i="0" dirty="0">
                <a:solidFill>
                  <a:srgbClr val="202124"/>
                </a:solidFill>
                <a:effectLst/>
                <a:latin typeface="arial" panose="020B0604020202020204" pitchFamily="34" charset="0"/>
              </a:rPr>
              <a:t>Before enactment of this law, all cyber crimes in Nepal were dealt under the country’s criminal code. </a:t>
            </a:r>
          </a:p>
          <a:p>
            <a:pPr algn="just"/>
            <a:r>
              <a:rPr lang="en-US" sz="2400" b="0" i="0" dirty="0">
                <a:solidFill>
                  <a:srgbClr val="202124"/>
                </a:solidFill>
                <a:effectLst/>
                <a:latin typeface="arial" panose="020B0604020202020204" pitchFamily="34" charset="0"/>
              </a:rPr>
              <a:t>It deals with unauthorized use and adulteration of electronic records among other things.</a:t>
            </a:r>
          </a:p>
          <a:p>
            <a:pPr algn="just"/>
            <a:r>
              <a:rPr lang="en-US" sz="2400" b="0" i="0" dirty="0">
                <a:solidFill>
                  <a:srgbClr val="202124"/>
                </a:solidFill>
                <a:effectLst/>
                <a:latin typeface="arial" panose="020B0604020202020204" pitchFamily="34" charset="0"/>
              </a:rPr>
              <a:t>According to this law, “Stealing, pirating or destroying someone else’s computer system or accessing it without proper authorization will result in 3 years of imprisonment or 2 thousand rupees fine or both. </a:t>
            </a:r>
          </a:p>
          <a:p>
            <a:pPr algn="just"/>
            <a:r>
              <a:rPr lang="en-US" sz="2400" b="0" i="0" dirty="0">
                <a:solidFill>
                  <a:srgbClr val="202124"/>
                </a:solidFill>
                <a:effectLst/>
                <a:latin typeface="arial" panose="020B0604020202020204" pitchFamily="34" charset="0"/>
              </a:rPr>
              <a:t>Also, publication of illegal material in electronic form can land you in prison for 5 years or a fine of 1 hundred thousand rupees or both.”</a:t>
            </a:r>
          </a:p>
        </p:txBody>
      </p:sp>
    </p:spTree>
    <p:extLst>
      <p:ext uri="{BB962C8B-B14F-4D97-AF65-F5344CB8AC3E}">
        <p14:creationId xmlns:p14="http://schemas.microsoft.com/office/powerpoint/2010/main" val="22759539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16EB6E-32AF-6BF1-8814-481A94542485}"/>
              </a:ext>
            </a:extLst>
          </p:cNvPr>
          <p:cNvSpPr>
            <a:spLocks noGrp="1"/>
          </p:cNvSpPr>
          <p:nvPr>
            <p:ph idx="1"/>
          </p:nvPr>
        </p:nvSpPr>
        <p:spPr>
          <a:xfrm>
            <a:off x="551793" y="236482"/>
            <a:ext cx="8722209" cy="6353503"/>
          </a:xfrm>
        </p:spPr>
        <p:txBody>
          <a:bodyPr>
            <a:normAutofit/>
          </a:bodyPr>
          <a:lstStyle/>
          <a:p>
            <a:r>
              <a:rPr lang="en-US" dirty="0"/>
              <a:t>The first cyber law was the Computer Fraud and Abuse Act (CFAA), which was enacted in 1986.</a:t>
            </a:r>
          </a:p>
          <a:p>
            <a:r>
              <a:rPr lang="en-US" dirty="0"/>
              <a:t>On the 30th Bhadra, 2061 B.S., a cyber law was developed to tackle computer crime and violence.</a:t>
            </a:r>
          </a:p>
          <a:p>
            <a:r>
              <a:rPr lang="en-US" dirty="0"/>
              <a:t>In 2004, Nepal passed the much-awaited Electronic Transaction and Digital Signature Act Ordinance known as Cyber Law of Nepal. </a:t>
            </a:r>
          </a:p>
          <a:p>
            <a:r>
              <a:rPr lang="en-US" dirty="0"/>
              <a:t>The Government Nepal issued electronic transaction ordinance 2061 in September 2004 as ordinance.</a:t>
            </a:r>
          </a:p>
          <a:p>
            <a:r>
              <a:rPr lang="en-US" dirty="0"/>
              <a:t>The government also passed the Electronic Transactions Act (ETA), 2063 (2008), and Electronic Transaction Regulations (ETR) in 2064 (2007).</a:t>
            </a:r>
          </a:p>
          <a:p>
            <a:r>
              <a:rPr lang="en-US" dirty="0"/>
              <a:t>The act deals with issues related to digital signature, intellectual property, cybercrime, etc. </a:t>
            </a:r>
          </a:p>
          <a:p>
            <a:r>
              <a:rPr lang="en-US" dirty="0"/>
              <a:t>The Act is dived into 12 sections and 80 clauses. This law keeps an eyeball on issues which are related to computer networks and cybercrime. It brings cyber criminals under the justice of law and penalizes them just like other crimes.</a:t>
            </a:r>
          </a:p>
          <a:p>
            <a:r>
              <a:rPr lang="en-US" dirty="0"/>
              <a:t> As per the Act, if anyone is found violating cybercrime, he/she will be punished for a minimum of 6 months to a maximum of 3 years in jail and has to pay minimum 50 thousand to maximum three lakhs as a penalty.</a:t>
            </a:r>
          </a:p>
          <a:p>
            <a:endParaRPr lang="en-US" dirty="0"/>
          </a:p>
        </p:txBody>
      </p:sp>
    </p:spTree>
    <p:extLst>
      <p:ext uri="{BB962C8B-B14F-4D97-AF65-F5344CB8AC3E}">
        <p14:creationId xmlns:p14="http://schemas.microsoft.com/office/powerpoint/2010/main" val="6615818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C7AD45-E566-65F4-3482-FB29988D3F87}"/>
              </a:ext>
            </a:extLst>
          </p:cNvPr>
          <p:cNvSpPr>
            <a:spLocks noGrp="1"/>
          </p:cNvSpPr>
          <p:nvPr>
            <p:ph idx="1"/>
          </p:nvPr>
        </p:nvSpPr>
        <p:spPr>
          <a:xfrm>
            <a:off x="677333" y="162233"/>
            <a:ext cx="9425311" cy="5879130"/>
          </a:xfrm>
        </p:spPr>
        <p:txBody>
          <a:bodyPr>
            <a:normAutofit lnSpcReduction="10000"/>
          </a:bodyPr>
          <a:lstStyle/>
          <a:p>
            <a:pPr algn="l"/>
            <a:r>
              <a:rPr lang="en-US" sz="2000" b="1" i="1" dirty="0">
                <a:solidFill>
                  <a:srgbClr val="222222"/>
                </a:solidFill>
                <a:effectLst/>
              </a:rPr>
              <a:t>Electronic Transaction Act 2063 has 12 chapters:</a:t>
            </a:r>
            <a:endParaRPr lang="en-US" sz="2000" b="0" i="0" dirty="0">
              <a:solidFill>
                <a:srgbClr val="222222"/>
              </a:solidFill>
              <a:effectLst/>
            </a:endParaRPr>
          </a:p>
          <a:p>
            <a:pPr algn="l">
              <a:buFont typeface="+mj-lt"/>
              <a:buAutoNum type="arabicPeriod"/>
            </a:pPr>
            <a:r>
              <a:rPr lang="en-US" sz="2000" b="0" i="0" dirty="0">
                <a:solidFill>
                  <a:srgbClr val="222222"/>
                </a:solidFill>
                <a:effectLst/>
              </a:rPr>
              <a:t>Preliminary Statement</a:t>
            </a:r>
          </a:p>
          <a:p>
            <a:pPr algn="l">
              <a:buFont typeface="+mj-lt"/>
              <a:buAutoNum type="arabicPeriod"/>
            </a:pPr>
            <a:r>
              <a:rPr lang="en-US" sz="2000" b="0" i="0" dirty="0">
                <a:solidFill>
                  <a:srgbClr val="222222"/>
                </a:solidFill>
                <a:effectLst/>
              </a:rPr>
              <a:t>The provisions related to electronic records and digital signatures</a:t>
            </a:r>
          </a:p>
          <a:p>
            <a:pPr algn="l">
              <a:buFont typeface="+mj-lt"/>
              <a:buAutoNum type="arabicPeriod"/>
            </a:pPr>
            <a:r>
              <a:rPr lang="en-US" sz="2000" b="0" i="0" dirty="0">
                <a:solidFill>
                  <a:srgbClr val="222222"/>
                </a:solidFill>
                <a:effectLst/>
              </a:rPr>
              <a:t>Provisions relating to Dispatch, Receipt, and Acknowledgement of Electronic Records.</a:t>
            </a:r>
          </a:p>
          <a:p>
            <a:pPr algn="l">
              <a:buFont typeface="+mj-lt"/>
              <a:buAutoNum type="arabicPeriod"/>
            </a:pPr>
            <a:r>
              <a:rPr lang="en-US" sz="2000" b="0" i="0" dirty="0">
                <a:solidFill>
                  <a:srgbClr val="222222"/>
                </a:solidFill>
                <a:effectLst/>
              </a:rPr>
              <a:t>Provisions relating to controller and Certifying Authority</a:t>
            </a:r>
          </a:p>
          <a:p>
            <a:pPr algn="l">
              <a:buFont typeface="+mj-lt"/>
              <a:buAutoNum type="arabicPeriod"/>
            </a:pPr>
            <a:r>
              <a:rPr lang="en-US" sz="2000" b="0" i="0" dirty="0">
                <a:solidFill>
                  <a:srgbClr val="222222"/>
                </a:solidFill>
                <a:effectLst/>
              </a:rPr>
              <a:t>Provisions relating to Digital Signature and Certificates</a:t>
            </a:r>
          </a:p>
          <a:p>
            <a:pPr algn="l">
              <a:buFont typeface="+mj-lt"/>
              <a:buAutoNum type="arabicPeriod"/>
            </a:pPr>
            <a:r>
              <a:rPr lang="en-US" sz="2000" b="0" i="0" dirty="0">
                <a:solidFill>
                  <a:srgbClr val="222222"/>
                </a:solidFill>
                <a:effectLst/>
              </a:rPr>
              <a:t>Functions, Duties and Rights of Subscriber</a:t>
            </a:r>
          </a:p>
          <a:p>
            <a:pPr algn="l">
              <a:buFont typeface="+mj-lt"/>
              <a:buAutoNum type="arabicPeriod"/>
            </a:pPr>
            <a:r>
              <a:rPr lang="en-US" sz="2000" b="0" i="0" dirty="0">
                <a:solidFill>
                  <a:srgbClr val="222222"/>
                </a:solidFill>
                <a:effectLst/>
              </a:rPr>
              <a:t>Electronic record and government use of digital signature</a:t>
            </a:r>
          </a:p>
          <a:p>
            <a:pPr algn="l">
              <a:buFont typeface="+mj-lt"/>
              <a:buAutoNum type="arabicPeriod"/>
            </a:pPr>
            <a:r>
              <a:rPr lang="en-US" sz="2000" b="0" i="0" dirty="0">
                <a:solidFill>
                  <a:srgbClr val="222222"/>
                </a:solidFill>
                <a:effectLst/>
              </a:rPr>
              <a:t>Provisions relating to network service</a:t>
            </a:r>
          </a:p>
          <a:p>
            <a:pPr algn="l">
              <a:buFont typeface="+mj-lt"/>
              <a:buAutoNum type="arabicPeriod"/>
            </a:pPr>
            <a:r>
              <a:rPr lang="en-US" sz="2000" b="0" i="0" dirty="0">
                <a:solidFill>
                  <a:srgbClr val="222222"/>
                </a:solidFill>
                <a:effectLst/>
              </a:rPr>
              <a:t>Offence relating to computer</a:t>
            </a:r>
          </a:p>
          <a:p>
            <a:pPr algn="l">
              <a:buFont typeface="+mj-lt"/>
              <a:buAutoNum type="arabicPeriod"/>
            </a:pPr>
            <a:r>
              <a:rPr lang="en-US" sz="2000" b="0" i="0" dirty="0">
                <a:solidFill>
                  <a:srgbClr val="222222"/>
                </a:solidFill>
                <a:effectLst/>
              </a:rPr>
              <a:t>Provisions relating to Information Technology Tribunal</a:t>
            </a:r>
          </a:p>
          <a:p>
            <a:pPr algn="l">
              <a:buFont typeface="+mj-lt"/>
              <a:buAutoNum type="arabicPeriod"/>
            </a:pPr>
            <a:r>
              <a:rPr lang="en-US" sz="2000" b="0" i="0" dirty="0">
                <a:solidFill>
                  <a:srgbClr val="222222"/>
                </a:solidFill>
                <a:effectLst/>
              </a:rPr>
              <a:t>Provisions relating to Information technology Appellate Tribunal</a:t>
            </a:r>
          </a:p>
          <a:p>
            <a:pPr algn="l">
              <a:buFont typeface="+mj-lt"/>
              <a:buAutoNum type="arabicPeriod"/>
            </a:pPr>
            <a:r>
              <a:rPr lang="en-US" sz="2000" b="0" i="0" dirty="0">
                <a:solidFill>
                  <a:srgbClr val="222222"/>
                </a:solidFill>
                <a:effectLst/>
              </a:rPr>
              <a:t>Miscellaneous</a:t>
            </a:r>
          </a:p>
          <a:p>
            <a:endParaRPr lang="en-US" dirty="0"/>
          </a:p>
        </p:txBody>
      </p:sp>
    </p:spTree>
    <p:extLst>
      <p:ext uri="{BB962C8B-B14F-4D97-AF65-F5344CB8AC3E}">
        <p14:creationId xmlns:p14="http://schemas.microsoft.com/office/powerpoint/2010/main" val="6403424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C17A9F-3C9A-6D65-36CC-9FE11335A91F}"/>
              </a:ext>
            </a:extLst>
          </p:cNvPr>
          <p:cNvSpPr>
            <a:spLocks noGrp="1"/>
          </p:cNvSpPr>
          <p:nvPr>
            <p:ph idx="1"/>
          </p:nvPr>
        </p:nvSpPr>
        <p:spPr>
          <a:xfrm>
            <a:off x="472965" y="441434"/>
            <a:ext cx="9412014" cy="5943599"/>
          </a:xfrm>
        </p:spPr>
        <p:txBody>
          <a:bodyPr>
            <a:normAutofit/>
          </a:bodyPr>
          <a:lstStyle/>
          <a:p>
            <a:r>
              <a:rPr lang="en-US" dirty="0"/>
              <a:t>The Electronic Transactions Act of Nepal broadly addresses the following key areas:</a:t>
            </a:r>
          </a:p>
          <a:p>
            <a:pPr marL="0" indent="0" algn="just">
              <a:buNone/>
            </a:pPr>
            <a:r>
              <a:rPr lang="en-US" dirty="0"/>
              <a:t>1.	</a:t>
            </a:r>
            <a:r>
              <a:rPr lang="en-US" sz="2000" b="1" dirty="0"/>
              <a:t>Legal Recognition of Electronic Records: </a:t>
            </a:r>
            <a:r>
              <a:rPr lang="en-US" sz="2000" dirty="0"/>
              <a:t>It grants legal recognition to 	electronic records and documents, treating them similarly to physical 	documents.</a:t>
            </a:r>
          </a:p>
          <a:p>
            <a:pPr marL="0" indent="0" algn="just">
              <a:buNone/>
            </a:pPr>
            <a:r>
              <a:rPr lang="en-US" sz="2000" dirty="0"/>
              <a:t>2.	</a:t>
            </a:r>
            <a:r>
              <a:rPr lang="en-US" sz="2000" b="1" dirty="0"/>
              <a:t>Digital Signatures: </a:t>
            </a:r>
            <a:r>
              <a:rPr lang="en-US" sz="2000" dirty="0"/>
              <a:t>The Act acknowledges the legal validity of digital 	signatures and outlines the requirements and standards for their use in 	electronic transactions.</a:t>
            </a:r>
          </a:p>
          <a:p>
            <a:pPr marL="0" indent="0" algn="just">
              <a:buNone/>
            </a:pPr>
            <a:r>
              <a:rPr lang="en-US" sz="2000" dirty="0"/>
              <a:t>3.	</a:t>
            </a:r>
            <a:r>
              <a:rPr lang="en-US" sz="2000" b="1" dirty="0"/>
              <a:t>E-Commerce: </a:t>
            </a:r>
            <a:r>
              <a:rPr lang="en-US" sz="2000" dirty="0"/>
              <a:t>It provides a legal framework for electronic commerce (e-	commerce) and electronic contracts, ensuring their enforceability and 	validity.</a:t>
            </a:r>
          </a:p>
          <a:p>
            <a:pPr marL="0" indent="0" algn="just">
              <a:buNone/>
            </a:pPr>
            <a:r>
              <a:rPr lang="en-US" sz="2000" dirty="0"/>
              <a:t>4.	</a:t>
            </a:r>
            <a:r>
              <a:rPr lang="en-US" sz="2000" b="1" dirty="0"/>
              <a:t>Liabilities and Offenses: </a:t>
            </a:r>
            <a:r>
              <a:rPr lang="en-US" sz="2000" dirty="0"/>
              <a:t>The Act specifies liabilities and penalties for 	offenses related to unauthorized access, data tampering, and other 	cybercrimes.</a:t>
            </a:r>
          </a:p>
          <a:p>
            <a:pPr marL="0" indent="0" algn="just">
              <a:buNone/>
            </a:pPr>
            <a:r>
              <a:rPr lang="en-US" sz="2000" dirty="0"/>
              <a:t>5.	</a:t>
            </a:r>
            <a:r>
              <a:rPr lang="en-US" sz="2000" b="1" dirty="0"/>
              <a:t>Government Use of Electronic Records: </a:t>
            </a:r>
            <a:r>
              <a:rPr lang="en-US" sz="2000" dirty="0"/>
              <a:t>It outlines the procedures for the 	use </a:t>
            </a:r>
            <a:r>
              <a:rPr lang="en-US" sz="2000"/>
              <a:t>of electronic </a:t>
            </a:r>
            <a:r>
              <a:rPr lang="en-US" sz="2000" dirty="0"/>
              <a:t>records and digital signatures in government transactions 	</a:t>
            </a:r>
            <a:r>
              <a:rPr lang="en-US" sz="2000"/>
              <a:t>and communications</a:t>
            </a:r>
            <a:r>
              <a:rPr lang="en-US" sz="2000" dirty="0"/>
              <a:t>.</a:t>
            </a:r>
          </a:p>
        </p:txBody>
      </p:sp>
    </p:spTree>
    <p:extLst>
      <p:ext uri="{BB962C8B-B14F-4D97-AF65-F5344CB8AC3E}">
        <p14:creationId xmlns:p14="http://schemas.microsoft.com/office/powerpoint/2010/main" val="129022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CA3A6-AE38-0339-1D7F-5A7485452EAB}"/>
              </a:ext>
            </a:extLst>
          </p:cNvPr>
          <p:cNvSpPr>
            <a:spLocks noGrp="1"/>
          </p:cNvSpPr>
          <p:nvPr>
            <p:ph type="title"/>
          </p:nvPr>
        </p:nvSpPr>
        <p:spPr>
          <a:xfrm>
            <a:off x="838200" y="1"/>
            <a:ext cx="10515600" cy="929147"/>
          </a:xfrm>
        </p:spPr>
        <p:txBody>
          <a:bodyPr>
            <a:normAutofit/>
          </a:bodyPr>
          <a:lstStyle/>
          <a:p>
            <a:pPr algn="ctr"/>
            <a:r>
              <a:rPr lang="en-US" sz="4800" b="1" dirty="0">
                <a:effectLst>
                  <a:outerShdw blurRad="38100" dist="38100" dir="2700000" algn="tl">
                    <a:srgbClr val="000000">
                      <a:alpha val="43137"/>
                    </a:srgbClr>
                  </a:outerShdw>
                </a:effectLst>
              </a:rPr>
              <a:t>Introduction of Exploits</a:t>
            </a:r>
          </a:p>
        </p:txBody>
      </p:sp>
      <p:pic>
        <p:nvPicPr>
          <p:cNvPr id="2050" name="Picture 2" descr="exploit - Definition">
            <a:extLst>
              <a:ext uri="{FF2B5EF4-FFF2-40B4-BE49-F238E27FC236}">
                <a16:creationId xmlns:a16="http://schemas.microsoft.com/office/drawing/2014/main" id="{4B072156-DF2E-E888-A0E8-6E9C6E3BA6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943897"/>
            <a:ext cx="12192000" cy="59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333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CA3A6-AE38-0339-1D7F-5A7485452EAB}"/>
              </a:ext>
            </a:extLst>
          </p:cNvPr>
          <p:cNvSpPr>
            <a:spLocks noGrp="1"/>
          </p:cNvSpPr>
          <p:nvPr>
            <p:ph type="title"/>
          </p:nvPr>
        </p:nvSpPr>
        <p:spPr>
          <a:xfrm>
            <a:off x="838200" y="1"/>
            <a:ext cx="10515600" cy="929147"/>
          </a:xfrm>
        </p:spPr>
        <p:txBody>
          <a:bodyPr>
            <a:normAutofit/>
          </a:bodyPr>
          <a:lstStyle/>
          <a:p>
            <a:pPr algn="ctr"/>
            <a:r>
              <a:rPr lang="en-US" sz="4800" b="1" dirty="0">
                <a:effectLst>
                  <a:outerShdw blurRad="38100" dist="38100" dir="2700000" algn="tl">
                    <a:srgbClr val="000000">
                      <a:alpha val="43137"/>
                    </a:srgbClr>
                  </a:outerShdw>
                </a:effectLst>
              </a:rPr>
              <a:t>Introduction of Exploits</a:t>
            </a:r>
          </a:p>
        </p:txBody>
      </p:sp>
      <p:sp>
        <p:nvSpPr>
          <p:cNvPr id="3" name="Content Placeholder 2">
            <a:extLst>
              <a:ext uri="{FF2B5EF4-FFF2-40B4-BE49-F238E27FC236}">
                <a16:creationId xmlns:a16="http://schemas.microsoft.com/office/drawing/2014/main" id="{792D9CCC-9800-E383-480A-37C0C8E6A6C6}"/>
              </a:ext>
            </a:extLst>
          </p:cNvPr>
          <p:cNvSpPr>
            <a:spLocks noGrp="1"/>
          </p:cNvSpPr>
          <p:nvPr>
            <p:ph idx="1"/>
          </p:nvPr>
        </p:nvSpPr>
        <p:spPr>
          <a:xfrm>
            <a:off x="427703" y="929148"/>
            <a:ext cx="11488994" cy="5928852"/>
          </a:xfrm>
        </p:spPr>
        <p:txBody>
          <a:bodyPr>
            <a:normAutofit/>
          </a:bodyPr>
          <a:lstStyle/>
          <a:p>
            <a:pPr algn="just"/>
            <a:r>
              <a:rPr lang="en-US" sz="2600" dirty="0"/>
              <a:t>A computer exploit, or exploit, is an attack on a computer system, especially one that takes advantage of a particular vulnerability the system offers to intruders. </a:t>
            </a:r>
          </a:p>
          <a:p>
            <a:pPr algn="just"/>
            <a:r>
              <a:rPr lang="en-US" sz="2600" dirty="0"/>
              <a:t>In simpler term, exploit refers to the act of successfully making such an attack. An exploit takes advantage of a weakness in an operating system, application or any other software code, including application plug-ins or software libraries. The owners of the code typically issue a fix, or patch, in response.</a:t>
            </a:r>
          </a:p>
          <a:p>
            <a:pPr algn="just"/>
            <a:r>
              <a:rPr lang="en-US" sz="2600" dirty="0"/>
              <a:t>Users of the system or application are responsible for obtaining the patch, which can usually be downloaded from the software developer on the web, or it may be downloaded automatically by the operating system or application that needs it. Failure to install a patch for a given problem exposes the user to a computer exploit and the possibility of a security breach.</a:t>
            </a:r>
          </a:p>
        </p:txBody>
      </p:sp>
    </p:spTree>
    <p:extLst>
      <p:ext uri="{BB962C8B-B14F-4D97-AF65-F5344CB8AC3E}">
        <p14:creationId xmlns:p14="http://schemas.microsoft.com/office/powerpoint/2010/main" val="3308887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78AA38-1173-C4FE-BE5D-C50C5F5900EE}"/>
              </a:ext>
            </a:extLst>
          </p:cNvPr>
          <p:cNvSpPr>
            <a:spLocks noGrp="1"/>
          </p:cNvSpPr>
          <p:nvPr>
            <p:ph idx="1"/>
          </p:nvPr>
        </p:nvSpPr>
        <p:spPr>
          <a:xfrm>
            <a:off x="677333" y="162232"/>
            <a:ext cx="9705531" cy="5879131"/>
          </a:xfrm>
        </p:spPr>
        <p:txBody>
          <a:bodyPr/>
          <a:lstStyle/>
          <a:p>
            <a:pPr algn="just"/>
            <a:r>
              <a:rPr lang="en-US" sz="2000" dirty="0">
                <a:solidFill>
                  <a:schemeClr val="tx1"/>
                </a:solidFill>
              </a:rPr>
              <a:t>A computer exploit is a piece of code or software that identifies security flaws in applications, systems, and networks and takes advantage of them for the benefit of cybercriminals. </a:t>
            </a:r>
          </a:p>
          <a:p>
            <a:pPr algn="just"/>
            <a:r>
              <a:rPr lang="en-US" sz="2000" b="0" i="0" dirty="0">
                <a:solidFill>
                  <a:schemeClr val="tx1"/>
                </a:solidFill>
                <a:effectLst/>
              </a:rPr>
              <a:t>It is a specialized programs or snippets of code that take advantage of a software vulnerability or security flaw.</a:t>
            </a:r>
          </a:p>
          <a:p>
            <a:pPr algn="just"/>
            <a:r>
              <a:rPr lang="en-US" sz="2000" dirty="0">
                <a:solidFill>
                  <a:schemeClr val="tx1"/>
                </a:solidFill>
              </a:rPr>
              <a:t>It is a tool that allows a hacker to leverage a security vulnerability for their own ends. If one can program it, and if it takes advantage of a software or hardware vulnerability, then it’s a security exploit.</a:t>
            </a:r>
          </a:p>
          <a:p>
            <a:pPr algn="just"/>
            <a:endParaRPr lang="en-US" dirty="0"/>
          </a:p>
        </p:txBody>
      </p:sp>
      <p:pic>
        <p:nvPicPr>
          <p:cNvPr id="4" name="Picture 3">
            <a:extLst>
              <a:ext uri="{FF2B5EF4-FFF2-40B4-BE49-F238E27FC236}">
                <a16:creationId xmlns:a16="http://schemas.microsoft.com/office/drawing/2014/main" id="{51C26008-9375-C429-E59D-0D415403FAFC}"/>
              </a:ext>
            </a:extLst>
          </p:cNvPr>
          <p:cNvPicPr>
            <a:picLocks noChangeAspect="1"/>
          </p:cNvPicPr>
          <p:nvPr/>
        </p:nvPicPr>
        <p:blipFill>
          <a:blip r:embed="rId2"/>
          <a:stretch>
            <a:fillRect/>
          </a:stretch>
        </p:blipFill>
        <p:spPr>
          <a:xfrm>
            <a:off x="840658" y="3111910"/>
            <a:ext cx="8657303" cy="3746090"/>
          </a:xfrm>
          <a:prstGeom prst="rect">
            <a:avLst/>
          </a:prstGeom>
        </p:spPr>
      </p:pic>
    </p:spTree>
    <p:extLst>
      <p:ext uri="{BB962C8B-B14F-4D97-AF65-F5344CB8AC3E}">
        <p14:creationId xmlns:p14="http://schemas.microsoft.com/office/powerpoint/2010/main" val="18665711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318</TotalTime>
  <Words>7666</Words>
  <Application>Microsoft Office PowerPoint</Application>
  <PresentationFormat>Widescreen</PresentationFormat>
  <Paragraphs>370</Paragraphs>
  <Slides>66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Arial</vt:lpstr>
      <vt:lpstr>Arial</vt:lpstr>
      <vt:lpstr>Trebuchet MS</vt:lpstr>
      <vt:lpstr>Wingdings</vt:lpstr>
      <vt:lpstr>Wingdings 3</vt:lpstr>
      <vt:lpstr>Facet</vt:lpstr>
      <vt:lpstr>Unit 2 Cyber Attacks, Cybersecurity and Cyber Law</vt:lpstr>
      <vt:lpstr>Threat Landscape-Computer Incidents</vt:lpstr>
      <vt:lpstr>PowerPoint Presentation</vt:lpstr>
      <vt:lpstr>PowerPoint Presentation</vt:lpstr>
      <vt:lpstr>The main factors contributing to the dynamic threat landscape include: </vt:lpstr>
      <vt:lpstr> Current threat landscape and incidents in Nepal</vt:lpstr>
      <vt:lpstr>Introduction of Exploits</vt:lpstr>
      <vt:lpstr>Introduction of Exploits</vt:lpstr>
      <vt:lpstr>PowerPoint Presentation</vt:lpstr>
      <vt:lpstr>Types of Exploits</vt:lpstr>
      <vt:lpstr>PowerPoint Presentation</vt:lpstr>
      <vt:lpstr>Types of Exploits</vt:lpstr>
      <vt:lpstr>General Types of Exploits</vt:lpstr>
      <vt:lpstr>PowerPoint Presentation</vt:lpstr>
      <vt:lpstr>Specific Types of Exploits </vt:lpstr>
      <vt:lpstr>PowerPoint Presentation</vt:lpstr>
      <vt:lpstr>Examples of Computer Exploit</vt:lpstr>
      <vt:lpstr>PowerPoint Presentation</vt:lpstr>
      <vt:lpstr>PowerPoint Presentation</vt:lpstr>
      <vt:lpstr>Ways to protect computer from Exploits</vt:lpstr>
      <vt:lpstr>PowerPoint Presentation</vt:lpstr>
      <vt:lpstr>CIA Security Triad; Confidentiality, Integrity, and Availability</vt:lpstr>
      <vt:lpstr>CIA Security Triad; Confidentiality, Integrity, and Availability</vt:lpstr>
      <vt:lpstr>Confidentiality</vt:lpstr>
      <vt:lpstr>PowerPoint Presentation</vt:lpstr>
      <vt:lpstr>Integrity</vt:lpstr>
      <vt:lpstr>PowerPoint Presentation</vt:lpstr>
      <vt:lpstr>Availability</vt:lpstr>
      <vt:lpstr>PowerPoint Presentation</vt:lpstr>
      <vt:lpstr>Implementation of CIA at Organization, Network, Application and High End Users</vt:lpstr>
      <vt:lpstr>PowerPoint Presentation</vt:lpstr>
      <vt:lpstr>History of the CIA triad </vt:lpstr>
      <vt:lpstr>CIA at Organization </vt:lpstr>
      <vt:lpstr>Integrity </vt:lpstr>
      <vt:lpstr>Availability </vt:lpstr>
      <vt:lpstr>CIA at Network</vt:lpstr>
      <vt:lpstr>PowerPoint Presentation</vt:lpstr>
      <vt:lpstr>Denial of Service(DoS) Attack</vt:lpstr>
      <vt:lpstr>Spoofing (masquerading) </vt:lpstr>
      <vt:lpstr>CIA at Application</vt:lpstr>
      <vt:lpstr>CIA at End-User Level</vt:lpstr>
      <vt:lpstr>Response to cyber attacks</vt:lpstr>
      <vt:lpstr>Protection of Evidences and Activity Log </vt:lpstr>
      <vt:lpstr>Incident Containment </vt:lpstr>
      <vt:lpstr>Eradication </vt:lpstr>
      <vt:lpstr>Incident Follow-upUsing an MSSP(Managed Security Service Provider)  </vt:lpstr>
      <vt:lpstr>PowerPoint Presentation</vt:lpstr>
      <vt:lpstr>Identify the threat</vt:lpstr>
      <vt:lpstr>Computer Forensics </vt:lpstr>
      <vt:lpstr>PowerPoint Presentation</vt:lpstr>
      <vt:lpstr>PowerPoint Presentation</vt:lpstr>
      <vt:lpstr>Importance of Computer Forensics</vt:lpstr>
      <vt:lpstr>PowerPoint Presentation</vt:lpstr>
      <vt:lpstr>Types of computer forensics</vt:lpstr>
      <vt:lpstr>Conclusion</vt:lpstr>
      <vt:lpstr>Cyber Law</vt:lpstr>
      <vt:lpstr>PowerPoint Presentation</vt:lpstr>
      <vt:lpstr>Importance of Cyber Law</vt:lpstr>
      <vt:lpstr>Area of Cyber Law</vt:lpstr>
      <vt:lpstr>PowerPoint Presentation</vt:lpstr>
      <vt:lpstr>PowerPoint Presentation</vt:lpstr>
      <vt:lpstr>Advantages of Cyber Law   </vt:lpstr>
      <vt:lpstr>Electronic Transaction Act of Nepal</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 Cyber Attacks, Cybersecurity and Cyber Law</dc:title>
  <dc:creator>Rakshya Giri</dc:creator>
  <cp:lastModifiedBy>Rakshya Giri</cp:lastModifiedBy>
  <cp:revision>32</cp:revision>
  <dcterms:created xsi:type="dcterms:W3CDTF">2022-10-15T12:07:52Z</dcterms:created>
  <dcterms:modified xsi:type="dcterms:W3CDTF">2024-01-09T10:15:40Z</dcterms:modified>
</cp:coreProperties>
</file>