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305" r:id="rId2"/>
    <p:sldId id="306" r:id="rId3"/>
    <p:sldId id="307" r:id="rId4"/>
    <p:sldId id="308" r:id="rId5"/>
    <p:sldId id="309" r:id="rId6"/>
    <p:sldId id="310" r:id="rId7"/>
    <p:sldId id="311" r:id="rId8"/>
    <p:sldId id="304" r:id="rId9"/>
    <p:sldId id="300" r:id="rId10"/>
    <p:sldId id="301" r:id="rId11"/>
    <p:sldId id="302" r:id="rId12"/>
    <p:sldId id="303" r:id="rId13"/>
    <p:sldId id="263" r:id="rId14"/>
    <p:sldId id="258" r:id="rId15"/>
    <p:sldId id="259" r:id="rId16"/>
    <p:sldId id="295" r:id="rId17"/>
    <p:sldId id="296" r:id="rId18"/>
    <p:sldId id="298" r:id="rId19"/>
    <p:sldId id="299" r:id="rId20"/>
    <p:sldId id="267" r:id="rId21"/>
    <p:sldId id="261" r:id="rId22"/>
    <p:sldId id="268" r:id="rId23"/>
    <p:sldId id="262" r:id="rId24"/>
    <p:sldId id="266" r:id="rId25"/>
    <p:sldId id="279" r:id="rId26"/>
    <p:sldId id="278" r:id="rId27"/>
    <p:sldId id="276" r:id="rId28"/>
    <p:sldId id="277" r:id="rId29"/>
    <p:sldId id="280" r:id="rId30"/>
    <p:sldId id="282" r:id="rId31"/>
    <p:sldId id="281" r:id="rId32"/>
    <p:sldId id="285" r:id="rId33"/>
    <p:sldId id="286" r:id="rId34"/>
    <p:sldId id="287" r:id="rId35"/>
    <p:sldId id="289" r:id="rId36"/>
    <p:sldId id="293" r:id="rId37"/>
    <p:sldId id="290" r:id="rId38"/>
    <p:sldId id="291" r:id="rId39"/>
    <p:sldId id="294" r:id="rId40"/>
    <p:sldId id="292"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29" autoAdjust="0"/>
    <p:restoredTop sz="94660"/>
  </p:normalViewPr>
  <p:slideViewPr>
    <p:cSldViewPr snapToGrid="0">
      <p:cViewPr varScale="1">
        <p:scale>
          <a:sx n="73" d="100"/>
          <a:sy n="73" d="100"/>
        </p:scale>
        <p:origin x="4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1/17/2023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6141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00625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7376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1352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9953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5760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0320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0418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1047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882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8854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4145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0580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8664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3792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1321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7942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1/17/2023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424227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javatpoint.com/window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1003422"/>
          </a:xfrm>
        </p:spPr>
        <p:txBody>
          <a:bodyPr>
            <a:normAutofit fontScale="90000"/>
          </a:bodyPr>
          <a:lstStyle/>
          <a:p>
            <a:r>
              <a:rPr lang="en-US" dirty="0">
                <a:solidFill>
                  <a:srgbClr val="FF0000"/>
                </a:solidFill>
              </a:rPr>
              <a:t>ASP.NET</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 </a:t>
            </a:r>
            <a:r>
              <a:rPr lang="en-US" dirty="0"/>
              <a:t>is a web framework designed and developed by Microsoft. </a:t>
            </a:r>
          </a:p>
          <a:p>
            <a:r>
              <a:rPr lang="en-US" dirty="0"/>
              <a:t>It is used to develop websites, web applications</a:t>
            </a:r>
          </a:p>
          <a:p>
            <a:r>
              <a:rPr lang="en-US" dirty="0"/>
              <a:t> It provides fantastic integration of HTML, CSS and JavaScript. </a:t>
            </a:r>
          </a:p>
          <a:p>
            <a:r>
              <a:rPr lang="en-US" dirty="0"/>
              <a:t>It was first released in January 2002. </a:t>
            </a:r>
          </a:p>
          <a:p>
            <a:r>
              <a:rPr lang="en-US" dirty="0"/>
              <a:t>ASP.NET is a web application framework developed and marketed by Microsoft to allow programmers to build dynamic web sites. </a:t>
            </a:r>
          </a:p>
          <a:p>
            <a:r>
              <a:rPr lang="en-US" dirty="0"/>
              <a:t>It allows you to use a full featured programming language such as C# or VB.NET to build web applications easily.</a:t>
            </a:r>
          </a:p>
          <a:p>
            <a:r>
              <a:rPr lang="en-US" dirty="0"/>
              <a:t>It is built on the Common Language Runtime (CLR) and allows programmers to write code using any supported .NET language.</a:t>
            </a:r>
          </a:p>
          <a:p>
            <a:endParaRPr lang="en-US" dirty="0"/>
          </a:p>
        </p:txBody>
      </p:sp>
    </p:spTree>
    <p:extLst>
      <p:ext uri="{BB962C8B-B14F-4D97-AF65-F5344CB8AC3E}">
        <p14:creationId xmlns:p14="http://schemas.microsoft.com/office/powerpoint/2010/main" val="3215691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RangeValidator</a:t>
            </a:r>
            <a:r>
              <a:rPr lang="en-US" dirty="0"/>
              <a:t> Control</a:t>
            </a:r>
            <a:br>
              <a:rPr lang="en-US" dirty="0"/>
            </a:br>
            <a:endParaRPr lang="en-US" dirty="0"/>
          </a:p>
        </p:txBody>
      </p:sp>
      <p:sp>
        <p:nvSpPr>
          <p:cNvPr id="3" name="Content Placeholder 2"/>
          <p:cNvSpPr>
            <a:spLocks noGrp="1"/>
          </p:cNvSpPr>
          <p:nvPr>
            <p:ph idx="1"/>
          </p:nvPr>
        </p:nvSpPr>
        <p:spPr>
          <a:xfrm>
            <a:off x="979714" y="1854926"/>
            <a:ext cx="9916883" cy="4020942"/>
          </a:xfrm>
        </p:spPr>
        <p:txBody>
          <a:bodyPr>
            <a:normAutofit/>
          </a:bodyPr>
          <a:lstStyle/>
          <a:p>
            <a:r>
              <a:rPr lang="en-US" dirty="0" smtClean="0"/>
              <a:t>The </a:t>
            </a:r>
            <a:r>
              <a:rPr lang="en-US" dirty="0" err="1"/>
              <a:t>RangeValidator</a:t>
            </a:r>
            <a:r>
              <a:rPr lang="en-US" dirty="0"/>
              <a:t> control verifies that the input value falls within a predetermined </a:t>
            </a:r>
            <a:r>
              <a:rPr lang="en-US" dirty="0" err="1" smtClean="0"/>
              <a:t>range.It</a:t>
            </a:r>
            <a:r>
              <a:rPr lang="en-US" dirty="0" smtClean="0"/>
              <a:t> </a:t>
            </a:r>
            <a:r>
              <a:rPr lang="en-US" dirty="0"/>
              <a:t>has three specific properties: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52373461"/>
              </p:ext>
            </p:extLst>
          </p:nvPr>
        </p:nvGraphicFramePr>
        <p:xfrm>
          <a:off x="979713" y="2737637"/>
          <a:ext cx="6100762" cy="1981200"/>
        </p:xfrm>
        <a:graphic>
          <a:graphicData uri="http://schemas.openxmlformats.org/drawingml/2006/table">
            <a:tbl>
              <a:tblPr/>
              <a:tblGrid>
                <a:gridCol w="1827314">
                  <a:extLst>
                    <a:ext uri="{9D8B030D-6E8A-4147-A177-3AD203B41FA5}">
                      <a16:colId xmlns:a16="http://schemas.microsoft.com/office/drawing/2014/main" val="1255776859"/>
                    </a:ext>
                  </a:extLst>
                </a:gridCol>
                <a:gridCol w="4273448">
                  <a:extLst>
                    <a:ext uri="{9D8B030D-6E8A-4147-A177-3AD203B41FA5}">
                      <a16:colId xmlns:a16="http://schemas.microsoft.com/office/drawing/2014/main" val="3667755944"/>
                    </a:ext>
                  </a:extLst>
                </a:gridCol>
              </a:tblGrid>
              <a:tr h="0">
                <a:tc>
                  <a:txBody>
                    <a:bodyPr/>
                    <a:lstStyle/>
                    <a:p>
                      <a:pPr algn="l" fontAlgn="t"/>
                      <a:r>
                        <a:rPr lang="en-US" dirty="0">
                          <a:effectLst/>
                        </a:rPr>
                        <a:t>Properties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248052079"/>
                  </a:ext>
                </a:extLst>
              </a:tr>
              <a:tr h="0">
                <a:tc>
                  <a:txBody>
                    <a:bodyPr/>
                    <a:lstStyle/>
                    <a:p>
                      <a:pPr fontAlgn="t"/>
                      <a:r>
                        <a:rPr lang="en-US">
                          <a:effectLst/>
                        </a:rPr>
                        <a:t>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It defines the type of the data. The available values </a:t>
                      </a:r>
                      <a:r>
                        <a:rPr lang="en-US" dirty="0" smtClean="0">
                          <a:effectLst/>
                        </a:rPr>
                        <a:t>are Double</a:t>
                      </a:r>
                      <a:r>
                        <a:rPr lang="en-US" dirty="0">
                          <a:effectLst/>
                        </a:rPr>
                        <a:t>, Integer, and </a:t>
                      </a:r>
                      <a:r>
                        <a:rPr lang="en-US" dirty="0" smtClean="0">
                          <a:effectLst/>
                        </a:rPr>
                        <a:t>String etc.</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48741709"/>
                  </a:ext>
                </a:extLst>
              </a:tr>
              <a:tr h="0">
                <a:tc>
                  <a:txBody>
                    <a:bodyPr/>
                    <a:lstStyle/>
                    <a:p>
                      <a:pPr fontAlgn="t"/>
                      <a:r>
                        <a:rPr lang="en-US">
                          <a:effectLst/>
                        </a:rPr>
                        <a:t>MinimumValue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It specifies the minimum value of the range.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23888133"/>
                  </a:ext>
                </a:extLst>
              </a:tr>
              <a:tr h="0">
                <a:tc>
                  <a:txBody>
                    <a:bodyPr/>
                    <a:lstStyle/>
                    <a:p>
                      <a:pPr fontAlgn="t"/>
                      <a:r>
                        <a:rPr lang="en-US">
                          <a:effectLst/>
                        </a:rPr>
                        <a:t>MaximumValue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It specifies the maximum value of the range.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2757177"/>
                  </a:ext>
                </a:extLst>
              </a:tr>
            </a:tbl>
          </a:graphicData>
        </a:graphic>
      </p:graphicFrame>
      <p:sp>
        <p:nvSpPr>
          <p:cNvPr id="5" name="Rectangle 4"/>
          <p:cNvSpPr/>
          <p:nvPr/>
        </p:nvSpPr>
        <p:spPr>
          <a:xfrm>
            <a:off x="744583" y="4724385"/>
            <a:ext cx="10855233" cy="1477328"/>
          </a:xfrm>
          <a:prstGeom prst="rect">
            <a:avLst/>
          </a:prstGeom>
        </p:spPr>
        <p:txBody>
          <a:bodyPr wrap="square">
            <a:spAutoFit/>
          </a:bodyPr>
          <a:lstStyle/>
          <a:p>
            <a:r>
              <a:rPr lang="en-US" dirty="0"/>
              <a:t>&lt;</a:t>
            </a:r>
            <a:r>
              <a:rPr lang="en-US" dirty="0" err="1"/>
              <a:t>asp:RangeValidator</a:t>
            </a:r>
            <a:r>
              <a:rPr lang="en-US" dirty="0"/>
              <a:t> ID="</a:t>
            </a:r>
            <a:r>
              <a:rPr lang="en-US" dirty="0" err="1"/>
              <a:t>rvclass</a:t>
            </a:r>
            <a:r>
              <a:rPr lang="en-US" dirty="0"/>
              <a:t>" </a:t>
            </a:r>
            <a:r>
              <a:rPr lang="en-US" dirty="0" err="1"/>
              <a:t>runat</a:t>
            </a:r>
            <a:r>
              <a:rPr lang="en-US" dirty="0"/>
              <a:t>="server" </a:t>
            </a:r>
            <a:r>
              <a:rPr lang="en-US" dirty="0" err="1"/>
              <a:t>ControlToValidate</a:t>
            </a:r>
            <a:r>
              <a:rPr lang="en-US" dirty="0"/>
              <a:t>="</a:t>
            </a:r>
            <a:r>
              <a:rPr lang="en-US" dirty="0" err="1"/>
              <a:t>txtclass</a:t>
            </a:r>
            <a:r>
              <a:rPr lang="en-US" dirty="0"/>
              <a:t>" </a:t>
            </a:r>
          </a:p>
          <a:p>
            <a:r>
              <a:rPr lang="en-US" dirty="0"/>
              <a:t>   </a:t>
            </a:r>
            <a:r>
              <a:rPr lang="en-US" dirty="0" err="1"/>
              <a:t>ErrorMessage</a:t>
            </a:r>
            <a:r>
              <a:rPr lang="en-US" dirty="0"/>
              <a:t>="Enter your class (6 - 12)" </a:t>
            </a:r>
            <a:r>
              <a:rPr lang="en-US" dirty="0" err="1"/>
              <a:t>MaximumValue</a:t>
            </a:r>
            <a:r>
              <a:rPr lang="en-US" dirty="0"/>
              <a:t>="12" </a:t>
            </a:r>
          </a:p>
          <a:p>
            <a:r>
              <a:rPr lang="en-US" dirty="0"/>
              <a:t>   </a:t>
            </a:r>
            <a:r>
              <a:rPr lang="en-US" dirty="0" err="1"/>
              <a:t>MinimumValue</a:t>
            </a:r>
            <a:r>
              <a:rPr lang="en-US" dirty="0"/>
              <a:t>="6" Type="Integer"&gt;</a:t>
            </a:r>
          </a:p>
          <a:p>
            <a:r>
              <a:rPr lang="en-US" dirty="0"/>
              <a:t>   </a:t>
            </a:r>
          </a:p>
          <a:p>
            <a:r>
              <a:rPr lang="en-US" dirty="0"/>
              <a:t>&lt;/</a:t>
            </a:r>
            <a:r>
              <a:rPr lang="en-US" dirty="0" err="1"/>
              <a:t>asp:RangeValidator</a:t>
            </a:r>
            <a:r>
              <a:rPr lang="en-US" dirty="0"/>
              <a:t>&gt;</a:t>
            </a:r>
          </a:p>
        </p:txBody>
      </p:sp>
    </p:spTree>
    <p:extLst>
      <p:ext uri="{BB962C8B-B14F-4D97-AF65-F5344CB8AC3E}">
        <p14:creationId xmlns:p14="http://schemas.microsoft.com/office/powerpoint/2010/main" val="1799389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CompareValidator</a:t>
            </a:r>
            <a:r>
              <a:rPr lang="en-US" dirty="0"/>
              <a:t> Control</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err="1"/>
              <a:t>CompareValidator</a:t>
            </a:r>
            <a:r>
              <a:rPr lang="en-US" dirty="0"/>
              <a:t> control compares a value in one control with a fixed value or a value in another control</a:t>
            </a:r>
            <a:r>
              <a:rPr lang="en-US" dirty="0" smtClean="0"/>
              <a:t>.</a:t>
            </a:r>
          </a:p>
          <a:p>
            <a:r>
              <a:rPr lang="en-US" dirty="0"/>
              <a:t>The basic syntax of the control is as follows:</a:t>
            </a:r>
          </a:p>
          <a:p>
            <a:endParaRPr lang="en-US" dirty="0"/>
          </a:p>
          <a:p>
            <a:r>
              <a:rPr lang="en-US" dirty="0"/>
              <a:t>&lt;</a:t>
            </a:r>
            <a:r>
              <a:rPr lang="en-US" dirty="0" err="1"/>
              <a:t>asp:CompareValidator</a:t>
            </a:r>
            <a:r>
              <a:rPr lang="en-US" dirty="0"/>
              <a:t> ID="CompareValidator1" </a:t>
            </a:r>
            <a:r>
              <a:rPr lang="en-US" dirty="0" err="1"/>
              <a:t>runat</a:t>
            </a:r>
            <a:r>
              <a:rPr lang="en-US" dirty="0"/>
              <a:t>="server" </a:t>
            </a:r>
          </a:p>
          <a:p>
            <a:pPr marL="0" indent="0">
              <a:buNone/>
            </a:pPr>
            <a:r>
              <a:rPr lang="en-US" dirty="0" smtClean="0"/>
              <a:t> </a:t>
            </a:r>
            <a:r>
              <a:rPr lang="en-US" dirty="0" err="1"/>
              <a:t>ErrorMessage</a:t>
            </a:r>
            <a:r>
              <a:rPr lang="en-US" dirty="0"/>
              <a:t>="</a:t>
            </a:r>
            <a:r>
              <a:rPr lang="en-US" dirty="0" err="1"/>
              <a:t>CompareValidator</a:t>
            </a:r>
            <a:r>
              <a:rPr lang="en-US" dirty="0"/>
              <a:t>"&gt;</a:t>
            </a:r>
          </a:p>
          <a:p>
            <a:pPr marL="0" indent="0">
              <a:buNone/>
            </a:pPr>
            <a:endParaRPr lang="en-US" dirty="0"/>
          </a:p>
          <a:p>
            <a:pPr marL="0" indent="0">
              <a:buNone/>
            </a:pPr>
            <a:r>
              <a:rPr lang="en-US" dirty="0"/>
              <a:t>&lt;/</a:t>
            </a:r>
            <a:r>
              <a:rPr lang="en-US" dirty="0" err="1"/>
              <a:t>asp:CompareValidator</a:t>
            </a:r>
            <a:r>
              <a:rPr lang="en-US" dirty="0"/>
              <a:t>&gt;</a:t>
            </a:r>
          </a:p>
          <a:p>
            <a:endParaRPr lang="en-US" dirty="0"/>
          </a:p>
        </p:txBody>
      </p:sp>
    </p:spTree>
    <p:extLst>
      <p:ext uri="{BB962C8B-B14F-4D97-AF65-F5344CB8AC3E}">
        <p14:creationId xmlns:p14="http://schemas.microsoft.com/office/powerpoint/2010/main" val="2360989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994956" y="2478555"/>
            <a:ext cx="9601196" cy="3318936"/>
          </a:xfrm>
        </p:spPr>
        <p:txBody>
          <a:bodyPr>
            <a:normAutofit fontScale="92500" lnSpcReduction="10000"/>
          </a:bodyPr>
          <a:lstStyle/>
          <a:p>
            <a:r>
              <a:rPr lang="en-US" dirty="0" err="1"/>
              <a:t>RegularExpressionValidator</a:t>
            </a:r>
            <a:endParaRPr lang="en-US" dirty="0"/>
          </a:p>
          <a:p>
            <a:r>
              <a:rPr lang="en-US" dirty="0"/>
              <a:t>The </a:t>
            </a:r>
            <a:r>
              <a:rPr lang="en-US" dirty="0" err="1"/>
              <a:t>RegularExpressionValidator</a:t>
            </a:r>
            <a:r>
              <a:rPr lang="en-US" dirty="0"/>
              <a:t> allows validating the input text by matching against a pattern of a regular expression. The regular expression is set in the </a:t>
            </a:r>
            <a:r>
              <a:rPr lang="en-US" dirty="0" err="1"/>
              <a:t>ValidationExpression</a:t>
            </a:r>
            <a:r>
              <a:rPr lang="en-US" dirty="0"/>
              <a:t> property.</a:t>
            </a:r>
          </a:p>
          <a:p>
            <a:pPr lvl="0"/>
            <a:r>
              <a:rPr lang="en-US" dirty="0"/>
              <a:t>&lt;</a:t>
            </a:r>
            <a:r>
              <a:rPr lang="en-US" dirty="0" err="1"/>
              <a:t>asp:RegularExpressionValidator</a:t>
            </a:r>
            <a:r>
              <a:rPr lang="en-US" dirty="0"/>
              <a:t> ID="RegularExpressionValidator1" </a:t>
            </a:r>
            <a:r>
              <a:rPr lang="en-US" dirty="0" err="1"/>
              <a:t>runat</a:t>
            </a:r>
            <a:r>
              <a:rPr lang="en-US" dirty="0"/>
              <a:t>="server" </a:t>
            </a:r>
            <a:r>
              <a:rPr lang="en-US" dirty="0" err="1"/>
              <a:t>ControlToValidate</a:t>
            </a:r>
            <a:r>
              <a:rPr lang="en-US" dirty="0"/>
              <a:t>="</a:t>
            </a:r>
            <a:r>
              <a:rPr lang="en-US" dirty="0" err="1"/>
              <a:t>txtEmail</a:t>
            </a:r>
            <a:r>
              <a:rPr lang="en-US" dirty="0"/>
              <a:t>" Display="Dynamic" </a:t>
            </a:r>
            <a:r>
              <a:rPr lang="en-US" dirty="0" err="1"/>
              <a:t>ErrorMessage</a:t>
            </a:r>
            <a:r>
              <a:rPr lang="en-US" dirty="0"/>
              <a:t>="Not valid email" </a:t>
            </a:r>
            <a:r>
              <a:rPr lang="en-US" dirty="0" err="1"/>
              <a:t>ForeColor</a:t>
            </a:r>
            <a:r>
              <a:rPr lang="en-US" dirty="0"/>
              <a:t>="Red" </a:t>
            </a:r>
            <a:r>
              <a:rPr lang="en-US" dirty="0" err="1"/>
              <a:t>SetFocusOnError</a:t>
            </a:r>
            <a:r>
              <a:rPr lang="en-US" dirty="0"/>
              <a:t>="True" </a:t>
            </a:r>
            <a:r>
              <a:rPr lang="en-US" dirty="0" err="1"/>
              <a:t>ValidationExpression</a:t>
            </a:r>
            <a:r>
              <a:rPr lang="en-US" dirty="0"/>
              <a:t>="\w+([-+.']\w+)*@\w+([-.]\w+)*\.\w+([-.]\w+)*"&gt;&lt;/</a:t>
            </a:r>
            <a:r>
              <a:rPr lang="en-US" dirty="0" err="1"/>
              <a:t>asp:RegularExpressionValidator</a:t>
            </a:r>
            <a:r>
              <a:rPr lang="en-US" dirty="0"/>
              <a:t>&gt;</a:t>
            </a:r>
          </a:p>
        </p:txBody>
      </p:sp>
      <p:sp>
        <p:nvSpPr>
          <p:cNvPr id="4" name="Rectangle 1"/>
          <p:cNvSpPr>
            <a:spLocks noChangeArrowheads="1"/>
          </p:cNvSpPr>
          <p:nvPr/>
        </p:nvSpPr>
        <p:spPr bwMode="auto">
          <a:xfrm>
            <a:off x="-300445" y="-11360"/>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86972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702977"/>
          </a:xfrm>
        </p:spPr>
        <p:txBody>
          <a:bodyPr>
            <a:normAutofit fontScale="90000"/>
          </a:bodyPr>
          <a:lstStyle/>
          <a:p>
            <a:r>
              <a:rPr lang="en-US" dirty="0" smtClean="0">
                <a:solidFill>
                  <a:srgbClr val="FF0000"/>
                </a:solidFill>
              </a:rPr>
              <a:t>Introduction to C#</a:t>
            </a:r>
            <a:endParaRPr lang="en-US" dirty="0">
              <a:solidFill>
                <a:srgbClr val="FF0000"/>
              </a:solidFill>
            </a:endParaRPr>
          </a:p>
        </p:txBody>
      </p:sp>
      <p:sp>
        <p:nvSpPr>
          <p:cNvPr id="3" name="Content Placeholder 2"/>
          <p:cNvSpPr>
            <a:spLocks noGrp="1"/>
          </p:cNvSpPr>
          <p:nvPr>
            <p:ph idx="1"/>
          </p:nvPr>
        </p:nvSpPr>
        <p:spPr>
          <a:xfrm>
            <a:off x="718457" y="1685109"/>
            <a:ext cx="10802983" cy="4519747"/>
          </a:xfrm>
        </p:spPr>
        <p:txBody>
          <a:bodyPr>
            <a:normAutofit fontScale="70000" lnSpcReduction="20000"/>
          </a:bodyPr>
          <a:lstStyle/>
          <a:p>
            <a:r>
              <a:rPr lang="en-US" sz="2600" dirty="0"/>
              <a:t>C# is pronounced as "C-Sharp". </a:t>
            </a:r>
            <a:endParaRPr lang="en-US" sz="2600" dirty="0" smtClean="0"/>
          </a:p>
          <a:p>
            <a:r>
              <a:rPr lang="en-US" sz="2600" dirty="0" smtClean="0"/>
              <a:t>It </a:t>
            </a:r>
            <a:r>
              <a:rPr lang="en-US" sz="2600" dirty="0"/>
              <a:t>is an object-oriented programming language provided by Microsoft that runs on </a:t>
            </a:r>
            <a:r>
              <a:rPr lang="en-US" sz="2600" dirty="0" err="1"/>
              <a:t>.Net</a:t>
            </a:r>
            <a:r>
              <a:rPr lang="en-US" sz="2600" dirty="0"/>
              <a:t> </a:t>
            </a:r>
            <a:r>
              <a:rPr lang="en-US" sz="2600" dirty="0" smtClean="0"/>
              <a:t>Framework. </a:t>
            </a:r>
            <a:endParaRPr lang="en-US" sz="2600" dirty="0"/>
          </a:p>
          <a:p>
            <a:r>
              <a:rPr lang="en-US" sz="2600" dirty="0"/>
              <a:t>C# was developed by </a:t>
            </a:r>
            <a:r>
              <a:rPr lang="en-US" sz="2600" b="1" dirty="0"/>
              <a:t>Anders Hejlsberg </a:t>
            </a:r>
            <a:r>
              <a:rPr lang="en-US" sz="2600" dirty="0"/>
              <a:t>and his team during the development of </a:t>
            </a:r>
            <a:r>
              <a:rPr lang="en-US" sz="2600" dirty="0" err="1"/>
              <a:t>.Net</a:t>
            </a:r>
            <a:r>
              <a:rPr lang="en-US" sz="2600" dirty="0"/>
              <a:t> </a:t>
            </a:r>
            <a:r>
              <a:rPr lang="en-US" sz="2600" dirty="0" smtClean="0"/>
              <a:t>Framework</a:t>
            </a:r>
          </a:p>
          <a:p>
            <a:r>
              <a:rPr lang="en-US" sz="2600" dirty="0" smtClean="0"/>
              <a:t>Case sensitive,.</a:t>
            </a:r>
            <a:r>
              <a:rPr lang="en-US" sz="2600" dirty="0" err="1" smtClean="0"/>
              <a:t>cs</a:t>
            </a:r>
            <a:r>
              <a:rPr lang="en-US" sz="2600" dirty="0" smtClean="0"/>
              <a:t> is extension of c sharp file</a:t>
            </a:r>
          </a:p>
          <a:p>
            <a:endParaRPr lang="en-US" sz="2600" dirty="0" smtClean="0"/>
          </a:p>
          <a:p>
            <a:pPr marL="0" indent="0">
              <a:buNone/>
            </a:pPr>
            <a:r>
              <a:rPr lang="en-US" sz="2600" dirty="0" smtClean="0"/>
              <a:t> By </a:t>
            </a:r>
            <a:r>
              <a:rPr lang="en-US" sz="2600" dirty="0"/>
              <a:t>the help of C# programming language, we can develop different types of secured and robust applications:</a:t>
            </a:r>
          </a:p>
          <a:p>
            <a:pPr lvl="0"/>
            <a:r>
              <a:rPr lang="en-US" sz="2600" b="1" dirty="0"/>
              <a:t>WINDOWS APPLICATION: </a:t>
            </a:r>
            <a:r>
              <a:rPr lang="en-US" sz="2600" dirty="0"/>
              <a:t>using console application or </a:t>
            </a:r>
            <a:r>
              <a:rPr lang="en-US" sz="2600" dirty="0" err="1"/>
              <a:t>winform</a:t>
            </a:r>
            <a:r>
              <a:rPr lang="en-US" sz="2600" dirty="0"/>
              <a:t> application.</a:t>
            </a:r>
          </a:p>
          <a:p>
            <a:pPr lvl="0"/>
            <a:r>
              <a:rPr lang="en-US" sz="2600" b="1" dirty="0"/>
              <a:t>MOBILE APPLICATIONS: </a:t>
            </a:r>
            <a:r>
              <a:rPr lang="en-US" sz="2600" dirty="0"/>
              <a:t>for phones such as Nokia Lumia (built-in support) but we can use a third party tool or library called “XAMARIN” to create mobile applications for ANDROID and IOS as well.</a:t>
            </a:r>
          </a:p>
          <a:p>
            <a:pPr lvl="0"/>
            <a:r>
              <a:rPr lang="en-US" sz="2600" b="1" dirty="0"/>
              <a:t>WEB APPLICATON: </a:t>
            </a:r>
            <a:r>
              <a:rPr lang="en-US" sz="2600" dirty="0"/>
              <a:t>using ASP.NET web forms or ASP.NET MVC.</a:t>
            </a:r>
          </a:p>
          <a:p>
            <a:pPr lvl="0"/>
            <a:r>
              <a:rPr lang="en-US" sz="2600" b="1" dirty="0"/>
              <a:t>GAMING </a:t>
            </a:r>
            <a:r>
              <a:rPr lang="en-US" sz="2600" b="1" dirty="0" smtClean="0"/>
              <a:t>APPLICATION</a:t>
            </a:r>
            <a:endParaRPr lang="en-US" sz="2600" dirty="0" smtClean="0"/>
          </a:p>
          <a:p>
            <a:r>
              <a:rPr lang="en-US" sz="2600" b="1" dirty="0" smtClean="0"/>
              <a:t>DATABASE APPLICATIONS</a:t>
            </a:r>
            <a:endParaRPr lang="en-US" sz="2600" b="1" dirty="0"/>
          </a:p>
          <a:p>
            <a:endParaRPr lang="en-US" dirty="0"/>
          </a:p>
        </p:txBody>
      </p:sp>
    </p:spTree>
    <p:extLst>
      <p:ext uri="{BB962C8B-B14F-4D97-AF65-F5344CB8AC3E}">
        <p14:creationId xmlns:p14="http://schemas.microsoft.com/office/powerpoint/2010/main" val="1220127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459" y="750120"/>
            <a:ext cx="9601196" cy="519121"/>
          </a:xfrm>
        </p:spPr>
        <p:txBody>
          <a:bodyPr>
            <a:normAutofit fontScale="90000"/>
          </a:bodyPr>
          <a:lstStyle/>
          <a:p>
            <a:r>
              <a:rPr lang="en-US" b="1" dirty="0">
                <a:solidFill>
                  <a:srgbClr val="FF0000"/>
                </a:solidFill>
              </a:rPr>
              <a:t>Features of C#</a:t>
            </a:r>
          </a:p>
        </p:txBody>
      </p:sp>
      <p:sp>
        <p:nvSpPr>
          <p:cNvPr id="3" name="Content Placeholder 2"/>
          <p:cNvSpPr>
            <a:spLocks noGrp="1"/>
          </p:cNvSpPr>
          <p:nvPr>
            <p:ph idx="1"/>
          </p:nvPr>
        </p:nvSpPr>
        <p:spPr>
          <a:xfrm>
            <a:off x="846162" y="1269241"/>
            <a:ext cx="10683852" cy="4888671"/>
          </a:xfrm>
        </p:spPr>
        <p:txBody>
          <a:bodyPr>
            <a:normAutofit fontScale="92500" lnSpcReduction="20000"/>
          </a:bodyPr>
          <a:lstStyle/>
          <a:p>
            <a:pPr marL="0" indent="0">
              <a:buNone/>
            </a:pPr>
            <a:r>
              <a:rPr lang="en-US" dirty="0">
                <a:solidFill>
                  <a:schemeClr val="tx1"/>
                </a:solidFill>
              </a:rPr>
              <a:t>1) Simple</a:t>
            </a:r>
          </a:p>
          <a:p>
            <a:r>
              <a:rPr lang="en-US" dirty="0"/>
              <a:t>C# is a simple language in the sense that it </a:t>
            </a:r>
            <a:r>
              <a:rPr lang="en-US" dirty="0" smtClean="0"/>
              <a:t>provides </a:t>
            </a:r>
            <a:r>
              <a:rPr lang="en-US" dirty="0"/>
              <a:t>rich set of library functions, data types etc.</a:t>
            </a:r>
          </a:p>
          <a:p>
            <a:pPr marL="0" indent="0">
              <a:buNone/>
            </a:pPr>
            <a:r>
              <a:rPr lang="en-US" dirty="0">
                <a:solidFill>
                  <a:schemeClr val="tx1"/>
                </a:solidFill>
              </a:rPr>
              <a:t>2) Modern Programming Language</a:t>
            </a:r>
          </a:p>
          <a:p>
            <a:r>
              <a:rPr lang="en-US" dirty="0"/>
              <a:t>C# programming is based upon the current trend and it is very powerful and simple for building scalable, interoperable and robust applications.</a:t>
            </a:r>
          </a:p>
          <a:p>
            <a:pPr marL="0" indent="0">
              <a:buNone/>
            </a:pPr>
            <a:r>
              <a:rPr lang="en-US" dirty="0">
                <a:solidFill>
                  <a:schemeClr val="tx1"/>
                </a:solidFill>
              </a:rPr>
              <a:t>3) Object Oriented</a:t>
            </a:r>
          </a:p>
          <a:p>
            <a:r>
              <a:rPr lang="en-US" dirty="0"/>
              <a:t>C# is object oriented programming language. OOPs makes development and maintenance easier where as in Procedure-oriented programming language it is not easy to manage if code grows as project size grow</a:t>
            </a:r>
            <a:r>
              <a:rPr lang="en-US" dirty="0" smtClean="0"/>
              <a:t>.(inheritance, encapsulation, </a:t>
            </a:r>
            <a:r>
              <a:rPr lang="en-US" dirty="0" err="1" smtClean="0"/>
              <a:t>etc</a:t>
            </a:r>
            <a:r>
              <a:rPr lang="en-US" dirty="0" smtClean="0"/>
              <a:t>)</a:t>
            </a:r>
          </a:p>
          <a:p>
            <a:pPr marL="0" indent="0">
              <a:buNone/>
            </a:pPr>
            <a:r>
              <a:rPr lang="en-US" dirty="0">
                <a:solidFill>
                  <a:schemeClr val="tx1"/>
                </a:solidFill>
              </a:rPr>
              <a:t>4) Type Safe</a:t>
            </a:r>
          </a:p>
          <a:p>
            <a:r>
              <a:rPr lang="en-US" dirty="0"/>
              <a:t>C# type safe code can only access the memory location that it has permission to execute. Therefore it improves a security of the program</a:t>
            </a:r>
            <a:r>
              <a:rPr lang="en-US" dirty="0" smtClean="0"/>
              <a:t>. </a:t>
            </a:r>
            <a:r>
              <a:rPr lang="en-US" dirty="0" err="1" smtClean="0"/>
              <a:t>Eg</a:t>
            </a:r>
            <a:r>
              <a:rPr lang="en-US" dirty="0" smtClean="0"/>
              <a:t>. </a:t>
            </a:r>
            <a:r>
              <a:rPr lang="en-US" dirty="0" err="1"/>
              <a:t>i</a:t>
            </a:r>
            <a:r>
              <a:rPr lang="en-US" dirty="0" err="1" smtClean="0"/>
              <a:t>nt</a:t>
            </a:r>
            <a:r>
              <a:rPr lang="en-US" dirty="0" smtClean="0"/>
              <a:t> a=“hello”;//error</a:t>
            </a:r>
            <a:endParaRPr lang="en-US" dirty="0"/>
          </a:p>
          <a:p>
            <a:endParaRPr lang="en-US" dirty="0"/>
          </a:p>
          <a:p>
            <a:endParaRPr lang="en-US" dirty="0"/>
          </a:p>
        </p:txBody>
      </p:sp>
    </p:spTree>
    <p:extLst>
      <p:ext uri="{BB962C8B-B14F-4D97-AF65-F5344CB8AC3E}">
        <p14:creationId xmlns:p14="http://schemas.microsoft.com/office/powerpoint/2010/main" val="4075152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1513" y="914401"/>
            <a:ext cx="10744200" cy="5143500"/>
          </a:xfrm>
        </p:spPr>
        <p:txBody>
          <a:bodyPr>
            <a:normAutofit/>
          </a:bodyPr>
          <a:lstStyle/>
          <a:p>
            <a:pPr marL="0" indent="0">
              <a:buNone/>
            </a:pPr>
            <a:r>
              <a:rPr lang="en-US" dirty="0" smtClean="0"/>
              <a:t>.</a:t>
            </a:r>
          </a:p>
          <a:p>
            <a:pPr marL="0" indent="0">
              <a:buNone/>
            </a:pPr>
            <a:r>
              <a:rPr lang="en-US" dirty="0">
                <a:solidFill>
                  <a:schemeClr val="tx1"/>
                </a:solidFill>
              </a:rPr>
              <a:t>5</a:t>
            </a:r>
            <a:r>
              <a:rPr lang="en-US" dirty="0" smtClean="0">
                <a:solidFill>
                  <a:schemeClr val="tx1"/>
                </a:solidFill>
              </a:rPr>
              <a:t>) </a:t>
            </a:r>
            <a:r>
              <a:rPr lang="en-US" dirty="0">
                <a:solidFill>
                  <a:schemeClr val="tx1"/>
                </a:solidFill>
              </a:rPr>
              <a:t>Rich Library</a:t>
            </a:r>
          </a:p>
          <a:p>
            <a:r>
              <a:rPr lang="en-US" dirty="0"/>
              <a:t>C# provides a lot of inbuilt functions that makes the development </a:t>
            </a:r>
            <a:r>
              <a:rPr lang="en-US" dirty="0" smtClean="0"/>
              <a:t>fast.</a:t>
            </a:r>
            <a:endParaRPr lang="en-US" dirty="0"/>
          </a:p>
          <a:p>
            <a:pPr marL="0" indent="0">
              <a:buNone/>
            </a:pPr>
            <a:r>
              <a:rPr lang="en-US" dirty="0">
                <a:solidFill>
                  <a:schemeClr val="tx1"/>
                </a:solidFill>
              </a:rPr>
              <a:t>6</a:t>
            </a:r>
            <a:r>
              <a:rPr lang="en-US" dirty="0" smtClean="0">
                <a:solidFill>
                  <a:schemeClr val="tx1"/>
                </a:solidFill>
              </a:rPr>
              <a:t>) </a:t>
            </a:r>
            <a:r>
              <a:rPr lang="en-US" dirty="0">
                <a:solidFill>
                  <a:schemeClr val="tx1"/>
                </a:solidFill>
              </a:rPr>
              <a:t>Fast Speed</a:t>
            </a:r>
          </a:p>
          <a:p>
            <a:r>
              <a:rPr lang="en-US" dirty="0"/>
              <a:t>The compilation and execution time of C# language is fast</a:t>
            </a:r>
            <a:r>
              <a:rPr lang="en-US" dirty="0" smtClean="0"/>
              <a:t>.</a:t>
            </a:r>
          </a:p>
          <a:p>
            <a:pPr marL="0" indent="0">
              <a:buNone/>
            </a:pPr>
            <a:r>
              <a:rPr lang="en-US" dirty="0" smtClean="0">
                <a:solidFill>
                  <a:schemeClr val="tx1"/>
                </a:solidFill>
              </a:rPr>
              <a:t>7)  </a:t>
            </a:r>
            <a:r>
              <a:rPr lang="en-US" dirty="0">
                <a:solidFill>
                  <a:schemeClr val="tx1"/>
                </a:solidFill>
              </a:rPr>
              <a:t>Structured Programming Language</a:t>
            </a:r>
          </a:p>
          <a:p>
            <a:r>
              <a:rPr lang="en-US" dirty="0"/>
              <a:t>C# is a structured programming language in the sense that we can break the program into parts using functions. So, it is easy to understand and modify</a:t>
            </a:r>
            <a:r>
              <a:rPr lang="en-US" dirty="0" smtClean="0"/>
              <a:t>.</a:t>
            </a:r>
          </a:p>
          <a:p>
            <a:pPr marL="0" indent="0">
              <a:buNone/>
            </a:pPr>
            <a:r>
              <a:rPr lang="en-US" dirty="0"/>
              <a:t>8</a:t>
            </a:r>
            <a:r>
              <a:rPr lang="en-US" dirty="0" smtClean="0"/>
              <a:t>)supports delegate, </a:t>
            </a:r>
            <a:r>
              <a:rPr lang="en-US" dirty="0" err="1" smtClean="0"/>
              <a:t>linq</a:t>
            </a:r>
            <a:r>
              <a:rPr lang="en-US" dirty="0" smtClean="0"/>
              <a:t>.</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6985103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9269" y="901337"/>
            <a:ext cx="10946674" cy="5029200"/>
          </a:xfrm>
        </p:spPr>
        <p:txBody>
          <a:bodyPr>
            <a:noAutofit/>
          </a:bodyPr>
          <a:lstStyle/>
          <a:p>
            <a:pPr marL="0" indent="0">
              <a:buNone/>
            </a:pPr>
            <a:r>
              <a:rPr lang="en-US" b="1" dirty="0">
                <a:solidFill>
                  <a:srgbClr val="FF0000"/>
                </a:solidFill>
              </a:rPr>
              <a:t> .NET FRAMEWORK</a:t>
            </a:r>
          </a:p>
          <a:p>
            <a:pPr lvl="0"/>
            <a:r>
              <a:rPr lang="en-US" dirty="0"/>
              <a:t>.NET is a programming framework created by </a:t>
            </a:r>
            <a:r>
              <a:rPr lang="en-US" b="1" dirty="0"/>
              <a:t>Microsoft</a:t>
            </a:r>
            <a:r>
              <a:rPr lang="en-US" dirty="0"/>
              <a:t> that developers can use to create applications more easily. </a:t>
            </a:r>
            <a:endParaRPr lang="en-US" dirty="0" smtClean="0"/>
          </a:p>
          <a:p>
            <a:r>
              <a:rPr lang="en-US" dirty="0"/>
              <a:t>The </a:t>
            </a:r>
            <a:r>
              <a:rPr lang="en-US" b="1" dirty="0"/>
              <a:t>.NET Framework</a:t>
            </a:r>
            <a:r>
              <a:rPr lang="en-US" dirty="0"/>
              <a:t> is a software development platform that was introduced </a:t>
            </a:r>
            <a:r>
              <a:rPr lang="en-US" dirty="0" smtClean="0"/>
              <a:t> </a:t>
            </a:r>
            <a:r>
              <a:rPr lang="en-US" dirty="0"/>
              <a:t>On 13 February 2002, </a:t>
            </a:r>
          </a:p>
          <a:p>
            <a:r>
              <a:rPr lang="en-US" dirty="0"/>
              <a:t>Microsoft launched the first version of the .NET Framework, referred to as the </a:t>
            </a:r>
            <a:r>
              <a:rPr lang="en-US" b="1" dirty="0"/>
              <a:t>.NET Framework 1.0</a:t>
            </a:r>
            <a:r>
              <a:rPr lang="en-US" dirty="0"/>
              <a:t>.</a:t>
            </a:r>
          </a:p>
          <a:p>
            <a:r>
              <a:rPr lang="en-US" dirty="0"/>
              <a:t>It  provides a common platform to run an application that was built using the different language such as C#, </a:t>
            </a:r>
            <a:r>
              <a:rPr lang="en-US" dirty="0" smtClean="0"/>
              <a:t>Visual </a:t>
            </a:r>
            <a:r>
              <a:rPr lang="en-US" dirty="0"/>
              <a:t>Basic, etc. </a:t>
            </a:r>
            <a:endParaRPr lang="en-US" dirty="0" smtClean="0"/>
          </a:p>
          <a:p>
            <a:pPr lvl="0"/>
            <a:r>
              <a:rPr lang="en-US" dirty="0" smtClean="0"/>
              <a:t>A </a:t>
            </a:r>
            <a:r>
              <a:rPr lang="en-US" dirty="0"/>
              <a:t>programmer can develop applications using one of the </a:t>
            </a:r>
            <a:r>
              <a:rPr lang="en-US" b="1" dirty="0"/>
              <a:t>languages supported </a:t>
            </a:r>
            <a:r>
              <a:rPr lang="en-US" dirty="0"/>
              <a:t>by .NET.</a:t>
            </a:r>
          </a:p>
        </p:txBody>
      </p:sp>
    </p:spTree>
    <p:extLst>
      <p:ext uri="{BB962C8B-B14F-4D97-AF65-F5344CB8AC3E}">
        <p14:creationId xmlns:p14="http://schemas.microsoft.com/office/powerpoint/2010/main" val="17467791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dirty="0"/>
          </a:p>
        </p:txBody>
      </p:sp>
      <p:sp>
        <p:nvSpPr>
          <p:cNvPr id="3" name="Content Placeholder 2"/>
          <p:cNvSpPr>
            <a:spLocks noGrp="1"/>
          </p:cNvSpPr>
          <p:nvPr>
            <p:ph idx="1"/>
          </p:nvPr>
        </p:nvSpPr>
        <p:spPr>
          <a:xfrm>
            <a:off x="836023" y="744583"/>
            <a:ext cx="10580914" cy="5131285"/>
          </a:xfrm>
        </p:spPr>
        <p:txBody>
          <a:bodyPr>
            <a:normAutofit fontScale="92500" lnSpcReduction="10000"/>
          </a:bodyPr>
          <a:lstStyle/>
          <a:p>
            <a:endParaRPr lang="en-US" dirty="0" smtClean="0"/>
          </a:p>
          <a:p>
            <a:pPr lvl="0"/>
            <a:r>
              <a:rPr lang="en-US" dirty="0"/>
              <a:t>It is basically a </a:t>
            </a:r>
            <a:r>
              <a:rPr lang="en-US" b="1" dirty="0"/>
              <a:t>collection of libraries</a:t>
            </a:r>
            <a:r>
              <a:rPr lang="en-US" dirty="0"/>
              <a:t>.</a:t>
            </a:r>
          </a:p>
          <a:p>
            <a:pPr lvl="0"/>
            <a:r>
              <a:rPr lang="en-US" dirty="0"/>
              <a:t>It has a number of pre-coded solutions that </a:t>
            </a:r>
            <a:r>
              <a:rPr lang="en-US" b="1" dirty="0"/>
              <a:t>manage the execution of programs </a:t>
            </a:r>
            <a:r>
              <a:rPr lang="en-US" dirty="0"/>
              <a:t>written specifically for the framework.</a:t>
            </a:r>
          </a:p>
          <a:p>
            <a:r>
              <a:rPr lang="en-US" dirty="0" smtClean="0"/>
              <a:t>It </a:t>
            </a:r>
            <a:r>
              <a:rPr lang="en-US" dirty="0"/>
              <a:t>is also used to create a </a:t>
            </a:r>
            <a:r>
              <a:rPr lang="en-US" dirty="0" smtClean="0"/>
              <a:t> </a:t>
            </a:r>
            <a:r>
              <a:rPr lang="en-US" dirty="0"/>
              <a:t>console-based, mobile and web-based application </a:t>
            </a:r>
            <a:r>
              <a:rPr lang="en-US" dirty="0" smtClean="0"/>
              <a:t> </a:t>
            </a:r>
            <a:r>
              <a:rPr lang="en-US" dirty="0"/>
              <a:t>that are available in Microsoft environment. </a:t>
            </a:r>
            <a:endParaRPr lang="en-US" dirty="0" smtClean="0"/>
          </a:p>
          <a:p>
            <a:pPr lvl="0"/>
            <a:r>
              <a:rPr lang="en-US" dirty="0"/>
              <a:t>A framework is just a </a:t>
            </a:r>
            <a:r>
              <a:rPr lang="en-US" b="1" dirty="0"/>
              <a:t>bunch of code </a:t>
            </a:r>
            <a:r>
              <a:rPr lang="en-US" dirty="0"/>
              <a:t>that the programmer can call without having to write it explicitly.</a:t>
            </a:r>
          </a:p>
          <a:p>
            <a:pPr lvl="0"/>
            <a:r>
              <a:rPr lang="en-US" dirty="0"/>
              <a:t>It provides a controlled </a:t>
            </a:r>
            <a:r>
              <a:rPr lang="en-US" b="1" dirty="0"/>
              <a:t>programming environment </a:t>
            </a:r>
            <a:r>
              <a:rPr lang="en-US" dirty="0"/>
              <a:t>where software can be developed, installed and </a:t>
            </a:r>
            <a:r>
              <a:rPr lang="en-US" b="1" dirty="0"/>
              <a:t>executed on Windows-based operating systems</a:t>
            </a:r>
            <a:r>
              <a:rPr lang="en-US" b="1" dirty="0" smtClean="0"/>
              <a:t>.</a:t>
            </a:r>
            <a:endParaRPr lang="en-US" dirty="0" smtClean="0"/>
          </a:p>
          <a:p>
            <a:r>
              <a:rPr lang="en-US" dirty="0" smtClean="0"/>
              <a:t> its </a:t>
            </a:r>
            <a:r>
              <a:rPr lang="en-US" dirty="0"/>
              <a:t>application runs only to the windows platform</a:t>
            </a:r>
            <a:r>
              <a:rPr lang="en-US" dirty="0" smtClean="0"/>
              <a:t>.(</a:t>
            </a:r>
            <a:r>
              <a:rPr lang="en-US" dirty="0" err="1" smtClean="0"/>
              <a:t>ie.platform</a:t>
            </a:r>
            <a:r>
              <a:rPr lang="en-US" dirty="0" smtClean="0"/>
              <a:t> dependent)</a:t>
            </a:r>
            <a:endParaRPr lang="en-US" dirty="0"/>
          </a:p>
          <a:p>
            <a:r>
              <a:rPr lang="en-US" dirty="0"/>
              <a:t>The main objective of this framework is to develop an application that can run on the </a:t>
            </a:r>
            <a:r>
              <a:rPr lang="en-US" dirty="0">
                <a:hlinkClick r:id="rId2"/>
              </a:rPr>
              <a:t>windows</a:t>
            </a:r>
            <a:r>
              <a:rPr lang="en-US" dirty="0"/>
              <a:t> platform. </a:t>
            </a:r>
          </a:p>
          <a:p>
            <a:endParaRPr lang="en-US" dirty="0"/>
          </a:p>
        </p:txBody>
      </p:sp>
    </p:spTree>
    <p:extLst>
      <p:ext uri="{BB962C8B-B14F-4D97-AF65-F5344CB8AC3E}">
        <p14:creationId xmlns:p14="http://schemas.microsoft.com/office/powerpoint/2010/main" val="376754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.NET framework features</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t>.NET stands for ‘Network Enabled Technology’.</a:t>
            </a:r>
          </a:p>
          <a:p>
            <a:r>
              <a:rPr lang="en-US" dirty="0" smtClean="0"/>
              <a:t>Easy development of different types of applications.</a:t>
            </a:r>
          </a:p>
          <a:p>
            <a:r>
              <a:rPr lang="en-US" dirty="0" smtClean="0"/>
              <a:t>Rapid application development.</a:t>
            </a:r>
          </a:p>
          <a:p>
            <a:r>
              <a:rPr lang="en-US" dirty="0" smtClean="0"/>
              <a:t>Multi-language support</a:t>
            </a:r>
          </a:p>
          <a:p>
            <a:r>
              <a:rPr lang="en-US" dirty="0" smtClean="0"/>
              <a:t>Object oriented programming support.</a:t>
            </a:r>
          </a:p>
          <a:p>
            <a:r>
              <a:rPr lang="en-US" dirty="0"/>
              <a:t> </a:t>
            </a:r>
            <a:r>
              <a:rPr lang="en-US" dirty="0" smtClean="0"/>
              <a:t>easy and rich debugging support.</a:t>
            </a:r>
          </a:p>
          <a:p>
            <a:r>
              <a:rPr lang="en-US" dirty="0" smtClean="0"/>
              <a:t>Memory management (automatic garbage collection).</a:t>
            </a:r>
          </a:p>
          <a:p>
            <a:endParaRPr lang="en-US" dirty="0" smtClean="0"/>
          </a:p>
        </p:txBody>
      </p:sp>
    </p:spTree>
    <p:extLst>
      <p:ext uri="{BB962C8B-B14F-4D97-AF65-F5344CB8AC3E}">
        <p14:creationId xmlns:p14="http://schemas.microsoft.com/office/powerpoint/2010/main" val="971853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Framework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1680" y="982132"/>
            <a:ext cx="7560969" cy="4893207"/>
          </a:xfrm>
        </p:spPr>
      </p:pic>
    </p:spTree>
    <p:extLst>
      <p:ext uri="{BB962C8B-B14F-4D97-AF65-F5344CB8AC3E}">
        <p14:creationId xmlns:p14="http://schemas.microsoft.com/office/powerpoint/2010/main" val="2223620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24715264"/>
              </p:ext>
            </p:extLst>
          </p:nvPr>
        </p:nvGraphicFramePr>
        <p:xfrm>
          <a:off x="1841862" y="2219338"/>
          <a:ext cx="6949441" cy="3864239"/>
        </p:xfrm>
        <a:graphic>
          <a:graphicData uri="http://schemas.openxmlformats.org/drawingml/2006/table">
            <a:tbl>
              <a:tblPr firstRow="1" firstCol="1" bandRow="1"/>
              <a:tblGrid>
                <a:gridCol w="2355238">
                  <a:extLst>
                    <a:ext uri="{9D8B030D-6E8A-4147-A177-3AD203B41FA5}">
                      <a16:colId xmlns:a16="http://schemas.microsoft.com/office/drawing/2014/main" val="2519833833"/>
                    </a:ext>
                  </a:extLst>
                </a:gridCol>
                <a:gridCol w="4594203">
                  <a:extLst>
                    <a:ext uri="{9D8B030D-6E8A-4147-A177-3AD203B41FA5}">
                      <a16:colId xmlns:a16="http://schemas.microsoft.com/office/drawing/2014/main" val="962617295"/>
                    </a:ext>
                  </a:extLst>
                </a:gridCol>
              </a:tblGrid>
              <a:tr h="381667">
                <a:tc>
                  <a:txBody>
                    <a:bodyPr/>
                    <a:lstStyle/>
                    <a:p>
                      <a:pPr marL="0" marR="0" algn="l">
                        <a:lnSpc>
                          <a:spcPct val="107000"/>
                        </a:lnSpc>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Control Name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241" marR="62241" marT="62241" marB="62241">
                    <a:lnL w="12700" cap="flat" cmpd="sng" algn="ctr">
                      <a:solidFill>
                        <a:srgbClr val="C7CCBE"/>
                      </a:solidFill>
                      <a:prstDash val="solid"/>
                      <a:round/>
                      <a:headEnd type="none" w="med" len="med"/>
                      <a:tailEnd type="none" w="med" len="med"/>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marL="0" marR="0" algn="l">
                        <a:lnSpc>
                          <a:spcPct val="107000"/>
                        </a:lnSpc>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241" marR="62241" marT="62241" marB="62241">
                    <a:lnL>
                      <a:noFill/>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29924741"/>
                  </a:ext>
                </a:extLst>
              </a:tr>
              <a:tr h="304194">
                <a:tc>
                  <a:txBody>
                    <a:bodyPr/>
                    <a:lstStyle/>
                    <a:p>
                      <a:pPr marL="0" marR="0" algn="just">
                        <a:lnSpc>
                          <a:spcPct val="107000"/>
                        </a:lnSpc>
                        <a:spcBef>
                          <a:spcPts val="0"/>
                        </a:spcBef>
                        <a:spcAft>
                          <a:spcPts val="0"/>
                        </a:spcAft>
                      </a:pPr>
                      <a:r>
                        <a:rPr lang="en-US" sz="14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Label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4" marR="41494" marT="41494" marB="41494">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4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It is used to display text on the HTML page.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4" marR="41494" marT="41494" marB="41494">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17699755"/>
                  </a:ext>
                </a:extLst>
              </a:tr>
              <a:tr h="304194">
                <a:tc>
                  <a:txBody>
                    <a:bodyPr/>
                    <a:lstStyle/>
                    <a:p>
                      <a:pPr marL="0" marR="0" algn="just">
                        <a:lnSpc>
                          <a:spcPct val="107000"/>
                        </a:lnSpc>
                        <a:spcBef>
                          <a:spcPts val="0"/>
                        </a:spcBef>
                        <a:spcAft>
                          <a:spcPts val="0"/>
                        </a:spcAft>
                      </a:pPr>
                      <a:r>
                        <a:rPr lang="en-US" sz="14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TextBox</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4" marR="41494" marT="41494" marB="41494">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14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It is used to create a text input in the form.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94" marR="41494" marT="41494" marB="41494">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78133867"/>
                  </a:ext>
                </a:extLst>
              </a:tr>
              <a:tr h="304194">
                <a:tc>
                  <a:txBody>
                    <a:bodyPr/>
                    <a:lstStyle/>
                    <a:p>
                      <a:pPr marL="0" marR="0" algn="just">
                        <a:lnSpc>
                          <a:spcPct val="107000"/>
                        </a:lnSpc>
                        <a:spcBef>
                          <a:spcPts val="0"/>
                        </a:spcBef>
                        <a:spcAft>
                          <a:spcPts val="0"/>
                        </a:spcAft>
                      </a:pPr>
                      <a:r>
                        <a:rPr lang="en-US" sz="14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Button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4" marR="41494" marT="41494" marB="41494">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4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It is used to create a button.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4" marR="41494" marT="41494" marB="41494">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64275213"/>
                  </a:ext>
                </a:extLst>
              </a:tr>
              <a:tr h="535840">
                <a:tc>
                  <a:txBody>
                    <a:bodyPr/>
                    <a:lstStyle/>
                    <a:p>
                      <a:pPr marL="0" marR="0" algn="just">
                        <a:lnSpc>
                          <a:spcPct val="107000"/>
                        </a:lnSpc>
                        <a:spcBef>
                          <a:spcPts val="0"/>
                        </a:spcBef>
                        <a:spcAft>
                          <a:spcPts val="0"/>
                        </a:spcAft>
                      </a:pPr>
                      <a:r>
                        <a:rPr lang="en-US" sz="14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LinkButton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4" marR="41494" marT="41494" marB="41494">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1400" dirty="0" smtClean="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It is used to create a button that looks similar to the hyperlink.</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94" marR="41494" marT="41494" marB="41494">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5186444"/>
                  </a:ext>
                </a:extLst>
              </a:tr>
              <a:tr h="535840">
                <a:tc>
                  <a:txBody>
                    <a:bodyPr/>
                    <a:lstStyle/>
                    <a:p>
                      <a:pPr marL="0" marR="0" algn="just">
                        <a:lnSpc>
                          <a:spcPct val="107000"/>
                        </a:lnSpc>
                        <a:spcBef>
                          <a:spcPts val="0"/>
                        </a:spcBef>
                        <a:spcAft>
                          <a:spcPts val="0"/>
                        </a:spcAft>
                      </a:pPr>
                      <a:r>
                        <a:rPr lang="en-US" sz="14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ImageButton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4" marR="41494" marT="41494" marB="41494">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4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It is used to create an imagesButton. Here, an image works as a Button.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4" marR="41494" marT="41494" marB="41494">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48197463"/>
                  </a:ext>
                </a:extLst>
              </a:tr>
              <a:tr h="535840">
                <a:tc>
                  <a:txBody>
                    <a:bodyPr/>
                    <a:lstStyle/>
                    <a:p>
                      <a:pPr marL="0" marR="0" algn="just">
                        <a:lnSpc>
                          <a:spcPct val="107000"/>
                        </a:lnSpc>
                        <a:spcBef>
                          <a:spcPts val="0"/>
                        </a:spcBef>
                        <a:spcAft>
                          <a:spcPts val="0"/>
                        </a:spcAft>
                      </a:pPr>
                      <a:r>
                        <a:rPr lang="en-US" sz="14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Hyperlink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4" marR="41494" marT="41494" marB="41494">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14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It is used to create a hyperlink control that responds to a click event.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4" marR="41494" marT="41494" marB="41494">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55455901"/>
                  </a:ext>
                </a:extLst>
              </a:tr>
              <a:tr h="304194">
                <a:tc>
                  <a:txBody>
                    <a:bodyPr/>
                    <a:lstStyle/>
                    <a:p>
                      <a:pPr marL="0" marR="0" algn="just">
                        <a:lnSpc>
                          <a:spcPct val="107000"/>
                        </a:lnSpc>
                        <a:spcBef>
                          <a:spcPts val="0"/>
                        </a:spcBef>
                        <a:spcAft>
                          <a:spcPts val="0"/>
                        </a:spcAft>
                      </a:pPr>
                      <a:r>
                        <a:rPr lang="en-US" sz="14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DropDownList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4" marR="41494" marT="41494" marB="41494">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4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It is used to create a dropdown list control.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4" marR="41494" marT="41494" marB="41494">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34838523"/>
                  </a:ext>
                </a:extLst>
              </a:tr>
              <a:tr h="304194">
                <a:tc>
                  <a:txBody>
                    <a:bodyPr/>
                    <a:lstStyle/>
                    <a:p>
                      <a:pPr marL="0" marR="0" algn="just">
                        <a:lnSpc>
                          <a:spcPct val="107000"/>
                        </a:lnSpc>
                        <a:spcBef>
                          <a:spcPts val="0"/>
                        </a:spcBef>
                        <a:spcAft>
                          <a:spcPts val="0"/>
                        </a:spcAft>
                      </a:pPr>
                      <a:r>
                        <a:rPr lang="en-US" sz="14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CheckBox</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4" marR="41494" marT="41494" marB="41494">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4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It is used to create checkbox.</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4" marR="41494" marT="41494" marB="41494">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11748266"/>
                  </a:ext>
                </a:extLst>
              </a:tr>
              <a:tr h="304194">
                <a:tc>
                  <a:txBody>
                    <a:bodyPr/>
                    <a:lstStyle/>
                    <a:p>
                      <a:pPr marL="0" marR="0" algn="just">
                        <a:lnSpc>
                          <a:spcPct val="107000"/>
                        </a:lnSpc>
                        <a:spcBef>
                          <a:spcPts val="0"/>
                        </a:spcBef>
                        <a:spcAft>
                          <a:spcPts val="0"/>
                        </a:spcAft>
                      </a:pPr>
                      <a:r>
                        <a:rPr lang="en-US" sz="14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RadioButton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4" marR="41494" marT="41494" marB="41494">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4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It is used to create radio button.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94" marR="41494" marT="41494" marB="41494">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68127724"/>
                  </a:ext>
                </a:extLst>
              </a:tr>
            </a:tbl>
          </a:graphicData>
        </a:graphic>
      </p:graphicFrame>
      <p:sp>
        <p:nvSpPr>
          <p:cNvPr id="7" name="Rectangle 2"/>
          <p:cNvSpPr>
            <a:spLocks noChangeArrowheads="1"/>
          </p:cNvSpPr>
          <p:nvPr/>
        </p:nvSpPr>
        <p:spPr bwMode="auto">
          <a:xfrm>
            <a:off x="937741" y="1129965"/>
            <a:ext cx="9904430"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610B38"/>
                </a:solidFill>
                <a:effectLst/>
                <a:latin typeface="Helvetica" panose="020B0604020202020204" pitchFamily="34" charset="0"/>
                <a:ea typeface="Times New Roman" panose="02020603050405020304" pitchFamily="18" charset="0"/>
                <a:cs typeface="Times New Roman" panose="02020603050405020304" pitchFamily="18" charset="0"/>
              </a:rPr>
              <a:t>ASP.NET Web Forms Server Controls</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ASP.NET provides web forms controls that are used to create HTML components.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The following table contains the server controls for the web forms.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3668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024089"/>
          </a:xfrm>
        </p:spPr>
        <p:txBody>
          <a:bodyPr/>
          <a:lstStyle/>
          <a:p>
            <a:r>
              <a:rPr lang="en-US" b="1" dirty="0" smtClean="0">
                <a:solidFill>
                  <a:srgbClr val="FF0000"/>
                </a:solidFill>
              </a:rPr>
              <a:t>Common Language Runtime(CLR)</a:t>
            </a:r>
            <a:endParaRPr lang="en-US" b="1" dirty="0">
              <a:solidFill>
                <a:srgbClr val="FF0000"/>
              </a:solidFill>
            </a:endParaRPr>
          </a:p>
        </p:txBody>
      </p:sp>
      <p:sp>
        <p:nvSpPr>
          <p:cNvPr id="3" name="Content Placeholder 2"/>
          <p:cNvSpPr>
            <a:spLocks noGrp="1"/>
          </p:cNvSpPr>
          <p:nvPr>
            <p:ph idx="1"/>
          </p:nvPr>
        </p:nvSpPr>
        <p:spPr>
          <a:xfrm>
            <a:off x="1295401" y="2556931"/>
            <a:ext cx="10278290" cy="3647925"/>
          </a:xfrm>
        </p:spPr>
        <p:txBody>
          <a:bodyPr>
            <a:normAutofit fontScale="77500" lnSpcReduction="20000"/>
          </a:bodyPr>
          <a:lstStyle/>
          <a:p>
            <a:r>
              <a:rPr lang="en-US" dirty="0" smtClean="0"/>
              <a:t>CLR is a run-time environment that manages and </a:t>
            </a:r>
            <a:r>
              <a:rPr lang="en-US" b="1" dirty="0" smtClean="0"/>
              <a:t>executes the code </a:t>
            </a:r>
            <a:r>
              <a:rPr lang="en-US" dirty="0" smtClean="0"/>
              <a:t>written in any .NET programming language.</a:t>
            </a:r>
          </a:p>
          <a:p>
            <a:r>
              <a:rPr lang="en-US" dirty="0" smtClean="0"/>
              <a:t>It </a:t>
            </a:r>
            <a:r>
              <a:rPr lang="en-US" b="1" dirty="0" smtClean="0"/>
              <a:t>converts code into native code </a:t>
            </a:r>
            <a:r>
              <a:rPr lang="en-US" dirty="0" smtClean="0"/>
              <a:t>which further can be executed by the CPU</a:t>
            </a:r>
          </a:p>
          <a:p>
            <a:r>
              <a:rPr lang="en-US" dirty="0" smtClean="0"/>
              <a:t>When we write an application for the .NET framework with a language such as C# or visual basic .NET, our </a:t>
            </a:r>
            <a:r>
              <a:rPr lang="en-US" b="1" dirty="0" smtClean="0"/>
              <a:t>source code is never compiled directly into machine code.</a:t>
            </a:r>
          </a:p>
          <a:p>
            <a:r>
              <a:rPr lang="en-US" dirty="0" smtClean="0"/>
              <a:t>Instead, the C# or visual basic compiler converts your code into a special language named </a:t>
            </a:r>
            <a:r>
              <a:rPr lang="en-US" b="1" dirty="0" smtClean="0"/>
              <a:t>MSIL(Microsoft Intermediate Language)</a:t>
            </a:r>
          </a:p>
          <a:p>
            <a:r>
              <a:rPr lang="en-US" dirty="0" smtClean="0"/>
              <a:t>CLR handles the compiling the </a:t>
            </a:r>
            <a:r>
              <a:rPr lang="en-US" b="1" dirty="0" smtClean="0"/>
              <a:t>IL code to native code</a:t>
            </a:r>
            <a:endParaRPr lang="en-US" dirty="0" smtClean="0"/>
          </a:p>
          <a:p>
            <a:r>
              <a:rPr lang="en-US" dirty="0" smtClean="0"/>
              <a:t>CLR invoke the JIT compiler to convert IL code into native code.</a:t>
            </a:r>
          </a:p>
          <a:p>
            <a:r>
              <a:rPr lang="en-US" dirty="0"/>
              <a:t>The CLR converts the CIL code to the machine language code through Just-In-Time(JIT) compiler.</a:t>
            </a:r>
          </a:p>
          <a:p>
            <a:endParaRPr lang="en-US" dirty="0"/>
          </a:p>
        </p:txBody>
      </p:sp>
    </p:spTree>
    <p:extLst>
      <p:ext uri="{BB962C8B-B14F-4D97-AF65-F5344CB8AC3E}">
        <p14:creationId xmlns:p14="http://schemas.microsoft.com/office/powerpoint/2010/main" val="2628197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3988" y="1354753"/>
            <a:ext cx="8447212" cy="4520586"/>
          </a:xfrm>
        </p:spPr>
      </p:pic>
    </p:spTree>
    <p:extLst>
      <p:ext uri="{BB962C8B-B14F-4D97-AF65-F5344CB8AC3E}">
        <p14:creationId xmlns:p14="http://schemas.microsoft.com/office/powerpoint/2010/main" val="3100603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423" y="655562"/>
            <a:ext cx="9601196" cy="694268"/>
          </a:xfrm>
        </p:spPr>
        <p:txBody>
          <a:bodyPr>
            <a:normAutofit fontScale="90000"/>
          </a:bodyPr>
          <a:lstStyle/>
          <a:p>
            <a:r>
              <a:rPr lang="en-US" b="1" dirty="0" smtClean="0">
                <a:solidFill>
                  <a:srgbClr val="FF0000"/>
                </a:solidFill>
              </a:rPr>
              <a:t>Functions of CLR</a:t>
            </a:r>
            <a:endParaRPr lang="en-US" b="1" dirty="0">
              <a:solidFill>
                <a:srgbClr val="FF0000"/>
              </a:solidFill>
            </a:endParaRPr>
          </a:p>
        </p:txBody>
      </p:sp>
      <p:sp>
        <p:nvSpPr>
          <p:cNvPr id="3" name="Content Placeholder 2"/>
          <p:cNvSpPr>
            <a:spLocks noGrp="1"/>
          </p:cNvSpPr>
          <p:nvPr>
            <p:ph idx="1"/>
          </p:nvPr>
        </p:nvSpPr>
        <p:spPr>
          <a:xfrm>
            <a:off x="744583" y="1349831"/>
            <a:ext cx="10733184" cy="4846254"/>
          </a:xfrm>
        </p:spPr>
        <p:txBody>
          <a:bodyPr>
            <a:normAutofit fontScale="77500" lnSpcReduction="20000"/>
          </a:bodyPr>
          <a:lstStyle/>
          <a:p>
            <a:r>
              <a:rPr lang="en-US" sz="2800" dirty="0" smtClean="0"/>
              <a:t>It converts the program into native code.</a:t>
            </a:r>
          </a:p>
          <a:p>
            <a:r>
              <a:rPr lang="en-US" sz="2800" dirty="0" smtClean="0"/>
              <a:t>Handles Exceptions</a:t>
            </a:r>
          </a:p>
          <a:p>
            <a:r>
              <a:rPr lang="en-US" sz="2800" dirty="0" smtClean="0"/>
              <a:t>Provides type-safety</a:t>
            </a:r>
          </a:p>
          <a:p>
            <a:r>
              <a:rPr lang="en-US" sz="2800" dirty="0" smtClean="0"/>
              <a:t>Memory Management and garbage collection: this component performs automatic memory management. When any object is considered no longer to be in use, and then memory occupied by object will be released by garbage collection and give this space to operating system.</a:t>
            </a:r>
          </a:p>
          <a:p>
            <a:r>
              <a:rPr lang="en-US" sz="2800" dirty="0" smtClean="0"/>
              <a:t>Improved performance</a:t>
            </a:r>
          </a:p>
          <a:p>
            <a:r>
              <a:rPr lang="en-US" sz="2800" dirty="0"/>
              <a:t>Language Independent</a:t>
            </a:r>
          </a:p>
          <a:p>
            <a:r>
              <a:rPr lang="en-US" sz="2800" dirty="0"/>
              <a:t>Provides language features such as inheritance, interfaces, and overloading for object oriented </a:t>
            </a:r>
            <a:r>
              <a:rPr lang="en-US" sz="2800" dirty="0" smtClean="0"/>
              <a:t>programming.</a:t>
            </a:r>
            <a:endParaRPr lang="en-US" sz="2800" dirty="0"/>
          </a:p>
          <a:p>
            <a:r>
              <a:rPr lang="en-US" sz="2800" dirty="0"/>
              <a:t>Debugging engine</a:t>
            </a:r>
          </a:p>
          <a:p>
            <a:r>
              <a:rPr lang="en-US" sz="2800" dirty="0"/>
              <a:t>Provides JIT compiler</a:t>
            </a:r>
          </a:p>
          <a:p>
            <a:endParaRPr lang="en-US" dirty="0" smtClean="0"/>
          </a:p>
          <a:p>
            <a:endParaRPr lang="en-US" dirty="0" smtClean="0"/>
          </a:p>
          <a:p>
            <a:endParaRPr lang="en-US" dirty="0"/>
          </a:p>
        </p:txBody>
      </p:sp>
    </p:spTree>
    <p:extLst>
      <p:ext uri="{BB962C8B-B14F-4D97-AF65-F5344CB8AC3E}">
        <p14:creationId xmlns:p14="http://schemas.microsoft.com/office/powerpoint/2010/main" val="1119529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865718"/>
          </a:xfrm>
        </p:spPr>
        <p:txBody>
          <a:bodyPr/>
          <a:lstStyle/>
          <a:p>
            <a:r>
              <a:rPr lang="en-US" b="1" dirty="0" smtClean="0">
                <a:solidFill>
                  <a:srgbClr val="FF0000"/>
                </a:solidFill>
              </a:rPr>
              <a:t>Framework Class Library(FCL)</a:t>
            </a:r>
            <a:endParaRPr lang="en-US" b="1" dirty="0">
              <a:solidFill>
                <a:srgbClr val="FF0000"/>
              </a:solidFill>
            </a:endParaRPr>
          </a:p>
        </p:txBody>
      </p:sp>
      <p:sp>
        <p:nvSpPr>
          <p:cNvPr id="3" name="Content Placeholder 2"/>
          <p:cNvSpPr>
            <a:spLocks noGrp="1"/>
          </p:cNvSpPr>
          <p:nvPr>
            <p:ph idx="1"/>
          </p:nvPr>
        </p:nvSpPr>
        <p:spPr>
          <a:xfrm>
            <a:off x="1295401" y="2095500"/>
            <a:ext cx="9601196" cy="3780368"/>
          </a:xfrm>
        </p:spPr>
        <p:txBody>
          <a:bodyPr>
            <a:normAutofit/>
          </a:bodyPr>
          <a:lstStyle/>
          <a:p>
            <a:r>
              <a:rPr lang="en-US" dirty="0" smtClean="0"/>
              <a:t>The .NET framework has a large collection of reusable classes for common and usual tasks that is called FCL.</a:t>
            </a:r>
          </a:p>
          <a:p>
            <a:r>
              <a:rPr lang="en-US" dirty="0" smtClean="0"/>
              <a:t>FCL contains thousands of classes to provide access to common functions like string manipulation, input/output, common data structure, window programming, web programming etc.</a:t>
            </a:r>
          </a:p>
          <a:p>
            <a:r>
              <a:rPr lang="en-US" dirty="0" smtClean="0"/>
              <a:t>It has large collection of built in functions</a:t>
            </a:r>
          </a:p>
          <a:p>
            <a:r>
              <a:rPr lang="en-US" dirty="0" smtClean="0"/>
              <a:t>FCL work with any language under common language runtime(CLR) environment.</a:t>
            </a:r>
          </a:p>
          <a:p>
            <a:endParaRPr lang="en-US" dirty="0" smtClean="0"/>
          </a:p>
          <a:p>
            <a:endParaRPr lang="en-US" dirty="0" smtClean="0"/>
          </a:p>
          <a:p>
            <a:endParaRPr lang="en-US" dirty="0"/>
          </a:p>
        </p:txBody>
      </p:sp>
    </p:spTree>
    <p:extLst>
      <p:ext uri="{BB962C8B-B14F-4D97-AF65-F5344CB8AC3E}">
        <p14:creationId xmlns:p14="http://schemas.microsoft.com/office/powerpoint/2010/main" val="3871125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framework class library was designed to make it easier to perform the most common programming tasks.</a:t>
            </a:r>
          </a:p>
          <a:p>
            <a:r>
              <a:rPr lang="en-US" dirty="0" smtClean="0"/>
              <a:t>All classes of FCL are stored in different namespaces.</a:t>
            </a:r>
          </a:p>
          <a:p>
            <a:r>
              <a:rPr lang="en-US" dirty="0" smtClean="0"/>
              <a:t>A namespace is simply a category, For example all classes for working a Microsoft SQL server database are located in the </a:t>
            </a:r>
            <a:r>
              <a:rPr lang="en-US" dirty="0" err="1" smtClean="0"/>
              <a:t>System.Data.SqlClient</a:t>
            </a:r>
            <a:r>
              <a:rPr lang="en-US" dirty="0" smtClean="0"/>
              <a:t> namespace.</a:t>
            </a:r>
            <a:endParaRPr lang="en-US" dirty="0"/>
          </a:p>
        </p:txBody>
      </p:sp>
    </p:spTree>
    <p:extLst>
      <p:ext uri="{BB962C8B-B14F-4D97-AF65-F5344CB8AC3E}">
        <p14:creationId xmlns:p14="http://schemas.microsoft.com/office/powerpoint/2010/main" val="753120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459" y="711104"/>
            <a:ext cx="9601196" cy="846667"/>
          </a:xfrm>
        </p:spPr>
        <p:txBody>
          <a:bodyPr/>
          <a:lstStyle/>
          <a:p>
            <a:r>
              <a:rPr lang="en-US" dirty="0"/>
              <a:t>ADO.NET</a:t>
            </a:r>
          </a:p>
        </p:txBody>
      </p:sp>
      <p:sp>
        <p:nvSpPr>
          <p:cNvPr id="3" name="Content Placeholder 2"/>
          <p:cNvSpPr>
            <a:spLocks noGrp="1"/>
          </p:cNvSpPr>
          <p:nvPr>
            <p:ph idx="1"/>
          </p:nvPr>
        </p:nvSpPr>
        <p:spPr>
          <a:xfrm>
            <a:off x="692332" y="1384663"/>
            <a:ext cx="10867322" cy="4866012"/>
          </a:xfrm>
        </p:spPr>
        <p:txBody>
          <a:bodyPr>
            <a:normAutofit fontScale="85000" lnSpcReduction="20000"/>
          </a:bodyPr>
          <a:lstStyle/>
          <a:p>
            <a:r>
              <a:rPr lang="en-US" dirty="0"/>
              <a:t>ADO.NET is a module of </a:t>
            </a:r>
            <a:r>
              <a:rPr lang="en-US" dirty="0" err="1"/>
              <a:t>.Net</a:t>
            </a:r>
            <a:r>
              <a:rPr lang="en-US" dirty="0"/>
              <a:t> Framework which is used to establish connection between application and data sources. </a:t>
            </a:r>
            <a:endParaRPr lang="en-US" dirty="0" smtClean="0"/>
          </a:p>
          <a:p>
            <a:r>
              <a:rPr lang="en-US" dirty="0" smtClean="0"/>
              <a:t>Data </a:t>
            </a:r>
            <a:r>
              <a:rPr lang="en-US" dirty="0"/>
              <a:t>sources can be such as SQL </a:t>
            </a:r>
            <a:r>
              <a:rPr lang="en-US" dirty="0" smtClean="0"/>
              <a:t>Server, MS-Access, Oracle </a:t>
            </a:r>
            <a:r>
              <a:rPr lang="en-US" dirty="0"/>
              <a:t>and XML. </a:t>
            </a:r>
            <a:endParaRPr lang="en-US" dirty="0" smtClean="0"/>
          </a:p>
          <a:p>
            <a:r>
              <a:rPr lang="en-US" dirty="0" smtClean="0"/>
              <a:t>ADO.NET </a:t>
            </a:r>
            <a:r>
              <a:rPr lang="en-US" dirty="0"/>
              <a:t>consists of classes that can be used to connect, retrieve, </a:t>
            </a:r>
            <a:endParaRPr lang="en-US" dirty="0" smtClean="0"/>
          </a:p>
          <a:p>
            <a:pPr marL="0" indent="0">
              <a:buNone/>
            </a:pPr>
            <a:r>
              <a:rPr lang="en-US" dirty="0" smtClean="0"/>
              <a:t>    insert </a:t>
            </a:r>
            <a:r>
              <a:rPr lang="en-US" dirty="0"/>
              <a:t>and delete data</a:t>
            </a:r>
            <a:r>
              <a:rPr lang="en-US" dirty="0" smtClean="0"/>
              <a:t>.</a:t>
            </a:r>
          </a:p>
          <a:p>
            <a:pPr marL="0" indent="0">
              <a:buNone/>
            </a:pPr>
            <a:r>
              <a:rPr lang="en-US" dirty="0">
                <a:solidFill>
                  <a:srgbClr val="FF0000"/>
                </a:solidFill>
              </a:rPr>
              <a:t>ADO.NET </a:t>
            </a:r>
            <a:r>
              <a:rPr lang="en-US" dirty="0" err="1">
                <a:solidFill>
                  <a:srgbClr val="FF0000"/>
                </a:solidFill>
              </a:rPr>
              <a:t>SqlConnection</a:t>
            </a:r>
            <a:r>
              <a:rPr lang="en-US" dirty="0">
                <a:solidFill>
                  <a:srgbClr val="FF0000"/>
                </a:solidFill>
              </a:rPr>
              <a:t> Class</a:t>
            </a:r>
          </a:p>
          <a:p>
            <a:r>
              <a:rPr lang="en-US" dirty="0"/>
              <a:t>It is used to establish an open connection to the SQL Server </a:t>
            </a:r>
            <a:r>
              <a:rPr lang="en-US" dirty="0" smtClean="0"/>
              <a:t>database</a:t>
            </a:r>
          </a:p>
          <a:p>
            <a:pPr marL="0" indent="0">
              <a:buNone/>
            </a:pPr>
            <a:r>
              <a:rPr lang="en-US" dirty="0" smtClean="0">
                <a:solidFill>
                  <a:srgbClr val="FF0000"/>
                </a:solidFill>
              </a:rPr>
              <a:t>ADO.NET </a:t>
            </a:r>
            <a:r>
              <a:rPr lang="en-US" dirty="0" err="1">
                <a:solidFill>
                  <a:srgbClr val="FF0000"/>
                </a:solidFill>
              </a:rPr>
              <a:t>SqlCommand</a:t>
            </a:r>
            <a:r>
              <a:rPr lang="en-US" dirty="0">
                <a:solidFill>
                  <a:srgbClr val="FF0000"/>
                </a:solidFill>
              </a:rPr>
              <a:t> Class</a:t>
            </a:r>
          </a:p>
          <a:p>
            <a:r>
              <a:rPr lang="en-US" dirty="0"/>
              <a:t>This class is used to store and execute SQL statement for SQL Server database. </a:t>
            </a:r>
            <a:endParaRPr lang="en-US" dirty="0" smtClean="0"/>
          </a:p>
          <a:p>
            <a:pPr marL="0" indent="0">
              <a:buNone/>
            </a:pPr>
            <a:r>
              <a:rPr lang="en-US" dirty="0">
                <a:solidFill>
                  <a:srgbClr val="FF0000"/>
                </a:solidFill>
              </a:rPr>
              <a:t>ADO.NET </a:t>
            </a:r>
            <a:r>
              <a:rPr lang="en-US" dirty="0" err="1">
                <a:solidFill>
                  <a:srgbClr val="FF0000"/>
                </a:solidFill>
              </a:rPr>
              <a:t>SqlDataReader</a:t>
            </a:r>
            <a:r>
              <a:rPr lang="en-US" dirty="0">
                <a:solidFill>
                  <a:srgbClr val="FF0000"/>
                </a:solidFill>
              </a:rPr>
              <a:t> Class</a:t>
            </a:r>
          </a:p>
          <a:p>
            <a:r>
              <a:rPr lang="en-US" dirty="0"/>
              <a:t>This class is used to read data from SQL Server database</a:t>
            </a:r>
            <a:r>
              <a:rPr lang="en-US" dirty="0" smtClean="0"/>
              <a:t>.</a:t>
            </a:r>
          </a:p>
          <a:p>
            <a:pPr marL="0" indent="0">
              <a:buNone/>
            </a:pPr>
            <a:r>
              <a:rPr lang="en-US" dirty="0">
                <a:solidFill>
                  <a:srgbClr val="FF0000"/>
                </a:solidFill>
              </a:rPr>
              <a:t>ADO.NET </a:t>
            </a:r>
            <a:r>
              <a:rPr lang="en-US" dirty="0" err="1">
                <a:solidFill>
                  <a:srgbClr val="FF0000"/>
                </a:solidFill>
              </a:rPr>
              <a:t>DataSet</a:t>
            </a:r>
            <a:endParaRPr lang="en-US" dirty="0">
              <a:solidFill>
                <a:srgbClr val="FF0000"/>
              </a:solidFill>
            </a:endParaRPr>
          </a:p>
          <a:p>
            <a:r>
              <a:rPr lang="en-US" dirty="0"/>
              <a:t>It is a collection of data tables that contain the data. It is used to fetch 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6418" y="2028906"/>
            <a:ext cx="3671247" cy="1998514"/>
          </a:xfrm>
          <a:prstGeom prst="rect">
            <a:avLst/>
          </a:prstGeom>
        </p:spPr>
      </p:pic>
    </p:spTree>
    <p:extLst>
      <p:ext uri="{BB962C8B-B14F-4D97-AF65-F5344CB8AC3E}">
        <p14:creationId xmlns:p14="http://schemas.microsoft.com/office/powerpoint/2010/main" val="3941458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99327165"/>
              </p:ext>
            </p:extLst>
          </p:nvPr>
        </p:nvGraphicFramePr>
        <p:xfrm>
          <a:off x="1050875" y="887104"/>
          <a:ext cx="10058402" cy="5196780"/>
        </p:xfrm>
        <a:graphic>
          <a:graphicData uri="http://schemas.openxmlformats.org/drawingml/2006/table">
            <a:tbl>
              <a:tblPr/>
              <a:tblGrid>
                <a:gridCol w="5029201">
                  <a:extLst>
                    <a:ext uri="{9D8B030D-6E8A-4147-A177-3AD203B41FA5}">
                      <a16:colId xmlns:a16="http://schemas.microsoft.com/office/drawing/2014/main" val="1817265267"/>
                    </a:ext>
                  </a:extLst>
                </a:gridCol>
                <a:gridCol w="5029201">
                  <a:extLst>
                    <a:ext uri="{9D8B030D-6E8A-4147-A177-3AD203B41FA5}">
                      <a16:colId xmlns:a16="http://schemas.microsoft.com/office/drawing/2014/main" val="1706700238"/>
                    </a:ext>
                  </a:extLst>
                </a:gridCol>
              </a:tblGrid>
              <a:tr h="712605">
                <a:tc>
                  <a:txBody>
                    <a:bodyPr/>
                    <a:lstStyle/>
                    <a:p>
                      <a:pPr algn="l"/>
                      <a:r>
                        <a:rPr lang="en-US" sz="2800" b="0" dirty="0">
                          <a:solidFill>
                            <a:schemeClr val="accent2">
                              <a:lumMod val="60000"/>
                              <a:lumOff val="40000"/>
                            </a:schemeClr>
                          </a:solidFill>
                          <a:effectLst/>
                        </a:rPr>
                        <a:t>Object-oriented Programming Language</a:t>
                      </a:r>
                    </a:p>
                  </a:txBody>
                  <a:tcPr marL="67712" marR="67712" marT="33856" marB="33856" anchor="ctr">
                    <a:lnL w="12700" cap="flat" cmpd="sng" algn="ctr">
                      <a:solidFill>
                        <a:srgbClr val="253545"/>
                      </a:solidFill>
                      <a:prstDash val="solid"/>
                      <a:round/>
                      <a:headEnd type="none" w="med" len="med"/>
                      <a:tailEnd type="none" w="med" len="med"/>
                    </a:lnL>
                    <a:lnR w="12700" cap="flat" cmpd="sng" algn="ctr">
                      <a:solidFill>
                        <a:srgbClr val="253545"/>
                      </a:solidFill>
                      <a:prstDash val="solid"/>
                      <a:round/>
                      <a:headEnd type="none" w="med" len="med"/>
                      <a:tailEnd type="none" w="med" len="med"/>
                    </a:lnR>
                    <a:lnT w="12700" cap="flat" cmpd="sng" algn="ctr">
                      <a:solidFill>
                        <a:srgbClr val="253545"/>
                      </a:solidFill>
                      <a:prstDash val="solid"/>
                      <a:round/>
                      <a:headEnd type="none" w="med" len="med"/>
                      <a:tailEnd type="none" w="med" len="med"/>
                    </a:lnT>
                    <a:lnB w="12700" cap="flat" cmpd="sng" algn="ctr">
                      <a:solidFill>
                        <a:srgbClr val="107BA3"/>
                      </a:solidFill>
                      <a:prstDash val="solid"/>
                      <a:round/>
                      <a:headEnd type="none" w="med" len="med"/>
                      <a:tailEnd type="none" w="med" len="med"/>
                    </a:lnB>
                    <a:solidFill>
                      <a:srgbClr val="2C3E50"/>
                    </a:solidFill>
                  </a:tcPr>
                </a:tc>
                <a:tc>
                  <a:txBody>
                    <a:bodyPr/>
                    <a:lstStyle/>
                    <a:p>
                      <a:pPr algn="l"/>
                      <a:r>
                        <a:rPr lang="en-US" sz="2800" b="0" dirty="0">
                          <a:solidFill>
                            <a:schemeClr val="accent2">
                              <a:lumMod val="60000"/>
                              <a:lumOff val="40000"/>
                            </a:schemeClr>
                          </a:solidFill>
                          <a:effectLst/>
                        </a:rPr>
                        <a:t>Object-based Programming Language</a:t>
                      </a:r>
                    </a:p>
                  </a:txBody>
                  <a:tcPr marL="67712" marR="67712" marT="33856" marB="33856" anchor="ctr">
                    <a:lnL w="12700" cap="flat" cmpd="sng" algn="ctr">
                      <a:solidFill>
                        <a:srgbClr val="253545"/>
                      </a:solidFill>
                      <a:prstDash val="solid"/>
                      <a:round/>
                      <a:headEnd type="none" w="med" len="med"/>
                      <a:tailEnd type="none" w="med" len="med"/>
                    </a:lnL>
                    <a:lnR w="12700" cap="flat" cmpd="sng" algn="ctr">
                      <a:solidFill>
                        <a:srgbClr val="253545"/>
                      </a:solidFill>
                      <a:prstDash val="solid"/>
                      <a:round/>
                      <a:headEnd type="none" w="med" len="med"/>
                      <a:tailEnd type="none" w="med" len="med"/>
                    </a:lnR>
                    <a:lnT w="12700" cap="flat" cmpd="sng" algn="ctr">
                      <a:solidFill>
                        <a:srgbClr val="253545"/>
                      </a:solidFill>
                      <a:prstDash val="solid"/>
                      <a:round/>
                      <a:headEnd type="none" w="med" len="med"/>
                      <a:tailEnd type="none" w="med" len="med"/>
                    </a:lnT>
                    <a:lnB w="12700" cap="flat" cmpd="sng" algn="ctr">
                      <a:solidFill>
                        <a:srgbClr val="F879A3"/>
                      </a:solidFill>
                      <a:prstDash val="solid"/>
                      <a:round/>
                      <a:headEnd type="none" w="med" len="med"/>
                      <a:tailEnd type="none" w="med" len="med"/>
                    </a:lnB>
                    <a:solidFill>
                      <a:srgbClr val="2C3E50"/>
                    </a:solidFill>
                  </a:tcPr>
                </a:tc>
                <a:extLst>
                  <a:ext uri="{0D108BD9-81ED-4DB2-BD59-A6C34878D82A}">
                    <a16:rowId xmlns:a16="http://schemas.microsoft.com/office/drawing/2014/main" val="643295068"/>
                  </a:ext>
                </a:extLst>
              </a:tr>
              <a:tr h="1323408">
                <a:tc>
                  <a:txBody>
                    <a:bodyPr/>
                    <a:lstStyle/>
                    <a:p>
                      <a:pPr fontAlgn="t"/>
                      <a:r>
                        <a:rPr lang="en-US" sz="2000" dirty="0">
                          <a:effectLst/>
                        </a:rPr>
                        <a:t>All the characteristics and features of object-oriented programming are supported.</a:t>
                      </a:r>
                    </a:p>
                  </a:txBody>
                  <a:tcPr marL="67712" marR="67712" marT="33856" marB="33856">
                    <a:lnL w="12700" cap="flat" cmpd="sng" algn="ctr">
                      <a:solidFill>
                        <a:srgbClr val="107BA3"/>
                      </a:solidFill>
                      <a:prstDash val="solid"/>
                      <a:round/>
                      <a:headEnd type="none" w="med" len="med"/>
                      <a:tailEnd type="none" w="med" len="med"/>
                    </a:lnL>
                    <a:lnR w="12700" cap="flat" cmpd="sng" algn="ctr">
                      <a:solidFill>
                        <a:srgbClr val="F879A3"/>
                      </a:solidFill>
                      <a:prstDash val="solid"/>
                      <a:round/>
                      <a:headEnd type="none" w="med" len="med"/>
                      <a:tailEnd type="none" w="med" len="med"/>
                    </a:lnR>
                    <a:lnT w="12700" cap="flat" cmpd="sng" algn="ctr">
                      <a:solidFill>
                        <a:srgbClr val="107BA3"/>
                      </a:solidFill>
                      <a:prstDash val="solid"/>
                      <a:round/>
                      <a:headEnd type="none" w="med" len="med"/>
                      <a:tailEnd type="none" w="med" len="med"/>
                    </a:lnT>
                    <a:lnB w="12700" cap="flat" cmpd="sng" algn="ctr">
                      <a:solidFill>
                        <a:srgbClr val="10FF48"/>
                      </a:solidFill>
                      <a:prstDash val="solid"/>
                      <a:round/>
                      <a:headEnd type="none" w="med" len="med"/>
                      <a:tailEnd type="none" w="med" len="med"/>
                    </a:lnB>
                    <a:solidFill>
                      <a:srgbClr val="FFFFFF"/>
                    </a:solidFill>
                  </a:tcPr>
                </a:tc>
                <a:tc>
                  <a:txBody>
                    <a:bodyPr/>
                    <a:lstStyle/>
                    <a:p>
                      <a:pPr fontAlgn="t"/>
                      <a:r>
                        <a:rPr lang="en-US" sz="2000">
                          <a:effectLst/>
                        </a:rPr>
                        <a:t>All characteristics and features of object-oriented programming, such as inheritance and polymorphism are not supported.</a:t>
                      </a:r>
                    </a:p>
                  </a:txBody>
                  <a:tcPr marL="67712" marR="67712" marT="33856" marB="33856">
                    <a:lnL w="12700" cap="flat" cmpd="sng" algn="ctr">
                      <a:solidFill>
                        <a:srgbClr val="F879A3"/>
                      </a:solidFill>
                      <a:prstDash val="solid"/>
                      <a:round/>
                      <a:headEnd type="none" w="med" len="med"/>
                      <a:tailEnd type="none" w="med" len="med"/>
                    </a:lnL>
                    <a:lnR w="12700" cap="flat" cmpd="sng" algn="ctr">
                      <a:solidFill>
                        <a:srgbClr val="F879A3"/>
                      </a:solidFill>
                      <a:prstDash val="solid"/>
                      <a:round/>
                      <a:headEnd type="none" w="med" len="med"/>
                      <a:tailEnd type="none" w="med" len="med"/>
                    </a:lnR>
                    <a:lnT w="12700" cap="flat" cmpd="sng" algn="ctr">
                      <a:solidFill>
                        <a:srgbClr val="F879A3"/>
                      </a:solidFill>
                      <a:prstDash val="solid"/>
                      <a:round/>
                      <a:headEnd type="none" w="med" len="med"/>
                      <a:tailEnd type="none" w="med" len="med"/>
                    </a:lnT>
                    <a:lnB w="12700" cap="flat" cmpd="sng" algn="ctr">
                      <a:solidFill>
                        <a:srgbClr val="A04646"/>
                      </a:solidFill>
                      <a:prstDash val="solid"/>
                      <a:round/>
                      <a:headEnd type="none" w="med" len="med"/>
                      <a:tailEnd type="none" w="med" len="med"/>
                    </a:lnB>
                    <a:solidFill>
                      <a:srgbClr val="FFFFFF"/>
                    </a:solidFill>
                  </a:tcPr>
                </a:tc>
                <a:extLst>
                  <a:ext uri="{0D108BD9-81ED-4DB2-BD59-A6C34878D82A}">
                    <a16:rowId xmlns:a16="http://schemas.microsoft.com/office/drawing/2014/main" val="878175387"/>
                  </a:ext>
                </a:extLst>
              </a:tr>
              <a:tr h="1323408">
                <a:tc>
                  <a:txBody>
                    <a:bodyPr/>
                    <a:lstStyle/>
                    <a:p>
                      <a:pPr fontAlgn="t"/>
                      <a:r>
                        <a:rPr lang="en-US" sz="2000" dirty="0">
                          <a:effectLst/>
                        </a:rPr>
                        <a:t>These types of programming languages don't have a built-in object. </a:t>
                      </a:r>
                    </a:p>
                  </a:txBody>
                  <a:tcPr marL="67712" marR="67712" marT="33856" marB="33856">
                    <a:lnL w="12700" cap="flat" cmpd="sng" algn="ctr">
                      <a:solidFill>
                        <a:srgbClr val="10FF48"/>
                      </a:solidFill>
                      <a:prstDash val="solid"/>
                      <a:round/>
                      <a:headEnd type="none" w="med" len="med"/>
                      <a:tailEnd type="none" w="med" len="med"/>
                    </a:lnL>
                    <a:lnR w="12700" cap="flat" cmpd="sng" algn="ctr">
                      <a:solidFill>
                        <a:srgbClr val="A04646"/>
                      </a:solidFill>
                      <a:prstDash val="solid"/>
                      <a:round/>
                      <a:headEnd type="none" w="med" len="med"/>
                      <a:tailEnd type="none" w="med" len="med"/>
                    </a:lnR>
                    <a:lnT w="12700" cap="flat" cmpd="sng" algn="ctr">
                      <a:solidFill>
                        <a:srgbClr val="10FF48"/>
                      </a:solidFill>
                      <a:prstDash val="solid"/>
                      <a:round/>
                      <a:headEnd type="none" w="med" len="med"/>
                      <a:tailEnd type="none" w="med" len="med"/>
                    </a:lnT>
                    <a:lnB w="12700" cap="flat" cmpd="sng" algn="ctr">
                      <a:solidFill>
                        <a:srgbClr val="10FF48"/>
                      </a:solidFill>
                      <a:prstDash val="solid"/>
                      <a:round/>
                      <a:headEnd type="none" w="med" len="med"/>
                      <a:tailEnd type="none" w="med" len="med"/>
                    </a:lnB>
                    <a:solidFill>
                      <a:srgbClr val="FFFFFF"/>
                    </a:solidFill>
                  </a:tcPr>
                </a:tc>
                <a:tc>
                  <a:txBody>
                    <a:bodyPr/>
                    <a:lstStyle/>
                    <a:p>
                      <a:pPr fontAlgn="t"/>
                      <a:r>
                        <a:rPr lang="en-US" sz="2000" dirty="0">
                          <a:effectLst/>
                        </a:rPr>
                        <a:t>These types of programming languages have built-in objects. Example: JavaScript has a window object</a:t>
                      </a:r>
                      <a:r>
                        <a:rPr lang="en-US" sz="2000" dirty="0" smtClean="0">
                          <a:effectLst/>
                        </a:rPr>
                        <a:t>. Date object</a:t>
                      </a:r>
                      <a:endParaRPr lang="en-US" sz="2000" dirty="0">
                        <a:effectLst/>
                      </a:endParaRPr>
                    </a:p>
                  </a:txBody>
                  <a:tcPr marL="67712" marR="67712" marT="33856" marB="33856">
                    <a:lnL w="12700" cap="flat" cmpd="sng" algn="ctr">
                      <a:solidFill>
                        <a:srgbClr val="A04646"/>
                      </a:solidFill>
                      <a:prstDash val="solid"/>
                      <a:round/>
                      <a:headEnd type="none" w="med" len="med"/>
                      <a:tailEnd type="none" w="med" len="med"/>
                    </a:lnL>
                    <a:lnR w="12700" cap="flat" cmpd="sng" algn="ctr">
                      <a:solidFill>
                        <a:srgbClr val="A04646"/>
                      </a:solidFill>
                      <a:prstDash val="solid"/>
                      <a:round/>
                      <a:headEnd type="none" w="med" len="med"/>
                      <a:tailEnd type="none" w="med" len="med"/>
                    </a:lnR>
                    <a:lnT w="12700" cap="flat" cmpd="sng" algn="ctr">
                      <a:solidFill>
                        <a:srgbClr val="A04646"/>
                      </a:solidFill>
                      <a:prstDash val="solid"/>
                      <a:round/>
                      <a:headEnd type="none" w="med" len="med"/>
                      <a:tailEnd type="none" w="med" len="med"/>
                    </a:lnT>
                    <a:lnB w="12700" cap="flat" cmpd="sng" algn="ctr">
                      <a:solidFill>
                        <a:srgbClr val="A04646"/>
                      </a:solidFill>
                      <a:prstDash val="solid"/>
                      <a:round/>
                      <a:headEnd type="none" w="med" len="med"/>
                      <a:tailEnd type="none" w="med" len="med"/>
                    </a:lnB>
                    <a:solidFill>
                      <a:srgbClr val="FFFFFF"/>
                    </a:solidFill>
                  </a:tcPr>
                </a:tc>
                <a:extLst>
                  <a:ext uri="{0D108BD9-81ED-4DB2-BD59-A6C34878D82A}">
                    <a16:rowId xmlns:a16="http://schemas.microsoft.com/office/drawing/2014/main" val="1808140541"/>
                  </a:ext>
                </a:extLst>
              </a:tr>
              <a:tr h="1628812">
                <a:tc>
                  <a:txBody>
                    <a:bodyPr/>
                    <a:lstStyle/>
                    <a:p>
                      <a:pPr fontAlgn="t"/>
                      <a:r>
                        <a:rPr lang="en-US" sz="2000" dirty="0" smtClean="0">
                          <a:effectLst/>
                        </a:rPr>
                        <a:t>C </a:t>
                      </a:r>
                      <a:r>
                        <a:rPr lang="en-US" sz="2000" dirty="0" err="1" smtClean="0">
                          <a:effectLst/>
                        </a:rPr>
                        <a:t>sharp,Java</a:t>
                      </a:r>
                      <a:r>
                        <a:rPr lang="en-US" sz="2000" dirty="0" smtClean="0">
                          <a:effectLst/>
                        </a:rPr>
                        <a:t> </a:t>
                      </a:r>
                      <a:r>
                        <a:rPr lang="en-US" sz="2000" dirty="0">
                          <a:effectLst/>
                        </a:rPr>
                        <a:t>is an example of object-oriented programing language which supports creating and inheriting (which is reusing of code) one class from another.</a:t>
                      </a:r>
                    </a:p>
                  </a:txBody>
                  <a:tcPr marL="67712" marR="67712" marT="33856" marB="33856">
                    <a:lnL w="12700" cap="flat" cmpd="sng" algn="ctr">
                      <a:solidFill>
                        <a:srgbClr val="10FF48"/>
                      </a:solidFill>
                      <a:prstDash val="solid"/>
                      <a:round/>
                      <a:headEnd type="none" w="med" len="med"/>
                      <a:tailEnd type="none" w="med" len="med"/>
                    </a:lnL>
                    <a:lnR w="12700" cap="flat" cmpd="sng" algn="ctr">
                      <a:solidFill>
                        <a:srgbClr val="A04646"/>
                      </a:solidFill>
                      <a:prstDash val="solid"/>
                      <a:round/>
                      <a:headEnd type="none" w="med" len="med"/>
                      <a:tailEnd type="none" w="med" len="med"/>
                    </a:lnR>
                    <a:lnT w="12700" cap="flat" cmpd="sng" algn="ctr">
                      <a:solidFill>
                        <a:srgbClr val="10FF48"/>
                      </a:solidFill>
                      <a:prstDash val="solid"/>
                      <a:round/>
                      <a:headEnd type="none" w="med" len="med"/>
                      <a:tailEnd type="none" w="med" len="med"/>
                    </a:lnT>
                    <a:lnB w="12700" cap="flat" cmpd="sng" algn="ctr">
                      <a:solidFill>
                        <a:srgbClr val="10FF48"/>
                      </a:solidFill>
                      <a:prstDash val="solid"/>
                      <a:round/>
                      <a:headEnd type="none" w="med" len="med"/>
                      <a:tailEnd type="none" w="med" len="med"/>
                    </a:lnB>
                    <a:solidFill>
                      <a:srgbClr val="FFFFFF"/>
                    </a:solidFill>
                  </a:tcPr>
                </a:tc>
                <a:tc>
                  <a:txBody>
                    <a:bodyPr/>
                    <a:lstStyle/>
                    <a:p>
                      <a:pPr fontAlgn="t"/>
                      <a:r>
                        <a:rPr lang="en-US" sz="2000" dirty="0">
                          <a:effectLst/>
                        </a:rPr>
                        <a:t>VB is </a:t>
                      </a:r>
                      <a:r>
                        <a:rPr lang="en-US" sz="2000" dirty="0" smtClean="0">
                          <a:effectLst/>
                        </a:rPr>
                        <a:t>an </a:t>
                      </a:r>
                      <a:r>
                        <a:rPr lang="en-US" sz="2000" dirty="0">
                          <a:effectLst/>
                        </a:rPr>
                        <a:t>example of object-based language as you can create and use classes and objects, but inheriting classes is not supported.</a:t>
                      </a:r>
                    </a:p>
                  </a:txBody>
                  <a:tcPr marL="67712" marR="67712" marT="33856" marB="33856">
                    <a:lnL w="12700" cap="flat" cmpd="sng" algn="ctr">
                      <a:solidFill>
                        <a:srgbClr val="A04646"/>
                      </a:solidFill>
                      <a:prstDash val="solid"/>
                      <a:round/>
                      <a:headEnd type="none" w="med" len="med"/>
                      <a:tailEnd type="none" w="med" len="med"/>
                    </a:lnL>
                    <a:lnR w="12700" cap="flat" cmpd="sng" algn="ctr">
                      <a:solidFill>
                        <a:srgbClr val="A04646"/>
                      </a:solidFill>
                      <a:prstDash val="solid"/>
                      <a:round/>
                      <a:headEnd type="none" w="med" len="med"/>
                      <a:tailEnd type="none" w="med" len="med"/>
                    </a:lnR>
                    <a:lnT w="12700" cap="flat" cmpd="sng" algn="ctr">
                      <a:solidFill>
                        <a:srgbClr val="A04646"/>
                      </a:solidFill>
                      <a:prstDash val="solid"/>
                      <a:round/>
                      <a:headEnd type="none" w="med" len="med"/>
                      <a:tailEnd type="none" w="med" len="med"/>
                    </a:lnT>
                    <a:lnB w="12700" cap="flat" cmpd="sng" algn="ctr">
                      <a:solidFill>
                        <a:srgbClr val="A04646"/>
                      </a:solidFill>
                      <a:prstDash val="solid"/>
                      <a:round/>
                      <a:headEnd type="none" w="med" len="med"/>
                      <a:tailEnd type="none" w="med" len="med"/>
                    </a:lnB>
                    <a:solidFill>
                      <a:srgbClr val="FFFFFF"/>
                    </a:solidFill>
                  </a:tcPr>
                </a:tc>
                <a:extLst>
                  <a:ext uri="{0D108BD9-81ED-4DB2-BD59-A6C34878D82A}">
                    <a16:rowId xmlns:a16="http://schemas.microsoft.com/office/drawing/2014/main" val="2506223405"/>
                  </a:ext>
                </a:extLst>
              </a:tr>
            </a:tbl>
          </a:graphicData>
        </a:graphic>
      </p:graphicFrame>
    </p:spTree>
    <p:extLst>
      <p:ext uri="{BB962C8B-B14F-4D97-AF65-F5344CB8AC3E}">
        <p14:creationId xmlns:p14="http://schemas.microsoft.com/office/powerpoint/2010/main" val="3415697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5509489"/>
              </p:ext>
            </p:extLst>
          </p:nvPr>
        </p:nvGraphicFramePr>
        <p:xfrm>
          <a:off x="395785" y="3"/>
          <a:ext cx="11655188" cy="6896806"/>
        </p:xfrm>
        <a:graphic>
          <a:graphicData uri="http://schemas.openxmlformats.org/drawingml/2006/table">
            <a:tbl>
              <a:tblPr/>
              <a:tblGrid>
                <a:gridCol w="5835152">
                  <a:extLst>
                    <a:ext uri="{9D8B030D-6E8A-4147-A177-3AD203B41FA5}">
                      <a16:colId xmlns:a16="http://schemas.microsoft.com/office/drawing/2014/main" val="3386459735"/>
                    </a:ext>
                  </a:extLst>
                </a:gridCol>
                <a:gridCol w="5820036">
                  <a:extLst>
                    <a:ext uri="{9D8B030D-6E8A-4147-A177-3AD203B41FA5}">
                      <a16:colId xmlns:a16="http://schemas.microsoft.com/office/drawing/2014/main" val="3138910379"/>
                    </a:ext>
                  </a:extLst>
                </a:gridCol>
              </a:tblGrid>
              <a:tr h="509752">
                <a:tc>
                  <a:txBody>
                    <a:bodyPr/>
                    <a:lstStyle/>
                    <a:p>
                      <a:pPr algn="l" fontAlgn="base"/>
                      <a:r>
                        <a:rPr lang="en-US" sz="1800" b="1" dirty="0">
                          <a:solidFill>
                            <a:srgbClr val="FF0000"/>
                          </a:solidFill>
                          <a:effectLst/>
                        </a:rPr>
                        <a:t>Procedural Oriented Programming</a:t>
                      </a:r>
                    </a:p>
                  </a:txBody>
                  <a:tcPr marL="82639" marR="82639" marT="82639" marB="82639" anchor="ctr">
                    <a:lnL>
                      <a:noFill/>
                    </a:lnL>
                    <a:lnR>
                      <a:noFill/>
                    </a:lnR>
                    <a:lnT>
                      <a:noFill/>
                    </a:lnT>
                    <a:lnB>
                      <a:noFill/>
                    </a:lnB>
                    <a:solidFill>
                      <a:srgbClr val="FFFFFF"/>
                    </a:solidFill>
                  </a:tcPr>
                </a:tc>
                <a:tc>
                  <a:txBody>
                    <a:bodyPr/>
                    <a:lstStyle/>
                    <a:p>
                      <a:pPr algn="l" fontAlgn="base"/>
                      <a:r>
                        <a:rPr lang="en-US" sz="1800" b="1" dirty="0">
                          <a:solidFill>
                            <a:srgbClr val="FF0000"/>
                          </a:solidFill>
                          <a:effectLst/>
                        </a:rPr>
                        <a:t>Object-Oriented Programming</a:t>
                      </a:r>
                    </a:p>
                  </a:txBody>
                  <a:tcPr marL="82639" marR="82639" marT="82639" marB="82639" anchor="ctr">
                    <a:lnL>
                      <a:noFill/>
                    </a:lnL>
                    <a:lnR>
                      <a:noFill/>
                    </a:lnR>
                    <a:lnT>
                      <a:noFill/>
                    </a:lnT>
                    <a:lnB>
                      <a:noFill/>
                    </a:lnB>
                    <a:solidFill>
                      <a:srgbClr val="FFFFFF"/>
                    </a:solidFill>
                  </a:tcPr>
                </a:tc>
                <a:extLst>
                  <a:ext uri="{0D108BD9-81ED-4DB2-BD59-A6C34878D82A}">
                    <a16:rowId xmlns:a16="http://schemas.microsoft.com/office/drawing/2014/main" val="702941053"/>
                  </a:ext>
                </a:extLst>
              </a:tr>
              <a:tr h="833822">
                <a:tc>
                  <a:txBody>
                    <a:bodyPr/>
                    <a:lstStyle/>
                    <a:p>
                      <a:pPr algn="l" fontAlgn="base"/>
                      <a:r>
                        <a:rPr lang="en-US" sz="1600" b="0">
                          <a:effectLst/>
                        </a:rPr>
                        <a:t>In procedural programming, the program is divided into small parts called </a:t>
                      </a:r>
                      <a:r>
                        <a:rPr lang="en-US" sz="1600" b="1" i="1">
                          <a:effectLst/>
                        </a:rPr>
                        <a:t>functions</a:t>
                      </a:r>
                      <a:r>
                        <a:rPr lang="en-US" sz="1600" b="0">
                          <a:effectLst/>
                        </a:rPr>
                        <a:t>.</a:t>
                      </a:r>
                    </a:p>
                  </a:txBody>
                  <a:tcPr marL="82639" marR="82639" marT="115695" marB="115695" anchor="ctr">
                    <a:lnL>
                      <a:noFill/>
                    </a:lnL>
                    <a:lnR>
                      <a:noFill/>
                    </a:lnR>
                    <a:lnT>
                      <a:noFill/>
                    </a:lnT>
                    <a:lnB>
                      <a:noFill/>
                    </a:lnB>
                    <a:solidFill>
                      <a:srgbClr val="FFFFFF"/>
                    </a:solidFill>
                  </a:tcPr>
                </a:tc>
                <a:tc>
                  <a:txBody>
                    <a:bodyPr/>
                    <a:lstStyle/>
                    <a:p>
                      <a:pPr algn="l" fontAlgn="base"/>
                      <a:r>
                        <a:rPr lang="en-US" sz="1600" b="0" dirty="0">
                          <a:effectLst/>
                        </a:rPr>
                        <a:t>In object-oriented programming, the program is divided into small parts called </a:t>
                      </a:r>
                      <a:r>
                        <a:rPr lang="en-US" sz="1600" b="1" i="1" dirty="0">
                          <a:effectLst/>
                        </a:rPr>
                        <a:t>objects</a:t>
                      </a:r>
                      <a:r>
                        <a:rPr lang="en-US" sz="1600" b="0" dirty="0">
                          <a:effectLst/>
                        </a:rPr>
                        <a:t>.</a:t>
                      </a:r>
                    </a:p>
                  </a:txBody>
                  <a:tcPr marL="82639" marR="82639" marT="115695" marB="115695" anchor="ctr">
                    <a:lnL>
                      <a:noFill/>
                    </a:lnL>
                    <a:lnR>
                      <a:noFill/>
                    </a:lnR>
                    <a:lnT>
                      <a:noFill/>
                    </a:lnT>
                    <a:lnB>
                      <a:noFill/>
                    </a:lnB>
                    <a:solidFill>
                      <a:srgbClr val="FFFFFF"/>
                    </a:solidFill>
                  </a:tcPr>
                </a:tc>
                <a:extLst>
                  <a:ext uri="{0D108BD9-81ED-4DB2-BD59-A6C34878D82A}">
                    <a16:rowId xmlns:a16="http://schemas.microsoft.com/office/drawing/2014/main" val="1559010881"/>
                  </a:ext>
                </a:extLst>
              </a:tr>
              <a:tr h="1666874">
                <a:tc>
                  <a:txBody>
                    <a:bodyPr/>
                    <a:lstStyle/>
                    <a:p>
                      <a:pPr algn="l" fontAlgn="base"/>
                      <a:r>
                        <a:rPr lang="en-US" sz="1600" b="0" dirty="0" smtClean="0">
                          <a:effectLst/>
                        </a:rPr>
                        <a:t>Procedural</a:t>
                      </a:r>
                      <a:r>
                        <a:rPr lang="en-US" sz="1600" b="0" baseline="0" dirty="0" smtClean="0">
                          <a:effectLst/>
                        </a:rPr>
                        <a:t> </a:t>
                      </a:r>
                      <a:r>
                        <a:rPr lang="en-US" sz="1600" b="0" dirty="0" smtClean="0">
                          <a:effectLst/>
                        </a:rPr>
                        <a:t> programming follows a </a:t>
                      </a:r>
                      <a:r>
                        <a:rPr lang="en-US" sz="1600" b="1" i="1" dirty="0" smtClean="0">
                          <a:effectLst/>
                        </a:rPr>
                        <a:t>top-down approach</a:t>
                      </a:r>
                      <a:endParaRPr lang="en-US" sz="1600" b="0" i="0" kern="1200" dirty="0" smtClean="0">
                        <a:solidFill>
                          <a:schemeClr val="tx1"/>
                        </a:solidFill>
                        <a:effectLst/>
                        <a:latin typeface="+mn-lt"/>
                        <a:ea typeface="+mn-ea"/>
                        <a:cs typeface="+mn-cs"/>
                      </a:endParaRPr>
                    </a:p>
                    <a:p>
                      <a:pPr algn="l" fontAlgn="base"/>
                      <a:r>
                        <a:rPr lang="en-US" sz="1800" b="0" i="0" kern="1200" dirty="0" smtClean="0">
                          <a:solidFill>
                            <a:schemeClr val="tx1"/>
                          </a:solidFill>
                          <a:effectLst/>
                          <a:latin typeface="+mn-lt"/>
                          <a:ea typeface="+mn-ea"/>
                          <a:cs typeface="+mn-cs"/>
                        </a:rPr>
                        <a:t>The basic task of a top-down approach is to divide the problem into tasks and then divide tasks into smaller sub-tasks</a:t>
                      </a:r>
                      <a:endParaRPr lang="en-US" sz="1600" b="0" dirty="0">
                        <a:effectLst/>
                      </a:endParaRPr>
                    </a:p>
                  </a:txBody>
                  <a:tcPr marL="82639" marR="82639" marT="115695" marB="115695" anchor="ctr">
                    <a:lnL>
                      <a:noFill/>
                    </a:lnL>
                    <a:lnR>
                      <a:noFill/>
                    </a:lnR>
                    <a:lnT>
                      <a:noFill/>
                    </a:lnT>
                    <a:lnB>
                      <a:noFill/>
                    </a:lnB>
                    <a:solidFill>
                      <a:srgbClr val="FFFFFF"/>
                    </a:solidFill>
                  </a:tcPr>
                </a:tc>
                <a:tc>
                  <a:txBody>
                    <a:bodyPr/>
                    <a:lstStyle/>
                    <a:p>
                      <a:pPr algn="l" fontAlgn="base"/>
                      <a:r>
                        <a:rPr lang="en-US" sz="1600" b="0" dirty="0">
                          <a:effectLst/>
                        </a:rPr>
                        <a:t>Object-oriented programming follows a </a:t>
                      </a:r>
                      <a:r>
                        <a:rPr lang="en-US" sz="1600" b="1" i="1" dirty="0">
                          <a:effectLst/>
                        </a:rPr>
                        <a:t>bottom-up approach</a:t>
                      </a:r>
                      <a:r>
                        <a:rPr lang="en-US" sz="1600" b="0" dirty="0" smtClean="0">
                          <a:effectLst/>
                        </a:rPr>
                        <a:t>.</a:t>
                      </a:r>
                    </a:p>
                    <a:p>
                      <a:pPr algn="l" fontAlgn="base"/>
                      <a:r>
                        <a:rPr lang="en-US" sz="1600" b="0" dirty="0" smtClean="0">
                          <a:effectLst/>
                        </a:rPr>
                        <a:t>In this approach, bottom level modules developed first . Then the next module developed, tested and debugged. This process is continued until all modules have been completed.</a:t>
                      </a:r>
                      <a:endParaRPr lang="en-US" sz="1600" b="0" dirty="0">
                        <a:effectLst/>
                      </a:endParaRPr>
                    </a:p>
                  </a:txBody>
                  <a:tcPr marL="82639" marR="82639" marT="115695" marB="115695" anchor="ctr">
                    <a:lnL>
                      <a:noFill/>
                    </a:lnL>
                    <a:lnR>
                      <a:noFill/>
                    </a:lnR>
                    <a:lnT>
                      <a:noFill/>
                    </a:lnT>
                    <a:lnB>
                      <a:noFill/>
                    </a:lnB>
                    <a:solidFill>
                      <a:srgbClr val="FFFFFF"/>
                    </a:solidFill>
                  </a:tcPr>
                </a:tc>
                <a:extLst>
                  <a:ext uri="{0D108BD9-81ED-4DB2-BD59-A6C34878D82A}">
                    <a16:rowId xmlns:a16="http://schemas.microsoft.com/office/drawing/2014/main" val="778667888"/>
                  </a:ext>
                </a:extLst>
              </a:tr>
              <a:tr h="833822">
                <a:tc>
                  <a:txBody>
                    <a:bodyPr/>
                    <a:lstStyle/>
                    <a:p>
                      <a:pPr algn="l" fontAlgn="base"/>
                      <a:r>
                        <a:rPr lang="en-US" sz="1600" b="0" dirty="0">
                          <a:effectLst/>
                        </a:rPr>
                        <a:t>There is no access specifier in procedural programming.</a:t>
                      </a:r>
                    </a:p>
                  </a:txBody>
                  <a:tcPr marL="82639" marR="82639" marT="115695" marB="115695" anchor="ctr">
                    <a:lnL>
                      <a:noFill/>
                    </a:lnL>
                    <a:lnR>
                      <a:noFill/>
                    </a:lnR>
                    <a:lnT>
                      <a:noFill/>
                    </a:lnT>
                    <a:lnB>
                      <a:noFill/>
                    </a:lnB>
                    <a:solidFill>
                      <a:srgbClr val="FFFFFF"/>
                    </a:solidFill>
                  </a:tcPr>
                </a:tc>
                <a:tc>
                  <a:txBody>
                    <a:bodyPr/>
                    <a:lstStyle/>
                    <a:p>
                      <a:pPr algn="l" fontAlgn="base"/>
                      <a:r>
                        <a:rPr lang="en-US" sz="1600" b="0" dirty="0">
                          <a:effectLst/>
                        </a:rPr>
                        <a:t>Object-oriented programming has access specifiers like private, public, protected, etc.</a:t>
                      </a:r>
                    </a:p>
                  </a:txBody>
                  <a:tcPr marL="82639" marR="82639" marT="115695" marB="115695" anchor="ctr">
                    <a:lnL>
                      <a:noFill/>
                    </a:lnL>
                    <a:lnR>
                      <a:noFill/>
                    </a:lnR>
                    <a:lnT>
                      <a:noFill/>
                    </a:lnT>
                    <a:lnB>
                      <a:noFill/>
                    </a:lnB>
                    <a:solidFill>
                      <a:srgbClr val="FFFFFF"/>
                    </a:solidFill>
                  </a:tcPr>
                </a:tc>
                <a:extLst>
                  <a:ext uri="{0D108BD9-81ED-4DB2-BD59-A6C34878D82A}">
                    <a16:rowId xmlns:a16="http://schemas.microsoft.com/office/drawing/2014/main" val="70974626"/>
                  </a:ext>
                </a:extLst>
              </a:tr>
              <a:tr h="551070">
                <a:tc>
                  <a:txBody>
                    <a:bodyPr/>
                    <a:lstStyle/>
                    <a:p>
                      <a:r>
                        <a:rPr lang="en-US" dirty="0">
                          <a:solidFill>
                            <a:srgbClr val="000000"/>
                          </a:solidFill>
                          <a:effectLst/>
                        </a:rPr>
                        <a:t>It focuses on </a:t>
                      </a:r>
                      <a:r>
                        <a:rPr lang="en-US" dirty="0" smtClean="0">
                          <a:solidFill>
                            <a:srgbClr val="000000"/>
                          </a:solidFill>
                          <a:effectLst/>
                        </a:rPr>
                        <a:t> </a:t>
                      </a:r>
                      <a:r>
                        <a:rPr lang="en-US" dirty="0">
                          <a:solidFill>
                            <a:srgbClr val="000000"/>
                          </a:solidFill>
                          <a:effectLst/>
                        </a:rPr>
                        <a:t>functions.</a:t>
                      </a:r>
                      <a:endParaRPr lang="en-US" dirty="0">
                        <a:effectLst/>
                      </a:endParaRPr>
                    </a:p>
                  </a:txBody>
                  <a:tcPr marL="95250" marR="95250" marT="47625" marB="47625" anchor="ctr">
                    <a:lnL>
                      <a:noFill/>
                    </a:lnL>
                    <a:lnR>
                      <a:noFill/>
                    </a:lnR>
                    <a:lnT>
                      <a:noFill/>
                    </a:lnT>
                    <a:lnB>
                      <a:noFill/>
                    </a:lnB>
                    <a:solidFill>
                      <a:srgbClr val="FFFFFF"/>
                    </a:solidFill>
                  </a:tcPr>
                </a:tc>
                <a:tc>
                  <a:txBody>
                    <a:bodyPr/>
                    <a:lstStyle/>
                    <a:p>
                      <a:r>
                        <a:rPr lang="en-US" dirty="0">
                          <a:solidFill>
                            <a:srgbClr val="000000"/>
                          </a:solidFill>
                          <a:effectLst/>
                        </a:rPr>
                        <a:t>It focuses on the data and classes.</a:t>
                      </a:r>
                      <a:endParaRPr lang="en-US" dirty="0">
                        <a:effectLst/>
                      </a:endParaRPr>
                    </a:p>
                  </a:txBody>
                  <a:tcPr marL="95250" marR="95250" marT="47625" marB="47625" anchor="ctr">
                    <a:lnL>
                      <a:noFill/>
                    </a:lnL>
                    <a:lnR>
                      <a:noFill/>
                    </a:lnR>
                    <a:lnT>
                      <a:noFill/>
                    </a:lnT>
                    <a:lnB>
                      <a:noFill/>
                    </a:lnB>
                    <a:solidFill>
                      <a:srgbClr val="FFFFFF"/>
                    </a:solidFill>
                  </a:tcPr>
                </a:tc>
                <a:extLst>
                  <a:ext uri="{0D108BD9-81ED-4DB2-BD59-A6C34878D82A}">
                    <a16:rowId xmlns:a16="http://schemas.microsoft.com/office/drawing/2014/main" val="776866399"/>
                  </a:ext>
                </a:extLst>
              </a:tr>
              <a:tr h="833822">
                <a:tc>
                  <a:txBody>
                    <a:bodyPr/>
                    <a:lstStyle/>
                    <a:p>
                      <a:r>
                        <a:rPr lang="en-US" dirty="0">
                          <a:solidFill>
                            <a:srgbClr val="000000"/>
                          </a:solidFill>
                          <a:effectLst/>
                        </a:rPr>
                        <a:t>It is not easy to maintain.</a:t>
                      </a:r>
                      <a:endParaRPr lang="en-US" dirty="0">
                        <a:effectLst/>
                      </a:endParaRPr>
                    </a:p>
                  </a:txBody>
                  <a:tcPr marL="95250" marR="95250" marT="47625" marB="47625" anchor="ctr">
                    <a:lnL>
                      <a:noFill/>
                    </a:lnL>
                    <a:lnR>
                      <a:noFill/>
                    </a:lnR>
                    <a:lnT>
                      <a:noFill/>
                    </a:lnT>
                    <a:lnB>
                      <a:noFill/>
                    </a:lnB>
                    <a:solidFill>
                      <a:srgbClr val="FFFFFF"/>
                    </a:solidFill>
                  </a:tcPr>
                </a:tc>
                <a:tc>
                  <a:txBody>
                    <a:bodyPr/>
                    <a:lstStyle/>
                    <a:p>
                      <a:r>
                        <a:rPr lang="en-US" dirty="0">
                          <a:solidFill>
                            <a:srgbClr val="000000"/>
                          </a:solidFill>
                          <a:effectLst/>
                        </a:rPr>
                        <a:t>It is easy to maintain</a:t>
                      </a:r>
                      <a:endParaRPr lang="en-US" dirty="0">
                        <a:effectLst/>
                      </a:endParaRPr>
                    </a:p>
                  </a:txBody>
                  <a:tcPr marL="95250" marR="95250" marT="47625" marB="47625" anchor="ctr">
                    <a:lnL>
                      <a:noFill/>
                    </a:lnL>
                    <a:lnR>
                      <a:noFill/>
                    </a:lnR>
                    <a:lnT>
                      <a:noFill/>
                    </a:lnT>
                    <a:lnB>
                      <a:noFill/>
                    </a:lnB>
                    <a:solidFill>
                      <a:srgbClr val="FFFFFF"/>
                    </a:solidFill>
                  </a:tcPr>
                </a:tc>
                <a:extLst>
                  <a:ext uri="{0D108BD9-81ED-4DB2-BD59-A6C34878D82A}">
                    <a16:rowId xmlns:a16="http://schemas.microsoft.com/office/drawing/2014/main" val="4145140867"/>
                  </a:ext>
                </a:extLst>
              </a:tr>
              <a:tr h="833822">
                <a:tc>
                  <a:txBody>
                    <a:bodyPr/>
                    <a:lstStyle/>
                    <a:p>
                      <a:pPr algn="l" fontAlgn="base"/>
                      <a:r>
                        <a:rPr lang="en-US" sz="1600" b="0" dirty="0">
                          <a:effectLst/>
                        </a:rPr>
                        <a:t>In procedural programming, overloading is not possible.</a:t>
                      </a:r>
                    </a:p>
                  </a:txBody>
                  <a:tcPr marL="82639" marR="82639" marT="115695" marB="115695" anchor="ctr">
                    <a:lnL>
                      <a:noFill/>
                    </a:lnL>
                    <a:lnR>
                      <a:noFill/>
                    </a:lnR>
                    <a:lnT>
                      <a:noFill/>
                    </a:lnT>
                    <a:lnB>
                      <a:noFill/>
                    </a:lnB>
                    <a:solidFill>
                      <a:srgbClr val="FFFFFF"/>
                    </a:solidFill>
                  </a:tcPr>
                </a:tc>
                <a:tc>
                  <a:txBody>
                    <a:bodyPr/>
                    <a:lstStyle/>
                    <a:p>
                      <a:pPr algn="l" fontAlgn="base"/>
                      <a:r>
                        <a:rPr lang="en-US" sz="1600" b="0" dirty="0">
                          <a:effectLst/>
                        </a:rPr>
                        <a:t>Overloading is possible in object-oriented programming.</a:t>
                      </a:r>
                    </a:p>
                  </a:txBody>
                  <a:tcPr marL="82639" marR="82639" marT="115695" marB="115695" anchor="ctr">
                    <a:lnL>
                      <a:noFill/>
                    </a:lnL>
                    <a:lnR>
                      <a:noFill/>
                    </a:lnR>
                    <a:lnT>
                      <a:noFill/>
                    </a:lnT>
                    <a:lnB>
                      <a:noFill/>
                    </a:lnB>
                    <a:solidFill>
                      <a:srgbClr val="FFFFFF"/>
                    </a:solidFill>
                  </a:tcPr>
                </a:tc>
                <a:extLst>
                  <a:ext uri="{0D108BD9-81ED-4DB2-BD59-A6C34878D82A}">
                    <a16:rowId xmlns:a16="http://schemas.microsoft.com/office/drawing/2014/main" val="3486286227"/>
                  </a:ext>
                </a:extLst>
              </a:tr>
              <a:tr h="833822">
                <a:tc>
                  <a:txBody>
                    <a:bodyPr/>
                    <a:lstStyle/>
                    <a:p>
                      <a:pPr algn="l" fontAlgn="base"/>
                      <a:r>
                        <a:rPr lang="en-US" sz="1600" b="0" dirty="0">
                          <a:effectLst/>
                        </a:rPr>
                        <a:t>In procedural programming, there is no concept of data hiding and inheritance.</a:t>
                      </a:r>
                    </a:p>
                  </a:txBody>
                  <a:tcPr marL="82639" marR="82639" marT="115695" marB="115695" anchor="ctr">
                    <a:lnL>
                      <a:noFill/>
                    </a:lnL>
                    <a:lnR>
                      <a:noFill/>
                    </a:lnR>
                    <a:lnT>
                      <a:noFill/>
                    </a:lnT>
                    <a:lnB>
                      <a:noFill/>
                    </a:lnB>
                    <a:solidFill>
                      <a:srgbClr val="FFFFFF"/>
                    </a:solidFill>
                  </a:tcPr>
                </a:tc>
                <a:tc>
                  <a:txBody>
                    <a:bodyPr/>
                    <a:lstStyle/>
                    <a:p>
                      <a:pPr algn="l" fontAlgn="base"/>
                      <a:r>
                        <a:rPr lang="en-US" sz="1600" b="0" dirty="0">
                          <a:effectLst/>
                        </a:rPr>
                        <a:t>In object-oriented programming, the concept of data hiding and inheritance is used.</a:t>
                      </a:r>
                    </a:p>
                  </a:txBody>
                  <a:tcPr marL="82639" marR="82639" marT="115695" marB="115695" anchor="ctr">
                    <a:lnL>
                      <a:noFill/>
                    </a:lnL>
                    <a:lnR>
                      <a:noFill/>
                    </a:lnR>
                    <a:lnT>
                      <a:noFill/>
                    </a:lnT>
                    <a:lnB>
                      <a:noFill/>
                    </a:lnB>
                    <a:solidFill>
                      <a:srgbClr val="FFFFFF"/>
                    </a:solidFill>
                  </a:tcPr>
                </a:tc>
                <a:extLst>
                  <a:ext uri="{0D108BD9-81ED-4DB2-BD59-A6C34878D82A}">
                    <a16:rowId xmlns:a16="http://schemas.microsoft.com/office/drawing/2014/main" val="405540223"/>
                  </a:ext>
                </a:extLst>
              </a:tr>
            </a:tbl>
          </a:graphicData>
        </a:graphic>
      </p:graphicFrame>
      <p:pic>
        <p:nvPicPr>
          <p:cNvPr id="3" name="Picture 2"/>
          <p:cNvPicPr>
            <a:picLocks noChangeAspect="1"/>
          </p:cNvPicPr>
          <p:nvPr/>
        </p:nvPicPr>
        <p:blipFill>
          <a:blip r:embed="rId2"/>
          <a:stretch>
            <a:fillRect/>
          </a:stretch>
        </p:blipFill>
        <p:spPr>
          <a:xfrm>
            <a:off x="9850841" y="2176817"/>
            <a:ext cx="1651378" cy="1113573"/>
          </a:xfrm>
          <a:prstGeom prst="rect">
            <a:avLst/>
          </a:prstGeom>
        </p:spPr>
      </p:pic>
    </p:spTree>
    <p:extLst>
      <p:ext uri="{BB962C8B-B14F-4D97-AF65-F5344CB8AC3E}">
        <p14:creationId xmlns:p14="http://schemas.microsoft.com/office/powerpoint/2010/main" val="1089342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86117713"/>
              </p:ext>
            </p:extLst>
          </p:nvPr>
        </p:nvGraphicFramePr>
        <p:xfrm>
          <a:off x="1227161" y="1624083"/>
          <a:ext cx="9601200" cy="4046086"/>
        </p:xfrm>
        <a:graphic>
          <a:graphicData uri="http://schemas.openxmlformats.org/drawingml/2006/table">
            <a:tbl>
              <a:tblPr/>
              <a:tblGrid>
                <a:gridCol w="4800600">
                  <a:extLst>
                    <a:ext uri="{9D8B030D-6E8A-4147-A177-3AD203B41FA5}">
                      <a16:colId xmlns:a16="http://schemas.microsoft.com/office/drawing/2014/main" val="3186689544"/>
                    </a:ext>
                  </a:extLst>
                </a:gridCol>
                <a:gridCol w="4800600">
                  <a:extLst>
                    <a:ext uri="{9D8B030D-6E8A-4147-A177-3AD203B41FA5}">
                      <a16:colId xmlns:a16="http://schemas.microsoft.com/office/drawing/2014/main" val="3047881169"/>
                    </a:ext>
                  </a:extLst>
                </a:gridCol>
              </a:tblGrid>
              <a:tr h="1107857">
                <a:tc>
                  <a:txBody>
                    <a:bodyPr/>
                    <a:lstStyle/>
                    <a:p>
                      <a:pPr algn="l" fontAlgn="base"/>
                      <a:r>
                        <a:rPr lang="en-US" sz="2000" b="0" smtClean="0">
                          <a:effectLst/>
                        </a:rPr>
                        <a:t>Procedural </a:t>
                      </a:r>
                      <a:r>
                        <a:rPr lang="en-US" sz="2000" b="0" dirty="0">
                          <a:effectLst/>
                        </a:rPr>
                        <a:t>programming is used for designing medium-sized programs.</a:t>
                      </a:r>
                    </a:p>
                  </a:txBody>
                  <a:tcPr marL="95250" marR="95250" marT="133350" marB="133350" anchor="ctr">
                    <a:lnL>
                      <a:noFill/>
                    </a:lnL>
                    <a:lnR>
                      <a:noFill/>
                    </a:lnR>
                    <a:lnT>
                      <a:noFill/>
                    </a:lnT>
                    <a:lnB>
                      <a:noFill/>
                    </a:lnB>
                    <a:solidFill>
                      <a:srgbClr val="FFFFFF"/>
                    </a:solidFill>
                  </a:tcPr>
                </a:tc>
                <a:tc>
                  <a:txBody>
                    <a:bodyPr/>
                    <a:lstStyle/>
                    <a:p>
                      <a:pPr algn="l" fontAlgn="base"/>
                      <a:r>
                        <a:rPr lang="en-US" sz="2000" b="0">
                          <a:effectLst/>
                        </a:rPr>
                        <a:t>Object-oriented programming is used for designing large and complex programs.</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1028878248"/>
                  </a:ext>
                </a:extLst>
              </a:tr>
              <a:tr h="1107857">
                <a:tc>
                  <a:txBody>
                    <a:bodyPr/>
                    <a:lstStyle/>
                    <a:p>
                      <a:pPr algn="l" fontAlgn="base"/>
                      <a:r>
                        <a:rPr lang="en-US" sz="2000" b="0" dirty="0">
                          <a:effectLst/>
                        </a:rPr>
                        <a:t>Procedural programming uses the concept of procedure abstraction.</a:t>
                      </a:r>
                    </a:p>
                  </a:txBody>
                  <a:tcPr marL="95250" marR="95250" marT="133350" marB="133350" anchor="ctr">
                    <a:lnL>
                      <a:noFill/>
                    </a:lnL>
                    <a:lnR>
                      <a:noFill/>
                    </a:lnR>
                    <a:lnT>
                      <a:noFill/>
                    </a:lnT>
                    <a:lnB>
                      <a:noFill/>
                    </a:lnB>
                    <a:solidFill>
                      <a:srgbClr val="FFFFFF"/>
                    </a:solidFill>
                  </a:tcPr>
                </a:tc>
                <a:tc>
                  <a:txBody>
                    <a:bodyPr/>
                    <a:lstStyle/>
                    <a:p>
                      <a:pPr algn="l" fontAlgn="base"/>
                      <a:r>
                        <a:rPr lang="en-US" sz="2000" b="0" dirty="0">
                          <a:effectLst/>
                        </a:rPr>
                        <a:t>Object-oriented programming uses the concept of data abstraction.</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751262730"/>
                  </a:ext>
                </a:extLst>
              </a:tr>
              <a:tr h="1107857">
                <a:tc>
                  <a:txBody>
                    <a:bodyPr/>
                    <a:lstStyle/>
                    <a:p>
                      <a:pPr algn="l" fontAlgn="base"/>
                      <a:r>
                        <a:rPr lang="en-US" sz="2000" b="0">
                          <a:effectLst/>
                        </a:rPr>
                        <a:t>Code reusability absent in procedural programming,</a:t>
                      </a:r>
                    </a:p>
                  </a:txBody>
                  <a:tcPr marL="95250" marR="95250" marT="133350" marB="133350" anchor="ctr">
                    <a:lnL>
                      <a:noFill/>
                    </a:lnL>
                    <a:lnR>
                      <a:noFill/>
                    </a:lnR>
                    <a:lnT>
                      <a:noFill/>
                    </a:lnT>
                    <a:lnB>
                      <a:noFill/>
                    </a:lnB>
                    <a:solidFill>
                      <a:srgbClr val="FFFFFF"/>
                    </a:solidFill>
                  </a:tcPr>
                </a:tc>
                <a:tc>
                  <a:txBody>
                    <a:bodyPr/>
                    <a:lstStyle/>
                    <a:p>
                      <a:pPr algn="l" fontAlgn="base"/>
                      <a:r>
                        <a:rPr lang="en-US" sz="2000" b="0">
                          <a:effectLst/>
                        </a:rPr>
                        <a:t>Code reusability present in object-oriented programming.</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3805721549"/>
                  </a:ext>
                </a:extLst>
              </a:tr>
              <a:tr h="722515">
                <a:tc>
                  <a:txBody>
                    <a:bodyPr/>
                    <a:lstStyle/>
                    <a:p>
                      <a:pPr algn="l" fontAlgn="base"/>
                      <a:r>
                        <a:rPr lang="en-US" sz="2000" b="1" dirty="0">
                          <a:effectLst/>
                        </a:rPr>
                        <a:t>Examples:</a:t>
                      </a:r>
                      <a:r>
                        <a:rPr lang="en-US" sz="2000" b="0" dirty="0">
                          <a:effectLst/>
                        </a:rPr>
                        <a:t> C, FORTRAN, Pascal, Basic, etc.</a:t>
                      </a:r>
                    </a:p>
                  </a:txBody>
                  <a:tcPr marL="95250" marR="95250" marT="133350" marB="133350" anchor="ctr">
                    <a:lnL>
                      <a:noFill/>
                    </a:lnL>
                    <a:lnR>
                      <a:noFill/>
                    </a:lnR>
                    <a:lnT>
                      <a:noFill/>
                    </a:lnT>
                    <a:lnB>
                      <a:noFill/>
                    </a:lnB>
                    <a:solidFill>
                      <a:srgbClr val="FFFFFF"/>
                    </a:solidFill>
                  </a:tcPr>
                </a:tc>
                <a:tc>
                  <a:txBody>
                    <a:bodyPr/>
                    <a:lstStyle/>
                    <a:p>
                      <a:pPr algn="l" fontAlgn="base"/>
                      <a:r>
                        <a:rPr lang="fr-FR" sz="2000" b="1" dirty="0" err="1">
                          <a:effectLst/>
                        </a:rPr>
                        <a:t>Examples</a:t>
                      </a:r>
                      <a:r>
                        <a:rPr lang="fr-FR" sz="2000" b="1" dirty="0">
                          <a:effectLst/>
                        </a:rPr>
                        <a:t>: </a:t>
                      </a:r>
                      <a:r>
                        <a:rPr lang="fr-FR" sz="2000" b="0" dirty="0">
                          <a:effectLst/>
                        </a:rPr>
                        <a:t>C++, Java, Python, C#, etc.</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1822490414"/>
                  </a:ext>
                </a:extLst>
              </a:tr>
            </a:tbl>
          </a:graphicData>
        </a:graphic>
      </p:graphicFrame>
    </p:spTree>
    <p:extLst>
      <p:ext uri="{BB962C8B-B14F-4D97-AF65-F5344CB8AC3E}">
        <p14:creationId xmlns:p14="http://schemas.microsoft.com/office/powerpoint/2010/main" val="275600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Scope of </a:t>
            </a:r>
            <a:r>
              <a:rPr lang="en-US" dirty="0" err="1" smtClean="0">
                <a:solidFill>
                  <a:srgbClr val="FF0000"/>
                </a:solidFill>
              </a:rPr>
              <a:t>.net</a:t>
            </a:r>
            <a:r>
              <a:rPr lang="en-US" dirty="0" smtClean="0">
                <a:solidFill>
                  <a:srgbClr val="FF0000"/>
                </a:solidFill>
              </a:rPr>
              <a:t> technology</a:t>
            </a:r>
            <a:endParaRPr lang="en-US" dirty="0">
              <a:solidFill>
                <a:srgbClr val="FF0000"/>
              </a:solidFill>
            </a:endParaRPr>
          </a:p>
        </p:txBody>
      </p:sp>
      <p:sp>
        <p:nvSpPr>
          <p:cNvPr id="3" name="Content Placeholder 2"/>
          <p:cNvSpPr>
            <a:spLocks noGrp="1"/>
          </p:cNvSpPr>
          <p:nvPr>
            <p:ph idx="1"/>
          </p:nvPr>
        </p:nvSpPr>
        <p:spPr>
          <a:xfrm>
            <a:off x="859809" y="1992573"/>
            <a:ext cx="10036788" cy="3883295"/>
          </a:xfrm>
        </p:spPr>
        <p:txBody>
          <a:bodyPr>
            <a:normAutofit fontScale="92500" lnSpcReduction="10000"/>
          </a:bodyPr>
          <a:lstStyle/>
          <a:p>
            <a:r>
              <a:rPr lang="en-US" dirty="0"/>
              <a:t>A .NET Developer is a computer science expert who is well-versed in computer programming languages. </a:t>
            </a:r>
            <a:endParaRPr lang="en-US" dirty="0" smtClean="0"/>
          </a:p>
          <a:p>
            <a:r>
              <a:rPr lang="en-US" dirty="0" smtClean="0"/>
              <a:t>He </a:t>
            </a:r>
            <a:r>
              <a:rPr lang="en-US" dirty="0"/>
              <a:t>uses Dot NET platform technologies to build, design, and implement software applications. </a:t>
            </a:r>
            <a:endParaRPr lang="en-US" dirty="0" smtClean="0"/>
          </a:p>
          <a:p>
            <a:r>
              <a:rPr lang="en-US" dirty="0" smtClean="0"/>
              <a:t>However</a:t>
            </a:r>
            <a:r>
              <a:rPr lang="en-US" dirty="0"/>
              <a:t>, many such developers use C# as their preferred programming language for creating apps. </a:t>
            </a:r>
            <a:endParaRPr lang="en-US" dirty="0" smtClean="0"/>
          </a:p>
          <a:p>
            <a:r>
              <a:rPr lang="en-US" dirty="0" smtClean="0"/>
              <a:t>Also</a:t>
            </a:r>
            <a:r>
              <a:rPr lang="en-US" dirty="0"/>
              <a:t>, they may develop apps for </a:t>
            </a:r>
            <a:r>
              <a:rPr lang="en-US" b="1" dirty="0"/>
              <a:t>mobile, desktop, online, </a:t>
            </a:r>
            <a:r>
              <a:rPr lang="en-US" b="1" dirty="0" err="1"/>
              <a:t>IoT</a:t>
            </a:r>
            <a:r>
              <a:rPr lang="en-US" b="1" dirty="0"/>
              <a:t>, gaming, and machine learning platforms. </a:t>
            </a:r>
            <a:endParaRPr lang="en-US" b="1" dirty="0" smtClean="0"/>
          </a:p>
          <a:p>
            <a:r>
              <a:rPr lang="en-US" dirty="0" smtClean="0"/>
              <a:t>Besides </a:t>
            </a:r>
            <a:r>
              <a:rPr lang="en-US" dirty="0"/>
              <a:t>creating the applications, they have multiple responsibilities </a:t>
            </a:r>
            <a:r>
              <a:rPr lang="en-US" dirty="0" smtClean="0"/>
              <a:t>like </a:t>
            </a:r>
            <a:r>
              <a:rPr lang="en-US" b="1" dirty="0"/>
              <a:t>developing functioning code and detecting defects.</a:t>
            </a:r>
          </a:p>
        </p:txBody>
      </p:sp>
    </p:spTree>
    <p:extLst>
      <p:ext uri="{BB962C8B-B14F-4D97-AF65-F5344CB8AC3E}">
        <p14:creationId xmlns:p14="http://schemas.microsoft.com/office/powerpoint/2010/main" val="112061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646" y="849086"/>
            <a:ext cx="10737668" cy="5342708"/>
          </a:xfrm>
        </p:spPr>
        <p:txBody>
          <a:bodyPr/>
          <a:lstStyle/>
          <a:p>
            <a:pPr marL="0" indent="0">
              <a:buNone/>
            </a:pPr>
            <a:r>
              <a:rPr lang="en-US" b="1" dirty="0"/>
              <a:t>ASP.NET Web Forms Label</a:t>
            </a:r>
          </a:p>
          <a:p>
            <a:pPr lvl="0"/>
            <a:r>
              <a:rPr lang="en-US" sz="1800" dirty="0"/>
              <a:t>This control is used </a:t>
            </a:r>
            <a:r>
              <a:rPr lang="en-US" sz="1800" b="1" dirty="0"/>
              <a:t>to display textual information</a:t>
            </a:r>
            <a:r>
              <a:rPr lang="en-US" sz="1800" dirty="0"/>
              <a:t> on the web forms.</a:t>
            </a:r>
          </a:p>
          <a:p>
            <a:pPr lvl="0"/>
            <a:r>
              <a:rPr lang="en-US" sz="1800" dirty="0"/>
              <a:t>It is mainly used to create caption for the other controls like: textbox.</a:t>
            </a:r>
          </a:p>
          <a:p>
            <a:pPr lvl="0"/>
            <a:r>
              <a:rPr lang="en-US" sz="1800" dirty="0"/>
              <a:t>To create </a:t>
            </a:r>
            <a:r>
              <a:rPr lang="en-US" sz="1800" b="1" dirty="0"/>
              <a:t>label</a:t>
            </a:r>
            <a:r>
              <a:rPr lang="en-US" sz="1800" dirty="0"/>
              <a:t> either we can write code or use the drag and drop facility of visual studio </a:t>
            </a:r>
          </a:p>
          <a:p>
            <a:pPr lvl="0"/>
            <a:r>
              <a:rPr lang="en-US" sz="1800" dirty="0"/>
              <a:t>This is server side control, asp provides own tag to create label. </a:t>
            </a:r>
          </a:p>
          <a:p>
            <a:r>
              <a:rPr lang="en-US" sz="1800" dirty="0"/>
              <a:t>The example is given below.</a:t>
            </a:r>
          </a:p>
          <a:p>
            <a:r>
              <a:rPr lang="en-US" sz="1800" dirty="0"/>
              <a:t>&lt; </a:t>
            </a:r>
            <a:r>
              <a:rPr lang="en-US" sz="1800" dirty="0" err="1"/>
              <a:t>asp:Label</a:t>
            </a:r>
            <a:r>
              <a:rPr lang="en-US" sz="1800" dirty="0"/>
              <a:t> ID="Label1" </a:t>
            </a:r>
            <a:r>
              <a:rPr lang="en-US" sz="1800" dirty="0" err="1"/>
              <a:t>runat</a:t>
            </a:r>
            <a:r>
              <a:rPr lang="en-US" sz="1800" dirty="0"/>
              <a:t>="server" Text="Label" </a:t>
            </a:r>
            <a:r>
              <a:rPr lang="en-US" sz="1800" dirty="0" smtClean="0"/>
              <a:t>&gt;</a:t>
            </a:r>
          </a:p>
          <a:p>
            <a:r>
              <a:rPr lang="en-US" sz="1800" dirty="0" smtClean="0"/>
              <a:t>&lt;/</a:t>
            </a:r>
            <a:r>
              <a:rPr lang="en-US" sz="1800" dirty="0" err="1"/>
              <a:t>asp:Label</a:t>
            </a:r>
            <a:r>
              <a:rPr lang="en-US" sz="1800" dirty="0"/>
              <a:t>&gt;  </a:t>
            </a:r>
            <a:endParaRPr lang="en-US" sz="1800" dirty="0" smtClean="0"/>
          </a:p>
          <a:p>
            <a:endParaRPr lang="en-US" dirty="0"/>
          </a:p>
          <a:p>
            <a:endParaRPr lang="en-US" dirty="0"/>
          </a:p>
        </p:txBody>
      </p:sp>
      <p:pic>
        <p:nvPicPr>
          <p:cNvPr id="7" name="Picture 6"/>
          <p:cNvPicPr>
            <a:picLocks noChangeAspect="1"/>
          </p:cNvPicPr>
          <p:nvPr/>
        </p:nvPicPr>
        <p:blipFill>
          <a:blip r:embed="rId2"/>
          <a:stretch>
            <a:fillRect/>
          </a:stretch>
        </p:blipFill>
        <p:spPr>
          <a:xfrm>
            <a:off x="6779623" y="2638697"/>
            <a:ext cx="4901363" cy="3482820"/>
          </a:xfrm>
          <a:prstGeom prst="rect">
            <a:avLst/>
          </a:prstGeom>
        </p:spPr>
      </p:pic>
    </p:spTree>
    <p:extLst>
      <p:ext uri="{BB962C8B-B14F-4D97-AF65-F5344CB8AC3E}">
        <p14:creationId xmlns:p14="http://schemas.microsoft.com/office/powerpoint/2010/main" val="1712188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There is </a:t>
            </a:r>
            <a:r>
              <a:rPr lang="en-US" b="1" dirty="0"/>
              <a:t>a great demand for .NET developers </a:t>
            </a:r>
            <a:r>
              <a:rPr lang="en-US" dirty="0"/>
              <a:t>across the country. Many millennials want to be developers, but are unsure whether the language will benefit them in the long run. </a:t>
            </a:r>
            <a:endParaRPr lang="en-US" dirty="0" smtClean="0"/>
          </a:p>
          <a:p>
            <a:r>
              <a:rPr lang="en-US" dirty="0"/>
              <a:t>NET technology has </a:t>
            </a:r>
            <a:r>
              <a:rPr lang="en-US" b="1" dirty="0"/>
              <a:t>a promising future </a:t>
            </a:r>
            <a:r>
              <a:rPr lang="en-US" dirty="0"/>
              <a:t>and is a language option to land a job in the Information technology domain. Though multiple technologies have come up to the market, current improvements and developments in this technology by Microsoft make it evergreen. </a:t>
            </a:r>
          </a:p>
        </p:txBody>
      </p:sp>
    </p:spTree>
    <p:extLst>
      <p:ext uri="{BB962C8B-B14F-4D97-AF65-F5344CB8AC3E}">
        <p14:creationId xmlns:p14="http://schemas.microsoft.com/office/powerpoint/2010/main" val="2246176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Responsibilities of Dot Net Developer</a:t>
            </a:r>
            <a:br>
              <a:rPr lang="en-US" dirty="0"/>
            </a:br>
            <a:endParaRPr lang="en-US" dirty="0"/>
          </a:p>
        </p:txBody>
      </p:sp>
      <p:sp>
        <p:nvSpPr>
          <p:cNvPr id="3" name="Content Placeholder 2"/>
          <p:cNvSpPr>
            <a:spLocks noGrp="1"/>
          </p:cNvSpPr>
          <p:nvPr>
            <p:ph idx="1"/>
          </p:nvPr>
        </p:nvSpPr>
        <p:spPr>
          <a:xfrm>
            <a:off x="1295401" y="1883391"/>
            <a:ext cx="10226039" cy="4216963"/>
          </a:xfrm>
        </p:spPr>
        <p:txBody>
          <a:bodyPr>
            <a:normAutofit fontScale="92500" lnSpcReduction="20000"/>
          </a:bodyPr>
          <a:lstStyle/>
          <a:p>
            <a:pPr marL="0" indent="0">
              <a:buNone/>
            </a:pPr>
            <a:r>
              <a:rPr lang="en-US" dirty="0" smtClean="0"/>
              <a:t>Dot </a:t>
            </a:r>
            <a:r>
              <a:rPr lang="en-US" dirty="0"/>
              <a:t>Net Developer has to perform the responsibilities, which include the following:</a:t>
            </a:r>
          </a:p>
          <a:p>
            <a:endParaRPr lang="en-US" dirty="0"/>
          </a:p>
          <a:p>
            <a:r>
              <a:rPr lang="en-US" b="1" dirty="0"/>
              <a:t>Writing and modifying programming code </a:t>
            </a:r>
            <a:endParaRPr lang="en-US" b="1" dirty="0" smtClean="0"/>
          </a:p>
          <a:p>
            <a:r>
              <a:rPr lang="en-US" dirty="0" smtClean="0"/>
              <a:t>They </a:t>
            </a:r>
            <a:r>
              <a:rPr lang="en-US" dirty="0"/>
              <a:t>have to build clean and accessible code using the .NET programming language.</a:t>
            </a:r>
          </a:p>
          <a:p>
            <a:r>
              <a:rPr lang="en-US" dirty="0" smtClean="0"/>
              <a:t>In </a:t>
            </a:r>
            <a:r>
              <a:rPr lang="en-US" dirty="0"/>
              <a:t>addition, the .NET developer must </a:t>
            </a:r>
            <a:r>
              <a:rPr lang="en-US" b="1" dirty="0"/>
              <a:t>timely upgrade the existing software</a:t>
            </a:r>
            <a:r>
              <a:rPr lang="en-US" dirty="0"/>
              <a:t>.</a:t>
            </a:r>
          </a:p>
          <a:p>
            <a:r>
              <a:rPr lang="en-US" dirty="0"/>
              <a:t>They should ensure that the applications and systems are evaluated</a:t>
            </a:r>
            <a:r>
              <a:rPr lang="en-US" b="1" dirty="0"/>
              <a:t>, tested, and deployed in time. review, update, re-engineer and debug the codes</a:t>
            </a:r>
          </a:p>
          <a:p>
            <a:r>
              <a:rPr lang="en-US" dirty="0"/>
              <a:t>Apart from that, they </a:t>
            </a:r>
            <a:r>
              <a:rPr lang="en-US" dirty="0" smtClean="0"/>
              <a:t>should.</a:t>
            </a:r>
            <a:endParaRPr lang="en-US" dirty="0"/>
          </a:p>
          <a:p>
            <a:r>
              <a:rPr lang="en-US" dirty="0"/>
              <a:t>And </a:t>
            </a:r>
            <a:r>
              <a:rPr lang="en-US" b="1" dirty="0"/>
              <a:t>create documentation across </a:t>
            </a:r>
            <a:r>
              <a:rPr lang="en-US" dirty="0"/>
              <a:t>the life cycle of a system (SDLC).</a:t>
            </a:r>
          </a:p>
          <a:p>
            <a:r>
              <a:rPr lang="en-US" dirty="0"/>
              <a:t>At last, they should involve themselves in giving technological assistance.</a:t>
            </a:r>
          </a:p>
        </p:txBody>
      </p:sp>
    </p:spTree>
    <p:extLst>
      <p:ext uri="{BB962C8B-B14F-4D97-AF65-F5344CB8AC3E}">
        <p14:creationId xmlns:p14="http://schemas.microsoft.com/office/powerpoint/2010/main" val="3224540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a:t>
            </a:r>
            <a:r>
              <a:rPr lang="en-US" dirty="0"/>
              <a:t>Core </a:t>
            </a:r>
          </a:p>
        </p:txBody>
      </p:sp>
      <p:sp>
        <p:nvSpPr>
          <p:cNvPr id="3" name="Content Placeholder 2"/>
          <p:cNvSpPr>
            <a:spLocks noGrp="1"/>
          </p:cNvSpPr>
          <p:nvPr>
            <p:ph idx="1"/>
          </p:nvPr>
        </p:nvSpPr>
        <p:spPr/>
        <p:txBody>
          <a:bodyPr/>
          <a:lstStyle/>
          <a:p>
            <a:r>
              <a:rPr lang="en-US" dirty="0" smtClean="0"/>
              <a:t>.NET Core is </a:t>
            </a:r>
            <a:r>
              <a:rPr lang="en-US" dirty="0"/>
              <a:t>a </a:t>
            </a:r>
            <a:r>
              <a:rPr lang="en-US" b="1" dirty="0"/>
              <a:t>general-purpose framework </a:t>
            </a:r>
            <a:r>
              <a:rPr lang="en-US" dirty="0"/>
              <a:t>that may be used to build software applications </a:t>
            </a:r>
            <a:r>
              <a:rPr lang="en-US" b="1" dirty="0"/>
              <a:t>for Windows, Linux, and </a:t>
            </a:r>
            <a:r>
              <a:rPr lang="en-US" b="1" dirty="0" err="1"/>
              <a:t>MacOS</a:t>
            </a:r>
            <a:r>
              <a:rPr lang="en-US" b="1" dirty="0"/>
              <a:t>. </a:t>
            </a:r>
            <a:endParaRPr lang="en-US" b="1" dirty="0" smtClean="0"/>
          </a:p>
          <a:p>
            <a:r>
              <a:rPr lang="en-US" dirty="0" smtClean="0"/>
              <a:t>Unlike </a:t>
            </a:r>
            <a:r>
              <a:rPr lang="en-US" dirty="0"/>
              <a:t>other software frameworks, .NET Core is the </a:t>
            </a:r>
            <a:r>
              <a:rPr lang="en-US" b="1" dirty="0"/>
              <a:t>most versatile framework</a:t>
            </a:r>
            <a:r>
              <a:rPr lang="en-US" dirty="0"/>
              <a:t> and can be used to build all kinds of software including Web applications, Mobile apps, Desktop applications, </a:t>
            </a:r>
            <a:r>
              <a:rPr lang="en-US" dirty="0" smtClean="0"/>
              <a:t> </a:t>
            </a:r>
            <a:r>
              <a:rPr lang="en-US" dirty="0"/>
              <a:t>Games, and </a:t>
            </a:r>
            <a:r>
              <a:rPr lang="en-US" dirty="0" err="1"/>
              <a:t>IoT</a:t>
            </a:r>
            <a:r>
              <a:rPr lang="en-US" dirty="0"/>
              <a:t> applications.</a:t>
            </a:r>
          </a:p>
        </p:txBody>
      </p:sp>
    </p:spTree>
    <p:extLst>
      <p:ext uri="{BB962C8B-B14F-4D97-AF65-F5344CB8AC3E}">
        <p14:creationId xmlns:p14="http://schemas.microsoft.com/office/powerpoint/2010/main" val="61124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572348"/>
          </a:xfrm>
        </p:spPr>
        <p:txBody>
          <a:bodyPr>
            <a:normAutofit fontScale="90000"/>
          </a:bodyPr>
          <a:lstStyle/>
          <a:p>
            <a:r>
              <a:rPr lang="en-US" dirty="0"/>
              <a:t>Characteristics of .NET Core</a:t>
            </a:r>
            <a:br>
              <a:rPr lang="en-US" dirty="0"/>
            </a:br>
            <a:endParaRPr lang="en-US" dirty="0"/>
          </a:p>
        </p:txBody>
      </p:sp>
      <p:sp>
        <p:nvSpPr>
          <p:cNvPr id="3" name="Content Placeholder 2"/>
          <p:cNvSpPr>
            <a:spLocks noGrp="1"/>
          </p:cNvSpPr>
          <p:nvPr>
            <p:ph idx="1"/>
          </p:nvPr>
        </p:nvSpPr>
        <p:spPr>
          <a:xfrm>
            <a:off x="744584" y="1554480"/>
            <a:ext cx="10659290" cy="4598126"/>
          </a:xfrm>
        </p:spPr>
        <p:txBody>
          <a:bodyPr>
            <a:normAutofit/>
          </a:bodyPr>
          <a:lstStyle/>
          <a:p>
            <a:pPr marL="0" indent="0">
              <a:buNone/>
            </a:pPr>
            <a:r>
              <a:rPr lang="en-US" dirty="0" smtClean="0"/>
              <a:t>Key </a:t>
            </a:r>
            <a:r>
              <a:rPr lang="en-US" dirty="0"/>
              <a:t>characteristics of .NET Core include open source, cross-platform, modern, flexible, lightweight, fast, friendly, shareable, and built for future software development</a:t>
            </a:r>
            <a:r>
              <a:rPr lang="en-US" dirty="0" smtClean="0"/>
              <a:t>.</a:t>
            </a:r>
          </a:p>
          <a:p>
            <a:r>
              <a:rPr lang="en-US" dirty="0"/>
              <a:t>.</a:t>
            </a:r>
            <a:r>
              <a:rPr lang="en-US" dirty="0">
                <a:solidFill>
                  <a:srgbClr val="FF0000"/>
                </a:solidFill>
              </a:rPr>
              <a:t>NET Core is Free and Open Source.</a:t>
            </a:r>
          </a:p>
          <a:p>
            <a:pPr marL="0" indent="0">
              <a:buNone/>
            </a:pPr>
            <a:r>
              <a:rPr lang="en-US" dirty="0" smtClean="0"/>
              <a:t>The </a:t>
            </a:r>
            <a:r>
              <a:rPr lang="en-US" dirty="0"/>
              <a:t>.NET Core platform is </a:t>
            </a:r>
            <a:r>
              <a:rPr lang="en-US" b="1" dirty="0"/>
              <a:t>free and open source</a:t>
            </a:r>
            <a:r>
              <a:rPr lang="en-US" dirty="0"/>
              <a:t>. </a:t>
            </a:r>
            <a:r>
              <a:rPr lang="en-US" dirty="0" smtClean="0"/>
              <a:t>Any </a:t>
            </a:r>
            <a:r>
              <a:rPr lang="en-US" dirty="0"/>
              <a:t>developer can get involved in .NET Core development. There are thousands of active developers participating in .NET Core development who are improving features, adding </a:t>
            </a:r>
            <a:r>
              <a:rPr lang="en-US" dirty="0" smtClean="0"/>
              <a:t>new </a:t>
            </a:r>
            <a:r>
              <a:rPr lang="en-US" dirty="0"/>
              <a:t>features, and fixing bugs and issues</a:t>
            </a:r>
            <a:r>
              <a:rPr lang="en-US" dirty="0" smtClean="0"/>
              <a:t>.</a:t>
            </a:r>
          </a:p>
          <a:p>
            <a:pPr marL="0" indent="0">
              <a:buNone/>
            </a:pPr>
            <a:r>
              <a:rPr lang="en-US" dirty="0">
                <a:solidFill>
                  <a:srgbClr val="FF0000"/>
                </a:solidFill>
              </a:rPr>
              <a:t>.NET Core is Cross-platform.</a:t>
            </a:r>
            <a:endParaRPr lang="en-US" dirty="0"/>
          </a:p>
          <a:p>
            <a:r>
              <a:rPr lang="en-US" dirty="0"/>
              <a:t>.NET Core supports and runs on Windows, </a:t>
            </a:r>
            <a:r>
              <a:rPr lang="en-US" dirty="0" err="1"/>
              <a:t>macOS</a:t>
            </a:r>
            <a:r>
              <a:rPr lang="en-US" dirty="0"/>
              <a:t>, and Linux operating systems</a:t>
            </a:r>
          </a:p>
        </p:txBody>
      </p:sp>
    </p:spTree>
    <p:extLst>
      <p:ext uri="{BB962C8B-B14F-4D97-AF65-F5344CB8AC3E}">
        <p14:creationId xmlns:p14="http://schemas.microsoft.com/office/powerpoint/2010/main" val="1114632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901336" y="2063932"/>
            <a:ext cx="10554789" cy="4062548"/>
          </a:xfrm>
        </p:spPr>
        <p:txBody>
          <a:bodyPr>
            <a:normAutofit/>
          </a:bodyPr>
          <a:lstStyle/>
          <a:p>
            <a:pPr marL="0" indent="0">
              <a:buNone/>
            </a:pPr>
            <a:r>
              <a:rPr lang="en-US" dirty="0" smtClean="0"/>
              <a:t>.</a:t>
            </a:r>
          </a:p>
          <a:p>
            <a:pPr marL="0" indent="0">
              <a:buNone/>
            </a:pPr>
            <a:r>
              <a:rPr lang="en-US" dirty="0">
                <a:solidFill>
                  <a:srgbClr val="FF0000"/>
                </a:solidFill>
              </a:rPr>
              <a:t>.NET Core is Modern</a:t>
            </a:r>
            <a:r>
              <a:rPr lang="en-US" dirty="0" smtClean="0">
                <a:solidFill>
                  <a:srgbClr val="FF0000"/>
                </a:solidFill>
              </a:rPr>
              <a:t>.</a:t>
            </a:r>
            <a:endParaRPr lang="en-US" dirty="0"/>
          </a:p>
          <a:p>
            <a:r>
              <a:rPr lang="en-US" dirty="0"/>
              <a:t>Unlike some older frameworks, .NET Core is designed to solve today’s modern needs, including being mobile friendly, </a:t>
            </a:r>
            <a:r>
              <a:rPr lang="en-US" b="1" dirty="0"/>
              <a:t>build once run it everywhere</a:t>
            </a:r>
            <a:r>
              <a:rPr lang="en-US" dirty="0"/>
              <a:t>, scalable, and high performance. .NET Core is designed to build applications that target all kind of devices, including </a:t>
            </a:r>
            <a:r>
              <a:rPr lang="en-US" dirty="0" err="1"/>
              <a:t>IoTs</a:t>
            </a:r>
            <a:r>
              <a:rPr lang="en-US" dirty="0"/>
              <a:t> and gaming consoles</a:t>
            </a:r>
            <a:r>
              <a:rPr lang="en-US" dirty="0" smtClean="0"/>
              <a:t>.</a:t>
            </a:r>
          </a:p>
          <a:p>
            <a:r>
              <a:rPr lang="en-US" dirty="0">
                <a:solidFill>
                  <a:srgbClr val="FF0000"/>
                </a:solidFill>
              </a:rPr>
              <a:t>NET Core is Fast.</a:t>
            </a:r>
            <a:endParaRPr lang="en-US" dirty="0"/>
          </a:p>
          <a:p>
            <a:pPr marL="0" indent="0">
              <a:buNone/>
            </a:pPr>
            <a:r>
              <a:rPr lang="en-US" dirty="0"/>
              <a:t>.NET Core 3.0 is fast. Compared to the .NET Framework and .NET Core 2.2 and previous versions</a:t>
            </a:r>
          </a:p>
          <a:p>
            <a:endParaRPr lang="en-US" dirty="0"/>
          </a:p>
        </p:txBody>
      </p:sp>
    </p:spTree>
    <p:extLst>
      <p:ext uri="{BB962C8B-B14F-4D97-AF65-F5344CB8AC3E}">
        <p14:creationId xmlns:p14="http://schemas.microsoft.com/office/powerpoint/2010/main" val="30241250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48798654"/>
              </p:ext>
            </p:extLst>
          </p:nvPr>
        </p:nvGraphicFramePr>
        <p:xfrm>
          <a:off x="770708" y="574766"/>
          <a:ext cx="10633167" cy="3686463"/>
        </p:xfrm>
        <a:graphic>
          <a:graphicData uri="http://schemas.openxmlformats.org/drawingml/2006/table">
            <a:tbl>
              <a:tblPr/>
              <a:tblGrid>
                <a:gridCol w="3544389">
                  <a:extLst>
                    <a:ext uri="{9D8B030D-6E8A-4147-A177-3AD203B41FA5}">
                      <a16:colId xmlns:a16="http://schemas.microsoft.com/office/drawing/2014/main" val="2409187246"/>
                    </a:ext>
                  </a:extLst>
                </a:gridCol>
                <a:gridCol w="3544389">
                  <a:extLst>
                    <a:ext uri="{9D8B030D-6E8A-4147-A177-3AD203B41FA5}">
                      <a16:colId xmlns:a16="http://schemas.microsoft.com/office/drawing/2014/main" val="805918591"/>
                    </a:ext>
                  </a:extLst>
                </a:gridCol>
                <a:gridCol w="3544389">
                  <a:extLst>
                    <a:ext uri="{9D8B030D-6E8A-4147-A177-3AD203B41FA5}">
                      <a16:colId xmlns:a16="http://schemas.microsoft.com/office/drawing/2014/main" val="2765169567"/>
                    </a:ext>
                  </a:extLst>
                </a:gridCol>
              </a:tblGrid>
              <a:tr h="645131">
                <a:tc>
                  <a:txBody>
                    <a:bodyPr/>
                    <a:lstStyle/>
                    <a:p>
                      <a:endParaRPr lang="en-US" dirty="0"/>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b="1" dirty="0">
                          <a:effectLst/>
                        </a:rPr>
                        <a:t/>
                      </a:r>
                      <a:br>
                        <a:rPr lang="en-US" b="1" dirty="0">
                          <a:effectLst/>
                        </a:rPr>
                      </a:br>
                      <a:r>
                        <a:rPr lang="en-US" b="1" dirty="0">
                          <a:effectLst/>
                        </a:rPr>
                        <a:t>.NET Framework</a:t>
                      </a:r>
                      <a:endParaRPr lang="en-US" dirty="0">
                        <a:effectLst/>
                      </a:endParaRP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b="1" dirty="0">
                          <a:effectLst/>
                        </a:rPr>
                        <a:t>.NET Core</a:t>
                      </a:r>
                      <a:endParaRPr lang="en-US" dirty="0">
                        <a:effectLst/>
                      </a:endParaRPr>
                    </a:p>
                  </a:txBody>
                  <a:tcPr anchor="ctr">
                    <a:lnL w="9525" cap="flat" cmpd="sng" algn="ctr">
                      <a:solidFill>
                        <a:srgbClr val="ABABAB"/>
                      </a:solidFill>
                      <a:prstDash val="dash"/>
                      <a:round/>
                      <a:headEnd type="none" w="med" len="med"/>
                      <a:tailEnd type="none" w="med" len="med"/>
                    </a:lnL>
                    <a:lnB w="9525" cap="flat" cmpd="sng" algn="ctr">
                      <a:solidFill>
                        <a:srgbClr val="ABABAB"/>
                      </a:solidFill>
                      <a:prstDash val="dash"/>
                      <a:round/>
                      <a:headEnd type="none" w="med" len="med"/>
                      <a:tailEnd type="none" w="med" len="med"/>
                    </a:lnB>
                  </a:tcPr>
                </a:tc>
                <a:extLst>
                  <a:ext uri="{0D108BD9-81ED-4DB2-BD59-A6C34878D82A}">
                    <a16:rowId xmlns:a16="http://schemas.microsoft.com/office/drawing/2014/main" val="3767927876"/>
                  </a:ext>
                </a:extLst>
              </a:tr>
              <a:tr h="921616">
                <a:tc>
                  <a:txBody>
                    <a:bodyPr/>
                    <a:lstStyle/>
                    <a:p>
                      <a:r>
                        <a:rPr lang="en-US" b="1">
                          <a:effectLst/>
                        </a:rPr>
                        <a:t> History</a:t>
                      </a:r>
                      <a:endParaRPr lang="en-US">
                        <a:effectLst/>
                      </a:endParaRP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dirty="0">
                          <a:effectLst/>
                        </a:rPr>
                        <a:t> The .NET Framework </a:t>
                      </a:r>
                      <a:r>
                        <a:rPr lang="en-US" dirty="0" smtClean="0">
                          <a:effectLst/>
                        </a:rPr>
                        <a:t>was</a:t>
                      </a:r>
                      <a:r>
                        <a:rPr lang="en-US" baseline="0" dirty="0" smtClean="0">
                          <a:effectLst/>
                        </a:rPr>
                        <a:t> introduced in 2002 by Microsoft.</a:t>
                      </a:r>
                      <a:endParaRPr lang="en-US" dirty="0">
                        <a:effectLst/>
                      </a:endParaRP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b="0" dirty="0">
                          <a:effectLst/>
                        </a:rPr>
                        <a:t> </a:t>
                      </a:r>
                      <a:r>
                        <a:rPr lang="en-US" sz="1800" b="0" i="0" kern="1200" dirty="0" smtClean="0">
                          <a:solidFill>
                            <a:schemeClr val="tx1"/>
                          </a:solidFill>
                          <a:effectLst/>
                          <a:latin typeface="+mn-lt"/>
                          <a:ea typeface="+mn-ea"/>
                          <a:cs typeface="+mn-cs"/>
                        </a:rPr>
                        <a:t>In</a:t>
                      </a:r>
                      <a:r>
                        <a:rPr lang="en-US" sz="1800" b="0" i="0" kern="1200" baseline="0" dirty="0" smtClean="0">
                          <a:solidFill>
                            <a:schemeClr val="tx1"/>
                          </a:solidFill>
                          <a:effectLst/>
                          <a:latin typeface="+mn-lt"/>
                          <a:ea typeface="+mn-ea"/>
                          <a:cs typeface="+mn-cs"/>
                        </a:rPr>
                        <a:t> 2</a:t>
                      </a:r>
                      <a:r>
                        <a:rPr lang="en-US" sz="1800" b="0" i="0" kern="1200" dirty="0" smtClean="0">
                          <a:solidFill>
                            <a:schemeClr val="tx1"/>
                          </a:solidFill>
                          <a:effectLst/>
                          <a:latin typeface="+mn-lt"/>
                          <a:ea typeface="+mn-ea"/>
                          <a:cs typeface="+mn-cs"/>
                        </a:rPr>
                        <a:t>014,Microsoft introduced .NET Core </a:t>
                      </a:r>
                      <a:r>
                        <a:rPr lang="en-US" b="0" dirty="0" smtClean="0">
                          <a:effectLst/>
                        </a:rPr>
                        <a:t>.</a:t>
                      </a:r>
                      <a:endParaRPr lang="en-US" b="0" dirty="0">
                        <a:effectLst/>
                      </a:endParaRP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608571027"/>
                  </a:ext>
                </a:extLst>
              </a:tr>
              <a:tr h="921616">
                <a:tc>
                  <a:txBody>
                    <a:bodyPr/>
                    <a:lstStyle/>
                    <a:p>
                      <a:r>
                        <a:rPr lang="en-US" b="1" dirty="0">
                          <a:effectLst/>
                        </a:rPr>
                        <a:t> Open Source</a:t>
                      </a:r>
                      <a:endParaRPr lang="en-US" dirty="0">
                        <a:effectLst/>
                      </a:endParaRP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dirty="0">
                          <a:effectLst/>
                        </a:rPr>
                        <a:t> </a:t>
                      </a:r>
                      <a:r>
                        <a:rPr lang="en-US" dirty="0" smtClean="0">
                          <a:effectLst/>
                        </a:rPr>
                        <a:t> </a:t>
                      </a:r>
                      <a:r>
                        <a:rPr lang="en-US" dirty="0">
                          <a:effectLst/>
                        </a:rPr>
                        <a:t>.NET Framework </a:t>
                      </a:r>
                      <a:r>
                        <a:rPr lang="en-US" dirty="0" smtClean="0">
                          <a:effectLst/>
                        </a:rPr>
                        <a:t>is</a:t>
                      </a:r>
                      <a:r>
                        <a:rPr lang="en-US" baseline="0" dirty="0" smtClean="0">
                          <a:effectLst/>
                        </a:rPr>
                        <a:t> not fully </a:t>
                      </a:r>
                      <a:r>
                        <a:rPr lang="en-US" dirty="0" smtClean="0">
                          <a:effectLst/>
                        </a:rPr>
                        <a:t> </a:t>
                      </a:r>
                      <a:r>
                        <a:rPr lang="en-US" dirty="0">
                          <a:effectLst/>
                        </a:rPr>
                        <a:t>open source.</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a:effectLst/>
                        </a:rPr>
                        <a:t> .NET Core is open-source.</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2508335836"/>
                  </a:ext>
                </a:extLst>
              </a:tr>
              <a:tr h="1198100">
                <a:tc>
                  <a:txBody>
                    <a:bodyPr/>
                    <a:lstStyle/>
                    <a:p>
                      <a:r>
                        <a:rPr lang="en-US" b="1">
                          <a:effectLst/>
                        </a:rPr>
                        <a:t> Cross-Platform</a:t>
                      </a:r>
                      <a:endParaRPr lang="en-US">
                        <a:effectLst/>
                      </a:endParaRP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dirty="0">
                          <a:effectLst/>
                        </a:rPr>
                        <a:t> It works only on the Windows platform. This does not support cross-platform deployment.</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dirty="0">
                          <a:effectLst/>
                        </a:rPr>
                        <a:t> It runs cross-platform like Windows, Linux, and </a:t>
                      </a:r>
                      <a:r>
                        <a:rPr lang="en-US" dirty="0" err="1">
                          <a:effectLst/>
                        </a:rPr>
                        <a:t>macOS</a:t>
                      </a:r>
                      <a:r>
                        <a:rPr lang="en-US" dirty="0">
                          <a:effectLst/>
                        </a:rPr>
                        <a:t>.</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20692602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73481942"/>
              </p:ext>
            </p:extLst>
          </p:nvPr>
        </p:nvGraphicFramePr>
        <p:xfrm>
          <a:off x="731520" y="4261229"/>
          <a:ext cx="10672354" cy="914400"/>
        </p:xfrm>
        <a:graphic>
          <a:graphicData uri="http://schemas.openxmlformats.org/drawingml/2006/table">
            <a:tbl>
              <a:tblPr/>
              <a:tblGrid>
                <a:gridCol w="3661954">
                  <a:extLst>
                    <a:ext uri="{9D8B030D-6E8A-4147-A177-3AD203B41FA5}">
                      <a16:colId xmlns:a16="http://schemas.microsoft.com/office/drawing/2014/main" val="3872877977"/>
                    </a:ext>
                  </a:extLst>
                </a:gridCol>
                <a:gridCol w="3505200">
                  <a:extLst>
                    <a:ext uri="{9D8B030D-6E8A-4147-A177-3AD203B41FA5}">
                      <a16:colId xmlns:a16="http://schemas.microsoft.com/office/drawing/2014/main" val="1212592376"/>
                    </a:ext>
                  </a:extLst>
                </a:gridCol>
                <a:gridCol w="3505200">
                  <a:extLst>
                    <a:ext uri="{9D8B030D-6E8A-4147-A177-3AD203B41FA5}">
                      <a16:colId xmlns:a16="http://schemas.microsoft.com/office/drawing/2014/main" val="374719977"/>
                    </a:ext>
                  </a:extLst>
                </a:gridCol>
              </a:tblGrid>
              <a:tr h="0">
                <a:tc>
                  <a:txBody>
                    <a:bodyPr/>
                    <a:lstStyle/>
                    <a:p>
                      <a:r>
                        <a:rPr lang="en-US" b="1" dirty="0">
                          <a:effectLst/>
                        </a:rPr>
                        <a:t>Performance </a:t>
                      </a:r>
                      <a:endParaRPr lang="en-US" dirty="0">
                        <a:effectLst/>
                      </a:endParaRP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dirty="0">
                          <a:effectLst/>
                        </a:rPr>
                        <a:t> .NET Framework is less effective in comparison to .NET Core in terms of performance </a:t>
                      </a:r>
                      <a:r>
                        <a:rPr lang="en-US" dirty="0" smtClean="0">
                          <a:effectLst/>
                        </a:rPr>
                        <a:t> </a:t>
                      </a:r>
                      <a:r>
                        <a:rPr lang="en-US" dirty="0">
                          <a:effectLst/>
                        </a:rPr>
                        <a:t>of applications.</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dirty="0">
                          <a:effectLst/>
                        </a:rPr>
                        <a:t> .NET Core offers high performance </a:t>
                      </a:r>
                      <a:r>
                        <a:rPr lang="en-US" dirty="0" smtClean="0">
                          <a:effectLst/>
                        </a:rPr>
                        <a:t> </a:t>
                      </a:r>
                      <a:r>
                        <a:rPr lang="en-US" dirty="0">
                          <a:effectLst/>
                        </a:rPr>
                        <a:t>compared to .NET Framework.</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359816961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42708685"/>
              </p:ext>
            </p:extLst>
          </p:nvPr>
        </p:nvGraphicFramePr>
        <p:xfrm>
          <a:off x="731520" y="5449949"/>
          <a:ext cx="10672353" cy="1089660"/>
        </p:xfrm>
        <a:graphic>
          <a:graphicData uri="http://schemas.openxmlformats.org/drawingml/2006/table">
            <a:tbl>
              <a:tblPr/>
              <a:tblGrid>
                <a:gridCol w="3557451">
                  <a:extLst>
                    <a:ext uri="{9D8B030D-6E8A-4147-A177-3AD203B41FA5}">
                      <a16:colId xmlns:a16="http://schemas.microsoft.com/office/drawing/2014/main" val="1321812077"/>
                    </a:ext>
                  </a:extLst>
                </a:gridCol>
                <a:gridCol w="3557451">
                  <a:extLst>
                    <a:ext uri="{9D8B030D-6E8A-4147-A177-3AD203B41FA5}">
                      <a16:colId xmlns:a16="http://schemas.microsoft.com/office/drawing/2014/main" val="4191751995"/>
                    </a:ext>
                  </a:extLst>
                </a:gridCol>
                <a:gridCol w="3557451">
                  <a:extLst>
                    <a:ext uri="{9D8B030D-6E8A-4147-A177-3AD203B41FA5}">
                      <a16:colId xmlns:a16="http://schemas.microsoft.com/office/drawing/2014/main" val="2157601275"/>
                    </a:ext>
                  </a:extLst>
                </a:gridCol>
              </a:tblGrid>
              <a:tr h="0">
                <a:tc>
                  <a:txBody>
                    <a:bodyPr/>
                    <a:lstStyle/>
                    <a:p>
                      <a:pPr algn="l" fontAlgn="base"/>
                      <a:r>
                        <a:rPr lang="en-US" sz="1800" b="1" kern="1200" dirty="0">
                          <a:solidFill>
                            <a:schemeClr val="tx1"/>
                          </a:solidFill>
                          <a:effectLst/>
                          <a:latin typeface="+mn-lt"/>
                          <a:ea typeface="+mn-ea"/>
                          <a:cs typeface="+mn-cs"/>
                        </a:rPr>
                        <a:t>Compatibility</a:t>
                      </a:r>
                    </a:p>
                  </a:txBody>
                  <a:tcPr marL="95250" marR="95250" marT="133350" marB="133350" anchor="ctr">
                    <a:lnL>
                      <a:noFill/>
                    </a:lnL>
                    <a:lnR>
                      <a:noFill/>
                    </a:lnR>
                    <a:lnT>
                      <a:noFill/>
                    </a:lnT>
                    <a:lnB>
                      <a:noFill/>
                    </a:lnB>
                    <a:solidFill>
                      <a:srgbClr val="FFFFFF"/>
                    </a:solidFill>
                  </a:tcPr>
                </a:tc>
                <a:tc>
                  <a:txBody>
                    <a:bodyPr/>
                    <a:lstStyle/>
                    <a:p>
                      <a:pPr algn="l" fontAlgn="base"/>
                      <a:r>
                        <a:rPr lang="en-US" sz="1800" kern="1200" dirty="0">
                          <a:solidFill>
                            <a:schemeClr val="tx1"/>
                          </a:solidFill>
                          <a:effectLst/>
                          <a:latin typeface="+mn-lt"/>
                          <a:ea typeface="+mn-ea"/>
                          <a:cs typeface="+mn-cs"/>
                        </a:rPr>
                        <a:t>.NET Core is compatible with various operating systems — Windows, Linux, and Mac OS.</a:t>
                      </a:r>
                    </a:p>
                  </a:txBody>
                  <a:tcPr marL="95250" marR="95250" marT="133350" marB="133350" anchor="ctr">
                    <a:lnL>
                      <a:noFill/>
                    </a:lnL>
                    <a:lnR>
                      <a:noFill/>
                    </a:lnR>
                    <a:lnT>
                      <a:noFill/>
                    </a:lnT>
                    <a:lnB>
                      <a:noFill/>
                    </a:lnB>
                    <a:solidFill>
                      <a:srgbClr val="FFFFFF"/>
                    </a:solidFill>
                  </a:tcPr>
                </a:tc>
                <a:tc>
                  <a:txBody>
                    <a:bodyPr/>
                    <a:lstStyle/>
                    <a:p>
                      <a:pPr algn="l" fontAlgn="base"/>
                      <a:r>
                        <a:rPr lang="en-US" sz="1800" kern="1200" dirty="0">
                          <a:solidFill>
                            <a:schemeClr val="tx1"/>
                          </a:solidFill>
                          <a:effectLst/>
                          <a:latin typeface="+mn-lt"/>
                          <a:ea typeface="+mn-ea"/>
                          <a:cs typeface="+mn-cs"/>
                        </a:rPr>
                        <a:t>.NET Framework is compatible only with the Windows operating system.</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3893055993"/>
                  </a:ext>
                </a:extLst>
              </a:tr>
            </a:tbl>
          </a:graphicData>
        </a:graphic>
      </p:graphicFrame>
    </p:spTree>
    <p:extLst>
      <p:ext uri="{BB962C8B-B14F-4D97-AF65-F5344CB8AC3E}">
        <p14:creationId xmlns:p14="http://schemas.microsoft.com/office/powerpoint/2010/main" val="1571751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Xamarin</a:t>
            </a:r>
            <a:r>
              <a:rPr lang="en-US" b="1" dirty="0"/>
              <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err="1" smtClean="0"/>
              <a:t>Xamarin</a:t>
            </a:r>
            <a:r>
              <a:rPr lang="en-US" dirty="0" smtClean="0"/>
              <a:t> </a:t>
            </a:r>
            <a:r>
              <a:rPr lang="en-US" dirty="0"/>
              <a:t>is a software company which is originated in 2011. </a:t>
            </a:r>
            <a:r>
              <a:rPr lang="en-US" dirty="0" err="1"/>
              <a:t>Xamarin</a:t>
            </a:r>
            <a:r>
              <a:rPr lang="en-US" dirty="0"/>
              <a:t> was recently acquired by Microsoft in 2016</a:t>
            </a:r>
            <a:endParaRPr lang="en-US" dirty="0" smtClean="0"/>
          </a:p>
          <a:p>
            <a:r>
              <a:rPr lang="en-US" dirty="0" smtClean="0"/>
              <a:t>It </a:t>
            </a:r>
            <a:r>
              <a:rPr lang="en-US" dirty="0"/>
              <a:t>is a framework to develop a </a:t>
            </a:r>
            <a:r>
              <a:rPr lang="en-US" b="1" dirty="0"/>
              <a:t>cross-platform mobile application</a:t>
            </a:r>
            <a:r>
              <a:rPr lang="en-US" dirty="0"/>
              <a:t> using the C</a:t>
            </a:r>
            <a:r>
              <a:rPr lang="en-US" dirty="0" smtClean="0"/>
              <a:t>#.</a:t>
            </a:r>
          </a:p>
          <a:p>
            <a:r>
              <a:rPr lang="en-US" dirty="0" smtClean="0"/>
              <a:t>It is used for building mobile applications for iOS, Android ,and windows .</a:t>
            </a:r>
          </a:p>
          <a:p>
            <a:r>
              <a:rPr lang="en-US" dirty="0" smtClean="0"/>
              <a:t>It also open source platform.</a:t>
            </a:r>
            <a:endParaRPr lang="en-US" dirty="0"/>
          </a:p>
          <a:p>
            <a:r>
              <a:rPr lang="en-US" dirty="0" err="1" smtClean="0"/>
              <a:t>Xamarin</a:t>
            </a:r>
            <a:r>
              <a:rPr lang="en-US" dirty="0" smtClean="0"/>
              <a:t> </a:t>
            </a:r>
            <a:r>
              <a:rPr lang="en-US" dirty="0"/>
              <a:t>provides a wide range of tools to the developer that can be used for the development of the cross-platform mobile application</a:t>
            </a:r>
            <a:r>
              <a:rPr lang="en-US" dirty="0" smtClean="0"/>
              <a:t>.</a:t>
            </a:r>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1039356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.NET Standard</a:t>
            </a:r>
            <a:br>
              <a:rPr lang="en-US" dirty="0"/>
            </a:br>
            <a:endParaRPr lang="en-US" dirty="0"/>
          </a:p>
        </p:txBody>
      </p:sp>
      <p:sp>
        <p:nvSpPr>
          <p:cNvPr id="3" name="Content Placeholder 2"/>
          <p:cNvSpPr>
            <a:spLocks noGrp="1"/>
          </p:cNvSpPr>
          <p:nvPr>
            <p:ph idx="1"/>
          </p:nvPr>
        </p:nvSpPr>
        <p:spPr>
          <a:xfrm>
            <a:off x="1295401" y="1801504"/>
            <a:ext cx="9601196" cy="4074364"/>
          </a:xfrm>
        </p:spPr>
        <p:txBody>
          <a:bodyPr>
            <a:normAutofit fontScale="92500" lnSpcReduction="10000"/>
          </a:bodyPr>
          <a:lstStyle/>
          <a:p>
            <a:r>
              <a:rPr lang="en-US" dirty="0" smtClean="0"/>
              <a:t>Let 's consider </a:t>
            </a:r>
            <a:r>
              <a:rPr lang="en-US" dirty="0"/>
              <a:t>we have created an application using .NET Framework and used some shared libraries (which are developed by .NET Framework). </a:t>
            </a:r>
            <a:endParaRPr lang="en-US" dirty="0" smtClean="0"/>
          </a:p>
          <a:p>
            <a:r>
              <a:rPr lang="en-US" dirty="0" smtClean="0"/>
              <a:t>After </a:t>
            </a:r>
            <a:r>
              <a:rPr lang="en-US" dirty="0"/>
              <a:t>some time, we have decided to create an application in .NET Core and try to re-use the above same shared library. Is it compatible and can we use it? </a:t>
            </a:r>
            <a:endParaRPr lang="en-US" dirty="0" smtClean="0"/>
          </a:p>
          <a:p>
            <a:r>
              <a:rPr lang="en-US" dirty="0" smtClean="0"/>
              <a:t>The Answer is </a:t>
            </a:r>
            <a:r>
              <a:rPr lang="en-US" b="1" dirty="0" smtClean="0"/>
              <a:t>NO</a:t>
            </a:r>
            <a:r>
              <a:rPr lang="en-US" dirty="0" smtClean="0"/>
              <a:t>. </a:t>
            </a:r>
          </a:p>
          <a:p>
            <a:r>
              <a:rPr lang="en-US" b="1" dirty="0" smtClean="0">
                <a:solidFill>
                  <a:srgbClr val="0070C0"/>
                </a:solidFill>
              </a:rPr>
              <a:t>We cannot use .NET Framework Base Class Library in .NET Core applications, because of compatibility issues.</a:t>
            </a:r>
          </a:p>
          <a:p>
            <a:r>
              <a:rPr lang="en-US" dirty="0" smtClean="0"/>
              <a:t> </a:t>
            </a:r>
            <a:r>
              <a:rPr lang="en-US" b="1" dirty="0" smtClean="0"/>
              <a:t>Basically, the libraries which target to .NET Framework can only run in .NET Framework-based applications and the libraries which target to .NET Core can only run in .NET Core compatible applications.</a:t>
            </a:r>
          </a:p>
          <a:p>
            <a:endParaRPr lang="en-US" dirty="0"/>
          </a:p>
        </p:txBody>
      </p:sp>
    </p:spTree>
    <p:extLst>
      <p:ext uri="{BB962C8B-B14F-4D97-AF65-F5344CB8AC3E}">
        <p14:creationId xmlns:p14="http://schemas.microsoft.com/office/powerpoint/2010/main" val="1373102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9934" y="1058091"/>
            <a:ext cx="10367815" cy="5042263"/>
          </a:xfrm>
        </p:spPr>
        <p:txBody>
          <a:bodyPr/>
          <a:lstStyle/>
          <a:p>
            <a:pPr marL="0" indent="0">
              <a:buNone/>
            </a:pPr>
            <a:r>
              <a:rPr lang="en-US" b="1" dirty="0"/>
              <a:t>What is the solution?</a:t>
            </a:r>
            <a:endParaRPr lang="en-US" dirty="0"/>
          </a:p>
          <a:p>
            <a:r>
              <a:rPr lang="en-US" dirty="0"/>
              <a:t>The solution is</a:t>
            </a:r>
            <a:r>
              <a:rPr lang="en-US" b="1" dirty="0"/>
              <a:t> .NET Standard.</a:t>
            </a:r>
            <a:r>
              <a:rPr lang="en-US" dirty="0"/>
              <a:t> </a:t>
            </a:r>
            <a:endParaRPr lang="en-US" dirty="0" smtClean="0"/>
          </a:p>
          <a:p>
            <a:r>
              <a:rPr lang="en-US" dirty="0" smtClean="0"/>
              <a:t>.</a:t>
            </a:r>
            <a:r>
              <a:rPr lang="en-US" dirty="0"/>
              <a:t>NET Standard is a specification of </a:t>
            </a:r>
            <a:r>
              <a:rPr lang="en-US" b="1" dirty="0"/>
              <a:t>the set </a:t>
            </a:r>
            <a:r>
              <a:rPr lang="en-US" b="1" dirty="0" smtClean="0"/>
              <a:t>of base class library </a:t>
            </a:r>
            <a:r>
              <a:rPr lang="en-US" b="1" dirty="0"/>
              <a:t>which is compatible with any .NET platforms (which is either .NET Framework or .NET Core</a:t>
            </a:r>
            <a:r>
              <a:rPr lang="en-US" b="1" dirty="0" smtClean="0"/>
              <a:t>).</a:t>
            </a:r>
          </a:p>
          <a:p>
            <a:r>
              <a:rPr lang="en-US" dirty="0" smtClean="0"/>
              <a:t> </a:t>
            </a:r>
            <a:r>
              <a:rPr lang="en-US" dirty="0"/>
              <a:t>If we create the Base Class Library using .NET Standard, then it will run with any .NET Runtimes. </a:t>
            </a:r>
            <a:endParaRPr lang="en-US" dirty="0" smtClean="0"/>
          </a:p>
          <a:p>
            <a:r>
              <a:rPr lang="en-US" dirty="0" smtClean="0"/>
              <a:t>So</a:t>
            </a:r>
            <a:r>
              <a:rPr lang="en-US" dirty="0"/>
              <a:t>, if you want to create a shared library that is going to be re-use later then you choose .NET Standard because it is portable with .NET Framework, .NET Core, and </a:t>
            </a:r>
            <a:r>
              <a:rPr lang="en-US" dirty="0" err="1"/>
              <a:t>Xamarin</a:t>
            </a:r>
            <a:r>
              <a:rPr lang="en-US" dirty="0"/>
              <a:t> as well.</a:t>
            </a:r>
          </a:p>
          <a:p>
            <a:endParaRPr lang="en-US" dirty="0"/>
          </a:p>
        </p:txBody>
      </p:sp>
    </p:spTree>
    <p:extLst>
      <p:ext uri="{BB962C8B-B14F-4D97-AF65-F5344CB8AC3E}">
        <p14:creationId xmlns:p14="http://schemas.microsoft.com/office/powerpoint/2010/main" val="28533689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577160" y="586347"/>
            <a:ext cx="9319438" cy="5564850"/>
          </a:xfrm>
          <a:prstGeom prst="rect">
            <a:avLst/>
          </a:prstGeom>
        </p:spPr>
      </p:pic>
    </p:spTree>
    <p:extLst>
      <p:ext uri="{BB962C8B-B14F-4D97-AF65-F5344CB8AC3E}">
        <p14:creationId xmlns:p14="http://schemas.microsoft.com/office/powerpoint/2010/main" val="211900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3143" y="679269"/>
            <a:ext cx="10829108" cy="5434148"/>
          </a:xfrm>
        </p:spPr>
        <p:txBody>
          <a:bodyPr/>
          <a:lstStyle/>
          <a:p>
            <a:pPr marL="0" indent="0">
              <a:buNone/>
            </a:pPr>
            <a:r>
              <a:rPr lang="en-US" sz="1800" b="1" dirty="0"/>
              <a:t>ASP.NET Web Forms </a:t>
            </a:r>
            <a:r>
              <a:rPr lang="en-US" sz="1800" b="1" dirty="0" err="1"/>
              <a:t>TextBox</a:t>
            </a:r>
            <a:endParaRPr lang="en-US" sz="1800" b="1" dirty="0"/>
          </a:p>
          <a:p>
            <a:r>
              <a:rPr lang="en-US" sz="1800" dirty="0"/>
              <a:t>This is an input control which is used to take user input. </a:t>
            </a:r>
          </a:p>
          <a:p>
            <a:r>
              <a:rPr lang="en-US" sz="1800" dirty="0"/>
              <a:t>To create </a:t>
            </a:r>
            <a:r>
              <a:rPr lang="en-US" sz="1800" b="1" dirty="0" err="1"/>
              <a:t>TextBox</a:t>
            </a:r>
            <a:r>
              <a:rPr lang="en-US" sz="1800" dirty="0"/>
              <a:t> either we can write code or use the drag and drop facility of visual studio IDE.</a:t>
            </a:r>
          </a:p>
          <a:p>
            <a:r>
              <a:rPr lang="en-US" sz="1800" dirty="0"/>
              <a:t>This is server side control, asp provides own tag to create it. The example is given below.</a:t>
            </a:r>
          </a:p>
          <a:p>
            <a:pPr lvl="0"/>
            <a:r>
              <a:rPr lang="en-US" sz="1800" dirty="0"/>
              <a:t>&lt; </a:t>
            </a:r>
            <a:r>
              <a:rPr lang="en-US" sz="1800" dirty="0" err="1"/>
              <a:t>asp:TextBox</a:t>
            </a:r>
            <a:r>
              <a:rPr lang="en-US" sz="1800" dirty="0"/>
              <a:t> ID="TextBox1" </a:t>
            </a:r>
            <a:r>
              <a:rPr lang="en-US" sz="1800" dirty="0" err="1"/>
              <a:t>runat</a:t>
            </a:r>
            <a:r>
              <a:rPr lang="en-US" sz="1800" dirty="0"/>
              <a:t>="server" &gt;&lt;/</a:t>
            </a:r>
            <a:r>
              <a:rPr lang="en-US" sz="1800" dirty="0" err="1"/>
              <a:t>asp:TextBox</a:t>
            </a:r>
            <a:r>
              <a:rPr lang="en-US" sz="1800" dirty="0"/>
              <a:t>&gt;  </a:t>
            </a:r>
          </a:p>
          <a:p>
            <a:r>
              <a:rPr lang="en-US" sz="1800" dirty="0"/>
              <a:t>Server renders it as the HTML control </a:t>
            </a:r>
            <a:endParaRPr lang="en-US" sz="1800" dirty="0" smtClean="0"/>
          </a:p>
          <a:p>
            <a:pPr marL="0" indent="0">
              <a:buNone/>
            </a:pPr>
            <a:r>
              <a:rPr lang="en-US" sz="1800" dirty="0" smtClean="0"/>
              <a:t>and </a:t>
            </a:r>
            <a:r>
              <a:rPr lang="en-US" sz="1800" dirty="0"/>
              <a:t>produces the following code to the browser.</a:t>
            </a:r>
          </a:p>
          <a:p>
            <a:pPr lvl="0"/>
            <a:r>
              <a:rPr lang="en-US" sz="1800" b="1" dirty="0"/>
              <a:t>&lt;input</a:t>
            </a:r>
            <a:r>
              <a:rPr lang="en-US" sz="1800" dirty="0"/>
              <a:t> name="TextBox1" id="TextBox1" type="text"</a:t>
            </a:r>
            <a:r>
              <a:rPr lang="en-US" sz="1800" b="1" dirty="0"/>
              <a:t>&gt;</a:t>
            </a:r>
            <a:r>
              <a:rPr lang="en-US" sz="1800" dirty="0"/>
              <a:t> </a:t>
            </a:r>
            <a:r>
              <a:rPr lang="en-US" dirty="0"/>
              <a:t> </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85905648"/>
              </p:ext>
            </p:extLst>
          </p:nvPr>
        </p:nvGraphicFramePr>
        <p:xfrm>
          <a:off x="6322423" y="2638100"/>
          <a:ext cx="5304914" cy="3475317"/>
        </p:xfrm>
        <a:graphic>
          <a:graphicData uri="http://schemas.openxmlformats.org/drawingml/2006/table">
            <a:tbl>
              <a:tblPr firstRow="1" firstCol="1" bandRow="1"/>
              <a:tblGrid>
                <a:gridCol w="2652457">
                  <a:extLst>
                    <a:ext uri="{9D8B030D-6E8A-4147-A177-3AD203B41FA5}">
                      <a16:colId xmlns:a16="http://schemas.microsoft.com/office/drawing/2014/main" val="2645872373"/>
                    </a:ext>
                  </a:extLst>
                </a:gridCol>
                <a:gridCol w="2652457">
                  <a:extLst>
                    <a:ext uri="{9D8B030D-6E8A-4147-A177-3AD203B41FA5}">
                      <a16:colId xmlns:a16="http://schemas.microsoft.com/office/drawing/2014/main" val="2072954139"/>
                    </a:ext>
                  </a:extLst>
                </a:gridCol>
              </a:tblGrid>
              <a:tr h="346462">
                <a:tc>
                  <a:txBody>
                    <a:bodyPr/>
                    <a:lstStyle/>
                    <a:p>
                      <a:pPr marL="0" marR="0">
                        <a:lnSpc>
                          <a:spcPct val="107000"/>
                        </a:lnSpc>
                        <a:spcBef>
                          <a:spcPts val="0"/>
                        </a:spcBef>
                        <a:spcAft>
                          <a:spcPts val="0"/>
                        </a:spcAft>
                      </a:pPr>
                      <a:r>
                        <a:rPr lang="en-US" sz="1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Property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84926" marR="84926" marT="84926" marB="84926">
                    <a:lnL w="12700" cap="flat" cmpd="sng" algn="ctr">
                      <a:solidFill>
                        <a:srgbClr val="C7CCBE"/>
                      </a:solidFill>
                      <a:prstDash val="solid"/>
                      <a:round/>
                      <a:headEnd type="none" w="med" len="med"/>
                      <a:tailEnd type="none" w="med" len="med"/>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marL="0" marR="0">
                        <a:lnSpc>
                          <a:spcPct val="107000"/>
                        </a:lnSpc>
                        <a:spcBef>
                          <a:spcPts val="0"/>
                        </a:spcBef>
                        <a:spcAft>
                          <a:spcPts val="0"/>
                        </a:spcAft>
                      </a:pPr>
                      <a:r>
                        <a:rPr lang="en-US" sz="1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84926" marR="84926" marT="84926" marB="84926">
                    <a:lnL>
                      <a:noFill/>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848124889"/>
                  </a:ext>
                </a:extLst>
              </a:tr>
              <a:tr h="270558">
                <a:tc>
                  <a:txBody>
                    <a:bodyPr/>
                    <a:lstStyle/>
                    <a:p>
                      <a:pPr marL="0" marR="0" algn="just">
                        <a:lnSpc>
                          <a:spcPct val="107000"/>
                        </a:lnSpc>
                        <a:spcBef>
                          <a:spcPts val="0"/>
                        </a:spcBef>
                        <a:spcAft>
                          <a:spcPts val="0"/>
                        </a:spcAft>
                      </a:pPr>
                      <a:r>
                        <a:rPr lang="en-US" sz="900">
                          <a:solidFill>
                            <a:srgbClr val="333333"/>
                          </a:solidFill>
                          <a:effectLst/>
                          <a:latin typeface="system-ui"/>
                          <a:ea typeface="Times New Roman" panose="02020603050405020304" pitchFamily="18" charset="0"/>
                          <a:cs typeface="Times New Roman" panose="02020603050405020304" pitchFamily="18" charset="0"/>
                        </a:rPr>
                        <a:t>BackColor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6617" marR="56617" marT="56617" marB="566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900">
                          <a:solidFill>
                            <a:srgbClr val="333333"/>
                          </a:solidFill>
                          <a:effectLst/>
                          <a:latin typeface="system-ui"/>
                          <a:ea typeface="Times New Roman" panose="02020603050405020304" pitchFamily="18" charset="0"/>
                          <a:cs typeface="Times New Roman" panose="02020603050405020304" pitchFamily="18" charset="0"/>
                        </a:rPr>
                        <a:t>It is used to set background color of the control.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6617" marR="56617" marT="56617" marB="566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36852676"/>
                  </a:ext>
                </a:extLst>
              </a:tr>
              <a:tr h="270558">
                <a:tc>
                  <a:txBody>
                    <a:bodyPr/>
                    <a:lstStyle/>
                    <a:p>
                      <a:pPr marL="0" marR="0" algn="just">
                        <a:lnSpc>
                          <a:spcPct val="107000"/>
                        </a:lnSpc>
                        <a:spcBef>
                          <a:spcPts val="0"/>
                        </a:spcBef>
                        <a:spcAft>
                          <a:spcPts val="0"/>
                        </a:spcAft>
                      </a:pPr>
                      <a:r>
                        <a:rPr lang="en-US" sz="900">
                          <a:solidFill>
                            <a:srgbClr val="333333"/>
                          </a:solidFill>
                          <a:effectLst/>
                          <a:latin typeface="system-ui"/>
                          <a:ea typeface="Times New Roman" panose="02020603050405020304" pitchFamily="18" charset="0"/>
                          <a:cs typeface="Times New Roman" panose="02020603050405020304" pitchFamily="18" charset="0"/>
                        </a:rPr>
                        <a:t>BorderColor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6617" marR="56617" marT="56617" marB="566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900">
                          <a:solidFill>
                            <a:srgbClr val="333333"/>
                          </a:solidFill>
                          <a:effectLst/>
                          <a:latin typeface="system-ui"/>
                          <a:ea typeface="Times New Roman" panose="02020603050405020304" pitchFamily="18" charset="0"/>
                          <a:cs typeface="Times New Roman" panose="02020603050405020304" pitchFamily="18" charset="0"/>
                        </a:rPr>
                        <a:t>It is used to set border color of the control.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6617" marR="56617" marT="56617" marB="566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23978969"/>
                  </a:ext>
                </a:extLst>
              </a:tr>
              <a:tr h="270558">
                <a:tc>
                  <a:txBody>
                    <a:bodyPr/>
                    <a:lstStyle/>
                    <a:p>
                      <a:pPr marL="0" marR="0" algn="just">
                        <a:lnSpc>
                          <a:spcPct val="107000"/>
                        </a:lnSpc>
                        <a:spcBef>
                          <a:spcPts val="0"/>
                        </a:spcBef>
                        <a:spcAft>
                          <a:spcPts val="0"/>
                        </a:spcAft>
                      </a:pPr>
                      <a:r>
                        <a:rPr lang="en-US" sz="900">
                          <a:solidFill>
                            <a:srgbClr val="333333"/>
                          </a:solidFill>
                          <a:effectLst/>
                          <a:latin typeface="system-ui"/>
                          <a:ea typeface="Times New Roman" panose="02020603050405020304" pitchFamily="18" charset="0"/>
                          <a:cs typeface="Times New Roman" panose="02020603050405020304" pitchFamily="18" charset="0"/>
                        </a:rPr>
                        <a:t>BorderWidth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6617" marR="56617" marT="56617" marB="566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900">
                          <a:solidFill>
                            <a:srgbClr val="333333"/>
                          </a:solidFill>
                          <a:effectLst/>
                          <a:latin typeface="system-ui"/>
                          <a:ea typeface="Times New Roman" panose="02020603050405020304" pitchFamily="18" charset="0"/>
                          <a:cs typeface="Times New Roman" panose="02020603050405020304" pitchFamily="18" charset="0"/>
                        </a:rPr>
                        <a:t>It is used to set width of border of the control.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6617" marR="56617" marT="56617" marB="566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51674593"/>
                  </a:ext>
                </a:extLst>
              </a:tr>
              <a:tr h="270558">
                <a:tc>
                  <a:txBody>
                    <a:bodyPr/>
                    <a:lstStyle/>
                    <a:p>
                      <a:pPr marL="0" marR="0" algn="just">
                        <a:lnSpc>
                          <a:spcPct val="107000"/>
                        </a:lnSpc>
                        <a:spcBef>
                          <a:spcPts val="0"/>
                        </a:spcBef>
                        <a:spcAft>
                          <a:spcPts val="0"/>
                        </a:spcAft>
                      </a:pPr>
                      <a:r>
                        <a:rPr lang="en-US" sz="900">
                          <a:solidFill>
                            <a:srgbClr val="333333"/>
                          </a:solidFill>
                          <a:effectLst/>
                          <a:latin typeface="system-ui"/>
                          <a:ea typeface="Times New Roman" panose="02020603050405020304" pitchFamily="18" charset="0"/>
                          <a:cs typeface="Times New Roman" panose="02020603050405020304" pitchFamily="18" charset="0"/>
                        </a:rPr>
                        <a:t>Font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6617" marR="56617" marT="56617" marB="566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900">
                          <a:solidFill>
                            <a:srgbClr val="333333"/>
                          </a:solidFill>
                          <a:effectLst/>
                          <a:latin typeface="system-ui"/>
                          <a:ea typeface="Times New Roman" panose="02020603050405020304" pitchFamily="18" charset="0"/>
                          <a:cs typeface="Times New Roman" panose="02020603050405020304" pitchFamily="18" charset="0"/>
                        </a:rPr>
                        <a:t>It is used to set font for the control text.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6617" marR="56617" marT="56617" marB="566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65164661"/>
                  </a:ext>
                </a:extLst>
              </a:tr>
              <a:tr h="270558">
                <a:tc>
                  <a:txBody>
                    <a:bodyPr/>
                    <a:lstStyle/>
                    <a:p>
                      <a:pPr marL="0" marR="0" algn="just">
                        <a:lnSpc>
                          <a:spcPct val="107000"/>
                        </a:lnSpc>
                        <a:spcBef>
                          <a:spcPts val="0"/>
                        </a:spcBef>
                        <a:spcAft>
                          <a:spcPts val="0"/>
                        </a:spcAft>
                      </a:pPr>
                      <a:r>
                        <a:rPr lang="en-US" sz="900">
                          <a:solidFill>
                            <a:srgbClr val="333333"/>
                          </a:solidFill>
                          <a:effectLst/>
                          <a:latin typeface="system-ui"/>
                          <a:ea typeface="Times New Roman" panose="02020603050405020304" pitchFamily="18" charset="0"/>
                          <a:cs typeface="Times New Roman" panose="02020603050405020304" pitchFamily="18" charset="0"/>
                        </a:rPr>
                        <a:t>ForeColor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6617" marR="56617" marT="56617" marB="566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900">
                          <a:solidFill>
                            <a:srgbClr val="333333"/>
                          </a:solidFill>
                          <a:effectLst/>
                          <a:latin typeface="system-ui"/>
                          <a:ea typeface="Times New Roman" panose="02020603050405020304" pitchFamily="18" charset="0"/>
                          <a:cs typeface="Times New Roman" panose="02020603050405020304" pitchFamily="18" charset="0"/>
                        </a:rPr>
                        <a:t>It is used to set color of the control text.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6617" marR="56617" marT="56617" marB="566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52190203"/>
                  </a:ext>
                </a:extLst>
              </a:tr>
              <a:tr h="270558">
                <a:tc>
                  <a:txBody>
                    <a:bodyPr/>
                    <a:lstStyle/>
                    <a:p>
                      <a:pPr marL="0" marR="0" algn="just">
                        <a:lnSpc>
                          <a:spcPct val="107000"/>
                        </a:lnSpc>
                        <a:spcBef>
                          <a:spcPts val="0"/>
                        </a:spcBef>
                        <a:spcAft>
                          <a:spcPts val="0"/>
                        </a:spcAft>
                      </a:pPr>
                      <a:r>
                        <a:rPr lang="en-US" sz="900">
                          <a:solidFill>
                            <a:srgbClr val="333333"/>
                          </a:solidFill>
                          <a:effectLst/>
                          <a:latin typeface="system-ui"/>
                          <a:ea typeface="Times New Roman" panose="02020603050405020304" pitchFamily="18" charset="0"/>
                          <a:cs typeface="Times New Roman" panose="02020603050405020304" pitchFamily="18" charset="0"/>
                        </a:rPr>
                        <a:t>Text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6617" marR="56617" marT="56617" marB="566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900">
                          <a:solidFill>
                            <a:srgbClr val="333333"/>
                          </a:solidFill>
                          <a:effectLst/>
                          <a:latin typeface="system-ui"/>
                          <a:ea typeface="Times New Roman" panose="02020603050405020304" pitchFamily="18" charset="0"/>
                          <a:cs typeface="Times New Roman" panose="02020603050405020304" pitchFamily="18" charset="0"/>
                        </a:rPr>
                        <a:t>It is used to set text to be shown for the control.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6617" marR="56617" marT="56617" marB="566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5564636"/>
                  </a:ext>
                </a:extLst>
              </a:tr>
              <a:tr h="270558">
                <a:tc>
                  <a:txBody>
                    <a:bodyPr/>
                    <a:lstStyle/>
                    <a:p>
                      <a:pPr marL="0" marR="0" algn="just">
                        <a:lnSpc>
                          <a:spcPct val="107000"/>
                        </a:lnSpc>
                        <a:spcBef>
                          <a:spcPts val="0"/>
                        </a:spcBef>
                        <a:spcAft>
                          <a:spcPts val="0"/>
                        </a:spcAft>
                      </a:pPr>
                      <a:r>
                        <a:rPr lang="en-US" sz="900">
                          <a:solidFill>
                            <a:srgbClr val="333333"/>
                          </a:solidFill>
                          <a:effectLst/>
                          <a:latin typeface="system-ui"/>
                          <a:ea typeface="Times New Roman" panose="02020603050405020304" pitchFamily="18" charset="0"/>
                          <a:cs typeface="Times New Roman" panose="02020603050405020304" pitchFamily="18" charset="0"/>
                        </a:rPr>
                        <a:t>Visible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6617" marR="56617" marT="56617" marB="566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900">
                          <a:solidFill>
                            <a:srgbClr val="333333"/>
                          </a:solidFill>
                          <a:effectLst/>
                          <a:latin typeface="system-ui"/>
                          <a:ea typeface="Times New Roman" panose="02020603050405020304" pitchFamily="18" charset="0"/>
                          <a:cs typeface="Times New Roman" panose="02020603050405020304" pitchFamily="18" charset="0"/>
                        </a:rPr>
                        <a:t>To set visibility of control on the form.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6617" marR="56617" marT="56617" marB="566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53889870"/>
                  </a:ext>
                </a:extLst>
              </a:tr>
              <a:tr h="270558">
                <a:tc>
                  <a:txBody>
                    <a:bodyPr/>
                    <a:lstStyle/>
                    <a:p>
                      <a:pPr marL="0" marR="0" algn="just">
                        <a:lnSpc>
                          <a:spcPct val="107000"/>
                        </a:lnSpc>
                        <a:spcBef>
                          <a:spcPts val="0"/>
                        </a:spcBef>
                        <a:spcAft>
                          <a:spcPts val="0"/>
                        </a:spcAft>
                      </a:pPr>
                      <a:r>
                        <a:rPr lang="en-US" sz="900">
                          <a:solidFill>
                            <a:srgbClr val="333333"/>
                          </a:solidFill>
                          <a:effectLst/>
                          <a:latin typeface="system-ui"/>
                          <a:ea typeface="Times New Roman" panose="02020603050405020304" pitchFamily="18" charset="0"/>
                          <a:cs typeface="Times New Roman" panose="02020603050405020304" pitchFamily="18" charset="0"/>
                        </a:rPr>
                        <a:t>Height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6617" marR="56617" marT="56617" marB="566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900">
                          <a:solidFill>
                            <a:srgbClr val="333333"/>
                          </a:solidFill>
                          <a:effectLst/>
                          <a:latin typeface="system-ui"/>
                          <a:ea typeface="Times New Roman" panose="02020603050405020304" pitchFamily="18" charset="0"/>
                          <a:cs typeface="Times New Roman" panose="02020603050405020304" pitchFamily="18" charset="0"/>
                        </a:rPr>
                        <a:t>It is used to set height of the control.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6617" marR="56617" marT="56617" marB="566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65879082"/>
                  </a:ext>
                </a:extLst>
              </a:tr>
              <a:tr h="270558">
                <a:tc>
                  <a:txBody>
                    <a:bodyPr/>
                    <a:lstStyle/>
                    <a:p>
                      <a:pPr marL="0" marR="0" algn="just">
                        <a:lnSpc>
                          <a:spcPct val="107000"/>
                        </a:lnSpc>
                        <a:spcBef>
                          <a:spcPts val="0"/>
                        </a:spcBef>
                        <a:spcAft>
                          <a:spcPts val="0"/>
                        </a:spcAft>
                      </a:pPr>
                      <a:r>
                        <a:rPr lang="en-US" sz="900">
                          <a:solidFill>
                            <a:srgbClr val="333333"/>
                          </a:solidFill>
                          <a:effectLst/>
                          <a:latin typeface="system-ui"/>
                          <a:ea typeface="Times New Roman" panose="02020603050405020304" pitchFamily="18" charset="0"/>
                          <a:cs typeface="Times New Roman" panose="02020603050405020304" pitchFamily="18" charset="0"/>
                        </a:rPr>
                        <a:t>Width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6617" marR="56617" marT="56617" marB="566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900">
                          <a:solidFill>
                            <a:srgbClr val="333333"/>
                          </a:solidFill>
                          <a:effectLst/>
                          <a:latin typeface="system-ui"/>
                          <a:ea typeface="Times New Roman" panose="02020603050405020304" pitchFamily="18" charset="0"/>
                          <a:cs typeface="Times New Roman" panose="02020603050405020304" pitchFamily="18" charset="0"/>
                        </a:rPr>
                        <a:t>It is used to set width of the control.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6617" marR="56617" marT="56617" marB="566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73386691"/>
                  </a:ext>
                </a:extLst>
              </a:tr>
              <a:tr h="423275">
                <a:tc>
                  <a:txBody>
                    <a:bodyPr/>
                    <a:lstStyle/>
                    <a:p>
                      <a:pPr marL="0" marR="0" algn="just">
                        <a:lnSpc>
                          <a:spcPct val="107000"/>
                        </a:lnSpc>
                        <a:spcBef>
                          <a:spcPts val="0"/>
                        </a:spcBef>
                        <a:spcAft>
                          <a:spcPts val="0"/>
                        </a:spcAft>
                      </a:pPr>
                      <a:r>
                        <a:rPr lang="en-US" sz="900">
                          <a:solidFill>
                            <a:srgbClr val="333333"/>
                          </a:solidFill>
                          <a:effectLst/>
                          <a:latin typeface="system-ui"/>
                          <a:ea typeface="Times New Roman" panose="02020603050405020304" pitchFamily="18" charset="0"/>
                          <a:cs typeface="Times New Roman" panose="02020603050405020304" pitchFamily="18" charset="0"/>
                        </a:rPr>
                        <a:t>MaxLength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6617" marR="56617" marT="56617" marB="566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900">
                          <a:solidFill>
                            <a:srgbClr val="333333"/>
                          </a:solidFill>
                          <a:effectLst/>
                          <a:latin typeface="system-ui"/>
                          <a:ea typeface="Times New Roman" panose="02020603050405020304" pitchFamily="18" charset="0"/>
                          <a:cs typeface="Times New Roman" panose="02020603050405020304" pitchFamily="18" charset="0"/>
                        </a:rPr>
                        <a:t>It is used to set maximum number of characters that can be entered.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6617" marR="56617" marT="56617" marB="566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89771899"/>
                  </a:ext>
                </a:extLst>
              </a:tr>
              <a:tr h="270558">
                <a:tc>
                  <a:txBody>
                    <a:bodyPr/>
                    <a:lstStyle/>
                    <a:p>
                      <a:pPr marL="0" marR="0" algn="just">
                        <a:lnSpc>
                          <a:spcPct val="107000"/>
                        </a:lnSpc>
                        <a:spcBef>
                          <a:spcPts val="0"/>
                        </a:spcBef>
                        <a:spcAft>
                          <a:spcPts val="0"/>
                        </a:spcAft>
                      </a:pPr>
                      <a:r>
                        <a:rPr lang="en-US" sz="900">
                          <a:solidFill>
                            <a:srgbClr val="333333"/>
                          </a:solidFill>
                          <a:effectLst/>
                          <a:latin typeface="system-ui"/>
                          <a:ea typeface="Times New Roman" panose="02020603050405020304" pitchFamily="18" charset="0"/>
                          <a:cs typeface="Times New Roman" panose="02020603050405020304" pitchFamily="18" charset="0"/>
                        </a:rPr>
                        <a:t>Readonly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6617" marR="56617" marT="56617" marB="566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900" dirty="0">
                          <a:solidFill>
                            <a:srgbClr val="333333"/>
                          </a:solidFill>
                          <a:effectLst/>
                          <a:latin typeface="system-ui"/>
                          <a:ea typeface="Times New Roman" panose="02020603050405020304" pitchFamily="18" charset="0"/>
                          <a:cs typeface="Times New Roman" panose="02020603050405020304" pitchFamily="18" charset="0"/>
                        </a:rPr>
                        <a:t>It is used to make control </a:t>
                      </a:r>
                      <a:r>
                        <a:rPr lang="en-US" sz="900" dirty="0" err="1">
                          <a:solidFill>
                            <a:srgbClr val="333333"/>
                          </a:solidFill>
                          <a:effectLst/>
                          <a:latin typeface="system-ui"/>
                          <a:ea typeface="Times New Roman" panose="02020603050405020304" pitchFamily="18" charset="0"/>
                          <a:cs typeface="Times New Roman" panose="02020603050405020304" pitchFamily="18" charset="0"/>
                        </a:rPr>
                        <a:t>readonly</a:t>
                      </a:r>
                      <a:r>
                        <a:rPr lang="en-US" sz="900" dirty="0">
                          <a:solidFill>
                            <a:srgbClr val="333333"/>
                          </a:solidFill>
                          <a:effectLst/>
                          <a:latin typeface="system-ui"/>
                          <a:ea typeface="Times New Roman" panose="02020603050405020304" pitchFamily="18" charset="0"/>
                          <a:cs typeface="Times New Roman" panose="02020603050405020304" pitchFamily="18" charset="0"/>
                        </a:rPr>
                        <a: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6617" marR="56617" marT="56617" marB="566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67511313"/>
                  </a:ext>
                </a:extLst>
              </a:tr>
            </a:tbl>
          </a:graphicData>
        </a:graphic>
      </p:graphicFrame>
    </p:spTree>
    <p:extLst>
      <p:ext uri="{BB962C8B-B14F-4D97-AF65-F5344CB8AC3E}">
        <p14:creationId xmlns:p14="http://schemas.microsoft.com/office/powerpoint/2010/main" val="7238510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1199586" y="641445"/>
            <a:ext cx="9541712" cy="5677468"/>
          </a:xfrm>
          <a:prstGeom prst="rect">
            <a:avLst/>
          </a:prstGeom>
        </p:spPr>
      </p:pic>
    </p:spTree>
    <p:extLst>
      <p:ext uri="{BB962C8B-B14F-4D97-AF65-F5344CB8AC3E}">
        <p14:creationId xmlns:p14="http://schemas.microsoft.com/office/powerpoint/2010/main" val="2846788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8457" y="822960"/>
            <a:ext cx="10178140" cy="5052908"/>
          </a:xfrm>
        </p:spPr>
        <p:txBody>
          <a:bodyPr/>
          <a:lstStyle/>
          <a:p>
            <a:pPr marL="0" indent="0">
              <a:buNone/>
            </a:pPr>
            <a:r>
              <a:rPr lang="en-US" sz="1800" b="1" dirty="0"/>
              <a:t>ASP.NET Web Forms Button</a:t>
            </a:r>
          </a:p>
          <a:p>
            <a:r>
              <a:rPr lang="en-US" sz="1800" dirty="0"/>
              <a:t>This control is used to perform events.</a:t>
            </a:r>
          </a:p>
          <a:p>
            <a:r>
              <a:rPr lang="en-US" sz="1800" dirty="0"/>
              <a:t> It is also used to submit client request to the server. </a:t>
            </a:r>
          </a:p>
          <a:p>
            <a:r>
              <a:rPr lang="en-US" sz="1800" dirty="0"/>
              <a:t>To create </a:t>
            </a:r>
            <a:r>
              <a:rPr lang="en-US" sz="1800" b="1" dirty="0"/>
              <a:t>Button</a:t>
            </a:r>
            <a:r>
              <a:rPr lang="en-US" sz="1800" dirty="0"/>
              <a:t> either we can write code or use the drag and drop facility of visual studio IDE.</a:t>
            </a:r>
          </a:p>
          <a:p>
            <a:r>
              <a:rPr lang="en-US" sz="1800" dirty="0"/>
              <a:t>This is a server side control and asp provides own tag to create it. </a:t>
            </a:r>
          </a:p>
          <a:p>
            <a:r>
              <a:rPr lang="en-US" sz="1800" dirty="0"/>
              <a:t>The example is given below.</a:t>
            </a:r>
          </a:p>
          <a:p>
            <a:r>
              <a:rPr lang="en-US" sz="1800" dirty="0"/>
              <a:t>&lt; </a:t>
            </a:r>
            <a:r>
              <a:rPr lang="en-US" sz="1800" dirty="0" err="1"/>
              <a:t>asp:Button</a:t>
            </a:r>
            <a:r>
              <a:rPr lang="en-US" sz="1800" dirty="0"/>
              <a:t> ID="Button1" </a:t>
            </a:r>
            <a:r>
              <a:rPr lang="en-US" sz="1800" dirty="0" err="1"/>
              <a:t>runat</a:t>
            </a:r>
            <a:r>
              <a:rPr lang="en-US" sz="1800" dirty="0"/>
              <a:t>="server" Text="Submit" /&gt;  </a:t>
            </a:r>
          </a:p>
          <a:p>
            <a:r>
              <a:rPr lang="en-US" sz="1800" dirty="0"/>
              <a:t>Server renders it as the HTML control and </a:t>
            </a:r>
            <a:endParaRPr lang="en-US" sz="1800" dirty="0" smtClean="0"/>
          </a:p>
          <a:p>
            <a:pPr marL="0" indent="0">
              <a:buNone/>
            </a:pPr>
            <a:r>
              <a:rPr lang="en-US" sz="1800" dirty="0" smtClean="0"/>
              <a:t>produces </a:t>
            </a:r>
            <a:r>
              <a:rPr lang="en-US" sz="1800" dirty="0"/>
              <a:t>the following code to the browser.</a:t>
            </a:r>
          </a:p>
          <a:p>
            <a:r>
              <a:rPr lang="en-US" sz="1800" b="1" dirty="0"/>
              <a:t>&lt;input</a:t>
            </a:r>
            <a:r>
              <a:rPr lang="en-US" sz="1800" dirty="0"/>
              <a:t> value="Submit" id="Button1" type="submit"</a:t>
            </a:r>
            <a:r>
              <a:rPr lang="en-US" sz="1800" b="1" dirty="0"/>
              <a:t>&gt;</a:t>
            </a:r>
            <a:r>
              <a:rPr lang="en-US" sz="2800" dirty="0"/>
              <a:t> </a:t>
            </a:r>
            <a:r>
              <a:rPr lang="en-US" dirty="0"/>
              <a:t>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73692738"/>
              </p:ext>
            </p:extLst>
          </p:nvPr>
        </p:nvGraphicFramePr>
        <p:xfrm>
          <a:off x="6868503" y="2805628"/>
          <a:ext cx="4875006" cy="3317934"/>
        </p:xfrm>
        <a:graphic>
          <a:graphicData uri="http://schemas.openxmlformats.org/drawingml/2006/table">
            <a:tbl>
              <a:tblPr firstRow="1" firstCol="1" bandRow="1"/>
              <a:tblGrid>
                <a:gridCol w="1280309">
                  <a:extLst>
                    <a:ext uri="{9D8B030D-6E8A-4147-A177-3AD203B41FA5}">
                      <a16:colId xmlns:a16="http://schemas.microsoft.com/office/drawing/2014/main" val="4289083040"/>
                    </a:ext>
                  </a:extLst>
                </a:gridCol>
                <a:gridCol w="3594697">
                  <a:extLst>
                    <a:ext uri="{9D8B030D-6E8A-4147-A177-3AD203B41FA5}">
                      <a16:colId xmlns:a16="http://schemas.microsoft.com/office/drawing/2014/main" val="4078580634"/>
                    </a:ext>
                  </a:extLst>
                </a:gridCol>
              </a:tblGrid>
              <a:tr h="372736">
                <a:tc>
                  <a:txBody>
                    <a:bodyPr/>
                    <a:lstStyle/>
                    <a:p>
                      <a:pPr marL="0" marR="0" algn="l">
                        <a:lnSpc>
                          <a:spcPct val="107000"/>
                        </a:lnSpc>
                        <a:spcBef>
                          <a:spcPts val="0"/>
                        </a:spcBef>
                        <a:spcAft>
                          <a:spcPts val="0"/>
                        </a:spcAft>
                      </a:pPr>
                      <a:r>
                        <a:rPr lang="en-US"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Property</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6703" marR="96703" marT="96703" marB="96703">
                    <a:lnL w="12700" cap="flat" cmpd="sng" algn="ctr">
                      <a:solidFill>
                        <a:srgbClr val="C7CCBE"/>
                      </a:solidFill>
                      <a:prstDash val="solid"/>
                      <a:round/>
                      <a:headEnd type="none" w="med" len="med"/>
                      <a:tailEnd type="none" w="med" len="med"/>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marL="0" marR="0" algn="l">
                        <a:lnSpc>
                          <a:spcPct val="107000"/>
                        </a:lnSpc>
                        <a:spcBef>
                          <a:spcPts val="0"/>
                        </a:spcBef>
                        <a:spcAft>
                          <a:spcPts val="0"/>
                        </a:spcAft>
                      </a:pPr>
                      <a:r>
                        <a:rPr lang="en-US" sz="11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6703" marR="96703" marT="96703" marB="96703">
                    <a:lnL>
                      <a:noFill/>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766425629"/>
                  </a:ext>
                </a:extLst>
              </a:tr>
              <a:tr h="294514">
                <a:tc>
                  <a:txBody>
                    <a:bodyPr/>
                    <a:lstStyle/>
                    <a:p>
                      <a:pPr marL="0" marR="0" algn="just">
                        <a:lnSpc>
                          <a:spcPct val="107000"/>
                        </a:lnSpc>
                        <a:spcBef>
                          <a:spcPts val="0"/>
                        </a:spcBef>
                        <a:spcAft>
                          <a:spcPts val="0"/>
                        </a:spcAft>
                      </a:pPr>
                      <a:r>
                        <a:rPr lang="en-US" sz="1000">
                          <a:solidFill>
                            <a:srgbClr val="333333"/>
                          </a:solidFill>
                          <a:effectLst/>
                          <a:latin typeface="system-ui"/>
                          <a:ea typeface="Times New Roman" panose="02020603050405020304" pitchFamily="18" charset="0"/>
                          <a:cs typeface="Times New Roman" panose="02020603050405020304" pitchFamily="18" charset="0"/>
                        </a:rPr>
                        <a:t>BackColor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4469" marR="64469" marT="64469" marB="6446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000">
                          <a:solidFill>
                            <a:srgbClr val="333333"/>
                          </a:solidFill>
                          <a:effectLst/>
                          <a:latin typeface="system-ui"/>
                          <a:ea typeface="Times New Roman" panose="02020603050405020304" pitchFamily="18" charset="0"/>
                          <a:cs typeface="Times New Roman" panose="02020603050405020304" pitchFamily="18" charset="0"/>
                        </a:rPr>
                        <a:t>It is used to set background color of the control.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4469" marR="64469" marT="64469" marB="6446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69979128"/>
                  </a:ext>
                </a:extLst>
              </a:tr>
              <a:tr h="294514">
                <a:tc>
                  <a:txBody>
                    <a:bodyPr/>
                    <a:lstStyle/>
                    <a:p>
                      <a:pPr marL="0" marR="0" algn="just">
                        <a:lnSpc>
                          <a:spcPct val="107000"/>
                        </a:lnSpc>
                        <a:spcBef>
                          <a:spcPts val="0"/>
                        </a:spcBef>
                        <a:spcAft>
                          <a:spcPts val="0"/>
                        </a:spcAft>
                      </a:pPr>
                      <a:r>
                        <a:rPr lang="en-US" sz="1000">
                          <a:solidFill>
                            <a:srgbClr val="333333"/>
                          </a:solidFill>
                          <a:effectLst/>
                          <a:latin typeface="system-ui"/>
                          <a:ea typeface="Times New Roman" panose="02020603050405020304" pitchFamily="18" charset="0"/>
                          <a:cs typeface="Times New Roman" panose="02020603050405020304" pitchFamily="18" charset="0"/>
                        </a:rPr>
                        <a:t>BorderColor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4469" marR="64469" marT="64469" marB="6446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1000">
                          <a:solidFill>
                            <a:srgbClr val="333333"/>
                          </a:solidFill>
                          <a:effectLst/>
                          <a:latin typeface="system-ui"/>
                          <a:ea typeface="Times New Roman" panose="02020603050405020304" pitchFamily="18" charset="0"/>
                          <a:cs typeface="Times New Roman" panose="02020603050405020304" pitchFamily="18" charset="0"/>
                        </a:rPr>
                        <a:t>It is used to set border color of the control.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4469" marR="64469" marT="64469" marB="6446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33235375"/>
                  </a:ext>
                </a:extLst>
              </a:tr>
              <a:tr h="294514">
                <a:tc>
                  <a:txBody>
                    <a:bodyPr/>
                    <a:lstStyle/>
                    <a:p>
                      <a:pPr marL="0" marR="0" algn="just">
                        <a:lnSpc>
                          <a:spcPct val="107000"/>
                        </a:lnSpc>
                        <a:spcBef>
                          <a:spcPts val="0"/>
                        </a:spcBef>
                        <a:spcAft>
                          <a:spcPts val="0"/>
                        </a:spcAft>
                      </a:pPr>
                      <a:r>
                        <a:rPr lang="en-US" sz="1000">
                          <a:solidFill>
                            <a:srgbClr val="333333"/>
                          </a:solidFill>
                          <a:effectLst/>
                          <a:latin typeface="system-ui"/>
                          <a:ea typeface="Times New Roman" panose="02020603050405020304" pitchFamily="18" charset="0"/>
                          <a:cs typeface="Times New Roman" panose="02020603050405020304" pitchFamily="18" charset="0"/>
                        </a:rPr>
                        <a:t>BorderWidth</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4469" marR="64469" marT="64469" marB="6446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000">
                          <a:solidFill>
                            <a:srgbClr val="333333"/>
                          </a:solidFill>
                          <a:effectLst/>
                          <a:latin typeface="system-ui"/>
                          <a:ea typeface="Times New Roman" panose="02020603050405020304" pitchFamily="18" charset="0"/>
                          <a:cs typeface="Times New Roman" panose="02020603050405020304" pitchFamily="18" charset="0"/>
                        </a:rPr>
                        <a:t>It is used to set width of border of the control.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4469" marR="64469" marT="64469" marB="6446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45908462"/>
                  </a:ext>
                </a:extLst>
              </a:tr>
              <a:tr h="294514">
                <a:tc>
                  <a:txBody>
                    <a:bodyPr/>
                    <a:lstStyle/>
                    <a:p>
                      <a:pPr marL="0" marR="0" algn="just">
                        <a:lnSpc>
                          <a:spcPct val="107000"/>
                        </a:lnSpc>
                        <a:spcBef>
                          <a:spcPts val="0"/>
                        </a:spcBef>
                        <a:spcAft>
                          <a:spcPts val="0"/>
                        </a:spcAft>
                      </a:pPr>
                      <a:r>
                        <a:rPr lang="en-US" sz="1000">
                          <a:solidFill>
                            <a:srgbClr val="333333"/>
                          </a:solidFill>
                          <a:effectLst/>
                          <a:latin typeface="system-ui"/>
                          <a:ea typeface="Times New Roman" panose="02020603050405020304" pitchFamily="18" charset="0"/>
                          <a:cs typeface="Times New Roman" panose="02020603050405020304" pitchFamily="18" charset="0"/>
                        </a:rPr>
                        <a:t>Font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4469" marR="64469" marT="64469" marB="6446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1000">
                          <a:solidFill>
                            <a:srgbClr val="333333"/>
                          </a:solidFill>
                          <a:effectLst/>
                          <a:latin typeface="system-ui"/>
                          <a:ea typeface="Times New Roman" panose="02020603050405020304" pitchFamily="18" charset="0"/>
                          <a:cs typeface="Times New Roman" panose="02020603050405020304" pitchFamily="18" charset="0"/>
                        </a:rPr>
                        <a:t>It is used to set font for the control text.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4469" marR="64469" marT="64469" marB="6446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38349827"/>
                  </a:ext>
                </a:extLst>
              </a:tr>
              <a:tr h="294514">
                <a:tc>
                  <a:txBody>
                    <a:bodyPr/>
                    <a:lstStyle/>
                    <a:p>
                      <a:pPr marL="0" marR="0" algn="just">
                        <a:lnSpc>
                          <a:spcPct val="107000"/>
                        </a:lnSpc>
                        <a:spcBef>
                          <a:spcPts val="0"/>
                        </a:spcBef>
                        <a:spcAft>
                          <a:spcPts val="0"/>
                        </a:spcAft>
                      </a:pPr>
                      <a:r>
                        <a:rPr lang="en-US" sz="1000">
                          <a:solidFill>
                            <a:srgbClr val="333333"/>
                          </a:solidFill>
                          <a:effectLst/>
                          <a:latin typeface="system-ui"/>
                          <a:ea typeface="Times New Roman" panose="02020603050405020304" pitchFamily="18" charset="0"/>
                          <a:cs typeface="Times New Roman" panose="02020603050405020304" pitchFamily="18" charset="0"/>
                        </a:rPr>
                        <a:t>ForeColor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4469" marR="64469" marT="64469" marB="6446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000">
                          <a:solidFill>
                            <a:srgbClr val="333333"/>
                          </a:solidFill>
                          <a:effectLst/>
                          <a:latin typeface="system-ui"/>
                          <a:ea typeface="Times New Roman" panose="02020603050405020304" pitchFamily="18" charset="0"/>
                          <a:cs typeface="Times New Roman" panose="02020603050405020304" pitchFamily="18" charset="0"/>
                        </a:rPr>
                        <a:t>It is used to set color of the control text.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4469" marR="64469" marT="64469" marB="6446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72226921"/>
                  </a:ext>
                </a:extLst>
              </a:tr>
              <a:tr h="294514">
                <a:tc>
                  <a:txBody>
                    <a:bodyPr/>
                    <a:lstStyle/>
                    <a:p>
                      <a:pPr marL="0" marR="0" algn="just">
                        <a:lnSpc>
                          <a:spcPct val="107000"/>
                        </a:lnSpc>
                        <a:spcBef>
                          <a:spcPts val="0"/>
                        </a:spcBef>
                        <a:spcAft>
                          <a:spcPts val="0"/>
                        </a:spcAft>
                      </a:pPr>
                      <a:r>
                        <a:rPr lang="en-US" sz="1000">
                          <a:solidFill>
                            <a:srgbClr val="333333"/>
                          </a:solidFill>
                          <a:effectLst/>
                          <a:latin typeface="system-ui"/>
                          <a:ea typeface="Times New Roman" panose="02020603050405020304" pitchFamily="18" charset="0"/>
                          <a:cs typeface="Times New Roman" panose="02020603050405020304" pitchFamily="18" charset="0"/>
                        </a:rPr>
                        <a:t>Text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4469" marR="64469" marT="64469" marB="6446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1000">
                          <a:solidFill>
                            <a:srgbClr val="333333"/>
                          </a:solidFill>
                          <a:effectLst/>
                          <a:latin typeface="system-ui"/>
                          <a:ea typeface="Times New Roman" panose="02020603050405020304" pitchFamily="18" charset="0"/>
                          <a:cs typeface="Times New Roman" panose="02020603050405020304" pitchFamily="18" charset="0"/>
                        </a:rPr>
                        <a:t>It is used to set text to be shown for the control.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4469" marR="64469" marT="64469" marB="6446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37732060"/>
                  </a:ext>
                </a:extLst>
              </a:tr>
              <a:tr h="294514">
                <a:tc>
                  <a:txBody>
                    <a:bodyPr/>
                    <a:lstStyle/>
                    <a:p>
                      <a:pPr marL="0" marR="0" algn="just">
                        <a:lnSpc>
                          <a:spcPct val="107000"/>
                        </a:lnSpc>
                        <a:spcBef>
                          <a:spcPts val="0"/>
                        </a:spcBef>
                        <a:spcAft>
                          <a:spcPts val="0"/>
                        </a:spcAft>
                      </a:pPr>
                      <a:r>
                        <a:rPr lang="en-US" sz="1000">
                          <a:solidFill>
                            <a:srgbClr val="333333"/>
                          </a:solidFill>
                          <a:effectLst/>
                          <a:latin typeface="system-ui"/>
                          <a:ea typeface="Times New Roman" panose="02020603050405020304" pitchFamily="18" charset="0"/>
                          <a:cs typeface="Times New Roman" panose="02020603050405020304" pitchFamily="18" charset="0"/>
                        </a:rPr>
                        <a:t>ToolTip</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4469" marR="64469" marT="64469" marB="6446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000">
                          <a:solidFill>
                            <a:srgbClr val="333333"/>
                          </a:solidFill>
                          <a:effectLst/>
                          <a:latin typeface="system-ui"/>
                          <a:ea typeface="Times New Roman" panose="02020603050405020304" pitchFamily="18" charset="0"/>
                          <a:cs typeface="Times New Roman" panose="02020603050405020304" pitchFamily="18" charset="0"/>
                        </a:rPr>
                        <a:t>It displays the text when mouse is over the control.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4469" marR="64469" marT="64469" marB="6446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65293041"/>
                  </a:ext>
                </a:extLst>
              </a:tr>
              <a:tr h="294514">
                <a:tc>
                  <a:txBody>
                    <a:bodyPr/>
                    <a:lstStyle/>
                    <a:p>
                      <a:pPr marL="0" marR="0" algn="just">
                        <a:lnSpc>
                          <a:spcPct val="107000"/>
                        </a:lnSpc>
                        <a:spcBef>
                          <a:spcPts val="0"/>
                        </a:spcBef>
                        <a:spcAft>
                          <a:spcPts val="0"/>
                        </a:spcAft>
                      </a:pPr>
                      <a:r>
                        <a:rPr lang="en-US" sz="1000">
                          <a:solidFill>
                            <a:srgbClr val="333333"/>
                          </a:solidFill>
                          <a:effectLst/>
                          <a:latin typeface="system-ui"/>
                          <a:ea typeface="Times New Roman" panose="02020603050405020304" pitchFamily="18" charset="0"/>
                          <a:cs typeface="Times New Roman" panose="02020603050405020304" pitchFamily="18" charset="0"/>
                        </a:rPr>
                        <a:t>Visible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4469" marR="64469" marT="64469" marB="6446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1000">
                          <a:solidFill>
                            <a:srgbClr val="333333"/>
                          </a:solidFill>
                          <a:effectLst/>
                          <a:latin typeface="system-ui"/>
                          <a:ea typeface="Times New Roman" panose="02020603050405020304" pitchFamily="18" charset="0"/>
                          <a:cs typeface="Times New Roman" panose="02020603050405020304" pitchFamily="18" charset="0"/>
                        </a:rPr>
                        <a:t>To set visibility of control on the form.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4469" marR="64469" marT="64469" marB="6446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76766162"/>
                  </a:ext>
                </a:extLst>
              </a:tr>
              <a:tr h="294514">
                <a:tc>
                  <a:txBody>
                    <a:bodyPr/>
                    <a:lstStyle/>
                    <a:p>
                      <a:pPr marL="0" marR="0" algn="just">
                        <a:lnSpc>
                          <a:spcPct val="107000"/>
                        </a:lnSpc>
                        <a:spcBef>
                          <a:spcPts val="0"/>
                        </a:spcBef>
                        <a:spcAft>
                          <a:spcPts val="0"/>
                        </a:spcAft>
                      </a:pPr>
                      <a:r>
                        <a:rPr lang="en-US" sz="1000">
                          <a:solidFill>
                            <a:srgbClr val="333333"/>
                          </a:solidFill>
                          <a:effectLst/>
                          <a:latin typeface="system-ui"/>
                          <a:ea typeface="Times New Roman" panose="02020603050405020304" pitchFamily="18" charset="0"/>
                          <a:cs typeface="Times New Roman" panose="02020603050405020304" pitchFamily="18" charset="0"/>
                        </a:rPr>
                        <a:t>Height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4469" marR="64469" marT="64469" marB="6446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000">
                          <a:solidFill>
                            <a:srgbClr val="333333"/>
                          </a:solidFill>
                          <a:effectLst/>
                          <a:latin typeface="system-ui"/>
                          <a:ea typeface="Times New Roman" panose="02020603050405020304" pitchFamily="18" charset="0"/>
                          <a:cs typeface="Times New Roman" panose="02020603050405020304" pitchFamily="18" charset="0"/>
                        </a:rPr>
                        <a:t>It is used to set height of the control.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4469" marR="64469" marT="64469" marB="6446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51734657"/>
                  </a:ext>
                </a:extLst>
              </a:tr>
              <a:tr h="294514">
                <a:tc>
                  <a:txBody>
                    <a:bodyPr/>
                    <a:lstStyle/>
                    <a:p>
                      <a:pPr marL="0" marR="0" algn="just">
                        <a:lnSpc>
                          <a:spcPct val="107000"/>
                        </a:lnSpc>
                        <a:spcBef>
                          <a:spcPts val="0"/>
                        </a:spcBef>
                        <a:spcAft>
                          <a:spcPts val="0"/>
                        </a:spcAft>
                      </a:pPr>
                      <a:r>
                        <a:rPr lang="en-US" sz="1000">
                          <a:solidFill>
                            <a:srgbClr val="333333"/>
                          </a:solidFill>
                          <a:effectLst/>
                          <a:latin typeface="system-ui"/>
                          <a:ea typeface="Times New Roman" panose="02020603050405020304" pitchFamily="18" charset="0"/>
                          <a:cs typeface="Times New Roman" panose="02020603050405020304" pitchFamily="18" charset="0"/>
                        </a:rPr>
                        <a:t>Width</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4469" marR="64469" marT="64469" marB="6446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1000" dirty="0">
                          <a:solidFill>
                            <a:srgbClr val="333333"/>
                          </a:solidFill>
                          <a:effectLst/>
                          <a:latin typeface="system-ui"/>
                          <a:ea typeface="Times New Roman" panose="02020603050405020304" pitchFamily="18" charset="0"/>
                          <a:cs typeface="Times New Roman" panose="02020603050405020304" pitchFamily="18" charset="0"/>
                        </a:rPr>
                        <a:t>It is used to set width of the control.</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4469" marR="64469" marT="64469" marB="6446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55635697"/>
                  </a:ext>
                </a:extLst>
              </a:tr>
            </a:tbl>
          </a:graphicData>
        </a:graphic>
      </p:graphicFrame>
    </p:spTree>
    <p:extLst>
      <p:ext uri="{BB962C8B-B14F-4D97-AF65-F5344CB8AC3E}">
        <p14:creationId xmlns:p14="http://schemas.microsoft.com/office/powerpoint/2010/main" val="4035948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3143" y="692331"/>
            <a:ext cx="10855234" cy="5381898"/>
          </a:xfrm>
        </p:spPr>
        <p:txBody>
          <a:bodyPr>
            <a:normAutofit fontScale="92500" lnSpcReduction="10000"/>
          </a:bodyPr>
          <a:lstStyle/>
          <a:p>
            <a:pPr marL="0" indent="0">
              <a:buNone/>
            </a:pPr>
            <a:r>
              <a:rPr lang="en-US" b="1" dirty="0"/>
              <a:t>ASP.NET Web Forms </a:t>
            </a:r>
            <a:r>
              <a:rPr lang="en-US" b="1" dirty="0" err="1"/>
              <a:t>HyperLink</a:t>
            </a:r>
            <a:endParaRPr lang="en-US" b="1" dirty="0"/>
          </a:p>
          <a:p>
            <a:r>
              <a:rPr lang="en-US" dirty="0"/>
              <a:t>It is a control that is used to create a hyperlink.</a:t>
            </a:r>
          </a:p>
          <a:p>
            <a:r>
              <a:rPr lang="en-US" dirty="0"/>
              <a:t> We can use it to refer any web page on the server.</a:t>
            </a:r>
          </a:p>
          <a:p>
            <a:r>
              <a:rPr lang="en-US" dirty="0"/>
              <a:t>To create </a:t>
            </a:r>
            <a:r>
              <a:rPr lang="en-US" b="1" dirty="0" err="1"/>
              <a:t>HyperLink</a:t>
            </a:r>
            <a:r>
              <a:rPr lang="en-US" dirty="0"/>
              <a:t> either we can write code or use the drag and drop facility of visual studio IDE. </a:t>
            </a:r>
          </a:p>
          <a:p>
            <a:r>
              <a:rPr lang="en-US" dirty="0"/>
              <a:t>This control is listed in the toolbox.</a:t>
            </a:r>
          </a:p>
          <a:p>
            <a:r>
              <a:rPr lang="en-US" dirty="0"/>
              <a:t>This is a server side control and ASP.NET provides own tag to create it. </a:t>
            </a:r>
          </a:p>
          <a:p>
            <a:r>
              <a:rPr lang="en-US" dirty="0"/>
              <a:t>The example is given below.</a:t>
            </a:r>
          </a:p>
          <a:p>
            <a:r>
              <a:rPr lang="en-US" dirty="0"/>
              <a:t>&lt; </a:t>
            </a:r>
            <a:r>
              <a:rPr lang="en-US" dirty="0" err="1"/>
              <a:t>asp:HyperLink</a:t>
            </a:r>
            <a:r>
              <a:rPr lang="en-US" dirty="0"/>
              <a:t> ID="HyperLink1" </a:t>
            </a:r>
            <a:r>
              <a:rPr lang="en-US" dirty="0" err="1"/>
              <a:t>runat</a:t>
            </a:r>
            <a:r>
              <a:rPr lang="en-US" dirty="0"/>
              <a:t>="server" Text="</a:t>
            </a:r>
            <a:r>
              <a:rPr lang="en-US" dirty="0" err="1"/>
              <a:t>JavaTpoint</a:t>
            </a:r>
            <a:r>
              <a:rPr lang="en-US" dirty="0"/>
              <a:t>" </a:t>
            </a:r>
            <a:r>
              <a:rPr lang="en-US" dirty="0" err="1"/>
              <a:t>NavigateUrl</a:t>
            </a:r>
            <a:r>
              <a:rPr lang="en-US" dirty="0"/>
              <a:t>="www.javatpoint.com" &gt;&lt;/</a:t>
            </a:r>
            <a:r>
              <a:rPr lang="en-US" dirty="0" err="1"/>
              <a:t>asp:HyperLink</a:t>
            </a:r>
            <a:r>
              <a:rPr lang="en-US" dirty="0"/>
              <a:t>&gt;  </a:t>
            </a:r>
          </a:p>
          <a:p>
            <a:r>
              <a:rPr lang="en-US" dirty="0"/>
              <a:t>Server renders it as the HTML control and produces the following code to the browser.</a:t>
            </a:r>
          </a:p>
          <a:p>
            <a:r>
              <a:rPr lang="en-US" b="1" dirty="0"/>
              <a:t>&lt;a</a:t>
            </a:r>
            <a:r>
              <a:rPr lang="en-US" dirty="0"/>
              <a:t> id="HyperLink1" </a:t>
            </a:r>
            <a:r>
              <a:rPr lang="en-US" dirty="0" err="1"/>
              <a:t>href</a:t>
            </a:r>
            <a:r>
              <a:rPr lang="en-US" dirty="0"/>
              <a:t>="www.javatpoint.com"</a:t>
            </a:r>
            <a:r>
              <a:rPr lang="en-US" b="1" dirty="0"/>
              <a:t>&gt;</a:t>
            </a:r>
            <a:r>
              <a:rPr lang="en-US" dirty="0" err="1"/>
              <a:t>JavaTpoint</a:t>
            </a:r>
            <a:r>
              <a:rPr lang="en-US" b="1" dirty="0"/>
              <a:t>&lt;/a&gt;</a:t>
            </a:r>
            <a:r>
              <a:rPr lang="en-US" dirty="0"/>
              <a:t>  </a:t>
            </a:r>
          </a:p>
          <a:p>
            <a:endParaRPr lang="en-US" dirty="0"/>
          </a:p>
        </p:txBody>
      </p:sp>
    </p:spTree>
    <p:extLst>
      <p:ext uri="{BB962C8B-B14F-4D97-AF65-F5344CB8AC3E}">
        <p14:creationId xmlns:p14="http://schemas.microsoft.com/office/powerpoint/2010/main" val="2308558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ASP.NET Web Forms </a:t>
            </a:r>
            <a:r>
              <a:rPr lang="en-US" sz="3600" b="1" dirty="0" err="1"/>
              <a:t>RadioButton</a:t>
            </a:r>
            <a:r>
              <a:rPr lang="en-US" b="1" dirty="0"/>
              <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a:t>
            </a:r>
            <a:r>
              <a:rPr lang="en-US" dirty="0"/>
              <a:t>is an input control which is used to takes input from the user. </a:t>
            </a:r>
          </a:p>
          <a:p>
            <a:r>
              <a:rPr lang="en-US" dirty="0"/>
              <a:t>It allows user to select a choice from the group of choices.</a:t>
            </a:r>
          </a:p>
          <a:p>
            <a:r>
              <a:rPr lang="en-US" dirty="0"/>
              <a:t>To create </a:t>
            </a:r>
            <a:r>
              <a:rPr lang="en-US" b="1" dirty="0" err="1"/>
              <a:t>RadioButton</a:t>
            </a:r>
            <a:r>
              <a:rPr lang="en-US" dirty="0"/>
              <a:t> we can drag it from the toolbox of visual studio.</a:t>
            </a:r>
          </a:p>
          <a:p>
            <a:r>
              <a:rPr lang="en-US" dirty="0"/>
              <a:t>This is a server side control and ASP.NET provides own tag to create it. </a:t>
            </a:r>
          </a:p>
          <a:p>
            <a:r>
              <a:rPr lang="en-US" dirty="0"/>
              <a:t>The example is given below.</a:t>
            </a:r>
          </a:p>
          <a:p>
            <a:r>
              <a:rPr lang="en-US" dirty="0"/>
              <a:t>&lt; </a:t>
            </a:r>
            <a:r>
              <a:rPr lang="en-US" dirty="0" err="1"/>
              <a:t>asp:RadioButton</a:t>
            </a:r>
            <a:r>
              <a:rPr lang="en-US" dirty="0"/>
              <a:t> ID="RadioButton1" </a:t>
            </a:r>
            <a:r>
              <a:rPr lang="en-US" dirty="0" err="1"/>
              <a:t>runat</a:t>
            </a:r>
            <a:r>
              <a:rPr lang="en-US" dirty="0"/>
              <a:t>="server" Text="Male" </a:t>
            </a:r>
            <a:r>
              <a:rPr lang="en-US" dirty="0" err="1"/>
              <a:t>GroupName</a:t>
            </a:r>
            <a:r>
              <a:rPr lang="en-US" dirty="0"/>
              <a:t>="gender"/&gt; </a:t>
            </a:r>
            <a:endParaRPr lang="en-US" dirty="0" smtClean="0"/>
          </a:p>
          <a:p>
            <a:pPr marL="0" indent="0">
              <a:buNone/>
            </a:pPr>
            <a:r>
              <a:rPr lang="en-US" dirty="0"/>
              <a:t>&lt; </a:t>
            </a:r>
            <a:r>
              <a:rPr lang="en-US" dirty="0" smtClean="0"/>
              <a:t>/</a:t>
            </a:r>
            <a:r>
              <a:rPr lang="en-US" dirty="0" err="1" smtClean="0"/>
              <a:t>asp:RadioButton</a:t>
            </a:r>
            <a:r>
              <a:rPr lang="en-US" dirty="0" smtClean="0"/>
              <a:t> &gt;</a:t>
            </a:r>
            <a:r>
              <a:rPr lang="en-US" dirty="0"/>
              <a:t> </a:t>
            </a:r>
          </a:p>
          <a:p>
            <a:endParaRPr lang="en-US" dirty="0"/>
          </a:p>
        </p:txBody>
      </p:sp>
    </p:spTree>
    <p:extLst>
      <p:ext uri="{BB962C8B-B14F-4D97-AF65-F5344CB8AC3E}">
        <p14:creationId xmlns:p14="http://schemas.microsoft.com/office/powerpoint/2010/main" val="4033255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validation controls</a:t>
            </a:r>
          </a:p>
        </p:txBody>
      </p:sp>
      <p:sp>
        <p:nvSpPr>
          <p:cNvPr id="3" name="Content Placeholder 2"/>
          <p:cNvSpPr>
            <a:spLocks noGrp="1"/>
          </p:cNvSpPr>
          <p:nvPr>
            <p:ph idx="1"/>
          </p:nvPr>
        </p:nvSpPr>
        <p:spPr/>
        <p:txBody>
          <a:bodyPr>
            <a:normAutofit fontScale="92500" lnSpcReduction="20000"/>
          </a:bodyPr>
          <a:lstStyle/>
          <a:p>
            <a:r>
              <a:rPr lang="en-US" dirty="0"/>
              <a:t>ASP.NET validation controls validate the user input data to ensure that useless, unauthenticated, or contradictory data don't get stored.</a:t>
            </a:r>
          </a:p>
          <a:p>
            <a:r>
              <a:rPr lang="en-US" dirty="0"/>
              <a:t>ASP.NET provides the following validation controls:</a:t>
            </a:r>
          </a:p>
          <a:p>
            <a:r>
              <a:rPr lang="en-US" dirty="0" err="1"/>
              <a:t>RequiredFieldValidator</a:t>
            </a:r>
            <a:endParaRPr lang="en-US" dirty="0"/>
          </a:p>
          <a:p>
            <a:r>
              <a:rPr lang="en-US" dirty="0" err="1"/>
              <a:t>RangeValidator</a:t>
            </a:r>
            <a:endParaRPr lang="en-US" dirty="0"/>
          </a:p>
          <a:p>
            <a:r>
              <a:rPr lang="en-US" dirty="0" err="1"/>
              <a:t>CompareValidator</a:t>
            </a:r>
            <a:endParaRPr lang="en-US" dirty="0"/>
          </a:p>
          <a:p>
            <a:r>
              <a:rPr lang="en-US" dirty="0" err="1"/>
              <a:t>RegularExpressionValidator</a:t>
            </a:r>
            <a:endParaRPr lang="en-US" dirty="0"/>
          </a:p>
          <a:p>
            <a:r>
              <a:rPr lang="en-US" dirty="0" err="1"/>
              <a:t>CustomValidator</a:t>
            </a:r>
            <a:endParaRPr lang="en-US" dirty="0"/>
          </a:p>
          <a:p>
            <a:endParaRPr lang="en-US" dirty="0"/>
          </a:p>
        </p:txBody>
      </p:sp>
    </p:spTree>
    <p:extLst>
      <p:ext uri="{BB962C8B-B14F-4D97-AF65-F5344CB8AC3E}">
        <p14:creationId xmlns:p14="http://schemas.microsoft.com/office/powerpoint/2010/main" val="3147914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RequiredFieldValidator</a:t>
            </a:r>
            <a:r>
              <a:rPr lang="en-US" dirty="0"/>
              <a:t> Control</a:t>
            </a:r>
            <a:br>
              <a:rPr lang="en-US" dirty="0"/>
            </a:br>
            <a:endParaRPr lang="en-US" dirty="0"/>
          </a:p>
        </p:txBody>
      </p:sp>
      <p:sp>
        <p:nvSpPr>
          <p:cNvPr id="3" name="Content Placeholder 2"/>
          <p:cNvSpPr>
            <a:spLocks noGrp="1"/>
          </p:cNvSpPr>
          <p:nvPr>
            <p:ph idx="1"/>
          </p:nvPr>
        </p:nvSpPr>
        <p:spPr>
          <a:xfrm>
            <a:off x="705394" y="1750423"/>
            <a:ext cx="10868297" cy="4441371"/>
          </a:xfrm>
        </p:spPr>
        <p:txBody>
          <a:bodyPr>
            <a:normAutofit/>
          </a:bodyPr>
          <a:lstStyle/>
          <a:p>
            <a:r>
              <a:rPr lang="en-US" dirty="0" smtClean="0"/>
              <a:t>The </a:t>
            </a:r>
            <a:r>
              <a:rPr lang="en-US" dirty="0" err="1"/>
              <a:t>RequiredFieldValidator</a:t>
            </a:r>
            <a:r>
              <a:rPr lang="en-US" dirty="0"/>
              <a:t> control ensures that the required field is not empty. It is generally tied to a text box to force input into the text box.</a:t>
            </a:r>
          </a:p>
          <a:p>
            <a:endParaRPr lang="en-US" dirty="0"/>
          </a:p>
          <a:p>
            <a:r>
              <a:rPr lang="en-US" dirty="0"/>
              <a:t>The syntax of the control is as given:</a:t>
            </a:r>
          </a:p>
          <a:p>
            <a:endParaRPr lang="en-US" dirty="0"/>
          </a:p>
          <a:p>
            <a:r>
              <a:rPr lang="en-US" dirty="0"/>
              <a:t>&lt;</a:t>
            </a:r>
            <a:r>
              <a:rPr lang="en-US" dirty="0" err="1"/>
              <a:t>asp:RequiredFieldValidator</a:t>
            </a:r>
            <a:r>
              <a:rPr lang="en-US" dirty="0"/>
              <a:t> ID="</a:t>
            </a:r>
            <a:r>
              <a:rPr lang="en-US" dirty="0" err="1"/>
              <a:t>rfvcandidate</a:t>
            </a:r>
            <a:r>
              <a:rPr lang="en-US" dirty="0"/>
              <a:t>" </a:t>
            </a:r>
          </a:p>
          <a:p>
            <a:pPr marL="0" indent="0">
              <a:buNone/>
            </a:pPr>
            <a:r>
              <a:rPr lang="en-US" dirty="0"/>
              <a:t>	</a:t>
            </a:r>
            <a:r>
              <a:rPr lang="en-US" dirty="0" smtClean="0"/>
              <a:t>  </a:t>
            </a:r>
            <a:r>
              <a:rPr lang="en-US" dirty="0" err="1"/>
              <a:t>runat</a:t>
            </a:r>
            <a:r>
              <a:rPr lang="en-US" dirty="0"/>
              <a:t>="server" </a:t>
            </a:r>
            <a:r>
              <a:rPr lang="en-US" dirty="0" err="1"/>
              <a:t>ControlToValidate</a:t>
            </a:r>
            <a:r>
              <a:rPr lang="en-US" dirty="0"/>
              <a:t> ="</a:t>
            </a:r>
            <a:r>
              <a:rPr lang="en-US" dirty="0" err="1"/>
              <a:t>ddlcandidate</a:t>
            </a:r>
            <a:r>
              <a:rPr lang="en-US" dirty="0"/>
              <a:t>"</a:t>
            </a:r>
          </a:p>
          <a:p>
            <a:pPr marL="0" indent="0">
              <a:buNone/>
            </a:pPr>
            <a:r>
              <a:rPr lang="en-US" dirty="0"/>
              <a:t>	</a:t>
            </a:r>
            <a:r>
              <a:rPr lang="en-US" dirty="0" smtClean="0"/>
              <a:t> </a:t>
            </a:r>
            <a:r>
              <a:rPr lang="en-US" dirty="0" err="1"/>
              <a:t>ErrorMessage</a:t>
            </a:r>
            <a:r>
              <a:rPr lang="en-US" dirty="0"/>
              <a:t>="Please choose a candidate" </a:t>
            </a:r>
            <a:r>
              <a:rPr lang="en-US" dirty="0" smtClean="0"/>
              <a:t>&gt;   </a:t>
            </a:r>
            <a:endParaRPr lang="en-US" dirty="0"/>
          </a:p>
          <a:p>
            <a:pPr marL="0" indent="0">
              <a:buNone/>
            </a:pPr>
            <a:r>
              <a:rPr lang="en-US" dirty="0" smtClean="0"/>
              <a:t>	&lt;/</a:t>
            </a:r>
            <a:r>
              <a:rPr lang="en-US" dirty="0" err="1"/>
              <a:t>asp:RequiredFieldValidator</a:t>
            </a:r>
            <a:r>
              <a:rPr lang="en-US" dirty="0"/>
              <a:t>&gt;</a:t>
            </a:r>
          </a:p>
        </p:txBody>
      </p:sp>
    </p:spTree>
    <p:extLst>
      <p:ext uri="{BB962C8B-B14F-4D97-AF65-F5344CB8AC3E}">
        <p14:creationId xmlns:p14="http://schemas.microsoft.com/office/powerpoint/2010/main" val="29744871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1572</TotalTime>
  <Words>3013</Words>
  <Application>Microsoft Office PowerPoint</Application>
  <PresentationFormat>Widescreen</PresentationFormat>
  <Paragraphs>361</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Garamond</vt:lpstr>
      <vt:lpstr>Helvetica</vt:lpstr>
      <vt:lpstr>Segoe UI</vt:lpstr>
      <vt:lpstr>system-ui</vt:lpstr>
      <vt:lpstr>Times New Roman</vt:lpstr>
      <vt:lpstr>Organic</vt:lpstr>
      <vt:lpstr>ASP.NET </vt:lpstr>
      <vt:lpstr>PowerPoint Presentation</vt:lpstr>
      <vt:lpstr>PowerPoint Presentation</vt:lpstr>
      <vt:lpstr>PowerPoint Presentation</vt:lpstr>
      <vt:lpstr>PowerPoint Presentation</vt:lpstr>
      <vt:lpstr>PowerPoint Presentation</vt:lpstr>
      <vt:lpstr>ASP.NET Web Forms RadioButton </vt:lpstr>
      <vt:lpstr>ASP.NET validation controls</vt:lpstr>
      <vt:lpstr>RequiredFieldValidator Control </vt:lpstr>
      <vt:lpstr>RangeValidator Control </vt:lpstr>
      <vt:lpstr>CompareValidator Control </vt:lpstr>
      <vt:lpstr>PowerPoint Presentation</vt:lpstr>
      <vt:lpstr>Introduction to C#</vt:lpstr>
      <vt:lpstr>Features of C#</vt:lpstr>
      <vt:lpstr>PowerPoint Presentation</vt:lpstr>
      <vt:lpstr>PowerPoint Presentation</vt:lpstr>
      <vt:lpstr> </vt:lpstr>
      <vt:lpstr>.NET framework features</vt:lpstr>
      <vt:lpstr>.NET Framework</vt:lpstr>
      <vt:lpstr>Common Language Runtime(CLR)</vt:lpstr>
      <vt:lpstr>PowerPoint Presentation</vt:lpstr>
      <vt:lpstr>Functions of CLR</vt:lpstr>
      <vt:lpstr>Framework Class Library(FCL)</vt:lpstr>
      <vt:lpstr>PowerPoint Presentation</vt:lpstr>
      <vt:lpstr>ADO.NET</vt:lpstr>
      <vt:lpstr>PowerPoint Presentation</vt:lpstr>
      <vt:lpstr>PowerPoint Presentation</vt:lpstr>
      <vt:lpstr>PowerPoint Presentation</vt:lpstr>
      <vt:lpstr>Scope of .net technology</vt:lpstr>
      <vt:lpstr>PowerPoint Presentation</vt:lpstr>
      <vt:lpstr>Responsibilities of Dot Net Developer </vt:lpstr>
      <vt:lpstr>.NET Core </vt:lpstr>
      <vt:lpstr>Characteristics of .NET Core </vt:lpstr>
      <vt:lpstr>PowerPoint Presentation</vt:lpstr>
      <vt:lpstr>PowerPoint Presentation</vt:lpstr>
      <vt:lpstr>Xamarin </vt:lpstr>
      <vt:lpstr>.NET Standard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64</cp:revision>
  <dcterms:created xsi:type="dcterms:W3CDTF">2023-01-13T04:38:28Z</dcterms:created>
  <dcterms:modified xsi:type="dcterms:W3CDTF">2023-01-17T13:38:57Z</dcterms:modified>
</cp:coreProperties>
</file>