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57" r:id="rId15"/>
    <p:sldId id="258" r:id="rId16"/>
    <p:sldId id="259" r:id="rId17"/>
    <p:sldId id="261" r:id="rId18"/>
    <p:sldId id="260" r:id="rId19"/>
    <p:sldId id="262"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D45CFA-DE46-4DA1-9CD2-01854B0D7A64}" type="datetimeFigureOut">
              <a:rPr lang="en-US" smtClean="0"/>
              <a:t>1/11/2023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10156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D45CFA-DE46-4DA1-9CD2-01854B0D7A6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286404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D45CFA-DE46-4DA1-9CD2-01854B0D7A6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2539112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D45CFA-DE46-4DA1-9CD2-01854B0D7A6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1CF91-2C3E-435C-86B2-2D8398FEC98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8648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D45CFA-DE46-4DA1-9CD2-01854B0D7A6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2425990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BD45CFA-DE46-4DA1-9CD2-01854B0D7A64}"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322551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BD45CFA-DE46-4DA1-9CD2-01854B0D7A64}"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2149424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D45CFA-DE46-4DA1-9CD2-01854B0D7A6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3391554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D45CFA-DE46-4DA1-9CD2-01854B0D7A6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169067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D45CFA-DE46-4DA1-9CD2-01854B0D7A6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15709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D45CFA-DE46-4DA1-9CD2-01854B0D7A6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3383978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D45CFA-DE46-4DA1-9CD2-01854B0D7A6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366362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D45CFA-DE46-4DA1-9CD2-01854B0D7A64}"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197569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D45CFA-DE46-4DA1-9CD2-01854B0D7A64}"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345807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45CFA-DE46-4DA1-9CD2-01854B0D7A64}"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11925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D45CFA-DE46-4DA1-9CD2-01854B0D7A6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170040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D45CFA-DE46-4DA1-9CD2-01854B0D7A6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1CF91-2C3E-435C-86B2-2D8398FEC989}" type="slidenum">
              <a:rPr lang="en-US" smtClean="0"/>
              <a:t>‹#›</a:t>
            </a:fld>
            <a:endParaRPr lang="en-US"/>
          </a:p>
        </p:txBody>
      </p:sp>
    </p:spTree>
    <p:extLst>
      <p:ext uri="{BB962C8B-B14F-4D97-AF65-F5344CB8AC3E}">
        <p14:creationId xmlns:p14="http://schemas.microsoft.com/office/powerpoint/2010/main" val="67523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D45CFA-DE46-4DA1-9CD2-01854B0D7A64}" type="datetimeFigureOut">
              <a:rPr lang="en-US" smtClean="0"/>
              <a:t>1/11/2023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C1CF91-2C3E-435C-86B2-2D8398FEC989}" type="slidenum">
              <a:rPr lang="en-US" smtClean="0"/>
              <a:t>‹#›</a:t>
            </a:fld>
            <a:endParaRPr lang="en-US"/>
          </a:p>
        </p:txBody>
      </p:sp>
    </p:spTree>
    <p:extLst>
      <p:ext uri="{BB962C8B-B14F-4D97-AF65-F5344CB8AC3E}">
        <p14:creationId xmlns:p14="http://schemas.microsoft.com/office/powerpoint/2010/main" val="22775634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GB" dirty="0"/>
          </a:p>
        </p:txBody>
      </p:sp>
      <p:sp>
        <p:nvSpPr>
          <p:cNvPr id="2" name="Title 1"/>
          <p:cNvSpPr>
            <a:spLocks noGrp="1"/>
          </p:cNvSpPr>
          <p:nvPr>
            <p:ph type="ctrTitle"/>
          </p:nvPr>
        </p:nvSpPr>
        <p:spPr/>
        <p:txBody>
          <a:bodyPr/>
          <a:lstStyle/>
          <a:p>
            <a:r>
              <a:rPr lang="en-GB" dirty="0" smtClean="0"/>
              <a:t>Delegate</a:t>
            </a:r>
            <a:endParaRPr lang="en-GB" dirty="0"/>
          </a:p>
        </p:txBody>
      </p:sp>
    </p:spTree>
    <p:extLst>
      <p:ext uri="{BB962C8B-B14F-4D97-AF65-F5344CB8AC3E}">
        <p14:creationId xmlns:p14="http://schemas.microsoft.com/office/powerpoint/2010/main" val="2071055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a:buNone/>
            </a:pPr>
            <a:r>
              <a:rPr lang="en-GB" b="1" dirty="0" smtClean="0"/>
              <a:t>C# - Action Delegate</a:t>
            </a:r>
          </a:p>
          <a:p>
            <a:r>
              <a:rPr lang="en-GB" dirty="0" smtClean="0"/>
              <a:t>Action is a delegate type defined in the System namespace. An Action type delegate is the same as </a:t>
            </a:r>
            <a:r>
              <a:rPr lang="en-GB" dirty="0" err="1" smtClean="0"/>
              <a:t>Func</a:t>
            </a:r>
            <a:r>
              <a:rPr lang="en-GB" dirty="0" smtClean="0"/>
              <a:t> delegate except that the Action delegate doesn't return a value.</a:t>
            </a:r>
          </a:p>
          <a:p>
            <a:r>
              <a:rPr lang="en-GB" dirty="0" smtClean="0"/>
              <a:t> In other words, an Action delegate can be used with a method that has a void return type.</a:t>
            </a:r>
            <a:endParaRPr lang="en-GB" dirty="0"/>
          </a:p>
        </p:txBody>
      </p:sp>
    </p:spTree>
    <p:extLst>
      <p:ext uri="{BB962C8B-B14F-4D97-AF65-F5344CB8AC3E}">
        <p14:creationId xmlns:p14="http://schemas.microsoft.com/office/powerpoint/2010/main" val="152060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0459" y="285728"/>
            <a:ext cx="11715832" cy="6191293"/>
          </a:xfrm>
        </p:spPr>
        <p:txBody>
          <a:bodyPr/>
          <a:lstStyle/>
          <a:p>
            <a:pPr>
              <a:buNone/>
            </a:pPr>
            <a:r>
              <a:rPr lang="en-GB" b="1" dirty="0" smtClean="0"/>
              <a:t>C# - Predicate Delegate</a:t>
            </a:r>
          </a:p>
          <a:p>
            <a:r>
              <a:rPr lang="en-GB" dirty="0" smtClean="0"/>
              <a:t>A predicate delegate methods return a </a:t>
            </a:r>
            <a:r>
              <a:rPr lang="en-GB" dirty="0" err="1" smtClean="0"/>
              <a:t>boolean</a:t>
            </a:r>
            <a:r>
              <a:rPr lang="en-GB" dirty="0" smtClean="0"/>
              <a:t> - true or false.</a:t>
            </a:r>
          </a:p>
          <a:p>
            <a:endParaRPr lang="en-GB" dirty="0"/>
          </a:p>
        </p:txBody>
      </p:sp>
    </p:spTree>
    <p:extLst>
      <p:ext uri="{BB962C8B-B14F-4D97-AF65-F5344CB8AC3E}">
        <p14:creationId xmlns:p14="http://schemas.microsoft.com/office/powerpoint/2010/main" val="293499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a:buNone/>
            </a:pPr>
            <a:r>
              <a:rPr lang="en-GB" dirty="0" smtClean="0"/>
              <a:t>Advantages of Action , </a:t>
            </a:r>
            <a:r>
              <a:rPr lang="en-GB" dirty="0" err="1" smtClean="0"/>
              <a:t>Func</a:t>
            </a:r>
            <a:r>
              <a:rPr lang="en-GB" dirty="0" smtClean="0"/>
              <a:t> </a:t>
            </a:r>
            <a:r>
              <a:rPr lang="en-GB" smtClean="0"/>
              <a:t>and Predicate Delegates</a:t>
            </a:r>
            <a:endParaRPr lang="en-GB" dirty="0" smtClean="0"/>
          </a:p>
          <a:p>
            <a:r>
              <a:rPr lang="en-GB" dirty="0" smtClean="0"/>
              <a:t>Easy and quick to define delegates.</a:t>
            </a:r>
          </a:p>
          <a:p>
            <a:r>
              <a:rPr lang="en-GB" dirty="0" smtClean="0"/>
              <a:t>Makes code short.</a:t>
            </a:r>
          </a:p>
          <a:p>
            <a:endParaRPr lang="en-GB" dirty="0"/>
          </a:p>
        </p:txBody>
      </p:sp>
    </p:spTree>
    <p:extLst>
      <p:ext uri="{BB962C8B-B14F-4D97-AF65-F5344CB8AC3E}">
        <p14:creationId xmlns:p14="http://schemas.microsoft.com/office/powerpoint/2010/main" val="131998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0960" y="380979"/>
            <a:ext cx="11525331" cy="6286544"/>
          </a:xfrm>
        </p:spPr>
        <p:txBody>
          <a:bodyPr>
            <a:normAutofit/>
          </a:bodyPr>
          <a:lstStyle/>
          <a:p>
            <a:pPr>
              <a:buNone/>
            </a:pPr>
            <a:r>
              <a:rPr lang="en-GB" b="1" dirty="0" smtClean="0"/>
              <a:t>C# - Anonymous Method</a:t>
            </a:r>
          </a:p>
          <a:p>
            <a:r>
              <a:rPr lang="en-GB" dirty="0" smtClean="0"/>
              <a:t>As the name suggests, an anonymous method is a method without a name just the body.</a:t>
            </a:r>
          </a:p>
          <a:p>
            <a:r>
              <a:rPr lang="en-GB" dirty="0" smtClean="0"/>
              <a:t>It is introduced in C# 2.0 </a:t>
            </a:r>
          </a:p>
          <a:p>
            <a:r>
              <a:rPr lang="en-GB" dirty="0" smtClean="0"/>
              <a:t>Anonymous methods in C# can be defined using the delegate keyword</a:t>
            </a:r>
            <a:endParaRPr lang="en-GB" dirty="0" smtClean="0">
              <a:solidFill>
                <a:srgbClr val="FF0000"/>
              </a:solidFill>
            </a:endParaRPr>
          </a:p>
          <a:p>
            <a:r>
              <a:rPr lang="en-GB" dirty="0" smtClean="0"/>
              <a:t>No need to use return type like </a:t>
            </a:r>
            <a:r>
              <a:rPr lang="en-GB" dirty="0" err="1" smtClean="0"/>
              <a:t>int</a:t>
            </a:r>
            <a:r>
              <a:rPr lang="en-GB" dirty="0" smtClean="0"/>
              <a:t>, string, because its return type is set as same as delegate type.</a:t>
            </a:r>
          </a:p>
          <a:p>
            <a:r>
              <a:rPr lang="en-GB" dirty="0" smtClean="0"/>
              <a:t>Lesser typing work because we don’t require to write access modifier, return type and name of the function. </a:t>
            </a:r>
          </a:p>
          <a:p>
            <a:endParaRPr lang="en-GB" dirty="0" smtClean="0"/>
          </a:p>
        </p:txBody>
      </p:sp>
    </p:spTree>
    <p:extLst>
      <p:ext uri="{BB962C8B-B14F-4D97-AF65-F5344CB8AC3E}">
        <p14:creationId xmlns:p14="http://schemas.microsoft.com/office/powerpoint/2010/main" val="398016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function</a:t>
            </a:r>
          </a:p>
        </p:txBody>
      </p:sp>
      <p:sp>
        <p:nvSpPr>
          <p:cNvPr id="3" name="Content Placeholder 2"/>
          <p:cNvSpPr>
            <a:spLocks noGrp="1"/>
          </p:cNvSpPr>
          <p:nvPr>
            <p:ph idx="1"/>
          </p:nvPr>
        </p:nvSpPr>
        <p:spPr>
          <a:xfrm>
            <a:off x="757646" y="1685109"/>
            <a:ext cx="11155680" cy="5042262"/>
          </a:xfrm>
        </p:spPr>
        <p:txBody>
          <a:bodyPr>
            <a:normAutofit fontScale="92500" lnSpcReduction="10000"/>
          </a:bodyPr>
          <a:lstStyle/>
          <a:p>
            <a:r>
              <a:rPr lang="en-US" dirty="0"/>
              <a:t>Anonymous function is a type of function that does not has name. </a:t>
            </a:r>
            <a:endParaRPr lang="en-US" dirty="0" smtClean="0"/>
          </a:p>
          <a:p>
            <a:r>
              <a:rPr lang="en-US" dirty="0" smtClean="0"/>
              <a:t>In </a:t>
            </a:r>
            <a:r>
              <a:rPr lang="en-US" dirty="0"/>
              <a:t>other words, we can say that a function without name is known as anonymous function.</a:t>
            </a:r>
            <a:endParaRPr lang="en-US" dirty="0" smtClean="0"/>
          </a:p>
          <a:p>
            <a:r>
              <a:rPr lang="en-US" dirty="0" smtClean="0"/>
              <a:t>An </a:t>
            </a:r>
            <a:r>
              <a:rPr lang="en-US" dirty="0"/>
              <a:t>anonymous method is a method which doesn’t contain any name which is </a:t>
            </a:r>
            <a:r>
              <a:rPr lang="en-US" dirty="0" smtClean="0"/>
              <a:t>introduced </a:t>
            </a:r>
            <a:r>
              <a:rPr lang="en-US" dirty="0"/>
              <a:t>in </a:t>
            </a:r>
            <a:r>
              <a:rPr lang="en-US" i="1" dirty="0"/>
              <a:t>C# </a:t>
            </a:r>
            <a:r>
              <a:rPr lang="en-US" i="1" dirty="0" smtClean="0"/>
              <a:t>2.0</a:t>
            </a:r>
          </a:p>
          <a:p>
            <a:r>
              <a:rPr lang="en-US" dirty="0" smtClean="0"/>
              <a:t>Lesser typing work because we </a:t>
            </a:r>
            <a:r>
              <a:rPr lang="en-US" dirty="0"/>
              <a:t>need not specify the return </a:t>
            </a:r>
            <a:r>
              <a:rPr lang="en-US" dirty="0" smtClean="0"/>
              <a:t>type, access modifier, and name of method </a:t>
            </a:r>
            <a:r>
              <a:rPr lang="en-US" dirty="0"/>
              <a:t>in an anonymous </a:t>
            </a:r>
            <a:r>
              <a:rPr lang="en-US" dirty="0" smtClean="0"/>
              <a:t>method</a:t>
            </a:r>
          </a:p>
          <a:p>
            <a:pPr marL="0" indent="0">
              <a:buNone/>
            </a:pPr>
            <a:r>
              <a:rPr lang="en-US" dirty="0"/>
              <a:t>Syntax:</a:t>
            </a:r>
          </a:p>
          <a:p>
            <a:endParaRPr lang="en-US" dirty="0"/>
          </a:p>
          <a:p>
            <a:pPr marL="0" indent="0">
              <a:buNone/>
            </a:pPr>
            <a:r>
              <a:rPr lang="en-US" dirty="0"/>
              <a:t>delegate(</a:t>
            </a:r>
            <a:r>
              <a:rPr lang="en-US" dirty="0" err="1"/>
              <a:t>parameter_list</a:t>
            </a:r>
            <a:r>
              <a:rPr lang="en-US" dirty="0"/>
              <a:t>){</a:t>
            </a:r>
          </a:p>
          <a:p>
            <a:pPr marL="0" indent="0">
              <a:buNone/>
            </a:pPr>
            <a:r>
              <a:rPr lang="en-US" dirty="0"/>
              <a:t>    // Code..</a:t>
            </a:r>
          </a:p>
          <a:p>
            <a:pPr marL="0" indent="0">
              <a:buNone/>
            </a:pPr>
            <a:r>
              <a:rPr lang="en-US" dirty="0"/>
              <a:t>};</a:t>
            </a:r>
            <a:endParaRPr lang="en-US" dirty="0" smtClean="0"/>
          </a:p>
          <a:p>
            <a:endParaRPr lang="en-US" dirty="0" smtClean="0"/>
          </a:p>
        </p:txBody>
      </p:sp>
    </p:spTree>
    <p:extLst>
      <p:ext uri="{BB962C8B-B14F-4D97-AF65-F5344CB8AC3E}">
        <p14:creationId xmlns:p14="http://schemas.microsoft.com/office/powerpoint/2010/main" val="1018947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18" y="0"/>
            <a:ext cx="10213693" cy="1021976"/>
          </a:xfrm>
        </p:spPr>
        <p:txBody>
          <a:bodyPr>
            <a:normAutofit fontScale="90000"/>
          </a:bodyPr>
          <a:lstStyle/>
          <a:p>
            <a:r>
              <a:rPr lang="en-US" b="1" dirty="0"/>
              <a:t>Lambda Expressions</a:t>
            </a:r>
            <a:br>
              <a:rPr lang="en-US" b="1" dirty="0"/>
            </a:br>
            <a:endParaRPr lang="en-US" dirty="0"/>
          </a:p>
        </p:txBody>
      </p:sp>
      <p:sp>
        <p:nvSpPr>
          <p:cNvPr id="3" name="Content Placeholder 2"/>
          <p:cNvSpPr>
            <a:spLocks noGrp="1"/>
          </p:cNvSpPr>
          <p:nvPr>
            <p:ph idx="1"/>
          </p:nvPr>
        </p:nvSpPr>
        <p:spPr>
          <a:xfrm>
            <a:off x="228600" y="685800"/>
            <a:ext cx="11963400" cy="5930153"/>
          </a:xfrm>
        </p:spPr>
        <p:txBody>
          <a:bodyPr>
            <a:normAutofit fontScale="85000" lnSpcReduction="20000"/>
          </a:bodyPr>
          <a:lstStyle/>
          <a:p>
            <a:r>
              <a:rPr lang="en-US" dirty="0" smtClean="0"/>
              <a:t>C# 3.0 introduced the lambda expression.</a:t>
            </a:r>
          </a:p>
          <a:p>
            <a:r>
              <a:rPr lang="en-US" dirty="0" smtClean="0"/>
              <a:t>Lambda </a:t>
            </a:r>
            <a:r>
              <a:rPr lang="en-US" dirty="0"/>
              <a:t>expressions in C# are used like anonymous functions, with the difference that in Lambda expressions you don’t need to specify the type of the value that you input thus making it more flexible to use. </a:t>
            </a:r>
            <a:endParaRPr lang="en-US" dirty="0" smtClean="0"/>
          </a:p>
          <a:p>
            <a:r>
              <a:rPr lang="en-US" dirty="0"/>
              <a:t>A lambda expression is used to create an anonymous function.</a:t>
            </a:r>
          </a:p>
          <a:p>
            <a:r>
              <a:rPr lang="en-US" dirty="0"/>
              <a:t>The ‘=&gt;’ is the lambda operator which is used in all lambda expressions. The Lambda expression is divided into two parts, the left side is the input and the right is the expression</a:t>
            </a:r>
            <a:r>
              <a:rPr lang="en-US" dirty="0" smtClean="0"/>
              <a:t>.</a:t>
            </a:r>
            <a:endParaRPr lang="en-US" dirty="0"/>
          </a:p>
          <a:p>
            <a:r>
              <a:rPr lang="en-US" dirty="0"/>
              <a:t>The Lambda Expressions can be of two types: </a:t>
            </a:r>
          </a:p>
          <a:p>
            <a:endParaRPr lang="en-US" dirty="0"/>
          </a:p>
          <a:p>
            <a:r>
              <a:rPr lang="en-US" dirty="0"/>
              <a:t>Expression Lambda: Consists of the input and the expression.</a:t>
            </a:r>
          </a:p>
          <a:p>
            <a:pPr marL="0" indent="0">
              <a:buNone/>
            </a:pPr>
            <a:r>
              <a:rPr lang="en-US" dirty="0"/>
              <a:t>Syntax:</a:t>
            </a:r>
          </a:p>
          <a:p>
            <a:pPr marL="0" indent="0">
              <a:buNone/>
            </a:pPr>
            <a:r>
              <a:rPr lang="en-US" dirty="0"/>
              <a:t>input =&gt; expression;</a:t>
            </a:r>
          </a:p>
          <a:p>
            <a:pPr marL="0" indent="0">
              <a:buNone/>
            </a:pPr>
            <a:r>
              <a:rPr lang="en-US" dirty="0"/>
              <a:t>Statement Lambda: Consists of the input and a set of statements to be executed.</a:t>
            </a:r>
          </a:p>
          <a:p>
            <a:r>
              <a:rPr lang="en-US" dirty="0"/>
              <a:t>Syntax:</a:t>
            </a:r>
          </a:p>
          <a:p>
            <a:pPr marL="0" indent="0">
              <a:buNone/>
            </a:pPr>
            <a:r>
              <a:rPr lang="en-US" dirty="0"/>
              <a:t>input =&gt; { statements };</a:t>
            </a:r>
          </a:p>
          <a:p>
            <a:endParaRPr lang="en-US" dirty="0"/>
          </a:p>
        </p:txBody>
      </p:sp>
    </p:spTree>
    <p:extLst>
      <p:ext uri="{BB962C8B-B14F-4D97-AF65-F5344CB8AC3E}">
        <p14:creationId xmlns:p14="http://schemas.microsoft.com/office/powerpoint/2010/main" val="541867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35962"/>
          </a:xfrm>
        </p:spPr>
        <p:txBody>
          <a:bodyPr>
            <a:normAutofit fontScale="90000"/>
          </a:bodyPr>
          <a:lstStyle/>
          <a:p>
            <a:r>
              <a:rPr lang="en-US" dirty="0"/>
              <a:t>Exception Handling</a:t>
            </a:r>
            <a:br>
              <a:rPr lang="en-US" dirty="0"/>
            </a:br>
            <a:endParaRPr lang="en-US" dirty="0"/>
          </a:p>
        </p:txBody>
      </p:sp>
      <p:sp>
        <p:nvSpPr>
          <p:cNvPr id="3" name="Content Placeholder 2"/>
          <p:cNvSpPr>
            <a:spLocks noGrp="1"/>
          </p:cNvSpPr>
          <p:nvPr>
            <p:ph idx="1"/>
          </p:nvPr>
        </p:nvSpPr>
        <p:spPr>
          <a:xfrm>
            <a:off x="731519" y="1162594"/>
            <a:ext cx="11011989" cy="5290457"/>
          </a:xfrm>
        </p:spPr>
        <p:txBody>
          <a:bodyPr>
            <a:normAutofit lnSpcReduction="10000"/>
          </a:bodyPr>
          <a:lstStyle/>
          <a:p>
            <a:r>
              <a:rPr lang="en-US" dirty="0"/>
              <a:t>An exception is a problem that arises during the execution of a program. </a:t>
            </a:r>
            <a:endParaRPr lang="en-US" dirty="0" smtClean="0"/>
          </a:p>
          <a:p>
            <a:r>
              <a:rPr lang="en-US" dirty="0" smtClean="0"/>
              <a:t>Exceptions are abnormal condition that prevent a certain task from being completed </a:t>
            </a:r>
            <a:r>
              <a:rPr lang="en-US" dirty="0"/>
              <a:t>successfully. </a:t>
            </a:r>
            <a:r>
              <a:rPr lang="en-US" dirty="0" smtClean="0"/>
              <a:t>Such </a:t>
            </a:r>
            <a:r>
              <a:rPr lang="en-US" dirty="0"/>
              <a:t>as an attempt to divide by </a:t>
            </a:r>
            <a:r>
              <a:rPr lang="en-US" dirty="0" smtClean="0"/>
              <a:t>zero.</a:t>
            </a:r>
          </a:p>
          <a:p>
            <a:r>
              <a:rPr lang="en-US" dirty="0" smtClean="0"/>
              <a:t>Exception handling is the powerful mechanism to handle the runtime errors so that normal flow of the application can be maintained.</a:t>
            </a:r>
          </a:p>
          <a:p>
            <a:pPr marL="0" indent="0">
              <a:buNone/>
            </a:pPr>
            <a:r>
              <a:rPr lang="en-US" dirty="0" smtClean="0"/>
              <a:t> </a:t>
            </a:r>
            <a:r>
              <a:rPr lang="en-US" dirty="0" smtClean="0">
                <a:solidFill>
                  <a:schemeClr val="accent1">
                    <a:lumMod val="75000"/>
                  </a:schemeClr>
                </a:solidFill>
              </a:rPr>
              <a:t>Why exception handling?</a:t>
            </a:r>
          </a:p>
          <a:p>
            <a:pPr marL="0" indent="0">
              <a:buNone/>
            </a:pPr>
            <a:r>
              <a:rPr lang="en-US" dirty="0" smtClean="0"/>
              <a:t>During an exception occur</a:t>
            </a:r>
          </a:p>
          <a:p>
            <a:r>
              <a:rPr lang="en-US" dirty="0" smtClean="0"/>
              <a:t>Program terminates or program crashes.</a:t>
            </a:r>
          </a:p>
          <a:p>
            <a:r>
              <a:rPr lang="en-US" dirty="0" smtClean="0"/>
              <a:t>Ugly kind of error message is displayed.</a:t>
            </a:r>
          </a:p>
          <a:p>
            <a:r>
              <a:rPr lang="en-US" dirty="0" smtClean="0"/>
              <a:t>Statements after exception will not be executed.</a:t>
            </a:r>
            <a:endParaRPr lang="en-US" dirty="0"/>
          </a:p>
          <a:p>
            <a:endParaRPr lang="en-US" dirty="0"/>
          </a:p>
        </p:txBody>
      </p:sp>
    </p:spTree>
    <p:extLst>
      <p:ext uri="{BB962C8B-B14F-4D97-AF65-F5344CB8AC3E}">
        <p14:creationId xmlns:p14="http://schemas.microsoft.com/office/powerpoint/2010/main" val="104437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92778" y="1881050"/>
            <a:ext cx="10437222" cy="4402183"/>
          </a:xfrm>
        </p:spPr>
        <p:txBody>
          <a:bodyPr>
            <a:normAutofit fontScale="85000" lnSpcReduction="10000"/>
          </a:bodyPr>
          <a:lstStyle/>
          <a:p>
            <a:r>
              <a:rPr lang="en-US" dirty="0"/>
              <a:t>Exceptions provide a way to transfer control from one part of a program to another. C# exception handling is built upon four keywords: </a:t>
            </a:r>
            <a:r>
              <a:rPr lang="en-US" b="1" dirty="0"/>
              <a:t>try</a:t>
            </a:r>
            <a:r>
              <a:rPr lang="en-US" dirty="0"/>
              <a:t>, </a:t>
            </a:r>
            <a:r>
              <a:rPr lang="en-US" b="1" dirty="0"/>
              <a:t>catch</a:t>
            </a:r>
            <a:r>
              <a:rPr lang="en-US" dirty="0"/>
              <a:t>, </a:t>
            </a:r>
            <a:r>
              <a:rPr lang="en-US" b="1" dirty="0"/>
              <a:t>finally</a:t>
            </a:r>
            <a:r>
              <a:rPr lang="en-US" dirty="0"/>
              <a:t>, and </a:t>
            </a:r>
            <a:r>
              <a:rPr lang="en-US" b="1" dirty="0"/>
              <a:t>throw</a:t>
            </a:r>
            <a:r>
              <a:rPr lang="en-US" dirty="0"/>
              <a:t>.</a:t>
            </a:r>
          </a:p>
          <a:p>
            <a:r>
              <a:rPr lang="en-US" b="1" dirty="0"/>
              <a:t>try</a:t>
            </a:r>
            <a:r>
              <a:rPr lang="en-US" dirty="0"/>
              <a:t> − A try block identifies a block of code for which particular exceptions is activated. It is followed by one or more catch blocks.</a:t>
            </a:r>
          </a:p>
          <a:p>
            <a:r>
              <a:rPr lang="en-US" b="1" dirty="0"/>
              <a:t>catch</a:t>
            </a:r>
            <a:r>
              <a:rPr lang="en-US" dirty="0"/>
              <a:t> − A program catches an exception with an exception handler at the place in a program where you want to handle the problem. The catch keyword indicates the catching of an exception.</a:t>
            </a:r>
          </a:p>
          <a:p>
            <a:r>
              <a:rPr lang="en-US" b="1" dirty="0"/>
              <a:t>finally</a:t>
            </a:r>
            <a:r>
              <a:rPr lang="en-US" dirty="0"/>
              <a:t> − The finally block is used to execute a given set of statements, whether an exception is thrown or not thrown. For example, if you open a file, it must be closed whether an exception is raised or not.</a:t>
            </a:r>
          </a:p>
          <a:p>
            <a:r>
              <a:rPr lang="en-US" b="1" dirty="0"/>
              <a:t>throw</a:t>
            </a:r>
            <a:r>
              <a:rPr lang="en-US" dirty="0"/>
              <a:t> − A program throws an exception when a problem shows up. This is done using a throw keyword</a:t>
            </a:r>
          </a:p>
        </p:txBody>
      </p:sp>
    </p:spTree>
    <p:extLst>
      <p:ext uri="{BB962C8B-B14F-4D97-AF65-F5344CB8AC3E}">
        <p14:creationId xmlns:p14="http://schemas.microsoft.com/office/powerpoint/2010/main" val="2504065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idx="1"/>
          </p:nvPr>
        </p:nvSpPr>
        <p:spPr>
          <a:xfrm>
            <a:off x="1141412" y="1848256"/>
            <a:ext cx="10558219" cy="4294636"/>
          </a:xfrm>
        </p:spPr>
        <p:txBody>
          <a:bodyPr>
            <a:normAutofit/>
          </a:bodyPr>
          <a:lstStyle/>
          <a:p>
            <a:r>
              <a:rPr lang="en-US" dirty="0" smtClean="0"/>
              <a:t>LINQ is </a:t>
            </a:r>
            <a:r>
              <a:rPr lang="en-US" dirty="0"/>
              <a:t>known as Language Integrated </a:t>
            </a:r>
            <a:r>
              <a:rPr lang="en-US" dirty="0" smtClean="0"/>
              <a:t>Query</a:t>
            </a:r>
          </a:p>
          <a:p>
            <a:r>
              <a:rPr lang="en-US" dirty="0" err="1"/>
              <a:t>Linq</a:t>
            </a:r>
            <a:r>
              <a:rPr lang="en-US" dirty="0"/>
              <a:t> introduced in C# version 3.0</a:t>
            </a:r>
          </a:p>
          <a:p>
            <a:r>
              <a:rPr lang="en-US" dirty="0" smtClean="0"/>
              <a:t>LINQ </a:t>
            </a:r>
            <a:r>
              <a:rPr lang="en-US" dirty="0"/>
              <a:t>in C# is used to work with data access from </a:t>
            </a:r>
            <a:r>
              <a:rPr lang="en-US" dirty="0" smtClean="0"/>
              <a:t>data sources </a:t>
            </a:r>
            <a:r>
              <a:rPr lang="en-US" dirty="0"/>
              <a:t>such </a:t>
            </a:r>
            <a:r>
              <a:rPr lang="en-US" dirty="0" smtClean="0"/>
              <a:t>as xml, database, </a:t>
            </a:r>
            <a:r>
              <a:rPr lang="en-US" dirty="0" err="1" smtClean="0"/>
              <a:t>sql</a:t>
            </a:r>
            <a:r>
              <a:rPr lang="en-US" dirty="0" smtClean="0"/>
              <a:t> server etc.</a:t>
            </a:r>
          </a:p>
          <a:p>
            <a:pPr marL="0" indent="0">
              <a:buNone/>
            </a:pPr>
            <a:r>
              <a:rPr lang="en-US" dirty="0" smtClean="0"/>
              <a:t>That </a:t>
            </a:r>
            <a:r>
              <a:rPr lang="en-US" dirty="0" err="1" smtClean="0"/>
              <a:t>is,through</a:t>
            </a:r>
            <a:r>
              <a:rPr lang="en-US" dirty="0"/>
              <a:t>  LINQ we can query database, XML as well as </a:t>
            </a:r>
            <a:r>
              <a:rPr lang="en-US" dirty="0" smtClean="0"/>
              <a:t>collections, </a:t>
            </a:r>
            <a:r>
              <a:rPr lang="en-US" dirty="0"/>
              <a:t>SQL Server, and XML</a:t>
            </a:r>
            <a:r>
              <a:rPr lang="en-US" dirty="0" smtClean="0"/>
              <a:t>.</a:t>
            </a:r>
          </a:p>
          <a:p>
            <a:r>
              <a:rPr lang="en-US" dirty="0" smtClean="0"/>
              <a:t>Four standard query operator: from, select, where, </a:t>
            </a:r>
            <a:r>
              <a:rPr lang="en-US" dirty="0" err="1" smtClean="0"/>
              <a:t>orderby</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36346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92271"/>
          </a:xfrm>
        </p:spPr>
        <p:txBody>
          <a:bodyPr/>
          <a:lstStyle/>
          <a:p>
            <a:endParaRPr lang="en-US" dirty="0">
              <a:solidFill>
                <a:schemeClr val="accent1">
                  <a:lumMod val="60000"/>
                  <a:lumOff val="40000"/>
                </a:schemeClr>
              </a:solidFill>
            </a:endParaRPr>
          </a:p>
        </p:txBody>
      </p:sp>
      <p:sp>
        <p:nvSpPr>
          <p:cNvPr id="3" name="Content Placeholder 2"/>
          <p:cNvSpPr>
            <a:spLocks noGrp="1"/>
          </p:cNvSpPr>
          <p:nvPr>
            <p:ph idx="1"/>
          </p:nvPr>
        </p:nvSpPr>
        <p:spPr>
          <a:xfrm>
            <a:off x="901337" y="1410788"/>
            <a:ext cx="10659291" cy="5081451"/>
          </a:xfrm>
        </p:spPr>
        <p:txBody>
          <a:bodyPr>
            <a:normAutofit/>
          </a:bodyPr>
          <a:lstStyle/>
          <a:p>
            <a:endParaRPr lang="en-US" dirty="0"/>
          </a:p>
        </p:txBody>
      </p:sp>
    </p:spTree>
    <p:extLst>
      <p:ext uri="{BB962C8B-B14F-4D97-AF65-F5344CB8AC3E}">
        <p14:creationId xmlns:p14="http://schemas.microsoft.com/office/powerpoint/2010/main" val="155822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83327" y="326571"/>
            <a:ext cx="11327714" cy="6245701"/>
          </a:xfrm>
        </p:spPr>
        <p:txBody>
          <a:bodyPr>
            <a:normAutofit lnSpcReduction="10000"/>
          </a:bodyPr>
          <a:lstStyle/>
          <a:p>
            <a:pPr lvl="0"/>
            <a:r>
              <a:rPr lang="en-US" b="1" dirty="0" smtClean="0"/>
              <a:t>Delegate</a:t>
            </a:r>
            <a:r>
              <a:rPr lang="en-US" dirty="0" smtClean="0"/>
              <a:t> is a type which holds a method’s reference in an object.</a:t>
            </a:r>
            <a:endParaRPr lang="en-GB" dirty="0" smtClean="0"/>
          </a:p>
          <a:p>
            <a:pPr lvl="0"/>
            <a:r>
              <a:rPr lang="en-US" dirty="0" smtClean="0"/>
              <a:t>It is also called function pointer.</a:t>
            </a:r>
            <a:endParaRPr lang="en-GB" dirty="0" smtClean="0"/>
          </a:p>
          <a:p>
            <a:pPr lvl="0"/>
            <a:r>
              <a:rPr lang="en-US" dirty="0" smtClean="0"/>
              <a:t>Delegate is of reference type.</a:t>
            </a:r>
            <a:endParaRPr lang="en-GB" dirty="0" smtClean="0"/>
          </a:p>
          <a:p>
            <a:pPr lvl="0"/>
            <a:r>
              <a:rPr lang="en-US" dirty="0" smtClean="0"/>
              <a:t>Delegate signature should be as same as the method signature referencing by a delegate.</a:t>
            </a:r>
            <a:endParaRPr lang="en-GB" dirty="0" smtClean="0"/>
          </a:p>
          <a:p>
            <a:pPr lvl="0"/>
            <a:r>
              <a:rPr lang="en-US" dirty="0" smtClean="0"/>
              <a:t>Delegate can point to a parameterized method or non-</a:t>
            </a:r>
            <a:r>
              <a:rPr lang="en-US" dirty="0" err="1" smtClean="0"/>
              <a:t>paramterized</a:t>
            </a:r>
            <a:r>
              <a:rPr lang="en-US" dirty="0" smtClean="0"/>
              <a:t> method.</a:t>
            </a:r>
            <a:endParaRPr lang="en-GB" dirty="0" smtClean="0"/>
          </a:p>
          <a:p>
            <a:pPr lvl="0"/>
            <a:r>
              <a:rPr lang="en-US" dirty="0" smtClean="0"/>
              <a:t>Delegate </a:t>
            </a:r>
            <a:r>
              <a:rPr lang="en-US" dirty="0" smtClean="0"/>
              <a:t>has no implementation means no body with { }.</a:t>
            </a:r>
            <a:endParaRPr lang="en-GB" dirty="0" smtClean="0"/>
          </a:p>
          <a:p>
            <a:pPr lvl="0"/>
            <a:r>
              <a:rPr lang="en-US" dirty="0" smtClean="0"/>
              <a:t>We can use </a:t>
            </a:r>
            <a:r>
              <a:rPr lang="en-US" b="1" dirty="0" smtClean="0"/>
              <a:t>invoke()</a:t>
            </a:r>
            <a:r>
              <a:rPr lang="en-US" dirty="0" smtClean="0"/>
              <a:t> method with delegates.</a:t>
            </a:r>
            <a:endParaRPr lang="en-GB" dirty="0" smtClean="0"/>
          </a:p>
          <a:p>
            <a:pPr lvl="0"/>
            <a:r>
              <a:rPr lang="en-US" dirty="0" smtClean="0"/>
              <a:t>Delegates are used to encapsulate methods.</a:t>
            </a:r>
          </a:p>
          <a:p>
            <a:pPr lvl="0"/>
            <a:r>
              <a:rPr lang="en-GB" dirty="0" smtClean="0"/>
              <a:t>A delegate will call only a method which agrees with its signature and return type. </a:t>
            </a:r>
          </a:p>
          <a:p>
            <a:pPr lvl="0"/>
            <a:r>
              <a:rPr lang="en-GB" dirty="0" smtClean="0"/>
              <a:t>A method can be a static method associated with a class or can be an instance method associated with an object, it doesn’t matter. </a:t>
            </a:r>
          </a:p>
          <a:p>
            <a:endParaRPr lang="en-GB" dirty="0"/>
          </a:p>
        </p:txBody>
      </p:sp>
    </p:spTree>
    <p:extLst>
      <p:ext uri="{BB962C8B-B14F-4D97-AF65-F5344CB8AC3E}">
        <p14:creationId xmlns:p14="http://schemas.microsoft.com/office/powerpoint/2010/main" val="1648580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8193"/>
            <a:ext cx="9905998" cy="679269"/>
          </a:xfrm>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613954" y="1084216"/>
            <a:ext cx="10972800" cy="5107577"/>
          </a:xfrm>
        </p:spPr>
        <p:txBody>
          <a:bodyPr>
            <a:normAutofit/>
          </a:bodyPr>
          <a:lstStyle/>
          <a:p>
            <a:endParaRPr lang="en-US" dirty="0"/>
          </a:p>
          <a:p>
            <a:endParaRPr lang="en-US" dirty="0"/>
          </a:p>
        </p:txBody>
      </p:sp>
    </p:spTree>
    <p:extLst>
      <p:ext uri="{BB962C8B-B14F-4D97-AF65-F5344CB8AC3E}">
        <p14:creationId xmlns:p14="http://schemas.microsoft.com/office/powerpoint/2010/main" val="66701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57213" y="761981"/>
            <a:ext cx="10858576" cy="5524539"/>
          </a:xfrm>
        </p:spPr>
        <p:txBody>
          <a:bodyPr>
            <a:normAutofit/>
          </a:bodyPr>
          <a:lstStyle/>
          <a:p>
            <a:pPr lvl="0"/>
            <a:r>
              <a:rPr lang="en-US" dirty="0" smtClean="0"/>
              <a:t>In the </a:t>
            </a:r>
            <a:r>
              <a:rPr lang="en-US" dirty="0" err="1" smtClean="0"/>
              <a:t>.net</a:t>
            </a:r>
            <a:r>
              <a:rPr lang="en-US" dirty="0" smtClean="0"/>
              <a:t> framework, a delegate points to one or more methods. </a:t>
            </a:r>
            <a:endParaRPr lang="en-GB" dirty="0" smtClean="0">
              <a:solidFill>
                <a:srgbClr val="FF0000"/>
              </a:solidFill>
            </a:endParaRPr>
          </a:p>
          <a:p>
            <a:pPr lvl="0"/>
            <a:r>
              <a:rPr lang="en-US" dirty="0" smtClean="0"/>
              <a:t>Delegates are objects that contain references to methods that need to be invoked instead of containing the actual method names</a:t>
            </a:r>
            <a:endParaRPr lang="en-GB" dirty="0" smtClean="0"/>
          </a:p>
          <a:p>
            <a:pPr lvl="0"/>
            <a:r>
              <a:rPr lang="en-US" dirty="0" smtClean="0"/>
              <a:t>Using delegates, you can call any method, which is identified only at run-time. </a:t>
            </a:r>
            <a:endParaRPr lang="en-GB" dirty="0" smtClean="0"/>
          </a:p>
          <a:p>
            <a:pPr lvl="0"/>
            <a:r>
              <a:rPr lang="en-US" dirty="0" smtClean="0"/>
              <a:t>To associate a delegate with a particular method, the method must have the same return type and parameter type as that of the delegate.</a:t>
            </a:r>
            <a:endParaRPr lang="en-GB" dirty="0" smtClean="0"/>
          </a:p>
          <a:p>
            <a:endParaRPr lang="en-GB" dirty="0"/>
          </a:p>
        </p:txBody>
      </p:sp>
    </p:spTree>
    <p:extLst>
      <p:ext uri="{BB962C8B-B14F-4D97-AF65-F5344CB8AC3E}">
        <p14:creationId xmlns:p14="http://schemas.microsoft.com/office/powerpoint/2010/main" val="345429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40"/>
            <a:ext cx="10363200" cy="104183"/>
          </a:xfrm>
        </p:spPr>
        <p:txBody>
          <a:bodyPr>
            <a:normAutofit fontScale="90000"/>
          </a:bodyPr>
          <a:lstStyle/>
          <a:p>
            <a:r>
              <a:rPr lang="en-GB" b="1" dirty="0" smtClean="0"/>
              <a:t/>
            </a:r>
            <a:br>
              <a:rPr lang="en-GB" b="1" dirty="0" smtClean="0"/>
            </a:br>
            <a:r>
              <a:rPr lang="en-GB" b="1" dirty="0" smtClean="0"/>
              <a:t/>
            </a:r>
            <a:br>
              <a:rPr lang="en-GB" b="1" dirty="0" smtClean="0"/>
            </a:br>
            <a:r>
              <a:rPr lang="en-GB" b="1" dirty="0" smtClean="0"/>
              <a:t/>
            </a:r>
            <a:br>
              <a:rPr lang="en-GB" b="1" dirty="0" smtClean="0"/>
            </a:br>
            <a:r>
              <a:rPr lang="en-GB" b="1" dirty="0" smtClean="0"/>
              <a:t/>
            </a:r>
            <a:br>
              <a:rPr lang="en-GB" b="1" dirty="0" smtClean="0"/>
            </a:br>
            <a:r>
              <a:rPr lang="en-GB" b="1" dirty="0" smtClean="0"/>
              <a:t/>
            </a:r>
            <a:br>
              <a:rPr lang="en-GB" b="1" dirty="0" smtClean="0"/>
            </a:br>
            <a:r>
              <a:rPr lang="en-GB" b="1" dirty="0" smtClean="0"/>
              <a:t>Declaration of Delegates</a:t>
            </a:r>
            <a:br>
              <a:rPr lang="en-GB" b="1" dirty="0" smtClean="0"/>
            </a:br>
            <a:endParaRPr lang="en-GB" dirty="0"/>
          </a:p>
        </p:txBody>
      </p:sp>
      <p:sp>
        <p:nvSpPr>
          <p:cNvPr id="3" name="Content Placeholder 2"/>
          <p:cNvSpPr>
            <a:spLocks noGrp="1"/>
          </p:cNvSpPr>
          <p:nvPr>
            <p:ph sz="quarter" idx="1"/>
          </p:nvPr>
        </p:nvSpPr>
        <p:spPr>
          <a:xfrm>
            <a:off x="209007" y="1789611"/>
            <a:ext cx="11982994" cy="5068389"/>
          </a:xfrm>
        </p:spPr>
        <p:txBody>
          <a:bodyPr>
            <a:normAutofit fontScale="85000" lnSpcReduction="20000"/>
          </a:bodyPr>
          <a:lstStyle/>
          <a:p>
            <a:pPr fontAlgn="base"/>
            <a:r>
              <a:rPr lang="en-GB" dirty="0" smtClean="0"/>
              <a:t>Delegate type can be declared using the </a:t>
            </a:r>
            <a:r>
              <a:rPr lang="en-GB" b="1" dirty="0" smtClean="0"/>
              <a:t>delegate</a:t>
            </a:r>
            <a:r>
              <a:rPr lang="en-GB" dirty="0" smtClean="0"/>
              <a:t> keyword. </a:t>
            </a:r>
          </a:p>
          <a:p>
            <a:pPr fontAlgn="base"/>
            <a:r>
              <a:rPr lang="en-GB" dirty="0" smtClean="0"/>
              <a:t>Once a delegate is declared, delegate instance will refer and call those methods whose return type and parameter-list matches with the delegate declaration.</a:t>
            </a:r>
            <a:br>
              <a:rPr lang="en-GB" dirty="0" smtClean="0"/>
            </a:br>
            <a:r>
              <a:rPr lang="en-GB" b="1" dirty="0" smtClean="0"/>
              <a:t>Syntax:</a:t>
            </a:r>
            <a:r>
              <a:rPr lang="en-GB" dirty="0" smtClean="0"/>
              <a:t>  </a:t>
            </a:r>
          </a:p>
          <a:p>
            <a:pPr fontAlgn="base">
              <a:buNone/>
            </a:pPr>
            <a:endParaRPr lang="en-GB" dirty="0" smtClean="0"/>
          </a:p>
          <a:p>
            <a:pPr>
              <a:buNone/>
            </a:pPr>
            <a:r>
              <a:rPr lang="en-GB" dirty="0" smtClean="0"/>
              <a:t>[modifier] delegate [</a:t>
            </a:r>
            <a:r>
              <a:rPr lang="en-GB" dirty="0" err="1" smtClean="0"/>
              <a:t>return_type</a:t>
            </a:r>
            <a:r>
              <a:rPr lang="en-GB" dirty="0" smtClean="0"/>
              <a:t>] [</a:t>
            </a:r>
            <a:r>
              <a:rPr lang="en-GB" dirty="0" err="1" smtClean="0"/>
              <a:t>delegate_name</a:t>
            </a:r>
            <a:r>
              <a:rPr lang="en-GB" dirty="0" smtClean="0"/>
              <a:t>] ([</a:t>
            </a:r>
            <a:r>
              <a:rPr lang="en-GB" dirty="0" err="1" smtClean="0"/>
              <a:t>parameter_list</a:t>
            </a:r>
            <a:r>
              <a:rPr lang="en-GB" dirty="0" smtClean="0"/>
              <a:t>]);</a:t>
            </a:r>
          </a:p>
          <a:p>
            <a:pPr>
              <a:buNone/>
            </a:pPr>
            <a:endParaRPr lang="en-GB" dirty="0" smtClean="0"/>
          </a:p>
          <a:p>
            <a:r>
              <a:rPr lang="en-GB" i="1" dirty="0" smtClean="0"/>
              <a:t>modifier: It is the access </a:t>
            </a:r>
            <a:r>
              <a:rPr lang="en-GB" i="1" dirty="0" err="1" smtClean="0"/>
              <a:t>specifier</a:t>
            </a:r>
            <a:r>
              <a:rPr lang="en-GB" i="1" dirty="0" smtClean="0"/>
              <a:t> which defines the access of delegate and it is optional to use.</a:t>
            </a:r>
            <a:r>
              <a:rPr lang="en-GB" dirty="0" smtClean="0"/>
              <a:t/>
            </a:r>
            <a:br>
              <a:rPr lang="en-GB" dirty="0" smtClean="0"/>
            </a:br>
            <a:r>
              <a:rPr lang="en-GB" i="1" dirty="0" smtClean="0"/>
              <a:t>delegate: It is the keyword which is used to define the delegate.</a:t>
            </a:r>
            <a:r>
              <a:rPr lang="en-GB" dirty="0" smtClean="0"/>
              <a:t/>
            </a:r>
            <a:br>
              <a:rPr lang="en-GB" dirty="0" smtClean="0"/>
            </a:br>
            <a:r>
              <a:rPr lang="en-GB" i="1" dirty="0" err="1" smtClean="0"/>
              <a:t>return_type</a:t>
            </a:r>
            <a:r>
              <a:rPr lang="en-GB" i="1" dirty="0" smtClean="0"/>
              <a:t>: It is the type of value returned by the methods which the delegate will be going to call. A method must have the same return type as the delegate.</a:t>
            </a:r>
            <a:r>
              <a:rPr lang="en-GB" dirty="0" smtClean="0"/>
              <a:t/>
            </a:r>
            <a:br>
              <a:rPr lang="en-GB" dirty="0" smtClean="0"/>
            </a:br>
            <a:r>
              <a:rPr lang="en-GB" i="1" dirty="0" err="1" smtClean="0"/>
              <a:t>delegate_name</a:t>
            </a:r>
            <a:r>
              <a:rPr lang="en-GB" i="1" dirty="0" smtClean="0"/>
              <a:t>: It is the user-defined name  for the delegate.</a:t>
            </a:r>
            <a:r>
              <a:rPr lang="en-GB" dirty="0" smtClean="0"/>
              <a:t/>
            </a:r>
            <a:br>
              <a:rPr lang="en-GB" dirty="0" smtClean="0"/>
            </a:br>
            <a:r>
              <a:rPr lang="en-GB" i="1" dirty="0" err="1" smtClean="0"/>
              <a:t>parameter_list</a:t>
            </a:r>
            <a:r>
              <a:rPr lang="en-GB" i="1" dirty="0" smtClean="0"/>
              <a:t>: This contains the parameters which are required by the method when called through the delegate. </a:t>
            </a:r>
            <a:endParaRPr lang="en-GB" dirty="0"/>
          </a:p>
        </p:txBody>
      </p:sp>
    </p:spTree>
    <p:extLst>
      <p:ext uri="{BB962C8B-B14F-4D97-AF65-F5344CB8AC3E}">
        <p14:creationId xmlns:p14="http://schemas.microsoft.com/office/powerpoint/2010/main" val="413161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761981"/>
            <a:ext cx="12192000" cy="5257819"/>
          </a:xfrm>
        </p:spPr>
        <p:txBody>
          <a:bodyPr>
            <a:normAutofit/>
          </a:bodyPr>
          <a:lstStyle/>
          <a:p>
            <a:pPr fontAlgn="base">
              <a:buNone/>
            </a:pPr>
            <a:r>
              <a:rPr lang="en-GB" b="1" dirty="0" smtClean="0"/>
              <a:t>Instantiation of Delegates</a:t>
            </a:r>
          </a:p>
          <a:p>
            <a:pPr fontAlgn="base"/>
            <a:r>
              <a:rPr lang="en-GB" dirty="0" smtClean="0"/>
              <a:t>After declaring a delegate, a delegate object is created with the help of </a:t>
            </a:r>
            <a:r>
              <a:rPr lang="en-GB" b="1" dirty="0" smtClean="0"/>
              <a:t>new </a:t>
            </a:r>
            <a:r>
              <a:rPr lang="en-GB" dirty="0" smtClean="0"/>
              <a:t>keyword. </a:t>
            </a:r>
          </a:p>
          <a:p>
            <a:pPr fontAlgn="base">
              <a:buNone/>
            </a:pPr>
            <a:r>
              <a:rPr lang="en-GB" dirty="0" smtClean="0">
                <a:solidFill>
                  <a:srgbClr val="FF0000"/>
                </a:solidFill>
              </a:rPr>
              <a:t> </a:t>
            </a:r>
            <a:r>
              <a:rPr lang="en-GB" dirty="0" smtClean="0"/>
              <a:t/>
            </a:r>
            <a:br>
              <a:rPr lang="en-GB" dirty="0" smtClean="0"/>
            </a:br>
            <a:r>
              <a:rPr lang="en-GB" b="1" dirty="0" smtClean="0"/>
              <a:t>Syntax:</a:t>
            </a:r>
            <a:r>
              <a:rPr lang="en-GB" dirty="0" smtClean="0"/>
              <a:t/>
            </a:r>
            <a:br>
              <a:rPr lang="en-GB" dirty="0" smtClean="0"/>
            </a:br>
            <a:r>
              <a:rPr lang="en-GB" dirty="0" smtClean="0"/>
              <a:t> </a:t>
            </a:r>
          </a:p>
          <a:p>
            <a:r>
              <a:rPr lang="en-GB" sz="2933" dirty="0"/>
              <a:t>[</a:t>
            </a:r>
            <a:r>
              <a:rPr lang="en-GB" sz="2933" dirty="0" err="1"/>
              <a:t>delegate_name</a:t>
            </a:r>
            <a:r>
              <a:rPr lang="en-GB" sz="2933" dirty="0"/>
              <a:t>] [</a:t>
            </a:r>
            <a:r>
              <a:rPr lang="en-GB" sz="2933" dirty="0" err="1"/>
              <a:t>instance_name</a:t>
            </a:r>
            <a:r>
              <a:rPr lang="en-GB" sz="2933" dirty="0"/>
              <a:t>] = new [</a:t>
            </a:r>
            <a:r>
              <a:rPr lang="en-GB" sz="2933" dirty="0" err="1"/>
              <a:t>delegate_name</a:t>
            </a:r>
            <a:r>
              <a:rPr lang="en-GB" sz="2933" dirty="0"/>
              <a:t>](</a:t>
            </a:r>
            <a:r>
              <a:rPr lang="en-GB" sz="2933" dirty="0" err="1"/>
              <a:t>calling_method_name</a:t>
            </a:r>
            <a:r>
              <a:rPr lang="en-GB" sz="2933" dirty="0"/>
              <a:t>);</a:t>
            </a:r>
            <a:endParaRPr lang="en-GB" sz="2933" dirty="0"/>
          </a:p>
        </p:txBody>
      </p:sp>
    </p:spTree>
    <p:extLst>
      <p:ext uri="{BB962C8B-B14F-4D97-AF65-F5344CB8AC3E}">
        <p14:creationId xmlns:p14="http://schemas.microsoft.com/office/powerpoint/2010/main" val="420996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fontScale="77500" lnSpcReduction="20000"/>
          </a:bodyPr>
          <a:lstStyle/>
          <a:p>
            <a:pPr>
              <a:buNone/>
            </a:pPr>
            <a:r>
              <a:rPr lang="en-GB" dirty="0" smtClean="0"/>
              <a:t>TYPES OF DELEGATES IN C#</a:t>
            </a:r>
          </a:p>
          <a:p>
            <a:r>
              <a:rPr lang="en-GB" dirty="0" smtClean="0"/>
              <a:t>MULTIPLE DELEGATES</a:t>
            </a:r>
          </a:p>
          <a:p>
            <a:r>
              <a:rPr lang="en-GB" dirty="0" smtClean="0"/>
              <a:t>SINGLE CAST DELEGATES</a:t>
            </a:r>
          </a:p>
          <a:p>
            <a:r>
              <a:rPr lang="en-GB" dirty="0" smtClean="0"/>
              <a:t>MULTI CAST DELEGATES</a:t>
            </a:r>
          </a:p>
          <a:p>
            <a:endParaRPr lang="en-GB" dirty="0" smtClean="0"/>
          </a:p>
          <a:p>
            <a:pPr>
              <a:buNone/>
            </a:pPr>
            <a:r>
              <a:rPr lang="en-GB" dirty="0" smtClean="0"/>
              <a:t>1.	MULTIPLE DELEGATES:</a:t>
            </a:r>
          </a:p>
          <a:p>
            <a:r>
              <a:rPr lang="en-GB" dirty="0" smtClean="0"/>
              <a:t>In C#, a user can invoke multiple delegates within a single program. Depending on the delegate name or the type of parameters passed to the delegate, the appropriate delegate is invoked.</a:t>
            </a:r>
          </a:p>
          <a:p>
            <a:endParaRPr lang="en-GB" dirty="0"/>
          </a:p>
        </p:txBody>
      </p:sp>
    </p:spTree>
    <p:extLst>
      <p:ext uri="{BB962C8B-B14F-4D97-AF65-F5344CB8AC3E}">
        <p14:creationId xmlns:p14="http://schemas.microsoft.com/office/powerpoint/2010/main" val="18728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lvl="0">
              <a:buNone/>
            </a:pPr>
            <a:r>
              <a:rPr lang="en-US" b="1" u="sng" dirty="0" smtClean="0"/>
              <a:t>SINGLE CAST DELEGATES:</a:t>
            </a:r>
            <a:endParaRPr lang="en-GB" dirty="0" smtClean="0"/>
          </a:p>
          <a:p>
            <a:r>
              <a:rPr lang="en-US" dirty="0" err="1" smtClean="0"/>
              <a:t>Singlecast</a:t>
            </a:r>
            <a:r>
              <a:rPr lang="en-US" dirty="0" smtClean="0"/>
              <a:t> delegate point to single method at a time. </a:t>
            </a:r>
            <a:endParaRPr lang="en-GB" dirty="0" smtClean="0"/>
          </a:p>
          <a:p>
            <a:endParaRPr lang="en-GB" dirty="0"/>
          </a:p>
        </p:txBody>
      </p:sp>
    </p:spTree>
    <p:extLst>
      <p:ext uri="{BB962C8B-B14F-4D97-AF65-F5344CB8AC3E}">
        <p14:creationId xmlns:p14="http://schemas.microsoft.com/office/powerpoint/2010/main" val="388223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66712" y="857232"/>
            <a:ext cx="10915688" cy="5162568"/>
          </a:xfrm>
        </p:spPr>
        <p:txBody>
          <a:bodyPr>
            <a:normAutofit/>
          </a:bodyPr>
          <a:lstStyle/>
          <a:p>
            <a:pPr lvl="0">
              <a:buNone/>
            </a:pPr>
            <a:r>
              <a:rPr lang="en-US" b="1" u="sng" dirty="0" smtClean="0"/>
              <a:t>MULTI CAST DELEGATES:</a:t>
            </a:r>
            <a:endParaRPr lang="en-GB" dirty="0" smtClean="0"/>
          </a:p>
          <a:p>
            <a:r>
              <a:rPr lang="en-GB" dirty="0" smtClean="0"/>
              <a:t>It helps the user to point more than one method in a single call.</a:t>
            </a:r>
          </a:p>
          <a:p>
            <a:r>
              <a:rPr lang="en-GB" dirty="0" smtClean="0"/>
              <a:t>Delegates are combined and when you call a delegate then a complete list of methods is called.</a:t>
            </a:r>
          </a:p>
          <a:p>
            <a:endParaRPr lang="en-GB" dirty="0" smtClean="0"/>
          </a:p>
          <a:p>
            <a:r>
              <a:rPr lang="en-US" dirty="0" smtClean="0"/>
              <a:t>In C#, delegates are multicast, which means that they can point to more than one function at a time. </a:t>
            </a:r>
          </a:p>
          <a:p>
            <a:r>
              <a:rPr lang="en-US" dirty="0" smtClean="0"/>
              <a:t>We can use += and -= assignment operators to implement multi cast delegates.</a:t>
            </a:r>
            <a:endParaRPr lang="en-GB" dirty="0" smtClean="0"/>
          </a:p>
          <a:p>
            <a:endParaRPr lang="en-GB" dirty="0"/>
          </a:p>
        </p:txBody>
      </p:sp>
    </p:spTree>
    <p:extLst>
      <p:ext uri="{BB962C8B-B14F-4D97-AF65-F5344CB8AC3E}">
        <p14:creationId xmlns:p14="http://schemas.microsoft.com/office/powerpoint/2010/main" val="100890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76211" y="285728"/>
            <a:ext cx="11106189" cy="5734072"/>
          </a:xfrm>
        </p:spPr>
        <p:txBody>
          <a:bodyPr>
            <a:normAutofit/>
          </a:bodyPr>
          <a:lstStyle/>
          <a:p>
            <a:pPr>
              <a:buNone/>
            </a:pPr>
            <a:r>
              <a:rPr lang="en-GB" b="1" dirty="0" smtClean="0"/>
              <a:t>C# - </a:t>
            </a:r>
            <a:r>
              <a:rPr lang="en-GB" b="1" dirty="0" err="1" smtClean="0"/>
              <a:t>Func</a:t>
            </a:r>
            <a:r>
              <a:rPr lang="en-GB" b="1" dirty="0" smtClean="0"/>
              <a:t> Delegate</a:t>
            </a:r>
          </a:p>
          <a:p>
            <a:r>
              <a:rPr lang="en-GB" dirty="0" smtClean="0"/>
              <a:t>C# includes built-in generic delegate types </a:t>
            </a:r>
            <a:r>
              <a:rPr lang="en-GB" dirty="0" err="1" smtClean="0"/>
              <a:t>Func</a:t>
            </a:r>
            <a:r>
              <a:rPr lang="en-GB" dirty="0" smtClean="0"/>
              <a:t> , Action and predicate, so that you </a:t>
            </a:r>
            <a:r>
              <a:rPr lang="en-GB" b="1" dirty="0" smtClean="0"/>
              <a:t>don't need to define custom delegates </a:t>
            </a:r>
            <a:r>
              <a:rPr lang="en-GB" dirty="0" smtClean="0"/>
              <a:t>manually in most cases.</a:t>
            </a:r>
          </a:p>
          <a:p>
            <a:r>
              <a:rPr lang="en-GB" dirty="0" err="1" smtClean="0"/>
              <a:t>Func</a:t>
            </a:r>
            <a:r>
              <a:rPr lang="en-GB" dirty="0" smtClean="0"/>
              <a:t> delegate is used whenever the method is return result.</a:t>
            </a:r>
          </a:p>
          <a:p>
            <a:r>
              <a:rPr lang="en-GB" dirty="0" err="1" smtClean="0"/>
              <a:t>Func</a:t>
            </a:r>
            <a:r>
              <a:rPr lang="en-GB" dirty="0" smtClean="0"/>
              <a:t> is a generic delegate included in the System</a:t>
            </a:r>
            <a:r>
              <a:rPr lang="en-GB" smtClean="0"/>
              <a:t> namespace</a:t>
            </a:r>
            <a:endParaRPr lang="en-GB" dirty="0" smtClean="0"/>
          </a:p>
          <a:p>
            <a:endParaRPr lang="en-GB" dirty="0"/>
          </a:p>
        </p:txBody>
      </p:sp>
    </p:spTree>
    <p:extLst>
      <p:ext uri="{BB962C8B-B14F-4D97-AF65-F5344CB8AC3E}">
        <p14:creationId xmlns:p14="http://schemas.microsoft.com/office/powerpoint/2010/main" val="227693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1108</TotalTime>
  <Words>867</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Tw Cen MT</vt:lpstr>
      <vt:lpstr>Circuit</vt:lpstr>
      <vt:lpstr>Delegate</vt:lpstr>
      <vt:lpstr>PowerPoint Presentation</vt:lpstr>
      <vt:lpstr>PowerPoint Presentation</vt:lpstr>
      <vt:lpstr>     Declaration of Delegates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Anonymous function</vt:lpstr>
      <vt:lpstr>Lambda Expressions </vt:lpstr>
      <vt:lpstr>Exception Handling </vt:lpstr>
      <vt:lpstr>PowerPoint Presentation</vt:lpstr>
      <vt:lpstr>LINQ</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cp:revision>
  <dcterms:created xsi:type="dcterms:W3CDTF">2022-12-27T16:31:44Z</dcterms:created>
  <dcterms:modified xsi:type="dcterms:W3CDTF">2023-01-11T11:59:29Z</dcterms:modified>
</cp:coreProperties>
</file>