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42" r:id="rId6"/>
    <p:sldId id="302" r:id="rId7"/>
    <p:sldId id="306" r:id="rId8"/>
    <p:sldId id="343" r:id="rId9"/>
    <p:sldId id="345" r:id="rId10"/>
    <p:sldId id="344" r:id="rId11"/>
    <p:sldId id="319" r:id="rId12"/>
    <p:sldId id="304" r:id="rId13"/>
    <p:sldId id="309" r:id="rId14"/>
    <p:sldId id="310" r:id="rId15"/>
    <p:sldId id="311" r:id="rId16"/>
    <p:sldId id="312" r:id="rId17"/>
    <p:sldId id="317" r:id="rId18"/>
    <p:sldId id="358" r:id="rId19"/>
    <p:sldId id="359" r:id="rId20"/>
    <p:sldId id="361" r:id="rId21"/>
    <p:sldId id="299" r:id="rId22"/>
    <p:sldId id="357" r:id="rId23"/>
    <p:sldId id="320" r:id="rId24"/>
  </p:sldIdLst>
  <p:sldSz cx="9144000" cy="5143500"/>
  <p:notesSz cx="6858000" cy="9144000"/>
  <p:embeddedFontLst>
    <p:embeddedFont>
      <p:font typeface="Oswald"/>
      <p:regular r:id="rId28"/>
    </p:embeddedFont>
    <p:embeddedFont>
      <p:font typeface="DM Sans"/>
      <p:italic r:id="rId29"/>
      <p:boldItalic r:id="rId30"/>
    </p:embeddedFont>
    <p:embeddedFont>
      <p:font typeface="Oswald ExtraLight"/>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2" userDrawn="1">
          <p15:clr>
            <a:srgbClr val="A4A3A4"/>
          </p15:clr>
        </p15:guide>
        <p15:guide id="2" orient="horz" pos="6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572"/>
        <p:guide orient="horz" pos="6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5"/>
            </a:gs>
            <a:gs pos="48000">
              <a:schemeClr val="accent4"/>
            </a:gs>
            <a:gs pos="100000">
              <a:schemeClr val="accent2"/>
            </a:gs>
          </a:gsLst>
          <a:lin ang="2698631" scaled="0"/>
        </a:gra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2" name="Shape 72"/>
        <p:cNvGrpSpPr/>
        <p:nvPr/>
      </p:nvGrpSpPr>
      <p:grpSpPr>
        <a:xfrm>
          <a:off x="0" y="0"/>
          <a:ext cx="0" cy="0"/>
          <a:chOff x="0" y="0"/>
          <a:chExt cx="0" cy="0"/>
        </a:xfrm>
      </p:grpSpPr>
      <p:sp>
        <p:nvSpPr>
          <p:cNvPr id="73" name="Google Shape;73;p11"/>
          <p:cNvSpPr txBox="1"/>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type="body" idx="1"/>
          </p:nvPr>
        </p:nvSpPr>
        <p:spPr>
          <a:xfrm>
            <a:off x="7132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type="body" idx="2"/>
          </p:nvPr>
        </p:nvSpPr>
        <p:spPr>
          <a:xfrm>
            <a:off x="50296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spcFirstLastPara="1" wrap="square" lIns="0" tIns="0" rIns="0" bIns="0" anchor="ctr"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p:txBody>
      </p:sp>
      <p:sp>
        <p:nvSpPr>
          <p:cNvPr id="197" name="Google Shape;197;p24"/>
          <p:cNvSpPr txBox="1"/>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rot="10800000" flipH="1">
            <a:off x="7172094" y="843104"/>
            <a:ext cx="2029371" cy="4383847"/>
            <a:chOff x="7350442" y="2608992"/>
            <a:chExt cx="777239" cy="1673160"/>
          </a:xfrm>
        </p:grpSpPr>
        <p:sp>
          <p:nvSpPr>
            <p:cNvPr id="199" name="Google Shape;199;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6" name="Google Shape;216;p24"/>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200">
                <a:solidFill>
                  <a:schemeClr val="dk1"/>
                </a:solidFill>
                <a:latin typeface="DM Sans"/>
                <a:ea typeface="DM Sans"/>
                <a:cs typeface="DM Sans"/>
                <a:sym typeface="DM Sans"/>
              </a:rPr>
              <a:t>CREDITS: This presentation template was created by </a:t>
            </a:r>
            <a:r>
              <a:rPr lang="en-GB" sz="1200" b="1">
                <a:solidFill>
                  <a:schemeClr val="dk1"/>
                </a:solidFill>
                <a:uFill>
                  <a:noFill/>
                </a:u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a:solidFill>
                  <a:schemeClr val="dk1"/>
                </a:solidFill>
                <a:uFill>
                  <a:noFill/>
                </a:u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a:solidFill>
                  <a:schemeClr val="dk1"/>
                </a:solidFill>
                <a:uFill>
                  <a:noFill/>
                </a:uFill>
                <a:latin typeface="DM Sans"/>
                <a:ea typeface="DM Sans"/>
                <a:cs typeface="DM Sans"/>
                <a:sym typeface="DM Sans"/>
                <a:hlinkClick r:id="rId4"/>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5" name="Shape 45"/>
        <p:cNvGrpSpPr/>
        <p:nvPr/>
      </p:nvGrpSpPr>
      <p:grpSpPr>
        <a:xfrm>
          <a:off x="0" y="0"/>
          <a:ext cx="0" cy="0"/>
          <a:chOff x="0" y="0"/>
          <a:chExt cx="0" cy="0"/>
        </a:xfrm>
      </p:grpSpPr>
      <p:sp>
        <p:nvSpPr>
          <p:cNvPr id="46" name="Google Shape;46;p5"/>
          <p:cNvSpPr txBox="1"/>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48000">
              <a:schemeClr val="accent4"/>
            </a:gs>
            <a:gs pos="100000">
              <a:schemeClr val="accent2"/>
            </a:gs>
          </a:gsLst>
          <a:lin ang="2698631"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296545" y="473075"/>
            <a:ext cx="4804410" cy="3027680"/>
          </a:xfrm>
          <a:prstGeom prst="rect">
            <a:avLst/>
          </a:prstGeom>
        </p:spPr>
        <p:txBody>
          <a:bodyPr spcFirstLastPara="1" wrap="square" lIns="0" tIns="0" rIns="0" bIns="0" anchor="ctr" anchorCtr="0">
            <a:noAutofit/>
          </a:bodyPr>
          <a:lstStyle/>
          <a:p>
            <a:pPr marL="0" lvl="0" indent="0" algn="ctr" rtl="0">
              <a:lnSpc>
                <a:spcPct val="125000"/>
              </a:lnSpc>
              <a:buNone/>
            </a:pPr>
            <a:r>
              <a:rPr lang="en-US" altLang="en-GB">
                <a:solidFill>
                  <a:schemeClr val="accent1"/>
                </a:solidFill>
              </a:rPr>
              <a:t>Face Recognition</a:t>
            </a:r>
            <a:br>
              <a:rPr lang="en-US" altLang="en-GB">
                <a:solidFill>
                  <a:schemeClr val="accent1"/>
                </a:solidFill>
              </a:rPr>
            </a:br>
            <a:r>
              <a:rPr lang="en-US" altLang="en-GB">
                <a:solidFill>
                  <a:schemeClr val="accent1"/>
                </a:solidFill>
              </a:rPr>
              <a:t>Based Attendance</a:t>
            </a:r>
            <a:r>
              <a:rPr lang="en-GB"/>
              <a:t> </a:t>
            </a:r>
            <a:r>
              <a:rPr lang="en-US" altLang="en-GB"/>
              <a:t>System</a:t>
            </a:r>
            <a:endParaRPr lang="en-US" altLang="en-GB"/>
          </a:p>
        </p:txBody>
      </p:sp>
      <p:sp>
        <p:nvSpPr>
          <p:cNvPr id="230" name="Google Shape;230;p30"/>
          <p:cNvSpPr txBox="1"/>
          <p:nvPr>
            <p:ph type="subTitle" idx="1"/>
          </p:nvPr>
        </p:nvSpPr>
        <p:spPr>
          <a:xfrm>
            <a:off x="3393440" y="3602990"/>
            <a:ext cx="1609090" cy="40957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a:t>-Raj Kumar Karki</a:t>
            </a:r>
            <a:endParaRPr lang="en-US" altLang="en-GB"/>
          </a:p>
        </p:txBody>
      </p:sp>
      <p:pic>
        <p:nvPicPr>
          <p:cNvPr id="231" name="Google Shape;231;p30"/>
          <p:cNvPicPr preferRelativeResize="0"/>
          <p:nvPr/>
        </p:nvPicPr>
        <p:blipFill>
          <a:blip r:embed="rId1"/>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DATASET CREATION</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DETECTION</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2</a:t>
            </a:r>
            <a:endParaRPr lang="en-GB"/>
          </a:p>
        </p:txBody>
      </p:sp>
      <p:sp>
        <p:nvSpPr>
          <p:cNvPr id="248" name="Google Shape;248;p32"/>
          <p:cNvSpPr txBox="1"/>
          <p:nvPr>
            <p:ph type="title" idx="6"/>
          </p:nvPr>
        </p:nvSpPr>
        <p:spPr>
          <a:xfrm>
            <a:off x="1869548" y="366798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RECONGITION</a:t>
            </a:r>
            <a:endParaRPr lang="en-US" altLang="en-GB"/>
          </a:p>
        </p:txBody>
      </p:sp>
      <p:sp>
        <p:nvSpPr>
          <p:cNvPr id="249" name="Google Shape;249;p32"/>
          <p:cNvSpPr txBox="1"/>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3</a:t>
            </a:r>
            <a:endParaRPr lang="en-GB"/>
          </a:p>
        </p:txBody>
      </p:sp>
      <p:sp>
        <p:nvSpPr>
          <p:cNvPr id="251" name="Google Shape;251;p32"/>
          <p:cNvSpPr txBox="1"/>
          <p:nvPr>
            <p:ph type="title" idx="9"/>
          </p:nvPr>
        </p:nvSpPr>
        <p:spPr>
          <a:xfrm>
            <a:off x="6037580" y="3517265"/>
            <a:ext cx="3194685" cy="6877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ATTENDANCE UPGRADATION</a:t>
            </a:r>
            <a:endParaRPr lang="en-US" altLang="en-GB"/>
          </a:p>
        </p:txBody>
      </p:sp>
      <p:sp>
        <p:nvSpPr>
          <p:cNvPr id="252" name="Google Shape;252;p32"/>
          <p:cNvSpPr txBox="1"/>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4</a:t>
            </a:r>
            <a:endParaRPr 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solidFill>
                  <a:schemeClr val="accent1"/>
                </a:solidFill>
              </a:rPr>
              <a:t>02 WORKING MECHANISM</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10310"/>
            <a:ext cx="8047355" cy="326009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346700" y="1409700"/>
            <a:ext cx="30994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DATASET CREATION</a:t>
            </a:r>
            <a:br>
              <a:rPr lang="en-US" altLang="en-GB"/>
            </a:br>
            <a:endParaRPr lang="en-US" altLang="en-GB"/>
          </a:p>
        </p:txBody>
      </p:sp>
      <p:sp>
        <p:nvSpPr>
          <p:cNvPr id="550" name="Google Shape;550;p40"/>
          <p:cNvSpPr txBox="1"/>
          <p:nvPr>
            <p:ph type="title" idx="2"/>
          </p:nvPr>
        </p:nvSpPr>
        <p:spPr>
          <a:xfrm>
            <a:off x="4683363" y="140980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2.1</a:t>
            </a:r>
            <a:endParaRPr lang="en-GB"/>
          </a:p>
        </p:txBody>
      </p:sp>
      <p:sp>
        <p:nvSpPr>
          <p:cNvPr id="551" name="Google Shape;551;p40"/>
          <p:cNvSpPr txBox="1"/>
          <p:nvPr>
            <p:ph type="subTitle" idx="1"/>
          </p:nvPr>
        </p:nvSpPr>
        <p:spPr>
          <a:xfrm>
            <a:off x="4768215" y="2086610"/>
            <a:ext cx="3677920" cy="118808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rPr lang="en-GB" sz="1600"/>
              <a:t>Images of students are captured using a web cam. </a:t>
            </a:r>
            <a:endParaRPr lang="en-GB" sz="1600"/>
          </a:p>
          <a:p>
            <a:pPr marL="285750" lvl="0" indent="-285750" algn="l" rtl="0">
              <a:spcBef>
                <a:spcPts val="0"/>
              </a:spcBef>
              <a:spcAft>
                <a:spcPts val="0"/>
              </a:spcAft>
              <a:buFont typeface="Wingdings" panose="05000000000000000000" charset="0"/>
              <a:buChar char="Ø"/>
            </a:pPr>
            <a:r>
              <a:rPr lang="en-GB" sz="1600"/>
              <a:t>Multiple images of single student will be acquired with varied gestures and angles.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converted from RGB to gray scale images.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saved as the names of respective student in a folder.</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514340" y="1410335"/>
            <a:ext cx="287464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DETECTION</a:t>
            </a:r>
            <a:br>
              <a:rPr lang="en-US" altLang="en-GB"/>
            </a:br>
            <a:endParaRPr lang="en-US" altLang="en-GB"/>
          </a:p>
        </p:txBody>
      </p:sp>
      <p:sp>
        <p:nvSpPr>
          <p:cNvPr id="550" name="Google Shape;550;p40"/>
          <p:cNvSpPr txBox="1"/>
          <p:nvPr>
            <p:ph type="title" idx="2"/>
          </p:nvPr>
        </p:nvSpPr>
        <p:spPr>
          <a:xfrm>
            <a:off x="4598273" y="1410443"/>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2.2</a:t>
            </a:r>
            <a:endParaRPr lang="en-GB"/>
          </a:p>
        </p:txBody>
      </p:sp>
      <p:sp>
        <p:nvSpPr>
          <p:cNvPr id="551" name="Google Shape;551;p40"/>
          <p:cNvSpPr txBox="1"/>
          <p:nvPr>
            <p:ph type="subTitle" idx="1"/>
          </p:nvPr>
        </p:nvSpPr>
        <p:spPr>
          <a:xfrm>
            <a:off x="4665345" y="2072005"/>
            <a:ext cx="3530600" cy="2078990"/>
          </a:xfrm>
          <a:prstGeom prst="rect">
            <a:avLst/>
          </a:prstGeom>
        </p:spPr>
        <p:txBody>
          <a:bodyPr spcFirstLastPara="1" wrap="square" lIns="0" tIns="0" rIns="0" bIns="0" anchor="t" anchorCtr="0">
            <a:noAutofit/>
          </a:bodyPr>
          <a:lstStyle/>
          <a:p>
            <a:pPr marL="285750" lvl="0" indent="-285750" algn="just" rtl="0">
              <a:spcBef>
                <a:spcPts val="0"/>
              </a:spcBef>
              <a:spcAft>
                <a:spcPts val="0"/>
              </a:spcAft>
              <a:buFont typeface="Wingdings" panose="05000000000000000000" charset="0"/>
              <a:buChar char="Ø"/>
            </a:pPr>
            <a:r>
              <a:rPr lang="en-GB" sz="1600"/>
              <a:t>Face detection here is performed using Haar-Cascade Classifier with OpenCV. </a:t>
            </a:r>
            <a:endParaRPr lang="en-GB" sz="1600"/>
          </a:p>
          <a:p>
            <a:pPr marL="285750" lvl="0" indent="-285750" algn="just" rtl="0">
              <a:spcBef>
                <a:spcPts val="0"/>
              </a:spcBef>
              <a:spcAft>
                <a:spcPts val="0"/>
              </a:spcAft>
              <a:buFont typeface="Wingdings" panose="05000000000000000000" charset="0"/>
              <a:buChar char="Ø"/>
            </a:pPr>
            <a:r>
              <a:rPr lang="en-GB" sz="1600"/>
              <a:t>Haar Cascade algorithm needs to be trained to detect human faces before it can be used for face detection. </a:t>
            </a:r>
            <a:endParaRPr lang="en-GB" sz="1600"/>
          </a:p>
          <a:p>
            <a:pPr marL="285750" lvl="0" indent="-285750" algn="just" rtl="0">
              <a:spcBef>
                <a:spcPts val="0"/>
              </a:spcBef>
              <a:spcAft>
                <a:spcPts val="0"/>
              </a:spcAft>
              <a:buFont typeface="Wingdings" panose="05000000000000000000" charset="0"/>
              <a:buChar char="Ø"/>
            </a:pPr>
            <a:r>
              <a:rPr lang="en-GB" sz="1600"/>
              <a:t>This is called feature extraction.</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443855" y="1489710"/>
            <a:ext cx="324675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RECONGITION</a:t>
            </a:r>
            <a:endParaRPr lang="en-US" altLang="en-GB">
              <a:sym typeface="+mn-ea"/>
            </a:endParaRPr>
          </a:p>
        </p:txBody>
      </p:sp>
      <p:sp>
        <p:nvSpPr>
          <p:cNvPr id="550" name="Google Shape;550;p40"/>
          <p:cNvSpPr txBox="1"/>
          <p:nvPr>
            <p:ph type="title" idx="2"/>
          </p:nvPr>
        </p:nvSpPr>
        <p:spPr>
          <a:xfrm>
            <a:off x="4624308" y="14898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t>2.3</a:t>
            </a:r>
            <a:endParaRPr lang="en-US" altLang="en-GB"/>
          </a:p>
        </p:txBody>
      </p:sp>
      <p:sp>
        <p:nvSpPr>
          <p:cNvPr id="551" name="Google Shape;551;p40"/>
          <p:cNvSpPr txBox="1"/>
          <p:nvPr>
            <p:ph type="subTitle" idx="1"/>
          </p:nvPr>
        </p:nvSpPr>
        <p:spPr>
          <a:xfrm>
            <a:off x="4881245" y="2161540"/>
            <a:ext cx="3518535" cy="183388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sym typeface="+mn-ea"/>
              </a:rPr>
              <a:t>recognition process histogram of the face to be recognized is calculated and then compared with the already computed histograms and returns the best matched label associated with the student it belongs to</a:t>
            </a:r>
            <a:endParaRPr lang="en-GB" sz="1600">
              <a:sym typeface="+mn-ea"/>
            </a:endParaR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608320" y="1421765"/>
            <a:ext cx="26041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ATTENDANCE UPGRADATION</a:t>
            </a:r>
            <a:endParaRPr lang="en-US" altLang="en-GB">
              <a:sym typeface="+mn-ea"/>
            </a:endParaRPr>
          </a:p>
        </p:txBody>
      </p:sp>
      <p:sp>
        <p:nvSpPr>
          <p:cNvPr id="550" name="Google Shape;550;p40"/>
          <p:cNvSpPr txBox="1"/>
          <p:nvPr>
            <p:ph type="title" idx="2"/>
          </p:nvPr>
        </p:nvSpPr>
        <p:spPr>
          <a:xfrm>
            <a:off x="4650343" y="161427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2.4</a:t>
            </a:r>
            <a:endParaRPr lang="en-GB"/>
          </a:p>
        </p:txBody>
      </p:sp>
      <p:sp>
        <p:nvSpPr>
          <p:cNvPr id="551" name="Google Shape;551;p40"/>
          <p:cNvSpPr txBox="1"/>
          <p:nvPr>
            <p:ph type="subTitle" idx="1"/>
          </p:nvPr>
        </p:nvSpPr>
        <p:spPr>
          <a:xfrm>
            <a:off x="4756785" y="2733675"/>
            <a:ext cx="3698875" cy="1318895"/>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t>After face recognition process, the recognized faces will be marked as present in the</a:t>
            </a:r>
            <a:r>
              <a:rPr lang="en-US" altLang="en-GB" sz="1600"/>
              <a:t> attendance sheet</a:t>
            </a:r>
            <a:r>
              <a:rPr lang="en-GB" sz="1600"/>
              <a:t> and the rest will be marked as absent .</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680335" y="174625"/>
            <a:ext cx="4164965" cy="479425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3149285" y="43399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03 ALGORITHM</a:t>
            </a:r>
            <a:endParaRPr lang="en-US" altLang="en-GB"/>
          </a:p>
        </p:txBody>
      </p:sp>
      <p:sp>
        <p:nvSpPr>
          <p:cNvPr id="346" name="Google Shape;346;p34"/>
          <p:cNvSpPr txBox="1"/>
          <p:nvPr>
            <p:ph type="subTitle" idx="1"/>
          </p:nvPr>
        </p:nvSpPr>
        <p:spPr>
          <a:xfrm>
            <a:off x="2798445" y="1057910"/>
            <a:ext cx="3928110" cy="3780790"/>
          </a:xfrm>
          <a:prstGeom prst="rect">
            <a:avLst/>
          </a:prstGeom>
        </p:spPr>
        <p:txBody>
          <a:bodyPr spcFirstLastPara="1" wrap="square" lIns="0" tIns="0" rIns="0" bIns="0" anchor="ctr" anchorCtr="0">
            <a:noAutofit/>
          </a:bodyPr>
          <a:lstStyle/>
          <a:p>
            <a:pPr marL="342900" lvl="0" indent="-342900" algn="just" rtl="0">
              <a:spcBef>
                <a:spcPts val="0"/>
              </a:spcBef>
              <a:spcAft>
                <a:spcPts val="0"/>
              </a:spcAft>
              <a:buFont typeface="+mj-lt"/>
              <a:buAutoNum type="arabicPeriod"/>
            </a:pPr>
            <a:r>
              <a:rPr lang="en-GB"/>
              <a:t>Capture the student’s image through camera. </a:t>
            </a:r>
            <a:endParaRPr lang="en-GB"/>
          </a:p>
          <a:p>
            <a:pPr marL="342900" lvl="0" indent="-342900" algn="just" rtl="0">
              <a:spcBef>
                <a:spcPts val="0"/>
              </a:spcBef>
              <a:spcAft>
                <a:spcPts val="0"/>
              </a:spcAft>
              <a:buFont typeface="+mj-lt"/>
              <a:buAutoNum type="arabicPeriod"/>
            </a:pPr>
            <a:r>
              <a:rPr lang="en-GB"/>
              <a:t>Detect each and every individual face by apply face detection algorithm. </a:t>
            </a:r>
            <a:endParaRPr lang="en-GB"/>
          </a:p>
          <a:p>
            <a:pPr marL="342900" lvl="0" indent="-342900" algn="just" rtl="0">
              <a:spcBef>
                <a:spcPts val="0"/>
              </a:spcBef>
              <a:spcAft>
                <a:spcPts val="0"/>
              </a:spcAft>
              <a:buFont typeface="+mj-lt"/>
              <a:buAutoNum type="arabicPeriod"/>
            </a:pPr>
            <a:r>
              <a:rPr lang="en-GB"/>
              <a:t>Extract the ROI(Region Of Interest) in rectangular bounding box. </a:t>
            </a:r>
            <a:endParaRPr lang="en-GB"/>
          </a:p>
          <a:p>
            <a:pPr marL="342900" lvl="0" indent="-342900" algn="just" rtl="0">
              <a:spcBef>
                <a:spcPts val="0"/>
              </a:spcBef>
              <a:spcAft>
                <a:spcPts val="0"/>
              </a:spcAft>
              <a:buFont typeface="+mj-lt"/>
              <a:buAutoNum type="arabicPeriod"/>
            </a:pPr>
            <a:r>
              <a:rPr lang="en-GB"/>
              <a:t>Converting to gray scale, apply histogram equalization and resize to 100x 100 i.e. apply pre-processing. </a:t>
            </a:r>
            <a:endParaRPr lang="en-GB"/>
          </a:p>
          <a:p>
            <a:pPr marL="342900" lvl="0" indent="-342900" algn="just" rtl="0">
              <a:spcBef>
                <a:spcPts val="0"/>
              </a:spcBef>
              <a:spcAft>
                <a:spcPts val="0"/>
              </a:spcAft>
              <a:buFont typeface="+mj-lt"/>
              <a:buAutoNum type="arabicPeriod"/>
            </a:pPr>
            <a:r>
              <a:rPr lang="en-GB"/>
              <a:t>If image captured then Store in database Else Apply LBPH (for feature extraction ) Apply SVM( for classification) End if </a:t>
            </a:r>
            <a:endParaRPr lang="en-GB"/>
          </a:p>
          <a:p>
            <a:pPr marL="342900" lvl="0" indent="-342900" algn="just" rtl="0">
              <a:spcBef>
                <a:spcPts val="0"/>
              </a:spcBef>
              <a:spcAft>
                <a:spcPts val="0"/>
              </a:spcAft>
              <a:buFont typeface="+mj-lt"/>
              <a:buAutoNum type="arabicPeriod"/>
            </a:pPr>
            <a:r>
              <a:rPr lang="en-GB"/>
              <a:t>6. Post-processing</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54330" y="323850"/>
            <a:ext cx="8411210" cy="444944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Local Binary Patterns Histogram(LBPH) Step- by -step algorithm: </a:t>
            </a:r>
            <a:endParaRPr lang="en-GB"/>
          </a:p>
          <a:p>
            <a:pPr marL="0" lvl="0" indent="0" algn="just" rtl="0">
              <a:spcBef>
                <a:spcPts val="0"/>
              </a:spcBef>
              <a:spcAft>
                <a:spcPts val="0"/>
              </a:spcAft>
              <a:buNone/>
            </a:pPr>
            <a:r>
              <a:rPr lang="en-GB"/>
              <a:t>1. Parameters: the LBPH uses 4 parameters: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1. Radius:</a:t>
            </a:r>
            <a:endParaRPr lang="en-GB"/>
          </a:p>
          <a:p>
            <a:pPr marL="0" lvl="0" indent="0" algn="just" rtl="0">
              <a:spcBef>
                <a:spcPts val="0"/>
              </a:spcBef>
              <a:spcAft>
                <a:spcPts val="0"/>
              </a:spcAft>
              <a:buNone/>
            </a:pPr>
            <a:r>
              <a:rPr lang="en-GB"/>
              <a:t>the radius is used to build the circular local binary pattern and represents the radius around the central pixel. It is usually set to 1.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2. Neighbours: the number of sample points to build the circular local binary pattern. Keep in mind: the more sample points you include, the higher the computational cost.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3. Grid X: the number of cells in the horizontal direction. The additional cells, the finer the grid, the higher the dimensionality of the resulting feature vector.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4. Grid Y: the number of cells in the vertical direction. The more cells, the finer the grid, the higher the dimensionality of the resulting feature vector.</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31470" y="335915"/>
            <a:ext cx="8423910" cy="344233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Training the Algorithm: </a:t>
            </a:r>
            <a:endParaRPr lang="en-GB"/>
          </a:p>
          <a:p>
            <a:pPr marL="0" lvl="0" indent="0" algn="just" rtl="0">
              <a:spcBef>
                <a:spcPts val="0"/>
              </a:spcBef>
              <a:spcAft>
                <a:spcPts val="0"/>
              </a:spcAft>
              <a:buNone/>
            </a:pPr>
            <a:r>
              <a:rPr lang="en-GB"/>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Applying the LBP operation: </a:t>
            </a:r>
            <a:endParaRPr lang="en-GB"/>
          </a:p>
          <a:p>
            <a:pPr marL="0" lvl="0" indent="0" algn="just" rtl="0">
              <a:spcBef>
                <a:spcPts val="0"/>
              </a:spcBef>
              <a:spcAft>
                <a:spcPts val="0"/>
              </a:spcAft>
              <a:buNone/>
            </a:pPr>
            <a:r>
              <a:rPr lang="en-GB"/>
              <a:t>The first computational step of the LBPH is to create a intermediate image that describes the original image in a better way, by highlighting the facial characteristics. To do so, the algorithm uses a concept of a sliding window, based on the parameter’s radius and neighbours.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Extracting the Histograms: </a:t>
            </a:r>
            <a:endParaRPr lang="en-GB"/>
          </a:p>
          <a:p>
            <a:pPr marL="0" lvl="0" indent="0" algn="just" rtl="0">
              <a:spcBef>
                <a:spcPts val="0"/>
              </a:spcBef>
              <a:spcAft>
                <a:spcPts val="0"/>
              </a:spcAft>
              <a:buNone/>
            </a:pPr>
            <a:r>
              <a:rPr lang="en-GB"/>
              <a:t>Now, using the image generated in the last step, we can use the Grid X and Grid Y parameters to divide the image into multiple grids.</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344" name="Google Shape;344;p34"/>
          <p:cNvSpPr/>
          <p:nvPr/>
        </p:nvSpPr>
        <p:spPr>
          <a:xfrm>
            <a:off x="984885" y="1417955"/>
            <a:ext cx="7320915" cy="286067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2327" name="Google Shape;2327;p49"/>
          <p:cNvSpPr txBox="1"/>
          <p:nvPr>
            <p:ph type="ctrTitle"/>
          </p:nvPr>
        </p:nvSpPr>
        <p:spPr>
          <a:xfrm>
            <a:off x="2503610" y="492950"/>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LBPH Algorithm</a:t>
            </a:r>
            <a:endParaRPr 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2916875" y="149952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04 LIMITATIONS</a:t>
            </a:r>
            <a:endParaRPr lang="en-US" altLang="en-GB"/>
          </a:p>
        </p:txBody>
      </p:sp>
      <p:sp>
        <p:nvSpPr>
          <p:cNvPr id="346" name="Google Shape;346;p34"/>
          <p:cNvSpPr txBox="1"/>
          <p:nvPr>
            <p:ph type="subTitle" idx="1"/>
          </p:nvPr>
        </p:nvSpPr>
        <p:spPr>
          <a:xfrm>
            <a:off x="2680335" y="2308225"/>
            <a:ext cx="3855085" cy="1331595"/>
          </a:xfrm>
          <a:prstGeom prst="rect">
            <a:avLst/>
          </a:prstGeom>
        </p:spPr>
        <p:txBody>
          <a:bodyPr spcFirstLastPara="1" wrap="square" lIns="0" tIns="0" rIns="0" bIns="0" anchor="ctr" anchorCtr="0">
            <a:noAutofit/>
          </a:bodyPr>
          <a:lstStyle/>
          <a:p>
            <a:pPr marL="285750" lvl="0" indent="-285750" algn="just" rtl="0">
              <a:spcBef>
                <a:spcPts val="0"/>
              </a:spcBef>
              <a:spcAft>
                <a:spcPts val="0"/>
              </a:spcAft>
              <a:buFont typeface="Wingdings" panose="05000000000000000000" charset="0"/>
              <a:buChar char="Ø"/>
            </a:pPr>
            <a:r>
              <a:rPr lang="en-US" altLang="en-GB"/>
              <a:t>It can’t detect faces without frontal  view and upright orientation</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WORKING MECHANISM</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248" name="Google Shape;248;p32"/>
          <p:cNvSpPr txBox="1"/>
          <p:nvPr>
            <p:ph type="title" idx="6"/>
          </p:nvPr>
        </p:nvSpPr>
        <p:spPr>
          <a:xfrm>
            <a:off x="1869548" y="366798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ALGORITHMS</a:t>
            </a:r>
            <a:endParaRPr lang="en-US" altLang="en-GB"/>
          </a:p>
        </p:txBody>
      </p:sp>
      <p:sp>
        <p:nvSpPr>
          <p:cNvPr id="249" name="Google Shape;249;p32"/>
          <p:cNvSpPr txBox="1"/>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251" name="Google Shape;251;p32"/>
          <p:cNvSpPr txBox="1"/>
          <p:nvPr>
            <p:ph type="title" idx="9"/>
          </p:nvPr>
        </p:nvSpPr>
        <p:spPr>
          <a:xfrm>
            <a:off x="6111838" y="368233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LIMITATIONS</a:t>
            </a:r>
            <a:endParaRPr lang="en-US" altLang="en-GB"/>
          </a:p>
        </p:txBody>
      </p:sp>
      <p:sp>
        <p:nvSpPr>
          <p:cNvPr id="252" name="Google Shape;252;p32"/>
          <p:cNvSpPr txBox="1"/>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TABLE OF </a:t>
            </a:r>
            <a:r>
              <a:rPr lang="en-GB">
                <a:solidFill>
                  <a:schemeClr val="accent1"/>
                </a:solidFill>
              </a:rPr>
              <a:t>CONTENTS</a:t>
            </a:r>
            <a:endParaRPr>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558855" y="821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Expected Outcome</a:t>
            </a:r>
            <a:endParaRPr lang="en-US" sz="3600"/>
          </a:p>
        </p:txBody>
      </p:sp>
      <p:sp>
        <p:nvSpPr>
          <p:cNvPr id="2328" name="Google Shape;2328;p49"/>
          <p:cNvSpPr txBox="1"/>
          <p:nvPr>
            <p:ph type="subTitle" idx="1"/>
          </p:nvPr>
        </p:nvSpPr>
        <p:spPr>
          <a:xfrm>
            <a:off x="936625" y="1376680"/>
            <a:ext cx="7270115" cy="287591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This system aims to build an effective class attendance system using face recognition techniques. The proposed system will be able to mark the attendance via face Id. It will detect faces via webcam and then recognize the faces. After recognition, it will mark the attendance of the recognized student and update the attendance record. </a:t>
            </a:r>
            <a:endParaRPr lang="en-GB"/>
          </a:p>
          <a:p>
            <a:pPr marL="0" lvl="0" indent="0" algn="just" rtl="0">
              <a:spcBef>
                <a:spcPts val="0"/>
              </a:spcBef>
              <a:spcAft>
                <a:spcPts val="0"/>
              </a:spcAft>
              <a:buNone/>
            </a:pPr>
            <a:r>
              <a:rPr lang="en-GB"/>
              <a:t>We have developed a system that automatically detects and recognizes students' faces and displays their information and whether he was registered or not. This would be possible by applying deep learning and image analysis algorithms to detect student's faces.</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445190" y="1964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GB" sz="5400"/>
              <a:t>THANK</a:t>
            </a:r>
            <a:r>
              <a:rPr lang="en-US" altLang="en-GB" sz="5400"/>
              <a:t> YOU</a:t>
            </a:r>
            <a:r>
              <a:rPr lang="en-US" altLang="en-GB"/>
              <a:t> </a:t>
            </a:r>
            <a:endParaRPr lang="en-US" altLang="en-GB"/>
          </a:p>
        </p:txBody>
      </p:sp>
      <p:sp>
        <p:nvSpPr>
          <p:cNvPr id="2328" name="Google Shape;2328;p49"/>
          <p:cNvSpPr txBox="1"/>
          <p:nvPr>
            <p:ph type="subTitle" idx="1"/>
          </p:nvPr>
        </p:nvSpPr>
        <p:spPr>
          <a:xfrm>
            <a:off x="2425075" y="2723015"/>
            <a:ext cx="4293900" cy="997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Do you have any questions?</a:t>
            </a:r>
            <a:endParaRPr lang="en-GB"/>
          </a:p>
          <a:p>
            <a:pPr marL="0" lvl="0" indent="0" algn="ctr" rtl="0">
              <a:spcBef>
                <a:spcPts val="0"/>
              </a:spcBef>
              <a:spcAft>
                <a:spcPts val="0"/>
              </a:spcAft>
              <a:buNone/>
            </a:pPr>
            <a:r>
              <a:rPr lang="en-US" altLang="en-GB"/>
              <a:t>Feel free to ask</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21105"/>
            <a:ext cx="8228965" cy="3634105"/>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716465" y="1453805"/>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01 </a:t>
            </a:r>
            <a:r>
              <a:rPr lang="en-GB"/>
              <a:t>INTRODUCTION</a:t>
            </a:r>
            <a:endParaRPr lang="en-GB"/>
          </a:p>
        </p:txBody>
      </p:sp>
      <p:sp>
        <p:nvSpPr>
          <p:cNvPr id="9" name="Google Shape;346;p34"/>
          <p:cNvSpPr txBox="1"/>
          <p:nvPr/>
        </p:nvSpPr>
        <p:spPr>
          <a:xfrm>
            <a:off x="4716780" y="22021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Arial" panose="020B0604020202020204" pitchFamily="34" charset="0"/>
              <a:buChar char="•"/>
            </a:pPr>
            <a:r>
              <a:t>A face recognition attendance system automatically identifies and confirms a person and records attendance based on their face detection.</a:t>
            </a:r>
          </a:p>
          <a:p>
            <a:pPr marL="285750" lvl="0" indent="-285750" algn="just" rtl="0">
              <a:spcBef>
                <a:spcPts val="0"/>
              </a:spcBef>
              <a:spcAft>
                <a:spcPts val="0"/>
              </a:spcAft>
              <a:buFont typeface="Arial" panose="020B0604020202020204" pitchFamily="34" charset="0"/>
              <a:buChar char="•"/>
            </a:pPr>
          </a:p>
          <a:p>
            <a:pPr marL="285750" lvl="0" indent="-285750" algn="just" rtl="0">
              <a:spcBef>
                <a:spcPts val="0"/>
              </a:spcBef>
              <a:spcAft>
                <a:spcPts val="0"/>
              </a:spcAft>
              <a:buFont typeface="Arial" panose="020B0604020202020204" pitchFamily="34" charset="0"/>
              <a:buChar char="•"/>
            </a:pPr>
            <a:r>
              <a:t> It is very important in every work because it help to manage and make everything in a proper system</a:t>
            </a:r>
            <a:r>
              <a:rPr lang="en-US"/>
              <a:t>.</a:t>
            </a:r>
            <a: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PROBLEMS</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OBJECTIVES</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1.2</a:t>
            </a:r>
            <a:endParaRPr lang="en-US" altLang="en-GB"/>
          </a:p>
        </p:txBody>
      </p:sp>
      <p:sp>
        <p:nvSpPr>
          <p:cNvPr id="248" name="Google Shape;248;p32"/>
          <p:cNvSpPr txBox="1"/>
          <p:nvPr>
            <p:ph type="title" idx="6"/>
          </p:nvPr>
        </p:nvSpPr>
        <p:spPr>
          <a:xfrm>
            <a:off x="4492098" y="3676243"/>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METHODOLOGY</a:t>
            </a:r>
            <a:endParaRPr lang="en-US" altLang="en-GB"/>
          </a:p>
        </p:txBody>
      </p:sp>
      <p:sp>
        <p:nvSpPr>
          <p:cNvPr id="249" name="Google Shape;249;p32"/>
          <p:cNvSpPr txBox="1"/>
          <p:nvPr>
            <p:ph type="title" idx="7"/>
          </p:nvPr>
        </p:nvSpPr>
        <p:spPr>
          <a:xfrm>
            <a:off x="3318321" y="345703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1.3</a:t>
            </a:r>
            <a:endParaRPr lang="en-US" alt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t>01 INTRODUCTION</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4234038" y="343237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633855" y="746125"/>
            <a:ext cx="61601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PROBLEMS</a:t>
            </a:r>
            <a:endParaRPr lang="en-US"/>
          </a:p>
        </p:txBody>
      </p:sp>
      <p:sp>
        <p:nvSpPr>
          <p:cNvPr id="550" name="Google Shape;550;p40"/>
          <p:cNvSpPr txBox="1"/>
          <p:nvPr>
            <p:ph type="title" idx="2"/>
          </p:nvPr>
        </p:nvSpPr>
        <p:spPr>
          <a:xfrm>
            <a:off x="2493883" y="9691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1.1</a:t>
            </a:r>
            <a:endParaRPr lang="en-GB"/>
          </a:p>
        </p:txBody>
      </p:sp>
      <p:sp>
        <p:nvSpPr>
          <p:cNvPr id="551" name="Google Shape;551;p40"/>
          <p:cNvSpPr txBox="1"/>
          <p:nvPr>
            <p:ph type="subTitle" idx="1"/>
          </p:nvPr>
        </p:nvSpPr>
        <p:spPr>
          <a:xfrm>
            <a:off x="2096135" y="1697355"/>
            <a:ext cx="5827395" cy="245745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t>classical student attendance marking technique such as calling student names or checking respective identification cards.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There are not only disturbing the teaching process but also causes distraction for students during exam sessions.</a:t>
            </a:r>
          </a:p>
          <a:p>
            <a:pPr marL="0" lvl="0" indent="0" algn="l" rtl="0">
              <a:spcBef>
                <a:spcPts val="0"/>
              </a:spcBef>
              <a:spcAft>
                <a:spcPts val="0"/>
              </a:spcAft>
              <a:buFont typeface="Wingdings" panose="05000000000000000000" charset="0"/>
            </a:pPr>
            <a:r>
              <a:t> </a:t>
            </a:r>
          </a:p>
          <a:p>
            <a:pPr marL="285750" lvl="0" indent="-285750" algn="l" rtl="0">
              <a:spcBef>
                <a:spcPts val="0"/>
              </a:spcBef>
              <a:spcAft>
                <a:spcPts val="0"/>
              </a:spcAft>
              <a:buFont typeface="Wingdings" panose="05000000000000000000" charset="0"/>
              <a:buChar char="Ø"/>
            </a:pPr>
            <a:r>
              <a:t>Apart from calling names, attendance sheet is passed around the classroom during the lecture sessions.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 </a:t>
            </a:r>
            <a:r>
              <a:rPr lang="en-US"/>
              <a:t>A</a:t>
            </a:r>
            <a:r>
              <a:t> large number of students might find it difficult to have the attendance sheet being passed around the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492250" y="603250"/>
            <a:ext cx="6680200"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0805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OBJECTIVES</a:t>
            </a:r>
            <a:endParaRPr lang="en-US"/>
          </a:p>
        </p:txBody>
      </p:sp>
      <p:sp>
        <p:nvSpPr>
          <p:cNvPr id="550" name="Google Shape;550;p40"/>
          <p:cNvSpPr txBox="1"/>
          <p:nvPr>
            <p:ph type="title" idx="2"/>
          </p:nvPr>
        </p:nvSpPr>
        <p:spPr>
          <a:xfrm>
            <a:off x="2482453" y="90815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1.2</a:t>
            </a:r>
            <a:endParaRPr lang="en-GB"/>
          </a:p>
        </p:txBody>
      </p:sp>
      <p:sp>
        <p:nvSpPr>
          <p:cNvPr id="551" name="Google Shape;551;p40"/>
          <p:cNvSpPr txBox="1"/>
          <p:nvPr>
            <p:ph type="subTitle" idx="1"/>
          </p:nvPr>
        </p:nvSpPr>
        <p:spPr>
          <a:xfrm>
            <a:off x="2073275" y="1530350"/>
            <a:ext cx="5996305" cy="2457450"/>
          </a:xfrm>
          <a:prstGeom prst="rect">
            <a:avLst/>
          </a:prstGeom>
        </p:spPr>
        <p:txBody>
          <a:bodyPr spcFirstLastPara="1" wrap="square" lIns="0" tIns="0" rIns="0" bIns="0" anchor="t" anchorCtr="0">
            <a:noAutofit/>
          </a:bodyPr>
          <a:lstStyle/>
          <a:p>
            <a:pPr marL="0" lvl="0" indent="0" algn="just" rtl="0">
              <a:spcBef>
                <a:spcPts val="0"/>
              </a:spcBef>
              <a:spcAft>
                <a:spcPts val="0"/>
              </a:spcAft>
              <a:buFont typeface="Wingdings" panose="05000000000000000000" charset="0"/>
            </a:pPr>
            <a:r>
              <a:t>The objective of this project is to develop face recognition based automated student attendance system.</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classify the features in order to recognize the face detected.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record the attendance of the identified student.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identify the student faces accurately.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mark the attendance automatically.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reduce the time and the efforts required for manual attendance.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295910"/>
            <a:ext cx="8228965" cy="45593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987610" y="1397290"/>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1.3 METHODOLOGY </a:t>
            </a:r>
            <a:endParaRPr lang="en-US" altLang="en-GB"/>
          </a:p>
        </p:txBody>
      </p:sp>
      <p:sp>
        <p:nvSpPr>
          <p:cNvPr id="9" name="Google Shape;346;p34"/>
          <p:cNvSpPr txBox="1"/>
          <p:nvPr/>
        </p:nvSpPr>
        <p:spPr>
          <a:xfrm>
            <a:off x="4716780" y="19735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Arial" panose="020B0604020202020204" pitchFamily="34" charset="0"/>
              <a:buChar char="•"/>
            </a:pPr>
            <a:r>
              <a:t>In my project I have used Agile methods for the development process which is easy to used and saves many times. </a:t>
            </a:r>
          </a:p>
          <a:p>
            <a:pPr marL="285750" lvl="0" indent="-285750" algn="just" rtl="0">
              <a:spcBef>
                <a:spcPts val="0"/>
              </a:spcBef>
              <a:spcAft>
                <a:spcPts val="0"/>
              </a:spcAft>
              <a:buFont typeface="Arial" panose="020B0604020202020204" pitchFamily="34" charset="0"/>
              <a:buChar char="•"/>
            </a:pPr>
            <a:r>
              <a:t>Every errors can be maintain at the moments.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905635" y="746125"/>
            <a:ext cx="63633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AGILE METHODOLOGY</a:t>
            </a:r>
            <a:endParaRPr lang="en-US"/>
          </a:p>
        </p:txBody>
      </p:sp>
      <p:sp>
        <p:nvSpPr>
          <p:cNvPr id="551" name="Google Shape;551;p40"/>
          <p:cNvSpPr txBox="1"/>
          <p:nvPr>
            <p:ph type="subTitle" idx="1"/>
          </p:nvPr>
        </p:nvSpPr>
        <p:spPr>
          <a:xfrm>
            <a:off x="2559685" y="1697355"/>
            <a:ext cx="5363845" cy="2706370"/>
          </a:xfrm>
          <a:prstGeom prst="rect">
            <a:avLst/>
          </a:prstGeom>
        </p:spPr>
        <p:txBody>
          <a:bodyPr spcFirstLastPara="1" wrap="square" lIns="0" tIns="0" rIns="0" bIns="0" anchor="t" anchorCtr="0">
            <a:noAutofit/>
          </a:bodyPr>
          <a:lstStyle/>
          <a:p>
            <a:pPr marL="0" lvl="0" indent="0" algn="l" rtl="0">
              <a:spcBef>
                <a:spcPts val="0"/>
              </a:spcBef>
              <a:spcAft>
                <a:spcPts val="0"/>
              </a:spcAft>
              <a:buFont typeface="Wingdings" panose="05000000000000000000" charset="0"/>
            </a:pPr>
            <a:r>
              <a:t>Following are the phases in the Agile model are as follows:</a:t>
            </a:r>
          </a:p>
          <a:p>
            <a:pPr marL="0" lvl="0" indent="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Requirements gathering</a:t>
            </a:r>
          </a:p>
          <a:p>
            <a:pPr marL="285750" lvl="0" indent="-28575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Design the requirements</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Construction/ iteration</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Testing</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Deployment</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1262380" y="756920"/>
            <a:ext cx="6365875" cy="3884295"/>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2071370" y="889000"/>
            <a:ext cx="5000625" cy="57594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02 WORKING MECHANISM</a:t>
            </a:r>
            <a:endParaRPr lang="en-US" altLang="en-GB"/>
          </a:p>
        </p:txBody>
      </p:sp>
      <p:sp>
        <p:nvSpPr>
          <p:cNvPr id="346" name="Google Shape;346;p34"/>
          <p:cNvSpPr txBox="1"/>
          <p:nvPr>
            <p:ph type="subTitle" idx="1"/>
          </p:nvPr>
        </p:nvSpPr>
        <p:spPr>
          <a:xfrm>
            <a:off x="1854835" y="1632585"/>
            <a:ext cx="5217160" cy="2696845"/>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GB"/>
              <a:t>The working mechanism behind a Face Recognition Attendance System is based on the use of facial biometric data to recognize individuals.</a:t>
            </a:r>
            <a:r>
              <a:rPr lang="en-US" altLang="en-GB"/>
              <a:t> Typically this process can be divided into four stages:</a:t>
            </a:r>
            <a:endParaRPr lang="en-US" altLang="en-GB"/>
          </a:p>
          <a:p>
            <a:pPr marL="0" lvl="0" indent="0" algn="just" rtl="0">
              <a:spcBef>
                <a:spcPts val="0"/>
              </a:spcBef>
              <a:spcAft>
                <a:spcPts val="0"/>
              </a:spcAft>
              <a:buNone/>
            </a:pPr>
            <a:endParaRPr lang="en-US" altLang="en-GB"/>
          </a:p>
          <a:p>
            <a:pPr marL="285750" lvl="0" indent="-285750" algn="just" rtl="0">
              <a:spcBef>
                <a:spcPts val="0"/>
              </a:spcBef>
              <a:spcAft>
                <a:spcPts val="0"/>
              </a:spcAft>
              <a:buFont typeface="Wingdings" panose="05000000000000000000" charset="0"/>
              <a:buChar char="Ø"/>
            </a:pPr>
            <a:r>
              <a:rPr lang="en-US" altLang="en-GB"/>
              <a:t>Dataset Creation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Face Detection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Face Recognition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Attendance Upgradation</a:t>
            </a:r>
            <a:endParaRPr lang="en-US" altLang="en-GB"/>
          </a:p>
        </p:txBody>
      </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5751</Words>
  <Application>WPS Presentation</Application>
  <PresentationFormat/>
  <Paragraphs>196</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Arial</vt:lpstr>
      <vt:lpstr>Oswald</vt:lpstr>
      <vt:lpstr>Bebas Neue</vt:lpstr>
      <vt:lpstr>Segoe Print</vt:lpstr>
      <vt:lpstr>DM Sans</vt:lpstr>
      <vt:lpstr>Calibri</vt:lpstr>
      <vt:lpstr>Roboto Condensed Light</vt:lpstr>
      <vt:lpstr>Oswald ExtraLight</vt:lpstr>
      <vt:lpstr>Wingdings</vt:lpstr>
      <vt:lpstr>Microsoft YaHei</vt:lpstr>
      <vt:lpstr>Arial Unicode MS</vt:lpstr>
      <vt:lpstr>Technology Project Proposal Minitheme by Slidesgo</vt:lpstr>
      <vt:lpstr>PROPOSAL PROJECT  Face Recognition with Attendance </vt:lpstr>
      <vt:lpstr>TABLE OF CONTENTS</vt:lpstr>
      <vt:lpstr>PowerPoint 演示文稿</vt:lpstr>
      <vt:lpstr>01 INTRODUCTION</vt:lpstr>
      <vt:lpstr>1.1</vt:lpstr>
      <vt:lpstr>1.2</vt:lpstr>
      <vt:lpstr>PowerPoint 演示文稿</vt:lpstr>
      <vt:lpstr>AGILE METHODOLOGY</vt:lpstr>
      <vt:lpstr>02 WORKING MECHANISM</vt:lpstr>
      <vt:lpstr>02 WORKING MECHANISM</vt:lpstr>
      <vt:lpstr>2.1</vt:lpstr>
      <vt:lpstr>2.2</vt:lpstr>
      <vt:lpstr>2.3</vt:lpstr>
      <vt:lpstr>2.4</vt:lpstr>
      <vt:lpstr>03 ALGORITHM</vt:lpstr>
      <vt:lpstr>PowerPoint 演示文稿</vt:lpstr>
      <vt:lpstr>PowerPoint 演示文稿</vt:lpstr>
      <vt:lpstr>LBPH Algorithm</vt:lpstr>
      <vt:lpstr>04 LIMITATIONS</vt:lpstr>
      <vt:lpstr>Expected Outcome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PROJECT  Face Recognition with Attendance </dc:title>
  <dc:creator/>
  <cp:lastModifiedBy>pk450</cp:lastModifiedBy>
  <cp:revision>66</cp:revision>
  <dcterms:created xsi:type="dcterms:W3CDTF">2023-07-05T04:11:00Z</dcterms:created>
  <dcterms:modified xsi:type="dcterms:W3CDTF">2024-03-01T03:33:56Z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EFBCA7F4D3B24CE9A1E201FA74F4133E</vt:lpwstr>
  </property>
</Properties>
</file>