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60" r:id="rId4"/>
    <p:sldId id="293" r:id="rId5"/>
    <p:sldId id="298" r:id="rId6"/>
    <p:sldId id="299" r:id="rId7"/>
    <p:sldId id="261" r:id="rId8"/>
    <p:sldId id="285" r:id="rId9"/>
    <p:sldId id="294" r:id="rId10"/>
    <p:sldId id="296" r:id="rId11"/>
    <p:sldId id="297" r:id="rId12"/>
    <p:sldId id="307" r:id="rId13"/>
    <p:sldId id="308" r:id="rId14"/>
    <p:sldId id="25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91" autoAdjust="0"/>
    <p:restoredTop sz="94660"/>
  </p:normalViewPr>
  <p:slideViewPr>
    <p:cSldViewPr snapToGrid="0">
      <p:cViewPr varScale="1">
        <p:scale>
          <a:sx n="51" d="100"/>
          <a:sy n="51" d="100"/>
        </p:scale>
        <p:origin x="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矩形 1"/>
          <p:cNvSpPr/>
          <p:nvPr userDrawn="1"/>
        </p:nvSpPr>
        <p:spPr>
          <a:xfrm>
            <a:off x="393539" y="381965"/>
            <a:ext cx="11412638" cy="6088283"/>
          </a:xfrm>
          <a:prstGeom prst="rect">
            <a:avLst/>
          </a:prstGeom>
          <a:solidFill>
            <a:srgbClr val="4BAEAB"/>
          </a:solidFill>
          <a:ln>
            <a:solidFill>
              <a:srgbClr val="4BAE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21D77E0D-3CB3-4A73-BC3D-8557DEE7396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564A35CF-820F-48B2-9DAF-79077D9322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2998470" y="2400935"/>
            <a:ext cx="6077585" cy="1430020"/>
          </a:xfrm>
          <a:prstGeom prst="rect">
            <a:avLst/>
          </a:prstGeom>
          <a:noFill/>
        </p:spPr>
        <p:txBody>
          <a:bodyPr wrap="square" rtlCol="0">
            <a:noAutofit/>
          </a:bodyPr>
          <a:lstStyle/>
          <a:p>
            <a:pPr algn="ctr"/>
            <a:r>
              <a:rPr lang="en-US" sz="8000" b="1" dirty="0">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rPr>
              <a:t>Intern Report</a:t>
            </a:r>
            <a:endParaRPr lang="en-US" sz="8000" b="1" dirty="0">
              <a:ln w="17780" cmpd="sng">
                <a:noFill/>
                <a:prstDash val="solid"/>
                <a:miter lim="800000"/>
              </a:ln>
              <a:solidFill>
                <a:schemeClr val="bg1"/>
              </a:solidFill>
              <a:latin typeface="Calibri" panose="020F0502020204030204" charset="0"/>
              <a:ea typeface="Calibri" panose="020F0502020204030204" charset="0"/>
              <a:cs typeface="Calibri" panose="020F0502020204030204" charset="0"/>
            </a:endParaRPr>
          </a:p>
        </p:txBody>
      </p:sp>
      <p:sp>
        <p:nvSpPr>
          <p:cNvPr id="8" name="文本框 7"/>
          <p:cNvSpPr txBox="1"/>
          <p:nvPr/>
        </p:nvSpPr>
        <p:spPr>
          <a:xfrm>
            <a:off x="6491605" y="3903980"/>
            <a:ext cx="2409825" cy="460375"/>
          </a:xfrm>
          <a:prstGeom prst="rect">
            <a:avLst/>
          </a:prstGeom>
          <a:noFill/>
        </p:spPr>
        <p:txBody>
          <a:bodyPr wrap="square" rtlCol="0">
            <a:spAutoFit/>
          </a:bodyPr>
          <a:lstStyle/>
          <a:p>
            <a:pPr algn="ctr"/>
            <a:r>
              <a:rPr kumimoji="1" lang="en-US" altLang="zh-CN" sz="2400" dirty="0">
                <a:solidFill>
                  <a:schemeClr val="bg1"/>
                </a:solidFill>
                <a:latin typeface="Calibri" panose="020F0502020204030204" charset="0"/>
                <a:ea typeface="Calibri" panose="020F0502020204030204" charset="0"/>
                <a:cs typeface="Calibri" panose="020F0502020204030204" charset="0"/>
              </a:rPr>
              <a:t>- Raj Kumar Karki</a:t>
            </a:r>
            <a:endParaRPr kumimoji="1" lang="en-US" altLang="zh-CN" sz="2400"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143885" y="626111"/>
            <a:ext cx="5789930" cy="515620"/>
          </a:xfrm>
          <a:prstGeom prst="rect">
            <a:avLst/>
          </a:prstGeom>
          <a:noFill/>
        </p:spPr>
        <p:txBody>
          <a:bodyPr wrap="square" rtlCol="0" anchor="ctr">
            <a:spAutoFit/>
          </a:bodyPr>
          <a:lstStyle/>
          <a:p>
            <a:pPr algn="ctr">
              <a:lnSpc>
                <a:spcPct val="100000"/>
              </a:lnSpc>
              <a:spcBef>
                <a:spcPct val="0"/>
              </a:spcBef>
              <a:buFont typeface="Arial" panose="020B0604020202020204" pitchFamily="34" charset="0"/>
              <a:buNone/>
            </a:pPr>
            <a:r>
              <a:rPr kumimoji="1" lang="en-US" sz="2755" b="1" dirty="0">
                <a:solidFill>
                  <a:schemeClr val="bg1"/>
                </a:solidFill>
                <a:latin typeface="Calibri" panose="020F0502020204030204" charset="0"/>
                <a:ea typeface="Calibri" panose="020F0502020204030204" charset="0"/>
                <a:cs typeface="Calibri" panose="020F0502020204030204" charset="0"/>
              </a:rPr>
              <a:t>Part 2 </a:t>
            </a:r>
            <a:r>
              <a:rPr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rPr>
              <a:t>Internship Activities</a:t>
            </a:r>
            <a:endParaRPr kumimoji="1"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endParaRPr>
          </a:p>
        </p:txBody>
      </p:sp>
      <p:sp>
        <p:nvSpPr>
          <p:cNvPr id="24" name="Subtitle 2"/>
          <p:cNvSpPr txBox="1"/>
          <p:nvPr/>
        </p:nvSpPr>
        <p:spPr>
          <a:xfrm>
            <a:off x="538480" y="3078480"/>
            <a:ext cx="4914900"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3.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Tasks / Activities Performed</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100" name="Text Box 99"/>
          <p:cNvSpPr txBox="1"/>
          <p:nvPr/>
        </p:nvSpPr>
        <p:spPr>
          <a:xfrm>
            <a:off x="4607560" y="2065020"/>
            <a:ext cx="6616065" cy="3244215"/>
          </a:xfrm>
          <a:prstGeom prst="rect">
            <a:avLst/>
          </a:prstGeom>
          <a:noFill/>
          <a:ln w="9525">
            <a:noFill/>
          </a:ln>
        </p:spPr>
        <p:txBody>
          <a:bodyPr wrap="square">
            <a:noAutofit/>
          </a:bodyPr>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creating web pages, adding content, and formatting text and images according to design guidelines provided by senior developers.</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customize WordPress themes by implementing design changes to match IFSD  requirements.</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installing and configuring plugins </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 ensure proper functionality across different browsers and devices. </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latin typeface="Times New Roman" panose="02020603050405020304" charset="0"/>
              <a:cs typeface="Yu Mincho"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9" dur="500"/>
                                        <p:tgtEl>
                                          <p:spTgt spid="21"/>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ppt_x</p:attrName>
                                        </p:attrNameLst>
                                      </p:cBhvr>
                                      <p:tavLst>
                                        <p:tav tm="0">
                                          <p:val>
                                            <p:strVal val="#ppt_x-.2"/>
                                          </p:val>
                                        </p:tav>
                                        <p:tav tm="100000">
                                          <p:val>
                                            <p:strVal val="#ppt_x"/>
                                          </p:val>
                                        </p:tav>
                                      </p:tavLst>
                                    </p:anim>
                                    <p:anim calcmode="lin" valueType="num">
                                      <p:cBhvr>
                                        <p:cTn id="14" dur="5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5" dur="500"/>
                                        <p:tgtEl>
                                          <p:spTgt spid="24"/>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500" fill="hold">
                                          <p:stCondLst>
                                            <p:cond delay="0"/>
                                          </p:stCondLst>
                                        </p:cTn>
                                        <p:tgtEl>
                                          <p:spTgt spid="100"/>
                                        </p:tgtEl>
                                        <p:attrNameLst>
                                          <p:attrName>style.visibility</p:attrName>
                                        </p:attrNameLst>
                                      </p:cBhvr>
                                      <p:to>
                                        <p:strVal val="visible"/>
                                      </p:to>
                                    </p:set>
                                    <p:anim calcmode="lin" valueType="num">
                                      <p:cBhvr>
                                        <p:cTn id="19" dur="500" fill="hold"/>
                                        <p:tgtEl>
                                          <p:spTgt spid="100"/>
                                        </p:tgtEl>
                                        <p:attrNameLst>
                                          <p:attrName>ppt_x</p:attrName>
                                        </p:attrNameLst>
                                      </p:cBhvr>
                                      <p:tavLst>
                                        <p:tav tm="0">
                                          <p:val>
                                            <p:strVal val="#ppt_x-.2"/>
                                          </p:val>
                                        </p:tav>
                                        <p:tav tm="100000">
                                          <p:val>
                                            <p:strVal val="#ppt_x"/>
                                          </p:val>
                                        </p:tav>
                                      </p:tavLst>
                                    </p:anim>
                                    <p:anim calcmode="lin" valueType="num">
                                      <p:cBhvr>
                                        <p:cTn id="20" dur="500" fill="hold"/>
                                        <p:tgtEl>
                                          <p:spTgt spid="100"/>
                                        </p:tgtEl>
                                        <p:attrNameLst>
                                          <p:attrName>ppt_y</p:attrName>
                                        </p:attrNameLst>
                                      </p:cBhvr>
                                      <p:tavLst>
                                        <p:tav tm="0">
                                          <p:val>
                                            <p:strVal val="#ppt_y"/>
                                          </p:val>
                                        </p:tav>
                                        <p:tav tm="100000">
                                          <p:val>
                                            <p:strVal val="#ppt_y"/>
                                          </p:val>
                                        </p:tav>
                                      </p:tavLst>
                                    </p:anim>
                                    <p:animEffect transition="in" filter="wipe(right)" prLst="gradientSize: 0.1">
                                      <p:cBhvr>
                                        <p:cTn id="2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100" grpId="0"/>
      <p:bldP spid="21" grpId="1"/>
      <p:bldP spid="24" grpId="1"/>
      <p:bldP spid="10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143885" y="626111"/>
            <a:ext cx="5789930" cy="515620"/>
          </a:xfrm>
          <a:prstGeom prst="rect">
            <a:avLst/>
          </a:prstGeom>
          <a:noFill/>
        </p:spPr>
        <p:txBody>
          <a:bodyPr wrap="square" rtlCol="0" anchor="ctr">
            <a:spAutoFit/>
          </a:bodyPr>
          <a:lstStyle/>
          <a:p>
            <a:pPr algn="ctr">
              <a:lnSpc>
                <a:spcPct val="100000"/>
              </a:lnSpc>
              <a:spcBef>
                <a:spcPct val="0"/>
              </a:spcBef>
              <a:buFont typeface="Arial" panose="020B0604020202020204" pitchFamily="34" charset="0"/>
              <a:buNone/>
            </a:pPr>
            <a:r>
              <a:rPr kumimoji="1" lang="en-US" sz="2755" b="1" dirty="0">
                <a:solidFill>
                  <a:schemeClr val="bg1"/>
                </a:solidFill>
                <a:latin typeface="Calibri" panose="020F0502020204030204" charset="0"/>
                <a:ea typeface="Calibri" panose="020F0502020204030204" charset="0"/>
                <a:cs typeface="Calibri" panose="020F0502020204030204" charset="0"/>
              </a:rPr>
              <a:t>Part 2 </a:t>
            </a:r>
            <a:r>
              <a:rPr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rPr>
              <a:t>Internship Activities</a:t>
            </a:r>
            <a:endParaRPr kumimoji="1"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endParaRPr>
          </a:p>
        </p:txBody>
      </p:sp>
      <p:sp>
        <p:nvSpPr>
          <p:cNvPr id="24" name="Subtitle 2"/>
          <p:cNvSpPr txBox="1"/>
          <p:nvPr/>
        </p:nvSpPr>
        <p:spPr>
          <a:xfrm>
            <a:off x="538480" y="3078480"/>
            <a:ext cx="4914900"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3.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Tasks / Activities Performed</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100" name="Text Box 99"/>
          <p:cNvSpPr txBox="1"/>
          <p:nvPr/>
        </p:nvSpPr>
        <p:spPr>
          <a:xfrm>
            <a:off x="4526915" y="1350645"/>
            <a:ext cx="6697980" cy="4739640"/>
          </a:xfrm>
          <a:prstGeom prst="rect">
            <a:avLst/>
          </a:prstGeom>
          <a:noFill/>
          <a:ln w="9525">
            <a:noFill/>
          </a:ln>
        </p:spPr>
        <p:txBody>
          <a:bodyPr wrap="square">
            <a:noAutofit/>
          </a:bodyPr>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 ensure proper functionality across different browsers and devices. </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debugged issues like broken links, formatting errors, and plugin conflicts.</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participated in team meetings, contributing ideas and solution.</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note down the tasks I worked on, including changes made to websites and even the issues came in website.</a:t>
            </a:r>
            <a:endParaRPr lang="en-US" sz="2000" b="0">
              <a:solidFill>
                <a:schemeClr val="bg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sz="2000" b="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b="0">
                <a:solidFill>
                  <a:schemeClr val="bg1"/>
                </a:solidFill>
                <a:latin typeface="Times New Roman" panose="02020603050405020304" charset="0"/>
                <a:cs typeface="Times New Roman" panose="02020603050405020304" charset="0"/>
              </a:rPr>
              <a:t>solved the issues of website page and devices responsible not working</a:t>
            </a:r>
            <a:r>
              <a:rPr lang="en-US" sz="2000" b="0">
                <a:latin typeface="Times New Roman" panose="02020603050405020304" charset="0"/>
                <a:cs typeface="Yu Mincho" charset="0"/>
              </a:rPr>
              <a:t>.</a:t>
            </a:r>
            <a:endParaRPr lang="en-US" sz="2000" b="0">
              <a:latin typeface="Times New Roman" panose="02020603050405020304" charset="0"/>
              <a:cs typeface="Yu Mincho"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9" dur="500"/>
                                        <p:tgtEl>
                                          <p:spTgt spid="21"/>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ppt_x</p:attrName>
                                        </p:attrNameLst>
                                      </p:cBhvr>
                                      <p:tavLst>
                                        <p:tav tm="0">
                                          <p:val>
                                            <p:strVal val="#ppt_x-.2"/>
                                          </p:val>
                                        </p:tav>
                                        <p:tav tm="100000">
                                          <p:val>
                                            <p:strVal val="#ppt_x"/>
                                          </p:val>
                                        </p:tav>
                                      </p:tavLst>
                                    </p:anim>
                                    <p:anim calcmode="lin" valueType="num">
                                      <p:cBhvr>
                                        <p:cTn id="14" dur="5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5" dur="500"/>
                                        <p:tgtEl>
                                          <p:spTgt spid="24"/>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500" fill="hold">
                                          <p:stCondLst>
                                            <p:cond delay="0"/>
                                          </p:stCondLst>
                                        </p:cTn>
                                        <p:tgtEl>
                                          <p:spTgt spid="100"/>
                                        </p:tgtEl>
                                        <p:attrNameLst>
                                          <p:attrName>style.visibility</p:attrName>
                                        </p:attrNameLst>
                                      </p:cBhvr>
                                      <p:to>
                                        <p:strVal val="visible"/>
                                      </p:to>
                                    </p:set>
                                    <p:anim calcmode="lin" valueType="num">
                                      <p:cBhvr>
                                        <p:cTn id="19" dur="500" fill="hold"/>
                                        <p:tgtEl>
                                          <p:spTgt spid="100"/>
                                        </p:tgtEl>
                                        <p:attrNameLst>
                                          <p:attrName>ppt_x</p:attrName>
                                        </p:attrNameLst>
                                      </p:cBhvr>
                                      <p:tavLst>
                                        <p:tav tm="0">
                                          <p:val>
                                            <p:strVal val="#ppt_x-.2"/>
                                          </p:val>
                                        </p:tav>
                                        <p:tav tm="100000">
                                          <p:val>
                                            <p:strVal val="#ppt_x"/>
                                          </p:val>
                                        </p:tav>
                                      </p:tavLst>
                                    </p:anim>
                                    <p:anim calcmode="lin" valueType="num">
                                      <p:cBhvr>
                                        <p:cTn id="20" dur="500" fill="hold"/>
                                        <p:tgtEl>
                                          <p:spTgt spid="100"/>
                                        </p:tgtEl>
                                        <p:attrNameLst>
                                          <p:attrName>ppt_y</p:attrName>
                                        </p:attrNameLst>
                                      </p:cBhvr>
                                      <p:tavLst>
                                        <p:tav tm="0">
                                          <p:val>
                                            <p:strVal val="#ppt_y"/>
                                          </p:val>
                                        </p:tav>
                                        <p:tav tm="100000">
                                          <p:val>
                                            <p:strVal val="#ppt_y"/>
                                          </p:val>
                                        </p:tav>
                                      </p:tavLst>
                                    </p:anim>
                                    <p:animEffect transition="in" filter="wipe(right)" prLst="gradientSize: 0.1">
                                      <p:cBhvr>
                                        <p:cTn id="2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100" grpId="0"/>
      <p:bldP spid="21" grpId="1"/>
      <p:bldP spid="24" grpId="1"/>
      <p:bldP spid="10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143885" y="626111"/>
            <a:ext cx="5789930" cy="515620"/>
          </a:xfrm>
          <a:prstGeom prst="rect">
            <a:avLst/>
          </a:prstGeom>
          <a:noFill/>
        </p:spPr>
        <p:txBody>
          <a:bodyPr wrap="square" rtlCol="0" anchor="ctr">
            <a:spAutoFit/>
          </a:bodyPr>
          <a:lstStyle/>
          <a:p>
            <a:pPr indent="0" algn="ctr"/>
            <a:r>
              <a:rPr lang="en-US" sz="2755" b="1">
                <a:solidFill>
                  <a:schemeClr val="bg1"/>
                </a:solidFill>
                <a:latin typeface="Times New Roman" panose="02020603050405020304" charset="0"/>
                <a:cs typeface="Yu Mincho" charset="0"/>
                <a:sym typeface="+mn-ea"/>
              </a:rPr>
              <a:t> Internship Description Table</a:t>
            </a:r>
            <a:endParaRPr kumimoji="1" lang="en-US" altLang="en-US" sz="2755" b="1" dirty="0">
              <a:solidFill>
                <a:schemeClr val="bg1"/>
              </a:solidFill>
              <a:latin typeface="Times New Roman" panose="02020603050405020304" charset="0"/>
              <a:ea typeface="Calibri" panose="020F0502020204030204" charset="0"/>
              <a:cs typeface="Yu Mincho" charset="0"/>
              <a:sym typeface="+mn-ea"/>
            </a:endParaRPr>
          </a:p>
        </p:txBody>
      </p:sp>
      <p:graphicFrame>
        <p:nvGraphicFramePr>
          <p:cNvPr id="5" name="Table 4"/>
          <p:cNvGraphicFramePr/>
          <p:nvPr/>
        </p:nvGraphicFramePr>
        <p:xfrm>
          <a:off x="3143885" y="1838960"/>
          <a:ext cx="6336665" cy="3324860"/>
        </p:xfrm>
        <a:graphic>
          <a:graphicData uri="http://schemas.openxmlformats.org/drawingml/2006/table">
            <a:tbl>
              <a:tblPr firstRow="1" bandRow="1">
                <a:tableStyleId>{5C22544A-7EE6-4342-B048-85BDC9FD1C3A}</a:tableStyleId>
              </a:tblPr>
              <a:tblGrid>
                <a:gridCol w="3205480"/>
                <a:gridCol w="3131185"/>
              </a:tblGrid>
              <a:tr h="474980">
                <a:tc>
                  <a:txBody>
                    <a:bodyPr/>
                    <a:p>
                      <a:pPr indent="0" algn="just">
                        <a:lnSpc>
                          <a:spcPct val="150000"/>
                        </a:lnSpc>
                        <a:buNone/>
                      </a:pPr>
                      <a:r>
                        <a:rPr lang="en-US" sz="2000" b="1">
                          <a:solidFill>
                            <a:schemeClr val="bg1"/>
                          </a:solidFill>
                          <a:latin typeface="Times New Roman" panose="02020603050405020304" charset="0"/>
                          <a:cs typeface="Times New Roman" panose="02020603050405020304" charset="0"/>
                        </a:rPr>
                        <a:t>Organization Name: </a:t>
                      </a:r>
                      <a:endParaRPr lang="en-US" sz="20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c>
                  <a:txBody>
                    <a:bodyPr/>
                    <a:p>
                      <a:pPr indent="0" algn="just">
                        <a:lnSpc>
                          <a:spcPct val="150000"/>
                        </a:lnSpc>
                        <a:buNone/>
                      </a:pPr>
                      <a:r>
                        <a:rPr lang="en-US" sz="2000" b="0">
                          <a:solidFill>
                            <a:schemeClr val="bg1"/>
                          </a:solidFill>
                          <a:latin typeface="Times New Roman" panose="02020603050405020304" charset="0"/>
                          <a:cs typeface="Times New Roman" panose="02020603050405020304" charset="0"/>
                        </a:rPr>
                        <a:t>IFSD</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r>
              <a:tr h="474980">
                <a:tc>
                  <a:txBody>
                    <a:bodyPr/>
                    <a:p>
                      <a:pPr indent="0" algn="just">
                        <a:lnSpc>
                          <a:spcPct val="150000"/>
                        </a:lnSpc>
                        <a:buNone/>
                      </a:pPr>
                      <a:r>
                        <a:rPr lang="en-US" sz="2000" b="1">
                          <a:solidFill>
                            <a:schemeClr val="bg2">
                              <a:lumMod val="50000"/>
                            </a:schemeClr>
                          </a:solidFill>
                          <a:latin typeface="Times New Roman" panose="02020603050405020304" charset="0"/>
                          <a:cs typeface="Times New Roman" panose="02020603050405020304" charset="0"/>
                        </a:rPr>
                        <a:t>Start date: </a:t>
                      </a:r>
                      <a:endParaRPr lang="en-US" sz="2000" b="1">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c>
                  <a:txBody>
                    <a:bodyPr/>
                    <a:p>
                      <a:pPr indent="0" algn="just">
                        <a:lnSpc>
                          <a:spcPct val="150000"/>
                        </a:lnSpc>
                        <a:buNone/>
                      </a:pPr>
                      <a:r>
                        <a:rPr lang="en-US" sz="2000" b="0">
                          <a:solidFill>
                            <a:schemeClr val="bg2">
                              <a:lumMod val="50000"/>
                            </a:schemeClr>
                          </a:solidFill>
                          <a:latin typeface="Times New Roman" panose="02020603050405020304" charset="0"/>
                          <a:cs typeface="Times New Roman" panose="02020603050405020304" charset="0"/>
                        </a:rPr>
                        <a:t>5</a:t>
                      </a:r>
                      <a:r>
                        <a:rPr lang="en-US" sz="2000" b="0" baseline="30000">
                          <a:solidFill>
                            <a:schemeClr val="bg2">
                              <a:lumMod val="50000"/>
                            </a:schemeClr>
                          </a:solidFill>
                          <a:latin typeface="Times New Roman" panose="02020603050405020304" charset="0"/>
                          <a:cs typeface="Times New Roman" panose="02020603050405020304" charset="0"/>
                        </a:rPr>
                        <a:t>th</a:t>
                      </a:r>
                      <a:r>
                        <a:rPr lang="en-US" sz="2000" b="0">
                          <a:solidFill>
                            <a:schemeClr val="bg2">
                              <a:lumMod val="50000"/>
                            </a:schemeClr>
                          </a:solidFill>
                          <a:latin typeface="Times New Roman" panose="02020603050405020304" charset="0"/>
                          <a:cs typeface="Times New Roman" panose="02020603050405020304" charset="0"/>
                        </a:rPr>
                        <a:t>August, 2023 </a:t>
                      </a:r>
                      <a:endParaRPr lang="en-US" sz="2000" b="0">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r>
              <a:tr h="474980">
                <a:tc>
                  <a:txBody>
                    <a:bodyPr/>
                    <a:p>
                      <a:pPr indent="0" algn="just">
                        <a:lnSpc>
                          <a:spcPct val="150000"/>
                        </a:lnSpc>
                        <a:buNone/>
                      </a:pPr>
                      <a:r>
                        <a:rPr lang="en-US" sz="2000" b="1">
                          <a:solidFill>
                            <a:schemeClr val="bg2">
                              <a:lumMod val="50000"/>
                            </a:schemeClr>
                          </a:solidFill>
                          <a:latin typeface="Times New Roman" panose="02020603050405020304" charset="0"/>
                          <a:cs typeface="Times New Roman" panose="02020603050405020304" charset="0"/>
                        </a:rPr>
                        <a:t>End date: </a:t>
                      </a:r>
                      <a:endParaRPr lang="en-US" sz="2000" b="1">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c>
                  <a:txBody>
                    <a:bodyPr/>
                    <a:p>
                      <a:pPr indent="0" algn="just">
                        <a:lnSpc>
                          <a:spcPct val="150000"/>
                        </a:lnSpc>
                        <a:buNone/>
                      </a:pPr>
                      <a:r>
                        <a:rPr lang="en-US" sz="2000" b="0">
                          <a:solidFill>
                            <a:schemeClr val="bg2">
                              <a:lumMod val="50000"/>
                            </a:schemeClr>
                          </a:solidFill>
                          <a:latin typeface="Times New Roman" panose="02020603050405020304" charset="0"/>
                          <a:cs typeface="Times New Roman" panose="02020603050405020304" charset="0"/>
                        </a:rPr>
                        <a:t>10</a:t>
                      </a:r>
                      <a:r>
                        <a:rPr lang="en-US" sz="2000" b="0" baseline="30000">
                          <a:solidFill>
                            <a:schemeClr val="bg2">
                              <a:lumMod val="50000"/>
                            </a:schemeClr>
                          </a:solidFill>
                          <a:latin typeface="Times New Roman" panose="02020603050405020304" charset="0"/>
                          <a:cs typeface="Times New Roman" panose="02020603050405020304" charset="0"/>
                        </a:rPr>
                        <a:t>th</a:t>
                      </a:r>
                      <a:r>
                        <a:rPr lang="en-US" sz="2000" b="0">
                          <a:solidFill>
                            <a:schemeClr val="bg2">
                              <a:lumMod val="50000"/>
                            </a:schemeClr>
                          </a:solidFill>
                          <a:latin typeface="Times New Roman" panose="02020603050405020304" charset="0"/>
                          <a:cs typeface="Times New Roman" panose="02020603050405020304" charset="0"/>
                        </a:rPr>
                        <a:t>March, 2024 </a:t>
                      </a:r>
                      <a:endParaRPr lang="en-US" sz="2000" b="0">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r>
              <a:tr h="474980">
                <a:tc>
                  <a:txBody>
                    <a:bodyPr/>
                    <a:p>
                      <a:pPr indent="0" algn="just">
                        <a:lnSpc>
                          <a:spcPct val="150000"/>
                        </a:lnSpc>
                        <a:buNone/>
                      </a:pPr>
                      <a:r>
                        <a:rPr lang="en-US" sz="2000" b="1">
                          <a:solidFill>
                            <a:schemeClr val="bg2">
                              <a:lumMod val="50000"/>
                            </a:schemeClr>
                          </a:solidFill>
                          <a:latin typeface="Times New Roman" panose="02020603050405020304" charset="0"/>
                          <a:cs typeface="Times New Roman" panose="02020603050405020304" charset="0"/>
                        </a:rPr>
                        <a:t>Total duration: </a:t>
                      </a:r>
                      <a:endParaRPr lang="en-US" sz="2000" b="1">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c>
                  <a:txBody>
                    <a:bodyPr/>
                    <a:p>
                      <a:pPr indent="0" algn="just">
                        <a:lnSpc>
                          <a:spcPct val="150000"/>
                        </a:lnSpc>
                        <a:buNone/>
                      </a:pPr>
                      <a:r>
                        <a:rPr lang="en-US" sz="2000" b="0">
                          <a:solidFill>
                            <a:schemeClr val="bg2">
                              <a:lumMod val="50000"/>
                            </a:schemeClr>
                          </a:solidFill>
                          <a:latin typeface="Times New Roman" panose="02020603050405020304" charset="0"/>
                          <a:cs typeface="Times New Roman" panose="02020603050405020304" charset="0"/>
                        </a:rPr>
                        <a:t>6 Months </a:t>
                      </a:r>
                      <a:endParaRPr lang="en-US" sz="2000" b="0">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r>
              <a:tr h="474980">
                <a:tc>
                  <a:txBody>
                    <a:bodyPr/>
                    <a:p>
                      <a:pPr indent="0" algn="just">
                        <a:lnSpc>
                          <a:spcPct val="150000"/>
                        </a:lnSpc>
                        <a:buNone/>
                      </a:pPr>
                      <a:r>
                        <a:rPr lang="en-US" sz="2000" b="1">
                          <a:solidFill>
                            <a:schemeClr val="bg2">
                              <a:lumMod val="50000"/>
                            </a:schemeClr>
                          </a:solidFill>
                          <a:latin typeface="Times New Roman" panose="02020603050405020304" charset="0"/>
                          <a:cs typeface="Times New Roman" panose="02020603050405020304" charset="0"/>
                        </a:rPr>
                        <a:t>Intern position: </a:t>
                      </a:r>
                      <a:endParaRPr lang="en-US" sz="2000" b="1">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c>
                  <a:txBody>
                    <a:bodyPr/>
                    <a:p>
                      <a:pPr indent="0" algn="just">
                        <a:lnSpc>
                          <a:spcPct val="150000"/>
                        </a:lnSpc>
                        <a:buNone/>
                      </a:pPr>
                      <a:r>
                        <a:rPr lang="en-US" sz="2000" b="0">
                          <a:solidFill>
                            <a:schemeClr val="bg2">
                              <a:lumMod val="50000"/>
                            </a:schemeClr>
                          </a:solidFill>
                          <a:latin typeface="Times New Roman" panose="02020603050405020304" charset="0"/>
                          <a:cs typeface="Times New Roman" panose="02020603050405020304" charset="0"/>
                        </a:rPr>
                        <a:t>Junior Web Developer </a:t>
                      </a:r>
                      <a:endParaRPr lang="en-US" sz="2000" b="0">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r>
              <a:tr h="474980">
                <a:tc>
                  <a:txBody>
                    <a:bodyPr/>
                    <a:p>
                      <a:pPr indent="0" algn="just">
                        <a:lnSpc>
                          <a:spcPct val="150000"/>
                        </a:lnSpc>
                        <a:buNone/>
                      </a:pPr>
                      <a:r>
                        <a:rPr lang="en-US" sz="2000" b="1">
                          <a:solidFill>
                            <a:schemeClr val="bg2">
                              <a:lumMod val="50000"/>
                            </a:schemeClr>
                          </a:solidFill>
                          <a:latin typeface="Times New Roman" panose="02020603050405020304" charset="0"/>
                          <a:cs typeface="Times New Roman" panose="02020603050405020304" charset="0"/>
                        </a:rPr>
                        <a:t>Office Hour: </a:t>
                      </a:r>
                      <a:endParaRPr lang="en-US" sz="2000" b="1">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c>
                  <a:txBody>
                    <a:bodyPr/>
                    <a:p>
                      <a:pPr indent="0" algn="just">
                        <a:lnSpc>
                          <a:spcPct val="150000"/>
                        </a:lnSpc>
                        <a:buNone/>
                      </a:pPr>
                      <a:r>
                        <a:rPr lang="en-US" sz="2000" b="0">
                          <a:solidFill>
                            <a:schemeClr val="bg2">
                              <a:lumMod val="50000"/>
                            </a:schemeClr>
                          </a:solidFill>
                          <a:latin typeface="Times New Roman" panose="02020603050405020304" charset="0"/>
                          <a:cs typeface="Times New Roman" panose="02020603050405020304" charset="0"/>
                        </a:rPr>
                        <a:t>2 hours per day</a:t>
                      </a:r>
                      <a:endParaRPr lang="en-US" sz="2000" b="0">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r>
              <a:tr h="474980">
                <a:tc>
                  <a:txBody>
                    <a:bodyPr/>
                    <a:p>
                      <a:pPr indent="0" algn="just">
                        <a:lnSpc>
                          <a:spcPct val="150000"/>
                        </a:lnSpc>
                        <a:buNone/>
                      </a:pPr>
                      <a:r>
                        <a:rPr lang="en-US" sz="2000" b="1">
                          <a:solidFill>
                            <a:schemeClr val="bg2">
                              <a:lumMod val="50000"/>
                            </a:schemeClr>
                          </a:solidFill>
                          <a:latin typeface="Times New Roman" panose="02020603050405020304" charset="0"/>
                          <a:cs typeface="Times New Roman" panose="02020603050405020304" charset="0"/>
                        </a:rPr>
                        <a:t>Location:</a:t>
                      </a:r>
                      <a:endParaRPr lang="en-US" sz="2000" b="1">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c>
                  <a:txBody>
                    <a:bodyPr/>
                    <a:p>
                      <a:pPr indent="0" algn="just">
                        <a:lnSpc>
                          <a:spcPct val="150000"/>
                        </a:lnSpc>
                        <a:buNone/>
                      </a:pPr>
                      <a:r>
                        <a:rPr lang="en-US" sz="2000" b="0">
                          <a:solidFill>
                            <a:schemeClr val="bg2">
                              <a:lumMod val="50000"/>
                            </a:schemeClr>
                          </a:solidFill>
                          <a:latin typeface="Times New Roman" panose="02020603050405020304" charset="0"/>
                          <a:cs typeface="Times New Roman" panose="02020603050405020304" charset="0"/>
                        </a:rPr>
                        <a:t>Remotely</a:t>
                      </a:r>
                      <a:endParaRPr lang="en-US" sz="2000" b="0">
                        <a:solidFill>
                          <a:schemeClr val="bg2">
                            <a:lumMod val="5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805555" y="1977390"/>
            <a:ext cx="4603750" cy="2815590"/>
          </a:xfrm>
          <a:prstGeom prst="rect">
            <a:avLst/>
          </a:prstGeom>
          <a:noFill/>
        </p:spPr>
        <p:txBody>
          <a:bodyPr wrap="square" rtlCol="0">
            <a:noAutofit/>
          </a:bodyPr>
          <a:p>
            <a:pPr algn="ctr"/>
            <a:r>
              <a:rPr lang="en-US" sz="6000" b="1">
                <a:solidFill>
                  <a:schemeClr val="bg1"/>
                </a:solidFill>
              </a:rPr>
              <a:t>Thank you for Listening</a:t>
            </a:r>
            <a:endParaRPr lang="en-US" sz="6000" b="1">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nodeType="afterEffect">
                                  <p:stCondLst>
                                    <p:cond delay="0"/>
                                  </p:stCondLst>
                                  <p:iterate type="lt">
                                    <p:tmPct val="10000"/>
                                  </p:iterate>
                                  <p:childTnLst>
                                    <p:set>
                                      <p:cBhvr>
                                        <p:cTn id="6" dur="500"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1"/>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70"/>
          <p:cNvSpPr>
            <a:spLocks noChangeArrowheads="1"/>
          </p:cNvSpPr>
          <p:nvPr/>
        </p:nvSpPr>
        <p:spPr bwMode="auto">
          <a:xfrm>
            <a:off x="152400" y="3592195"/>
            <a:ext cx="534162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600" dirty="0">
                <a:solidFill>
                  <a:schemeClr val="bg1"/>
                </a:solidFill>
                <a:ea typeface="Calibri" panose="020F0502020204030204" charset="0"/>
                <a:cs typeface="Calibri" panose="020F0502020204030204" charset="0"/>
              </a:rPr>
              <a:t>Introduction to Organization</a:t>
            </a:r>
            <a:endParaRPr lang="zh-CN" altLang="en-US" sz="3600" dirty="0">
              <a:solidFill>
                <a:schemeClr val="bg1"/>
              </a:solidFill>
              <a:ea typeface="Calibri" panose="020F0502020204030204" charset="0"/>
              <a:cs typeface="Calibri" panose="020F0502020204030204" charset="0"/>
            </a:endParaRPr>
          </a:p>
        </p:txBody>
      </p:sp>
      <p:sp>
        <p:nvSpPr>
          <p:cNvPr id="4" name="文本框 18"/>
          <p:cNvSpPr txBox="1">
            <a:spLocks noChangeArrowheads="1"/>
          </p:cNvSpPr>
          <p:nvPr/>
        </p:nvSpPr>
        <p:spPr bwMode="auto">
          <a:xfrm>
            <a:off x="1543685" y="1998345"/>
            <a:ext cx="272161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r>
              <a:rPr kumimoji="1" lang="zh-CN" altLang="en-US" sz="8000" b="1" dirty="0">
                <a:solidFill>
                  <a:schemeClr val="bg1"/>
                </a:solidFill>
                <a:latin typeface="Calibri" panose="020F0502020204030204" charset="0"/>
                <a:ea typeface="Calibri" panose="020F0502020204030204" charset="0"/>
                <a:cs typeface="Calibri" panose="020F0502020204030204" charset="0"/>
              </a:rPr>
              <a:t>Part</a:t>
            </a:r>
            <a:r>
              <a:rPr kumimoji="1" lang="en-US" altLang="zh-CN" sz="8000" b="1" dirty="0">
                <a:solidFill>
                  <a:schemeClr val="bg1"/>
                </a:solidFill>
                <a:latin typeface="Calibri" panose="020F0502020204030204" charset="0"/>
                <a:ea typeface="Calibri" panose="020F0502020204030204" charset="0"/>
                <a:cs typeface="Calibri" panose="020F0502020204030204" charset="0"/>
              </a:rPr>
              <a:t> 1</a:t>
            </a:r>
            <a:endParaRPr kumimoji="1" lang="en-US" altLang="zh-CN" sz="8000" b="1"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p:nvPr/>
        </p:nvSpPr>
        <p:spPr>
          <a:xfrm>
            <a:off x="1185545" y="2481580"/>
            <a:ext cx="4550410"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1.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Organization Details </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1" name="文本框 20"/>
          <p:cNvSpPr txBox="1"/>
          <p:nvPr/>
        </p:nvSpPr>
        <p:spPr>
          <a:xfrm>
            <a:off x="3419475" y="1208088"/>
            <a:ext cx="5789930" cy="558165"/>
          </a:xfrm>
          <a:prstGeom prst="rect">
            <a:avLst/>
          </a:prstGeom>
          <a:noFill/>
        </p:spPr>
        <p:txBody>
          <a:bodyPr wrap="square" rtlCol="0" anchor="ctr">
            <a:spAutoFit/>
          </a:bodyPr>
          <a:lstStyle/>
          <a:p>
            <a:pPr>
              <a:lnSpc>
                <a:spcPct val="110000"/>
              </a:lnSpc>
            </a:pPr>
            <a:r>
              <a:rPr kumimoji="1" lang="en-US" sz="2755" b="1" dirty="0">
                <a:solidFill>
                  <a:schemeClr val="bg1"/>
                </a:solidFill>
                <a:latin typeface="Calibri" panose="020F0502020204030204" charset="0"/>
                <a:ea typeface="Calibri" panose="020F0502020204030204" charset="0"/>
                <a:cs typeface="Calibri" panose="020F0502020204030204" charset="0"/>
              </a:rPr>
              <a:t>Part 1 Introduction to Organization</a:t>
            </a:r>
            <a:endParaRPr kumimoji="1" lang="en-US" sz="2755" b="1" dirty="0">
              <a:solidFill>
                <a:schemeClr val="bg1"/>
              </a:solidFill>
              <a:latin typeface="Calibri" panose="020F0502020204030204" charset="0"/>
              <a:ea typeface="Calibri" panose="020F0502020204030204" charset="0"/>
              <a:cs typeface="Calibri" panose="020F0502020204030204" charset="0"/>
            </a:endParaRPr>
          </a:p>
        </p:txBody>
      </p:sp>
      <p:sp>
        <p:nvSpPr>
          <p:cNvPr id="22" name="Subtitle 2"/>
          <p:cNvSpPr txBox="1"/>
          <p:nvPr/>
        </p:nvSpPr>
        <p:spPr>
          <a:xfrm>
            <a:off x="6210935" y="2481580"/>
            <a:ext cx="5089525"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2.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Organization Hierarchy</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500"/>
                                        <p:tgtEl>
                                          <p:spTgt spid="20"/>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ppt_x</p:attrName>
                                        </p:attrNameLst>
                                      </p:cBhvr>
                                      <p:tavLst>
                                        <p:tav tm="0">
                                          <p:val>
                                            <p:strVal val="#ppt_x-.2"/>
                                          </p:val>
                                        </p:tav>
                                        <p:tav tm="100000">
                                          <p:val>
                                            <p:strVal val="#ppt_x"/>
                                          </p:val>
                                        </p:tav>
                                      </p:tavLst>
                                    </p:anim>
                                    <p:anim calcmode="lin" valueType="num">
                                      <p:cBhvr>
                                        <p:cTn id="14"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5" dur="500"/>
                                        <p:tgtEl>
                                          <p:spTgt spid="21"/>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500"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ppt_x</p:attrName>
                                        </p:attrNameLst>
                                      </p:cBhvr>
                                      <p:tavLst>
                                        <p:tav tm="0">
                                          <p:val>
                                            <p:strVal val="#ppt_x-.2"/>
                                          </p:val>
                                        </p:tav>
                                        <p:tav tm="100000">
                                          <p:val>
                                            <p:strVal val="#ppt_x"/>
                                          </p:val>
                                        </p:tav>
                                      </p:tavLst>
                                    </p:anim>
                                    <p:anim calcmode="lin" valueType="num">
                                      <p:cBhvr>
                                        <p:cTn id="20"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0" grpId="1"/>
      <p:bldP spid="21" grpId="1"/>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p:nvPr/>
        </p:nvSpPr>
        <p:spPr>
          <a:xfrm>
            <a:off x="452120" y="3006090"/>
            <a:ext cx="4550410"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1.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Organization Details </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1" name="文本框 20"/>
          <p:cNvSpPr txBox="1"/>
          <p:nvPr/>
        </p:nvSpPr>
        <p:spPr>
          <a:xfrm>
            <a:off x="3419475" y="1208088"/>
            <a:ext cx="5789930" cy="558165"/>
          </a:xfrm>
          <a:prstGeom prst="rect">
            <a:avLst/>
          </a:prstGeom>
          <a:noFill/>
        </p:spPr>
        <p:txBody>
          <a:bodyPr wrap="square" rtlCol="0" anchor="ctr">
            <a:spAutoFit/>
          </a:bodyPr>
          <a:lstStyle/>
          <a:p>
            <a:pPr>
              <a:lnSpc>
                <a:spcPct val="110000"/>
              </a:lnSpc>
            </a:pPr>
            <a:r>
              <a:rPr kumimoji="1" lang="en-US" sz="2755" b="1" dirty="0">
                <a:solidFill>
                  <a:schemeClr val="bg1"/>
                </a:solidFill>
                <a:latin typeface="Calibri" panose="020F0502020204030204" charset="0"/>
                <a:ea typeface="Calibri" panose="020F0502020204030204" charset="0"/>
                <a:cs typeface="Calibri" panose="020F0502020204030204" charset="0"/>
              </a:rPr>
              <a:t>Part 1 Introduction to Organization</a:t>
            </a:r>
            <a:endParaRPr kumimoji="1" lang="en-US" sz="2755" b="1" dirty="0">
              <a:solidFill>
                <a:schemeClr val="bg1"/>
              </a:solidFill>
              <a:latin typeface="Calibri" panose="020F0502020204030204" charset="0"/>
              <a:ea typeface="Calibri" panose="020F0502020204030204" charset="0"/>
              <a:cs typeface="Calibri" panose="020F0502020204030204" charset="0"/>
            </a:endParaRPr>
          </a:p>
        </p:txBody>
      </p:sp>
      <p:sp>
        <p:nvSpPr>
          <p:cNvPr id="2" name="Text Box 1"/>
          <p:cNvSpPr txBox="1"/>
          <p:nvPr/>
        </p:nvSpPr>
        <p:spPr>
          <a:xfrm>
            <a:off x="5331460" y="2178050"/>
            <a:ext cx="5878830" cy="3481070"/>
          </a:xfrm>
          <a:prstGeom prst="rect">
            <a:avLst/>
          </a:prstGeom>
          <a:noFill/>
        </p:spPr>
        <p:txBody>
          <a:bodyPr wrap="square" rtlCol="0">
            <a:noAutofit/>
          </a:bodyPr>
          <a:p>
            <a:pPr marL="285750" indent="-28575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The Institute for Study and Development Worldwide (IFSD) is a research and consulting organization based in Sydney, Australia.</a:t>
            </a:r>
            <a:endParaRPr lang="en-US" sz="2000">
              <a:solidFill>
                <a:schemeClr val="bg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2000">
              <a:solidFill>
                <a:schemeClr val="bg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It is an international research and development organization that provides expert advice to governments, international agencies, universities, community groups, and the private sector, aiming to foster resilient and inclusive development across Asia, the Pacific, and Africa.</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9" dur="500"/>
                                        <p:tgtEl>
                                          <p:spTgt spid="21"/>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ppt_x</p:attrName>
                                        </p:attrNameLst>
                                      </p:cBhvr>
                                      <p:tavLst>
                                        <p:tav tm="0">
                                          <p:val>
                                            <p:strVal val="#ppt_x-.2"/>
                                          </p:val>
                                        </p:tav>
                                        <p:tav tm="100000">
                                          <p:val>
                                            <p:strVal val="#ppt_x"/>
                                          </p:val>
                                        </p:tav>
                                      </p:tavLst>
                                    </p:anim>
                                    <p:anim calcmode="lin" valueType="num">
                                      <p:cBhvr>
                                        <p:cTn id="14"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500"/>
                                        <p:tgtEl>
                                          <p:spTgt spid="20"/>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500"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P spid="2" grpId="0"/>
      <p:bldP spid="21" grpId="1"/>
      <p:bldP spid="20" grpId="1"/>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419475" y="649923"/>
            <a:ext cx="5789930" cy="558165"/>
          </a:xfrm>
          <a:prstGeom prst="rect">
            <a:avLst/>
          </a:prstGeom>
          <a:noFill/>
        </p:spPr>
        <p:txBody>
          <a:bodyPr wrap="square" rtlCol="0" anchor="ctr">
            <a:spAutoFit/>
          </a:bodyPr>
          <a:lstStyle/>
          <a:p>
            <a:pPr>
              <a:lnSpc>
                <a:spcPct val="110000"/>
              </a:lnSpc>
            </a:pPr>
            <a:r>
              <a:rPr kumimoji="1" lang="en-US" sz="2755" b="1" dirty="0">
                <a:solidFill>
                  <a:schemeClr val="bg1"/>
                </a:solidFill>
                <a:latin typeface="Calibri" panose="020F0502020204030204" charset="0"/>
                <a:ea typeface="Calibri" panose="020F0502020204030204" charset="0"/>
                <a:cs typeface="Calibri" panose="020F0502020204030204" charset="0"/>
              </a:rPr>
              <a:t>Part 1 Introduction to Organization</a:t>
            </a:r>
            <a:endParaRPr kumimoji="1" lang="en-US" sz="2755" b="1" dirty="0">
              <a:solidFill>
                <a:schemeClr val="bg1"/>
              </a:solidFill>
              <a:latin typeface="Calibri" panose="020F0502020204030204" charset="0"/>
              <a:ea typeface="Calibri" panose="020F0502020204030204" charset="0"/>
              <a:cs typeface="Calibri" panose="020F0502020204030204" charset="0"/>
            </a:endParaRPr>
          </a:p>
        </p:txBody>
      </p:sp>
      <p:sp>
        <p:nvSpPr>
          <p:cNvPr id="22" name="Subtitle 2"/>
          <p:cNvSpPr txBox="1"/>
          <p:nvPr/>
        </p:nvSpPr>
        <p:spPr>
          <a:xfrm>
            <a:off x="521335" y="3032760"/>
            <a:ext cx="5089525"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2.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Organization </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a:p>
            <a:pPr algn="l"/>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Hierarchy</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pic>
        <p:nvPicPr>
          <p:cNvPr id="2" name="Picture 1" descr="Herarchy"/>
          <p:cNvPicPr>
            <a:picLocks noChangeAspect="1"/>
          </p:cNvPicPr>
          <p:nvPr/>
        </p:nvPicPr>
        <p:blipFill>
          <a:blip r:embed="rId1"/>
          <a:stretch>
            <a:fillRect/>
          </a:stretch>
        </p:blipFill>
        <p:spPr>
          <a:xfrm>
            <a:off x="5647055" y="1181735"/>
            <a:ext cx="4954905" cy="53251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9" dur="500"/>
                                        <p:tgtEl>
                                          <p:spTgt spid="21"/>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2"/>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15" dur="500"/>
                                        <p:tgtEl>
                                          <p:spTgt spid="22"/>
                                        </p:tgtEl>
                                      </p:cBhvr>
                                    </p:animEffect>
                                  </p:childTnLst>
                                </p:cTn>
                              </p:par>
                            </p:childTnLst>
                          </p:cTn>
                        </p:par>
                        <p:par>
                          <p:cTn id="16" fill="hold">
                            <p:stCondLst>
                              <p:cond delay="1000"/>
                            </p:stCondLst>
                            <p:childTnLst>
                              <p:par>
                                <p:cTn id="17" presetID="29" presetClass="entr" presetSubtype="0" fill="hold" nodeType="afterEffect">
                                  <p:stCondLst>
                                    <p:cond delay="0"/>
                                  </p:stCondLst>
                                  <p:childTnLst>
                                    <p:set>
                                      <p:cBhvr>
                                        <p:cTn id="18" dur="500"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1" grpId="1"/>
      <p:bldP spid="2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70"/>
          <p:cNvSpPr>
            <a:spLocks noChangeArrowheads="1"/>
          </p:cNvSpPr>
          <p:nvPr/>
        </p:nvSpPr>
        <p:spPr bwMode="auto">
          <a:xfrm>
            <a:off x="6488570" y="3915137"/>
            <a:ext cx="530328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600" dirty="0">
                <a:solidFill>
                  <a:schemeClr val="bg1"/>
                </a:solidFill>
                <a:ea typeface="Calibri" panose="020F0502020204030204" charset="0"/>
                <a:cs typeface="Calibri" panose="020F0502020204030204" charset="0"/>
              </a:rPr>
              <a:t>Internship Activities</a:t>
            </a:r>
            <a:endParaRPr lang="zh-CN" altLang="en-US" sz="3600" dirty="0">
              <a:solidFill>
                <a:schemeClr val="bg1"/>
              </a:solidFill>
              <a:ea typeface="Calibri" panose="020F0502020204030204" charset="0"/>
              <a:cs typeface="Calibri" panose="020F0502020204030204" charset="0"/>
            </a:endParaRPr>
          </a:p>
        </p:txBody>
      </p:sp>
      <p:sp>
        <p:nvSpPr>
          <p:cNvPr id="4" name="文本框 18"/>
          <p:cNvSpPr txBox="1">
            <a:spLocks noChangeArrowheads="1"/>
          </p:cNvSpPr>
          <p:nvPr/>
        </p:nvSpPr>
        <p:spPr bwMode="auto">
          <a:xfrm>
            <a:off x="7636510" y="2242185"/>
            <a:ext cx="280797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r>
              <a:rPr kumimoji="1" lang="zh-CN" altLang="en-US" sz="8000" b="1" dirty="0">
                <a:solidFill>
                  <a:schemeClr val="bg1"/>
                </a:solidFill>
                <a:latin typeface="Calibri" panose="020F0502020204030204" charset="0"/>
                <a:ea typeface="Calibri" panose="020F0502020204030204" charset="0"/>
                <a:cs typeface="Calibri" panose="020F0502020204030204" charset="0"/>
              </a:rPr>
              <a:t>Part</a:t>
            </a:r>
            <a:r>
              <a:rPr kumimoji="1" lang="en-US" altLang="zh-CN" sz="8000" b="1" dirty="0">
                <a:solidFill>
                  <a:schemeClr val="bg1"/>
                </a:solidFill>
                <a:latin typeface="Calibri" panose="020F0502020204030204" charset="0"/>
                <a:ea typeface="Calibri" panose="020F0502020204030204" charset="0"/>
                <a:cs typeface="Calibri" panose="020F0502020204030204" charset="0"/>
              </a:rPr>
              <a:t> 2</a:t>
            </a:r>
            <a:endParaRPr kumimoji="1" lang="en-US" altLang="zh-CN" sz="8000" b="1"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p:nvPr/>
        </p:nvSpPr>
        <p:spPr>
          <a:xfrm>
            <a:off x="608330" y="2338070"/>
            <a:ext cx="4978400"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1.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Roles and Responsibilities</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 </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1" name="文本框 20"/>
          <p:cNvSpPr txBox="1"/>
          <p:nvPr/>
        </p:nvSpPr>
        <p:spPr>
          <a:xfrm>
            <a:off x="3143885" y="626111"/>
            <a:ext cx="5789930" cy="515620"/>
          </a:xfrm>
          <a:prstGeom prst="rect">
            <a:avLst/>
          </a:prstGeom>
          <a:noFill/>
        </p:spPr>
        <p:txBody>
          <a:bodyPr wrap="square" rtlCol="0" anchor="ctr">
            <a:spAutoFit/>
          </a:bodyPr>
          <a:lstStyle/>
          <a:p>
            <a:pPr algn="ctr" eaLnBrk="1" hangingPunct="1">
              <a:lnSpc>
                <a:spcPct val="100000"/>
              </a:lnSpc>
              <a:spcBef>
                <a:spcPct val="0"/>
              </a:spcBef>
              <a:buFont typeface="Arial" panose="020B0604020202020204" pitchFamily="34" charset="0"/>
              <a:buNone/>
            </a:pPr>
            <a:r>
              <a:rPr kumimoji="1" lang="en-US" sz="2755" b="1" dirty="0">
                <a:solidFill>
                  <a:schemeClr val="bg1"/>
                </a:solidFill>
                <a:latin typeface="Calibri" panose="020F0502020204030204" charset="0"/>
                <a:ea typeface="Calibri" panose="020F0502020204030204" charset="0"/>
                <a:cs typeface="Calibri" panose="020F0502020204030204" charset="0"/>
              </a:rPr>
              <a:t>Part 2 </a:t>
            </a:r>
            <a:r>
              <a:rPr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rPr>
              <a:t>Internship Activities</a:t>
            </a:r>
            <a:endParaRPr kumimoji="1"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endParaRPr>
          </a:p>
        </p:txBody>
      </p:sp>
      <p:sp>
        <p:nvSpPr>
          <p:cNvPr id="22" name="Subtitle 2"/>
          <p:cNvSpPr txBox="1"/>
          <p:nvPr/>
        </p:nvSpPr>
        <p:spPr>
          <a:xfrm>
            <a:off x="7338060" y="2338070"/>
            <a:ext cx="4661535"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2.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Technical Details of Activities</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3" name="Subtitle 2"/>
          <p:cNvSpPr txBox="1"/>
          <p:nvPr/>
        </p:nvSpPr>
        <p:spPr>
          <a:xfrm>
            <a:off x="552450" y="4083685"/>
            <a:ext cx="4171315"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3.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Project Involved During Internship</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4" name="Subtitle 2"/>
          <p:cNvSpPr txBox="1"/>
          <p:nvPr/>
        </p:nvSpPr>
        <p:spPr>
          <a:xfrm>
            <a:off x="7404735" y="4083685"/>
            <a:ext cx="4914900"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4.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Tasks / Activities Performed</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500"/>
                                        <p:tgtEl>
                                          <p:spTgt spid="20"/>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ppt_x</p:attrName>
                                        </p:attrNameLst>
                                      </p:cBhvr>
                                      <p:tavLst>
                                        <p:tav tm="0">
                                          <p:val>
                                            <p:strVal val="#ppt_x-.2"/>
                                          </p:val>
                                        </p:tav>
                                        <p:tav tm="100000">
                                          <p:val>
                                            <p:strVal val="#ppt_x"/>
                                          </p:val>
                                        </p:tav>
                                      </p:tavLst>
                                    </p:anim>
                                    <p:anim calcmode="lin" valueType="num">
                                      <p:cBhvr>
                                        <p:cTn id="14"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5" dur="500"/>
                                        <p:tgtEl>
                                          <p:spTgt spid="21"/>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500"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ppt_x</p:attrName>
                                        </p:attrNameLst>
                                      </p:cBhvr>
                                      <p:tavLst>
                                        <p:tav tm="0">
                                          <p:val>
                                            <p:strVal val="#ppt_x-.2"/>
                                          </p:val>
                                        </p:tav>
                                        <p:tav tm="100000">
                                          <p:val>
                                            <p:strVal val="#ppt_x"/>
                                          </p:val>
                                        </p:tav>
                                      </p:tavLst>
                                    </p:anim>
                                    <p:anim calcmode="lin" valueType="num">
                                      <p:cBhvr>
                                        <p:cTn id="20"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1" dur="500"/>
                                        <p:tgtEl>
                                          <p:spTgt spid="22"/>
                                        </p:tgtEl>
                                      </p:cBhvr>
                                    </p:animEffect>
                                  </p:childTnLst>
                                </p:cTn>
                              </p:par>
                            </p:childTnLst>
                          </p:cTn>
                        </p:par>
                        <p:par>
                          <p:cTn id="22" fill="hold">
                            <p:stCondLst>
                              <p:cond delay="1500"/>
                            </p:stCondLst>
                            <p:childTnLst>
                              <p:par>
                                <p:cTn id="23" presetID="29" presetClass="entr" presetSubtype="0" fill="hold" grpId="0" nodeType="afterEffect">
                                  <p:stCondLst>
                                    <p:cond delay="0"/>
                                  </p:stCondLst>
                                  <p:childTnLst>
                                    <p:set>
                                      <p:cBhvr>
                                        <p:cTn id="24" dur="500"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ppt_x</p:attrName>
                                        </p:attrNameLst>
                                      </p:cBhvr>
                                      <p:tavLst>
                                        <p:tav tm="0">
                                          <p:val>
                                            <p:strVal val="#ppt_x-.2"/>
                                          </p:val>
                                        </p:tav>
                                        <p:tav tm="100000">
                                          <p:val>
                                            <p:strVal val="#ppt_x"/>
                                          </p:val>
                                        </p:tav>
                                      </p:tavLst>
                                    </p:anim>
                                    <p:anim calcmode="lin" valueType="num">
                                      <p:cBhvr>
                                        <p:cTn id="26" dur="5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27" dur="500"/>
                                        <p:tgtEl>
                                          <p:spTgt spid="23"/>
                                        </p:tgtEl>
                                      </p:cBhvr>
                                    </p:animEffect>
                                  </p:childTnLst>
                                </p:cTn>
                              </p:par>
                            </p:childTnLst>
                          </p:cTn>
                        </p:par>
                        <p:par>
                          <p:cTn id="28" fill="hold">
                            <p:stCondLst>
                              <p:cond delay="2000"/>
                            </p:stCondLst>
                            <p:childTnLst>
                              <p:par>
                                <p:cTn id="29" presetID="29" presetClass="entr" presetSubtype="0" fill="hold" grpId="0" nodeType="afterEffect">
                                  <p:stCondLst>
                                    <p:cond delay="0"/>
                                  </p:stCondLst>
                                  <p:childTnLst>
                                    <p:set>
                                      <p:cBhvr>
                                        <p:cTn id="30" dur="500"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ppt_x</p:attrName>
                                        </p:attrNameLst>
                                      </p:cBhvr>
                                      <p:tavLst>
                                        <p:tav tm="0">
                                          <p:val>
                                            <p:strVal val="#ppt_x-.2"/>
                                          </p:val>
                                        </p:tav>
                                        <p:tav tm="100000">
                                          <p:val>
                                            <p:strVal val="#ppt_x"/>
                                          </p:val>
                                        </p:tav>
                                      </p:tavLst>
                                    </p:anim>
                                    <p:anim calcmode="lin" valueType="num">
                                      <p:cBhvr>
                                        <p:cTn id="32" dur="5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0" grpId="1"/>
      <p:bldP spid="21" grpId="1"/>
      <p:bldP spid="22" grpId="1"/>
      <p:bldP spid="23" grpId="1"/>
      <p:bldP spid="2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p:nvPr/>
        </p:nvSpPr>
        <p:spPr>
          <a:xfrm>
            <a:off x="610870" y="2710180"/>
            <a:ext cx="4978400"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1.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Roles and Responsibilities</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 </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1" name="文本框 20"/>
          <p:cNvSpPr txBox="1"/>
          <p:nvPr/>
        </p:nvSpPr>
        <p:spPr>
          <a:xfrm>
            <a:off x="3143885" y="626111"/>
            <a:ext cx="5789930" cy="515620"/>
          </a:xfrm>
          <a:prstGeom prst="rect">
            <a:avLst/>
          </a:prstGeom>
          <a:noFill/>
        </p:spPr>
        <p:txBody>
          <a:bodyPr wrap="square" rtlCol="0" anchor="ctr">
            <a:spAutoFit/>
          </a:bodyPr>
          <a:lstStyle/>
          <a:p>
            <a:pPr algn="ctr" eaLnBrk="1" hangingPunct="1">
              <a:lnSpc>
                <a:spcPct val="100000"/>
              </a:lnSpc>
              <a:spcBef>
                <a:spcPct val="0"/>
              </a:spcBef>
              <a:buFont typeface="Arial" panose="020B0604020202020204" pitchFamily="34" charset="0"/>
              <a:buNone/>
            </a:pPr>
            <a:r>
              <a:rPr kumimoji="1" lang="en-US" sz="2755" b="1" dirty="0">
                <a:solidFill>
                  <a:schemeClr val="bg1"/>
                </a:solidFill>
                <a:latin typeface="Calibri" panose="020F0502020204030204" charset="0"/>
                <a:ea typeface="Calibri" panose="020F0502020204030204" charset="0"/>
                <a:cs typeface="Calibri" panose="020F0502020204030204" charset="0"/>
              </a:rPr>
              <a:t>Part 2 </a:t>
            </a:r>
            <a:r>
              <a:rPr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rPr>
              <a:t>Internship Activities</a:t>
            </a:r>
            <a:endParaRPr kumimoji="1"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endParaRPr>
          </a:p>
        </p:txBody>
      </p:sp>
      <p:sp>
        <p:nvSpPr>
          <p:cNvPr id="2" name="Text Box 1"/>
          <p:cNvSpPr txBox="1"/>
          <p:nvPr/>
        </p:nvSpPr>
        <p:spPr>
          <a:xfrm>
            <a:off x="4989830" y="2603500"/>
            <a:ext cx="5747385" cy="1920240"/>
          </a:xfrm>
          <a:prstGeom prst="rect">
            <a:avLst/>
          </a:prstGeom>
          <a:noFill/>
        </p:spPr>
        <p:txBody>
          <a:bodyPr wrap="square" rtlCol="0">
            <a:noAutofit/>
          </a:bodyPr>
          <a:p>
            <a:pPr marL="285750" indent="-28575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My main roles was to help create and maintain IFSD websites</a:t>
            </a:r>
            <a:endParaRPr lang="en-US" sz="2000">
              <a:solidFill>
                <a:schemeClr val="bg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2000">
              <a:solidFill>
                <a:schemeClr val="bg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Under the guidance of the technical and IT teams</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500"/>
                                        <p:tgtEl>
                                          <p:spTgt spid="20"/>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ppt_x</p:attrName>
                                        </p:attrNameLst>
                                      </p:cBhvr>
                                      <p:tavLst>
                                        <p:tav tm="0">
                                          <p:val>
                                            <p:strVal val="#ppt_x-.2"/>
                                          </p:val>
                                        </p:tav>
                                        <p:tav tm="100000">
                                          <p:val>
                                            <p:strVal val="#ppt_x"/>
                                          </p:val>
                                        </p:tav>
                                      </p:tavLst>
                                    </p:anim>
                                    <p:anim calcmode="lin" valueType="num">
                                      <p:cBhvr>
                                        <p:cTn id="14"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5" dur="500"/>
                                        <p:tgtEl>
                                          <p:spTgt spid="21"/>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500"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 grpId="0"/>
      <p:bldP spid="20" grpId="1"/>
      <p:bldP spid="21" grpId="1"/>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143885" y="626111"/>
            <a:ext cx="5789930" cy="515620"/>
          </a:xfrm>
          <a:prstGeom prst="rect">
            <a:avLst/>
          </a:prstGeom>
          <a:noFill/>
        </p:spPr>
        <p:txBody>
          <a:bodyPr wrap="square" rtlCol="0" anchor="ctr">
            <a:spAutoFit/>
          </a:bodyPr>
          <a:lstStyle/>
          <a:p>
            <a:pPr algn="ctr" eaLnBrk="1" hangingPunct="1">
              <a:lnSpc>
                <a:spcPct val="100000"/>
              </a:lnSpc>
              <a:spcBef>
                <a:spcPct val="0"/>
              </a:spcBef>
              <a:buFont typeface="Arial" panose="020B0604020202020204" pitchFamily="34" charset="0"/>
              <a:buNone/>
            </a:pPr>
            <a:r>
              <a:rPr kumimoji="1" lang="en-US" sz="2755" b="1" dirty="0">
                <a:solidFill>
                  <a:schemeClr val="bg1"/>
                </a:solidFill>
                <a:latin typeface="Calibri" panose="020F0502020204030204" charset="0"/>
                <a:ea typeface="Calibri" panose="020F0502020204030204" charset="0"/>
                <a:cs typeface="Calibri" panose="020F0502020204030204" charset="0"/>
              </a:rPr>
              <a:t>Part 2 </a:t>
            </a:r>
            <a:r>
              <a:rPr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rPr>
              <a:t>Internship Activities</a:t>
            </a:r>
            <a:endParaRPr kumimoji="1" lang="zh-CN" altLang="en-US" sz="2755" b="1" dirty="0">
              <a:solidFill>
                <a:schemeClr val="bg1"/>
              </a:solidFill>
              <a:latin typeface="Arial" panose="020B0604020202020204" pitchFamily="34" charset="0"/>
              <a:ea typeface="Calibri" panose="020F0502020204030204" charset="0"/>
              <a:cs typeface="Arial" panose="020B0604020202020204" pitchFamily="34" charset="0"/>
              <a:sym typeface="+mn-ea"/>
            </a:endParaRPr>
          </a:p>
        </p:txBody>
      </p:sp>
      <p:sp>
        <p:nvSpPr>
          <p:cNvPr id="23" name="Subtitle 2"/>
          <p:cNvSpPr txBox="1"/>
          <p:nvPr/>
        </p:nvSpPr>
        <p:spPr>
          <a:xfrm>
            <a:off x="587375" y="3059430"/>
            <a:ext cx="4171315" cy="873760"/>
          </a:xfrm>
          <a:prstGeom prst="rect">
            <a:avLst/>
          </a:prstGeom>
        </p:spPr>
        <p:txBody>
          <a:bodyPr vert="horz" wrap="square" lIns="108745" tIns="54373" rIns="108745" bIns="54373" rtlCol="0">
            <a:no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3600" b="1" dirty="0">
                <a:solidFill>
                  <a:schemeClr val="bg1"/>
                </a:solidFill>
                <a:latin typeface="Calibri" panose="020F0502020204030204" charset="0"/>
                <a:ea typeface="Calibri" panose="020F0502020204030204" charset="0"/>
                <a:cs typeface="Calibri" panose="020F0502020204030204" charset="0"/>
                <a:sym typeface="时尚中黑简体" charset="0"/>
              </a:rPr>
              <a:t>2. </a:t>
            </a:r>
            <a:r>
              <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rPr>
              <a:t>Project Involved During Internship</a:t>
            </a:r>
            <a:endParaRPr lang="zh-CN" altLang="en-US" sz="3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 name="Text Box 1"/>
          <p:cNvSpPr txBox="1"/>
          <p:nvPr/>
        </p:nvSpPr>
        <p:spPr>
          <a:xfrm>
            <a:off x="4937125" y="1939290"/>
            <a:ext cx="5922010" cy="3476625"/>
          </a:xfrm>
          <a:prstGeom prst="rect">
            <a:avLst/>
          </a:prstGeom>
          <a:noFill/>
        </p:spPr>
        <p:txBody>
          <a:bodyPr wrap="square" rtlCol="0">
            <a:spAutoFit/>
          </a:bodyPr>
          <a:p>
            <a:pPr marL="285750" indent="-28575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Main tasks involved customizing WordPress themes to match the organization's branding and functional requirements. </a:t>
            </a:r>
            <a:endParaRPr lang="en-US" sz="2000">
              <a:solidFill>
                <a:schemeClr val="bg1"/>
              </a:solidFill>
              <a:latin typeface="Times New Roman" panose="02020603050405020304" charset="0"/>
              <a:cs typeface="Times New Roman" panose="02020603050405020304" charset="0"/>
            </a:endParaRPr>
          </a:p>
          <a:p>
            <a:pPr indent="0" algn="just">
              <a:buFont typeface="Arial" panose="020B0604020202020204" pitchFamily="34" charset="0"/>
              <a:buNone/>
            </a:pPr>
            <a:endParaRPr lang="en-US" sz="2000">
              <a:solidFill>
                <a:schemeClr val="bg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This included making design adjustments and optimizing site performance with plugins for better SEO.  </a:t>
            </a:r>
            <a:endParaRPr lang="en-US" sz="2000">
              <a:solidFill>
                <a:schemeClr val="bg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2000">
              <a:solidFill>
                <a:schemeClr val="bg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 designed graphics, infographics, and features image for blogs and website posts using Canva, ensuring they aligned with our brand's look and feel.</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9" dur="500"/>
                                        <p:tgtEl>
                                          <p:spTgt spid="21"/>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500"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ppt_x</p:attrName>
                                        </p:attrNameLst>
                                      </p:cBhvr>
                                      <p:tavLst>
                                        <p:tav tm="0">
                                          <p:val>
                                            <p:strVal val="#ppt_x-.2"/>
                                          </p:val>
                                        </p:tav>
                                        <p:tav tm="100000">
                                          <p:val>
                                            <p:strVal val="#ppt_x"/>
                                          </p:val>
                                        </p:tav>
                                      </p:tavLst>
                                    </p:anim>
                                    <p:anim calcmode="lin" valueType="num">
                                      <p:cBhvr>
                                        <p:cTn id="14" dur="5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15" dur="500"/>
                                        <p:tgtEl>
                                          <p:spTgt spid="23"/>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500"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 grpId="0"/>
      <p:bldP spid="21" grpId="1"/>
      <p:bldP spid="23" grpId="1"/>
      <p:bldP spid="2" grpId="1"/>
    </p:bldLst>
  </p:timing>
</p:sld>
</file>

<file path=ppt/tags/tag1.xml><?xml version="1.0" encoding="utf-8"?>
<p:tagLst xmlns:p="http://schemas.openxmlformats.org/presentationml/2006/main">
  <p:tag name="PA" val="v3.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2503</Words>
  <Application>WPS Presentation</Application>
  <PresentationFormat>宽屏</PresentationFormat>
  <Paragraphs>118</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Calibri</vt:lpstr>
      <vt:lpstr>Arial</vt:lpstr>
      <vt:lpstr>Open Sans Light</vt:lpstr>
      <vt:lpstr>Times New Roman</vt:lpstr>
      <vt:lpstr>Open Sans</vt:lpstr>
      <vt:lpstr>Segoe Print</vt:lpstr>
      <vt:lpstr>时尚中黑简体</vt:lpstr>
      <vt:lpstr>Yu Mincho</vt:lpstr>
      <vt:lpstr>Microsoft YaHei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pk450</cp:lastModifiedBy>
  <cp:revision>98</cp:revision>
  <dcterms:created xsi:type="dcterms:W3CDTF">2018-04-01T14:11:00Z</dcterms:created>
  <dcterms:modified xsi:type="dcterms:W3CDTF">2024-07-27T01:28:32Z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897F9BBA49AF41A9BAE50EA27B2947EC_12</vt:lpwstr>
  </property>
</Properties>
</file>