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57" r:id="rId5"/>
    <p:sldId id="269" r:id="rId6"/>
    <p:sldId id="258" r:id="rId7"/>
    <p:sldId id="259" r:id="rId8"/>
    <p:sldId id="260" r:id="rId9"/>
    <p:sldId id="261" r:id="rId10"/>
    <p:sldId id="262" r:id="rId11"/>
    <p:sldId id="271" r:id="rId12"/>
    <p:sldId id="263" r:id="rId13"/>
    <p:sldId id="272" r:id="rId14"/>
    <p:sldId id="264" r:id="rId15"/>
    <p:sldId id="273" r:id="rId16"/>
    <p:sldId id="265" r:id="rId17"/>
    <p:sldId id="274" r:id="rId18"/>
    <p:sldId id="270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3095" y="1358900"/>
            <a:ext cx="11306810" cy="3353435"/>
          </a:xfrm>
        </p:spPr>
        <p:txBody>
          <a:bodyPr/>
          <a:lstStyle/>
          <a:p>
            <a:pPr algn="ctr"/>
            <a:r>
              <a:rPr lang="en-US" sz="54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SOFTWARE ENGINEERING</a:t>
            </a:r>
            <a:endParaRPr lang="en-US" sz="54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28650"/>
            <a:ext cx="10972800" cy="1020445"/>
          </a:xfrm>
        </p:spPr>
        <p:txBody>
          <a:bodyPr/>
          <a:p>
            <a:r>
              <a:rPr lang="en-US" altLang="zh-CN" b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Initial (1):</a:t>
            </a:r>
            <a:b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</a:b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306320" y="1776095"/>
            <a:ext cx="17164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No rule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470275" y="2955290"/>
            <a:ext cx="24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 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698115" y="2809240"/>
            <a:ext cx="59188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Depend upon individual effort, talent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609600" y="50546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CMM level 2: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10005" y="5639435"/>
            <a:ext cx="2157730" cy="664210"/>
          </a:xfrm>
          <a:prstGeom prst="roundRect">
            <a:avLst/>
          </a:prstGeom>
          <a:solidFill>
            <a:srgbClr val="FFC000"/>
          </a:solidFill>
          <a:ln w="9525" cap="flat" cmpd="sng" algn="ctr">
            <a:gradFill>
              <a:gsLst>
                <a:gs pos="0">
                  <a:srgbClr val="FECF40"/>
                </a:gs>
                <a:gs pos="100000">
                  <a:srgbClr val="846C21"/>
                </a:gs>
              </a:gsLst>
            </a:gra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Initial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(1)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70200" y="4589780"/>
            <a:ext cx="2157730" cy="664210"/>
          </a:xfrm>
          <a:prstGeom prst="roundRect">
            <a:avLst/>
          </a:prstGeom>
          <a:solidFill>
            <a:srgbClr val="FFFF00"/>
          </a:solidFill>
          <a:ln w="9525" cap="flat" cmpd="sng" algn="ctr"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</a:gra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Repeatable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(2)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Curved Down Arrow 13"/>
          <p:cNvSpPr/>
          <p:nvPr/>
        </p:nvSpPr>
        <p:spPr>
          <a:xfrm rot="19080000">
            <a:off x="1729105" y="3990975"/>
            <a:ext cx="1612900" cy="995045"/>
          </a:xfrm>
          <a:prstGeom prst="curvedDownArrow">
            <a:avLst>
              <a:gd name="adj1" fmla="val 25000"/>
              <a:gd name="adj2" fmla="val 46537"/>
              <a:gd name="adj3" fmla="val 36385"/>
            </a:avLst>
          </a:prstGeom>
          <a:gradFill rotWithShape="0"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0" grpId="0" animBg="1"/>
      <p:bldP spid="1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628650"/>
            <a:ext cx="10972800" cy="1020445"/>
          </a:xfrm>
        </p:spPr>
        <p:txBody>
          <a:bodyPr/>
          <a:p>
            <a:r>
              <a:rPr lang="en-US" altLang="zh-CN" b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Repeatable (2):</a:t>
            </a:r>
            <a:b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</a:b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854835" y="2042160"/>
            <a:ext cx="319087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Project Planning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368675" y="3644265"/>
            <a:ext cx="621411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Track cost, schedule and functionlity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1310005" y="5639435"/>
            <a:ext cx="2157730" cy="664210"/>
          </a:xfrm>
          <a:prstGeom prst="roundRect">
            <a:avLst/>
          </a:prstGeom>
          <a:solidFill>
            <a:srgbClr val="FFC000"/>
          </a:solidFill>
          <a:ln w="9525" cap="flat" cmpd="sng" algn="ctr">
            <a:gradFill>
              <a:gsLst>
                <a:gs pos="0">
                  <a:srgbClr val="FECF40"/>
                </a:gs>
                <a:gs pos="100000">
                  <a:srgbClr val="846C21"/>
                </a:gs>
              </a:gsLst>
            </a:gra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Initial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(1)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70200" y="4589780"/>
            <a:ext cx="2157730" cy="664210"/>
          </a:xfrm>
          <a:prstGeom prst="roundRect">
            <a:avLst/>
          </a:prstGeom>
          <a:solidFill>
            <a:srgbClr val="FFFF00"/>
          </a:solidFill>
          <a:ln w="9525" cap="flat" cmpd="sng" algn="ctr"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</a:gra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Repeatable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(2)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530090" y="3472815"/>
            <a:ext cx="2157730" cy="664210"/>
          </a:xfrm>
          <a:prstGeom prst="roundRect">
            <a:avLst/>
          </a:prstGeom>
          <a:solidFill>
            <a:srgbClr val="92D050"/>
          </a:solidFill>
          <a:ln w="9525" cap="flat" cmpd="sng" algn="ctr">
            <a:gradFill>
              <a:gsLst>
                <a:gs pos="0">
                  <a:srgbClr val="9EE256"/>
                </a:gs>
                <a:gs pos="100000">
                  <a:srgbClr val="52762D"/>
                </a:gs>
              </a:gsLst>
            </a:gra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Defined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(3)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Curved Down Arrow 13"/>
          <p:cNvSpPr/>
          <p:nvPr/>
        </p:nvSpPr>
        <p:spPr>
          <a:xfrm rot="19080000">
            <a:off x="1729105" y="3990975"/>
            <a:ext cx="1612900" cy="995045"/>
          </a:xfrm>
          <a:prstGeom prst="curvedDownArrow">
            <a:avLst>
              <a:gd name="adj1" fmla="val 25000"/>
              <a:gd name="adj2" fmla="val 46537"/>
              <a:gd name="adj3" fmla="val 36385"/>
            </a:avLst>
          </a:prstGeom>
          <a:gradFill rotWithShape="0"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" name="Curved Down Arrow 14"/>
          <p:cNvSpPr/>
          <p:nvPr/>
        </p:nvSpPr>
        <p:spPr>
          <a:xfrm rot="19080000">
            <a:off x="3500755" y="2955925"/>
            <a:ext cx="1612900" cy="995045"/>
          </a:xfrm>
          <a:prstGeom prst="curvedDownArrow">
            <a:avLst>
              <a:gd name="adj1" fmla="val 25000"/>
              <a:gd name="adj2" fmla="val 46537"/>
              <a:gd name="adj3" fmla="val 36385"/>
            </a:avLst>
          </a:prstGeom>
          <a:gradFill rotWithShape="0"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609600" y="50546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CMM level 3: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1" grpId="0" animBg="1"/>
      <p:bldP spid="1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628650"/>
            <a:ext cx="10972800" cy="1020445"/>
          </a:xfrm>
        </p:spPr>
        <p:txBody>
          <a:bodyPr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800" b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Defined (3):</a:t>
            </a:r>
            <a:b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</a:br>
            <a:endParaRPr 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1859280" y="1760855"/>
            <a:ext cx="693674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Documented,  standardized and integrated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/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983230" y="2738120"/>
            <a:ext cx="21678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Developing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213225" y="3742055"/>
            <a:ext cx="15621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Testing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040630" y="4601210"/>
            <a:ext cx="23456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Maintaining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2" grpId="0"/>
      <p:bldP spid="2" grpId="1"/>
      <p:bldP spid="3" grpId="0"/>
      <p:bldP spid="3" grpId="1"/>
      <p:bldP spid="6" grpId="0"/>
      <p:bldP spid="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1310005" y="5639435"/>
            <a:ext cx="2157730" cy="664210"/>
          </a:xfrm>
          <a:prstGeom prst="roundRect">
            <a:avLst/>
          </a:prstGeom>
          <a:solidFill>
            <a:srgbClr val="FFC000"/>
          </a:solidFill>
          <a:ln w="9525" cap="flat" cmpd="sng" algn="ctr">
            <a:gradFill>
              <a:gsLst>
                <a:gs pos="0">
                  <a:srgbClr val="FECF40"/>
                </a:gs>
                <a:gs pos="100000">
                  <a:srgbClr val="846C21"/>
                </a:gs>
              </a:gsLst>
            </a:gra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Initial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(1)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70200" y="4589780"/>
            <a:ext cx="2157730" cy="664210"/>
          </a:xfrm>
          <a:prstGeom prst="roundRect">
            <a:avLst/>
          </a:prstGeom>
          <a:solidFill>
            <a:srgbClr val="FFFF00"/>
          </a:solidFill>
          <a:ln w="9525" cap="flat" cmpd="sng" algn="ctr"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</a:gra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Repeatable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(2)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530090" y="3472815"/>
            <a:ext cx="2157730" cy="664210"/>
          </a:xfrm>
          <a:prstGeom prst="roundRect">
            <a:avLst/>
          </a:prstGeom>
          <a:solidFill>
            <a:srgbClr val="92D050"/>
          </a:solidFill>
          <a:ln w="9525" cap="flat" cmpd="sng" algn="ctr">
            <a:gradFill>
              <a:gsLst>
                <a:gs pos="0">
                  <a:srgbClr val="9EE256"/>
                </a:gs>
                <a:gs pos="100000">
                  <a:srgbClr val="52762D"/>
                </a:gs>
              </a:gsLst>
            </a:gra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Defined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(3)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189980" y="2356485"/>
            <a:ext cx="2157730" cy="664210"/>
          </a:xfrm>
          <a:prstGeom prst="roundRect">
            <a:avLst/>
          </a:prstGeom>
          <a:solidFill>
            <a:srgbClr val="00B050"/>
          </a:solidFill>
          <a:ln w="9525" cap="flat" cmpd="sng" algn="ctr"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</a:gra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Managed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(4)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Curved Down Arrow 13"/>
          <p:cNvSpPr/>
          <p:nvPr/>
        </p:nvSpPr>
        <p:spPr>
          <a:xfrm rot="19080000">
            <a:off x="1729105" y="3990975"/>
            <a:ext cx="1612900" cy="995045"/>
          </a:xfrm>
          <a:prstGeom prst="curvedDownArrow">
            <a:avLst>
              <a:gd name="adj1" fmla="val 25000"/>
              <a:gd name="adj2" fmla="val 46537"/>
              <a:gd name="adj3" fmla="val 36385"/>
            </a:avLst>
          </a:prstGeom>
          <a:gradFill rotWithShape="0"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" name="Curved Down Arrow 14"/>
          <p:cNvSpPr/>
          <p:nvPr/>
        </p:nvSpPr>
        <p:spPr>
          <a:xfrm rot="19080000">
            <a:off x="3500755" y="2955925"/>
            <a:ext cx="1612900" cy="995045"/>
          </a:xfrm>
          <a:prstGeom prst="curvedDownArrow">
            <a:avLst>
              <a:gd name="adj1" fmla="val 25000"/>
              <a:gd name="adj2" fmla="val 46537"/>
              <a:gd name="adj3" fmla="val 36385"/>
            </a:avLst>
          </a:prstGeom>
          <a:gradFill rotWithShape="0"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Curved Down Arrow 15"/>
          <p:cNvSpPr/>
          <p:nvPr/>
        </p:nvSpPr>
        <p:spPr>
          <a:xfrm rot="19080000">
            <a:off x="5153660" y="1835150"/>
            <a:ext cx="1612900" cy="995045"/>
          </a:xfrm>
          <a:prstGeom prst="curvedDownArrow">
            <a:avLst>
              <a:gd name="adj1" fmla="val 25000"/>
              <a:gd name="adj2" fmla="val 46537"/>
              <a:gd name="adj3" fmla="val 36385"/>
            </a:avLst>
          </a:prstGeom>
          <a:gradFill rotWithShape="0"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609600" y="50546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CMM level 4: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2" grpId="0" animBg="1"/>
      <p:bldP spid="1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628650"/>
            <a:ext cx="10972800" cy="1020445"/>
          </a:xfrm>
        </p:spPr>
        <p:txBody>
          <a:bodyPr/>
          <a:p>
            <a:r>
              <a:rPr lang="en-US" altLang="zh-CN" b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Managed (4):</a:t>
            </a:r>
            <a:b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</a:b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606550" y="2329180"/>
            <a:ext cx="510222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Software Quality management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703320" y="3930650"/>
            <a:ext cx="430974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Quantitaive management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1310005" y="5639435"/>
            <a:ext cx="2157730" cy="664210"/>
          </a:xfrm>
          <a:prstGeom prst="roundRect">
            <a:avLst/>
          </a:prstGeom>
          <a:solidFill>
            <a:srgbClr val="FFC000"/>
          </a:solidFill>
          <a:ln w="9525" cap="flat" cmpd="sng" algn="ctr">
            <a:gradFill>
              <a:gsLst>
                <a:gs pos="0">
                  <a:srgbClr val="FECF40"/>
                </a:gs>
                <a:gs pos="100000">
                  <a:srgbClr val="846C21"/>
                </a:gs>
              </a:gsLst>
            </a:gra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Initial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(1)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70200" y="4589780"/>
            <a:ext cx="2157730" cy="664210"/>
          </a:xfrm>
          <a:prstGeom prst="roundRect">
            <a:avLst/>
          </a:prstGeom>
          <a:solidFill>
            <a:srgbClr val="FFFF00"/>
          </a:solidFill>
          <a:ln w="9525" cap="flat" cmpd="sng" algn="ctr"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</a:gra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Repeatable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(2)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530090" y="3472815"/>
            <a:ext cx="2157730" cy="664210"/>
          </a:xfrm>
          <a:prstGeom prst="roundRect">
            <a:avLst/>
          </a:prstGeom>
          <a:solidFill>
            <a:srgbClr val="92D050"/>
          </a:solidFill>
          <a:ln w="9525" cap="flat" cmpd="sng" algn="ctr">
            <a:gradFill>
              <a:gsLst>
                <a:gs pos="0">
                  <a:srgbClr val="9EE256"/>
                </a:gs>
                <a:gs pos="100000">
                  <a:srgbClr val="52762D"/>
                </a:gs>
              </a:gsLst>
            </a:gra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Defined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(3)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189980" y="2356485"/>
            <a:ext cx="2157730" cy="664210"/>
          </a:xfrm>
          <a:prstGeom prst="roundRect">
            <a:avLst/>
          </a:prstGeom>
          <a:solidFill>
            <a:srgbClr val="00B050"/>
          </a:solidFill>
          <a:ln w="9525" cap="flat" cmpd="sng" algn="ctr"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</a:gra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Managed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(4)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091170" y="1299845"/>
            <a:ext cx="2157730" cy="664210"/>
          </a:xfrm>
          <a:prstGeom prst="roundRect">
            <a:avLst/>
          </a:prstGeom>
          <a:solidFill>
            <a:srgbClr val="00B0F0"/>
          </a:solidFill>
          <a:ln w="9525" cap="flat" cmpd="sng" algn="ctr"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</a:gra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Optimizing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(5)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Curved Down Arrow 13"/>
          <p:cNvSpPr/>
          <p:nvPr/>
        </p:nvSpPr>
        <p:spPr>
          <a:xfrm rot="19080000">
            <a:off x="1729105" y="3990975"/>
            <a:ext cx="1612900" cy="995045"/>
          </a:xfrm>
          <a:prstGeom prst="curvedDownArrow">
            <a:avLst>
              <a:gd name="adj1" fmla="val 25000"/>
              <a:gd name="adj2" fmla="val 46537"/>
              <a:gd name="adj3" fmla="val 36385"/>
            </a:avLst>
          </a:prstGeom>
          <a:gradFill rotWithShape="0"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" name="Curved Down Arrow 14"/>
          <p:cNvSpPr/>
          <p:nvPr/>
        </p:nvSpPr>
        <p:spPr>
          <a:xfrm rot="19080000">
            <a:off x="3500755" y="2955925"/>
            <a:ext cx="1612900" cy="995045"/>
          </a:xfrm>
          <a:prstGeom prst="curvedDownArrow">
            <a:avLst>
              <a:gd name="adj1" fmla="val 25000"/>
              <a:gd name="adj2" fmla="val 46537"/>
              <a:gd name="adj3" fmla="val 36385"/>
            </a:avLst>
          </a:prstGeom>
          <a:gradFill rotWithShape="0"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Curved Down Arrow 15"/>
          <p:cNvSpPr/>
          <p:nvPr/>
        </p:nvSpPr>
        <p:spPr>
          <a:xfrm rot="19080000">
            <a:off x="5153660" y="1835150"/>
            <a:ext cx="1612900" cy="995045"/>
          </a:xfrm>
          <a:prstGeom prst="curvedDownArrow">
            <a:avLst>
              <a:gd name="adj1" fmla="val 25000"/>
              <a:gd name="adj2" fmla="val 46537"/>
              <a:gd name="adj3" fmla="val 36385"/>
            </a:avLst>
          </a:prstGeom>
          <a:gradFill rotWithShape="0"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Curved Down Arrow 16"/>
          <p:cNvSpPr/>
          <p:nvPr/>
        </p:nvSpPr>
        <p:spPr>
          <a:xfrm rot="19080000">
            <a:off x="7018020" y="736600"/>
            <a:ext cx="1612900" cy="995045"/>
          </a:xfrm>
          <a:prstGeom prst="curvedDownArrow">
            <a:avLst>
              <a:gd name="adj1" fmla="val 25000"/>
              <a:gd name="adj2" fmla="val 46537"/>
              <a:gd name="adj3" fmla="val 36385"/>
            </a:avLst>
          </a:prstGeom>
          <a:gradFill rotWithShape="0"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609600" y="50546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CMM level 5: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3" grpId="0" animBg="1"/>
      <p:bldP spid="1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628650"/>
            <a:ext cx="10972800" cy="1020445"/>
          </a:xfrm>
        </p:spPr>
        <p:txBody>
          <a:bodyPr/>
          <a:p>
            <a:r>
              <a:rPr lang="en-US" altLang="zh-CN" b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Optimizing (5):</a:t>
            </a:r>
            <a:b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</a:b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204595" y="1649095"/>
            <a:ext cx="456120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Test process optimization 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05380" y="3164205"/>
            <a:ext cx="68300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Technology change management 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4615180" y="4679315"/>
            <a:ext cx="36245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Defect preventation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/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2" grpId="0"/>
      <p:bldP spid="2" grpId="1"/>
      <p:bldP spid="3" grpId="0"/>
      <p:bldP spid="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145" y="3137535"/>
            <a:ext cx="10972800" cy="582613"/>
          </a:xfrm>
        </p:spPr>
        <p:txBody>
          <a:bodyPr/>
          <a:p>
            <a:pPr algn="ctr"/>
            <a:r>
              <a:rPr lang="en-US" sz="4800" b="1"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br>
              <a:rPr lang="en-US" sz="48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4800" b="1">
                <a:latin typeface="Times New Roman" panose="02020603050405020304" charset="0"/>
                <a:cs typeface="Times New Roman" panose="02020603050405020304" charset="0"/>
              </a:rPr>
              <a:t>for </a:t>
            </a:r>
            <a:br>
              <a:rPr lang="en-US" sz="48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4800" b="1">
                <a:latin typeface="Times New Roman" panose="02020603050405020304" charset="0"/>
                <a:cs typeface="Times New Roman" panose="02020603050405020304" charset="0"/>
              </a:rPr>
              <a:t>Listening</a:t>
            </a:r>
            <a:endParaRPr lang="en-US" sz="4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386715" y="546735"/>
            <a:ext cx="11306810" cy="1422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en-US" sz="44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SOFTWARE ENGINEERING</a:t>
            </a:r>
            <a:endParaRPr lang="en-US" sz="44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295775" y="2502535"/>
            <a:ext cx="39382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 b="1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</a:rPr>
              <a:t>SOFTWARE TESTING </a:t>
            </a:r>
            <a:endParaRPr lang="en-US" sz="2800" b="1"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scaled="0"/>
              </a:gra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295015" y="3754120"/>
            <a:ext cx="59397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rgbClr val="C00000"/>
                </a:solidFill>
              </a:rPr>
              <a:t>SOFTWARE MEASUREMENT &amp; METRIC</a:t>
            </a:r>
            <a:endParaRPr lang="en-US" sz="2400" b="1">
              <a:solidFill>
                <a:srgbClr val="C000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826125" y="5166360"/>
            <a:ext cx="7893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b="1"/>
              <a:t>CMM</a:t>
            </a:r>
            <a:endParaRPr lang="en-US" sz="2000" b="1"/>
          </a:p>
        </p:txBody>
      </p:sp>
      <p:sp>
        <p:nvSpPr>
          <p:cNvPr id="9" name="Down Arrow 8"/>
          <p:cNvSpPr/>
          <p:nvPr/>
        </p:nvSpPr>
        <p:spPr>
          <a:xfrm>
            <a:off x="5720715" y="1730375"/>
            <a:ext cx="995680" cy="664210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5730875" y="3069590"/>
            <a:ext cx="995680" cy="664210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5716270" y="4311015"/>
            <a:ext cx="995680" cy="664210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6" grpId="0"/>
      <p:bldP spid="6" grpId="1"/>
      <p:bldP spid="11" grpId="0" animBg="1"/>
      <p:bldP spid="11" grpId="1" animBg="1"/>
      <p:bldP spid="7" grpId="0"/>
      <p:bldP spid="7" grpId="1"/>
      <p:bldP spid="12" grpId="0" animBg="1"/>
      <p:bldP spid="12" grpId="1" animBg="1"/>
      <p:bldP spid="8" grpId="0"/>
      <p:bldP spid="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30145"/>
            <a:ext cx="10972800" cy="1447800"/>
          </a:xfrm>
        </p:spPr>
        <p:txBody>
          <a:bodyPr/>
          <a:p>
            <a:pPr algn="ctr"/>
            <a:r>
              <a:rPr lang="en-US" sz="80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CMM</a:t>
            </a:r>
            <a:endParaRPr lang="en-US" sz="80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88950" y="530860"/>
            <a:ext cx="10972800" cy="1080770"/>
          </a:xfrm>
        </p:spPr>
        <p:txBody>
          <a:bodyPr/>
          <a:p>
            <a:pPr marL="0" indent="0">
              <a:buFont typeface="Arial" panose="020B0604020202020204" pitchFamily="34" charset="0"/>
              <a:buNone/>
            </a:pPr>
            <a:br>
              <a:rPr lang="en-US">
                <a:latin typeface="Times New Roman" panose="02020603050405020304" charset="0"/>
                <a:cs typeface="Times New Roman" panose="02020603050405020304" charset="0"/>
              </a:rPr>
            </a:b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609600" y="4511675"/>
            <a:ext cx="10972800" cy="122174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en-US" sz="5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CMM</a:t>
            </a:r>
            <a:endParaRPr lang="en-US" sz="54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Cloud Callout 15"/>
          <p:cNvSpPr/>
          <p:nvPr/>
        </p:nvSpPr>
        <p:spPr>
          <a:xfrm>
            <a:off x="7521575" y="2192655"/>
            <a:ext cx="3874770" cy="2319020"/>
          </a:xfrm>
          <a:prstGeom prst="cloudCallout">
            <a:avLst>
              <a:gd name="adj1" fmla="val -55735"/>
              <a:gd name="adj2" fmla="val 69468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4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Level ?</a:t>
            </a:r>
            <a:endParaRPr kumimoji="0" lang="en-US" altLang="zh-CN" sz="44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Cloud Callout 16"/>
          <p:cNvSpPr/>
          <p:nvPr/>
        </p:nvSpPr>
        <p:spPr>
          <a:xfrm>
            <a:off x="4239260" y="727075"/>
            <a:ext cx="4014470" cy="2426335"/>
          </a:xfrm>
          <a:prstGeom prst="cloudCallout">
            <a:avLst>
              <a:gd name="adj1" fmla="val 316"/>
              <a:gd name="adj2" fmla="val 10912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Uses?</a:t>
            </a:r>
            <a:endParaRPr kumimoji="0" lang="en-US" altLang="zh-CN" sz="44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8" name="Cloud Callout 17"/>
          <p:cNvSpPr/>
          <p:nvPr/>
        </p:nvSpPr>
        <p:spPr>
          <a:xfrm>
            <a:off x="377190" y="2247900"/>
            <a:ext cx="4194810" cy="2504440"/>
          </a:xfrm>
          <a:prstGeom prst="cloudCallout">
            <a:avLst>
              <a:gd name="adj1" fmla="val 56242"/>
              <a:gd name="adj2" fmla="val 60105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what?</a:t>
            </a:r>
            <a:endParaRPr kumimoji="0" lang="en-US" altLang="zh-CN" sz="4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7" grpId="0" animBg="1"/>
      <p:bldP spid="17" grpId="1" animBg="1"/>
      <p:bldP spid="16" grpId="0" animBg="1"/>
      <p:bldP spid="1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615440"/>
            <a:ext cx="10972800" cy="1447800"/>
          </a:xfrm>
        </p:spPr>
        <p:txBody>
          <a:bodyPr/>
          <a:p>
            <a:pPr algn="ctr"/>
            <a:r>
              <a:rPr lang="en-US" sz="5400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5400" b="1">
                <a:latin typeface="Times New Roman" panose="02020603050405020304" charset="0"/>
                <a:cs typeface="Times New Roman" panose="02020603050405020304" charset="0"/>
              </a:rPr>
              <a:t>MM</a:t>
            </a:r>
            <a:endParaRPr lang="en-US" sz="5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441065" y="2645410"/>
            <a:ext cx="1994535" cy="199453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" name="Text Box 6"/>
          <p:cNvSpPr txBox="1"/>
          <p:nvPr/>
        </p:nvSpPr>
        <p:spPr>
          <a:xfrm>
            <a:off x="1319530" y="4639945"/>
            <a:ext cx="3642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CAPABILITY</a:t>
            </a:r>
            <a:endParaRPr lang="en-US" sz="3600" b="1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/>
        </p:nvSpPr>
        <p:spPr>
          <a:xfrm>
            <a:off x="609600" y="1434465"/>
            <a:ext cx="10972800" cy="1447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en-US" sz="5400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5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sz="5400" b="1">
                <a:latin typeface="Times New Roman" panose="02020603050405020304" charset="0"/>
                <a:cs typeface="Times New Roman" panose="02020603050405020304" charset="0"/>
              </a:rPr>
              <a:t>M</a:t>
            </a:r>
            <a:endParaRPr lang="en-US" sz="5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456305" y="2464435"/>
            <a:ext cx="1994535" cy="199453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" name="Text Box 6"/>
          <p:cNvSpPr txBox="1"/>
          <p:nvPr/>
        </p:nvSpPr>
        <p:spPr>
          <a:xfrm>
            <a:off x="1259205" y="4458970"/>
            <a:ext cx="3642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CAPABILITY</a:t>
            </a:r>
            <a:endParaRPr lang="en-US" sz="2800" b="1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75680" y="2464435"/>
            <a:ext cx="10795" cy="205803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" name="Text Box 8"/>
          <p:cNvSpPr txBox="1"/>
          <p:nvPr/>
        </p:nvSpPr>
        <p:spPr>
          <a:xfrm>
            <a:off x="5234305" y="4458970"/>
            <a:ext cx="21316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MATURITY</a:t>
            </a:r>
            <a:endParaRPr lang="en-US" sz="28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/>
        </p:nvSpPr>
        <p:spPr>
          <a:xfrm>
            <a:off x="609600" y="1419225"/>
            <a:ext cx="10972800" cy="1447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en-US" sz="5400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5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sz="5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endParaRPr lang="en-US" sz="54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441065" y="2449195"/>
            <a:ext cx="1994535" cy="199453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" name="Text Box 6"/>
          <p:cNvSpPr txBox="1"/>
          <p:nvPr/>
        </p:nvSpPr>
        <p:spPr>
          <a:xfrm>
            <a:off x="1259205" y="4443730"/>
            <a:ext cx="3642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CAPABILITY</a:t>
            </a:r>
            <a:endParaRPr lang="en-US" sz="2800" b="1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75680" y="2449195"/>
            <a:ext cx="10795" cy="205803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" name="Text Box 8"/>
          <p:cNvSpPr txBox="1"/>
          <p:nvPr/>
        </p:nvSpPr>
        <p:spPr>
          <a:xfrm>
            <a:off x="5234305" y="4443730"/>
            <a:ext cx="21316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MATURITY</a:t>
            </a:r>
            <a:endParaRPr lang="en-US" sz="28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726555" y="2449195"/>
            <a:ext cx="1849755" cy="201231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0" name="Text Box 9"/>
          <p:cNvSpPr txBox="1"/>
          <p:nvPr/>
        </p:nvSpPr>
        <p:spPr>
          <a:xfrm>
            <a:off x="8017510" y="4443730"/>
            <a:ext cx="15271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MODEL</a:t>
            </a:r>
            <a:endParaRPr lang="en-US" sz="28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530860"/>
            <a:ext cx="10972800" cy="1080770"/>
          </a:xfrm>
        </p:spPr>
        <p:txBody>
          <a:bodyPr/>
          <a:p>
            <a:pPr marL="0" indent="0">
              <a:buFont typeface="Arial" panose="020B0604020202020204" pitchFamily="34" charset="0"/>
              <a:buNone/>
            </a:pPr>
            <a:br>
              <a:rPr lang="en-US"/>
            </a:br>
            <a:endParaRPr lang="en-US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88950" y="460375"/>
            <a:ext cx="10972800" cy="122174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en-US" sz="5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CMM</a:t>
            </a:r>
            <a:endParaRPr lang="en-US" sz="5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74980" y="1866265"/>
            <a:ext cx="11242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Capability Maturity Model</a:t>
            </a:r>
            <a:endParaRPr lang="en-US" sz="280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692275" y="2715895"/>
            <a:ext cx="88080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Not software but Framework used by organization</a:t>
            </a:r>
            <a:endParaRPr lang="en-US" sz="280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80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00"/>
          </a:p>
        </p:txBody>
      </p:sp>
      <p:sp>
        <p:nvSpPr>
          <p:cNvPr id="10" name="Text Box 9"/>
          <p:cNvSpPr txBox="1"/>
          <p:nvPr/>
        </p:nvSpPr>
        <p:spPr>
          <a:xfrm>
            <a:off x="3611880" y="3687445"/>
            <a:ext cx="72313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Based on Feedback &amp; development practices</a:t>
            </a:r>
            <a:endParaRPr lang="en-US" sz="280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80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00"/>
          </a:p>
        </p:txBody>
      </p:sp>
      <p:sp>
        <p:nvSpPr>
          <p:cNvPr id="11" name="Text Box 10"/>
          <p:cNvSpPr txBox="1"/>
          <p:nvPr/>
        </p:nvSpPr>
        <p:spPr>
          <a:xfrm>
            <a:off x="5455920" y="4782820"/>
            <a:ext cx="410845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Describes into five level</a:t>
            </a:r>
            <a:endParaRPr lang="en-US" sz="280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0" grpId="0"/>
      <p:bldP spid="10" grpId="1"/>
      <p:bldP spid="11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310005" y="5639435"/>
            <a:ext cx="2157730" cy="664210"/>
          </a:xfrm>
          <a:prstGeom prst="roundRect">
            <a:avLst/>
          </a:prstGeom>
          <a:solidFill>
            <a:srgbClr val="FFC000"/>
          </a:solidFill>
          <a:ln w="9525" cap="flat" cmpd="sng" algn="ctr">
            <a:gradFill>
              <a:gsLst>
                <a:gs pos="0">
                  <a:srgbClr val="FECF40"/>
                </a:gs>
                <a:gs pos="100000">
                  <a:srgbClr val="846C21"/>
                </a:gs>
              </a:gsLst>
            </a:gra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Initial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(1)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9" name="Title 1"/>
          <p:cNvSpPr>
            <a:spLocks noGrp="1"/>
          </p:cNvSpPr>
          <p:nvPr/>
        </p:nvSpPr>
        <p:spPr>
          <a:xfrm>
            <a:off x="609600" y="50546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CMM level 1: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924</Words>
  <Application>WPS Presentation</Application>
  <PresentationFormat>Widescreen</PresentationFormat>
  <Paragraphs>165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Gear Drives</vt:lpstr>
      <vt:lpstr>SOFTWARE ENGINEERING</vt:lpstr>
      <vt:lpstr>PowerPoint 演示文稿</vt:lpstr>
      <vt:lpstr>CMM</vt:lpstr>
      <vt:lpstr> </vt:lpstr>
      <vt:lpstr>CMM</vt:lpstr>
      <vt:lpstr>PowerPoint 演示文稿</vt:lpstr>
      <vt:lpstr>PowerPoint 演示文稿</vt:lpstr>
      <vt:lpstr> </vt:lpstr>
      <vt:lpstr>PowerPoint 演示文稿</vt:lpstr>
      <vt:lpstr>Initial (1): </vt:lpstr>
      <vt:lpstr>PowerPoint 演示文稿</vt:lpstr>
      <vt:lpstr>Repeatable (2): </vt:lpstr>
      <vt:lpstr>PowerPoint 演示文稿</vt:lpstr>
      <vt:lpstr>Defined (3): </vt:lpstr>
      <vt:lpstr>PowerPoint 演示文稿</vt:lpstr>
      <vt:lpstr>Managed (4): </vt:lpstr>
      <vt:lpstr>PowerPoint 演示文稿</vt:lpstr>
      <vt:lpstr>Optimizing (5): </vt:lpstr>
      <vt:lpstr>Thank you for 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/>
  <cp:lastModifiedBy>rajka</cp:lastModifiedBy>
  <cp:revision>105</cp:revision>
  <dcterms:created xsi:type="dcterms:W3CDTF">2022-05-03T16:22:00Z</dcterms:created>
  <dcterms:modified xsi:type="dcterms:W3CDTF">2022-05-04T05:18:05Z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A082ED223F684D65A80F273C808D1A89</vt:lpwstr>
  </property>
  <property fmtid="{D5CDD505-2E9C-101B-9397-08002B2CF9AE}" pid="3" name="KSOProductBuildVer">
    <vt:lpwstr>1033-11.2.0.11074</vt:lpwstr>
  </property>
</Properties>
</file>