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D5F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0224B9-B4F1-47C9-965F-C4DEB4704CBA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5DC085-E59F-46F9-9080-A22C63DB9A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670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5DC085-E59F-46F9-9080-A22C63DB9A6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870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27713-A26B-45D7-9FA5-96A23C07CC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92AE1-1FA3-3B06-52E7-7ABEE9DACA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6835D-7F81-0C69-0794-54F4F1D3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FE0A8-2DD9-A111-BB4A-A8679AB09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E0C08-5323-70D1-D119-A046C450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21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D6B82-3580-C927-6EC0-311522D2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862779-EC08-3625-EC22-D63A87ECF7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852B1-D547-7482-A274-59477C9AF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9F6F2-B499-26E9-CE4B-7214DC56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72904-631B-8121-CB5E-C664F7CE9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458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F7019-A9A0-7658-E998-87DEC045A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3F1A00-E412-DB9B-17FC-3B01753514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C41A-7EE5-EA92-8315-298820892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9AFB-B0DD-4097-9B24-247BE3B6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729D5-AE6B-B6D6-0A0B-41E68299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484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BBF9-345E-D680-401D-D8877D475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B0832-62C9-4653-AC6E-1AF98172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175E-1115-A244-F301-F35B51D9F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3BA6A-43AC-BD35-BCAF-81C87E1D1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58BF5-F835-2084-7BB8-886D7F9E7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123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7B07E-7696-EC2A-AE68-9207FC43F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C07D4-A3F3-8AB6-7D62-D11E36DCC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FB14C-2B22-D585-3DE9-0FE5A3DD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BE18B-62F9-0771-3A8B-E6E7E8A34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ACD01-4760-A3D7-7B9E-28F53ECB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40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1FC86-5BE0-E78A-5006-3B77B5C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C57D3-F838-1FCF-E877-F76B29188A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4BD4D-B915-0C26-EFC4-D15E983B9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EB6C8-28C3-1D82-42CE-91FCEA6F4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6C6AC-1BDB-FE15-5E65-560B9F15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C6A8B-9787-6A72-01C8-171EED82E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346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ACFB-AD35-E081-080C-0703A1710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E00B7-069B-F0FB-CF28-DDEDB4CC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A29D4-A0B5-9D00-7F57-53D1DC908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65A304-E449-47AA-65AD-D1EF451CB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3F11A1-7377-4737-7800-CF8227EAFC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FB4BD4-783B-E4A1-0ED0-FD215295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A81B44-D235-ACC0-B155-AEB4EB205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FA708-25F8-0924-2BA3-726B8C80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474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3681D-1C6E-4FB7-B472-94A06C749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D8234-0009-52D6-9BA1-89E6B515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36527-CC38-E8CC-D219-A76BB17E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90556-9829-3C68-1B06-B19B6EFB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802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8D612E-DEE1-226F-8BDC-87162255A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80819B-2D7C-DC7D-840E-0FE7A205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6CC743-92B9-B09D-173B-FE8C3F0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076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619E-41E0-76D0-1F13-697D6681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1701-94F0-6FA2-E096-88C98EC4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821A8-B774-0E7B-0E5F-F162CB68E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1321C-E87B-5A3C-941B-7FD481191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13368-8466-ADE7-8A99-CAF65C39B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8852B8-F987-C646-74FB-DDBA1C44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62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A7EC0-6C03-9DD1-C08E-86C2E9BDE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7B510-E915-B217-27AE-303F5AE7D5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3A8B4-EECD-3654-E340-302BC7A700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7F73A-69BF-23BB-5573-3565335BE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B7A9A3-10A0-848E-8BD6-BC31D82C8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C083-EE71-D027-08B3-1EF5F280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999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3E3C8-1A94-8E14-AB74-BE84D4A6B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F3817-1B94-58E2-C7F3-FCFA8B7F7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8C277-25E3-8478-CA75-F95DD03651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654AE-BE37-4EF2-AFE0-978E4C26259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D8FC-0970-8FAB-7C81-84B12D8F9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A1253-0629-AE9E-D294-42ACE23ED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6B3F8-8EBD-4418-AE75-4666495C05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937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_6Hc9NpIT6ZbHayu0SOC4suR003xuAUL/view?usp=sharing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file:///C:\Users\rajma\Downloads\Loan%20Approval%20Analysis%20%20(1).ipynb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23883DA9-6AA0-D978-0654-8808E45B4D4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33" t="33016" r="3721" b="44419"/>
          <a:stretch>
            <a:fillRect/>
          </a:stretch>
        </p:blipFill>
        <p:spPr>
          <a:xfrm>
            <a:off x="1175658" y="391797"/>
            <a:ext cx="10580914" cy="6455851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00764B29-600E-FDCA-34CE-A1E7EAF0559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6C6D672B-BE12-452C-D235-D35AEB6C1978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0EFF3485-7760-48B3-4E15-D5386DC4503A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9B277FA4-F515-D371-2420-CA191FA7D897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6365D3-F2A3-3D8A-659C-5B2CB9E2AFC7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0037B5-38E7-87A8-4127-92BC2D4A8CE8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Loan Approval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10C851-5653-242C-5571-8B752F0FD4C4}"/>
              </a:ext>
            </a:extLst>
          </p:cNvPr>
          <p:cNvSpPr txBox="1"/>
          <p:nvPr/>
        </p:nvSpPr>
        <p:spPr>
          <a:xfrm>
            <a:off x="1948543" y="2547256"/>
            <a:ext cx="745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Exploratory Data Analysis (EDA)     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E07301-D092-A258-55ED-F4098D56D25D}"/>
              </a:ext>
            </a:extLst>
          </p:cNvPr>
          <p:cNvSpPr txBox="1"/>
          <p:nvPr/>
        </p:nvSpPr>
        <p:spPr>
          <a:xfrm>
            <a:off x="1643744" y="3233056"/>
            <a:ext cx="74567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on </a:t>
            </a:r>
            <a:r>
              <a:rPr lang="en-I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Loan Approval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FDDC7B-C8BD-FC10-5F79-BABE7150E979}"/>
              </a:ext>
            </a:extLst>
          </p:cNvPr>
          <p:cNvSpPr txBox="1"/>
          <p:nvPr/>
        </p:nvSpPr>
        <p:spPr>
          <a:xfrm>
            <a:off x="381000" y="5225141"/>
            <a:ext cx="30371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: Madhu Raj</a:t>
            </a:r>
          </a:p>
        </p:txBody>
      </p:sp>
      <p:sp>
        <p:nvSpPr>
          <p:cNvPr id="19" name="Rectangle: Rounded Corners 18">
            <a:hlinkClick r:id="rId3"/>
            <a:extLst>
              <a:ext uri="{FF2B5EF4-FFF2-40B4-BE49-F238E27FC236}">
                <a16:creationId xmlns:a16="http://schemas.microsoft.com/office/drawing/2014/main" id="{C42C1F72-3EDC-0D70-7A34-DBB9D6958DF6}"/>
              </a:ext>
            </a:extLst>
          </p:cNvPr>
          <p:cNvSpPr/>
          <p:nvPr/>
        </p:nvSpPr>
        <p:spPr>
          <a:xfrm>
            <a:off x="8284029" y="4593771"/>
            <a:ext cx="3178628" cy="1001486"/>
          </a:xfrm>
          <a:prstGeom prst="round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69850" h="69850" prst="divot"/>
            </a:sp3d>
          </a:bodyPr>
          <a:lstStyle/>
          <a:p>
            <a:pPr algn="ctr"/>
            <a:endParaRPr lang="en-IN" b="1" dirty="0"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0" name="TextBox 19">
            <a:hlinkClick r:id="rId4" action="ppaction://hlinkfile"/>
            <a:extLst>
              <a:ext uri="{FF2B5EF4-FFF2-40B4-BE49-F238E27FC236}">
                <a16:creationId xmlns:a16="http://schemas.microsoft.com/office/drawing/2014/main" id="{754BDED7-C64B-6412-534A-F5E2E7D489AB}"/>
              </a:ext>
            </a:extLst>
          </p:cNvPr>
          <p:cNvSpPr txBox="1"/>
          <p:nvPr/>
        </p:nvSpPr>
        <p:spPr>
          <a:xfrm>
            <a:off x="8284029" y="4735286"/>
            <a:ext cx="316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scadia Code" panose="020B0609020000020004" pitchFamily="49" charset="0"/>
                <a:cs typeface="Cascadia Code" panose="020B0609020000020004" pitchFamily="49" charset="0"/>
                <a:hlinkClick r:id="rId3"/>
              </a:rPr>
              <a:t>CODE FILE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22" name="Graphic 21" descr="Cursor with solid fill">
            <a:extLst>
              <a:ext uri="{FF2B5EF4-FFF2-40B4-BE49-F238E27FC236}">
                <a16:creationId xmlns:a16="http://schemas.microsoft.com/office/drawing/2014/main" id="{B9C2B521-1EC4-9933-A8D2-0E6ABA60F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059886" y="52904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626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C763A-BC24-FF3D-41E8-B35A0934E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A9FEF6AD-F5F1-2ECC-09E9-7F5CF9534D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05C9799C-F38E-60D2-A2E6-48F49817C96D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508178CC-5C8D-6387-9499-510332C90B7F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B0432E77-4645-63FE-EAEB-AC668699315B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C951D8-210F-815F-8D9F-33132FDC43B9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233272-F89C-094C-E5AE-049454A76B6B}"/>
              </a:ext>
            </a:extLst>
          </p:cNvPr>
          <p:cNvSpPr txBox="1"/>
          <p:nvPr/>
        </p:nvSpPr>
        <p:spPr>
          <a:xfrm>
            <a:off x="2960914" y="2677886"/>
            <a:ext cx="673825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7661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E9B9-43B7-4501-2E60-2DA3E99AC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A207D-C7DF-92DF-29C7-6344DA0578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31" t="61587" r="52116" b="14445"/>
          <a:stretch>
            <a:fillRect/>
          </a:stretch>
        </p:blipFill>
        <p:spPr>
          <a:xfrm>
            <a:off x="1970314" y="-115390"/>
            <a:ext cx="7619924" cy="697339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D3CE4E84-90A2-9D03-CBDC-59128F60960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A6088835-659B-0D26-E6CD-11501D56764E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B67097A2-2112-9322-05EF-58F0B4A47F7F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063F70BF-AAAD-2DAD-3FD7-E61AA30283AA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88D704-4D86-7E00-8C15-6288A6954CFD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C6706C-12DC-610C-192B-71B00BFD3EB6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Project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551B15-BE1A-486F-389B-8B0DBE5C868A}"/>
              </a:ext>
            </a:extLst>
          </p:cNvPr>
          <p:cNvSpPr txBox="1"/>
          <p:nvPr/>
        </p:nvSpPr>
        <p:spPr>
          <a:xfrm>
            <a:off x="718457" y="1611086"/>
            <a:ext cx="1021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3200" b="1" dirty="0"/>
              <a:t>Dataset Size :</a:t>
            </a:r>
            <a:r>
              <a:rPr lang="en-IN" sz="3200" dirty="0"/>
              <a:t> 367 rows × 12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Objective</a:t>
            </a:r>
            <a:r>
              <a:rPr lang="en-IN" sz="3200" dirty="0"/>
              <a:t> </a:t>
            </a:r>
            <a:r>
              <a:rPr lang="en-IN" sz="3200" b="1" dirty="0"/>
              <a:t>:</a:t>
            </a:r>
            <a:r>
              <a:rPr lang="en-IN" sz="3200" dirty="0"/>
              <a:t>  Understand borrower characteristics &amp; factor influencing loan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b="1" dirty="0"/>
              <a:t>Approach : </a:t>
            </a:r>
            <a:r>
              <a:rPr lang="en-IN" sz="3200" dirty="0"/>
              <a:t>Exploratory Data Analysis (EDA) using Python, Pandas, Matplotlib, Seaborn.</a:t>
            </a:r>
          </a:p>
        </p:txBody>
      </p:sp>
    </p:spTree>
    <p:extLst>
      <p:ext uri="{BB962C8B-B14F-4D97-AF65-F5344CB8AC3E}">
        <p14:creationId xmlns:p14="http://schemas.microsoft.com/office/powerpoint/2010/main" val="105430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5CE1E-B0FA-4B89-B0DD-A0875A60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3EA6CE9D-DBF7-F644-9883-3F67C8EE958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A1D5A0A3-F77E-B150-ABDE-ED90BEA2C50C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338EBB25-0D1C-C430-5769-D5AC88C7367A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3B56CCEF-57A9-059F-71D8-1A543243545D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8E910C-110B-7B0E-5441-9FFEC91FCA4A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Dataset Columns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ED0E4D-739B-DF5E-C532-FEDCB8016004}"/>
              </a:ext>
            </a:extLst>
          </p:cNvPr>
          <p:cNvGrpSpPr/>
          <p:nvPr/>
        </p:nvGrpSpPr>
        <p:grpSpPr>
          <a:xfrm>
            <a:off x="1101602" y="1393371"/>
            <a:ext cx="10217393" cy="4114800"/>
            <a:chOff x="1101602" y="1393371"/>
            <a:chExt cx="10217393" cy="41148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EC6F93-1A62-9834-5F07-566B2B545CF9}"/>
                </a:ext>
              </a:extLst>
            </p:cNvPr>
            <p:cNvSpPr/>
            <p:nvPr/>
          </p:nvSpPr>
          <p:spPr>
            <a:xfrm>
              <a:off x="1101602" y="1393371"/>
              <a:ext cx="3339017" cy="4114800"/>
            </a:xfrm>
            <a:custGeom>
              <a:avLst/>
              <a:gdLst>
                <a:gd name="connsiteX0" fmla="*/ 0 w 3339017"/>
                <a:gd name="connsiteY0" fmla="*/ 333902 h 4114800"/>
                <a:gd name="connsiteX1" fmla="*/ 333902 w 3339017"/>
                <a:gd name="connsiteY1" fmla="*/ 0 h 4114800"/>
                <a:gd name="connsiteX2" fmla="*/ 3005115 w 3339017"/>
                <a:gd name="connsiteY2" fmla="*/ 0 h 4114800"/>
                <a:gd name="connsiteX3" fmla="*/ 3339017 w 3339017"/>
                <a:gd name="connsiteY3" fmla="*/ 333902 h 4114800"/>
                <a:gd name="connsiteX4" fmla="*/ 3339017 w 3339017"/>
                <a:gd name="connsiteY4" fmla="*/ 3780898 h 4114800"/>
                <a:gd name="connsiteX5" fmla="*/ 3005115 w 3339017"/>
                <a:gd name="connsiteY5" fmla="*/ 4114800 h 4114800"/>
                <a:gd name="connsiteX6" fmla="*/ 333902 w 3339017"/>
                <a:gd name="connsiteY6" fmla="*/ 4114800 h 4114800"/>
                <a:gd name="connsiteX7" fmla="*/ 0 w 3339017"/>
                <a:gd name="connsiteY7" fmla="*/ 3780898 h 4114800"/>
                <a:gd name="connsiteX8" fmla="*/ 0 w 3339017"/>
                <a:gd name="connsiteY8" fmla="*/ 33390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017" h="4114800">
                  <a:moveTo>
                    <a:pt x="0" y="333902"/>
                  </a:moveTo>
                  <a:cubicBezTo>
                    <a:pt x="0" y="149493"/>
                    <a:pt x="149493" y="0"/>
                    <a:pt x="333902" y="0"/>
                  </a:cubicBezTo>
                  <a:lnTo>
                    <a:pt x="3005115" y="0"/>
                  </a:lnTo>
                  <a:cubicBezTo>
                    <a:pt x="3189524" y="0"/>
                    <a:pt x="3339017" y="149493"/>
                    <a:pt x="3339017" y="333902"/>
                  </a:cubicBezTo>
                  <a:lnTo>
                    <a:pt x="3339017" y="3780898"/>
                  </a:lnTo>
                  <a:cubicBezTo>
                    <a:pt x="3339017" y="3965307"/>
                    <a:pt x="3189524" y="4114800"/>
                    <a:pt x="3005115" y="4114800"/>
                  </a:cubicBezTo>
                  <a:lnTo>
                    <a:pt x="333902" y="4114800"/>
                  </a:lnTo>
                  <a:cubicBezTo>
                    <a:pt x="149493" y="4114800"/>
                    <a:pt x="0" y="3965307"/>
                    <a:pt x="0" y="3780898"/>
                  </a:cubicBezTo>
                  <a:lnTo>
                    <a:pt x="0" y="3339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781048" rIns="135128" bIns="95808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 dirty="0"/>
                <a:t>Categorical : </a:t>
              </a:r>
              <a:r>
                <a:rPr lang="en-IN" sz="1900" kern="1200" dirty="0"/>
                <a:t>Gender, Married, Dependents, </a:t>
              </a:r>
              <a:r>
                <a:rPr lang="en-IN" sz="1900" kern="1200" dirty="0" err="1"/>
                <a:t>Self_Employed</a:t>
              </a:r>
              <a:r>
                <a:rPr lang="en-IN" sz="1900" kern="1200" dirty="0"/>
                <a:t>, </a:t>
              </a:r>
              <a:r>
                <a:rPr lang="en-IN" sz="1900" kern="1200" dirty="0" err="1"/>
                <a:t>Property_Area</a:t>
              </a:r>
              <a:r>
                <a:rPr lang="en-IN" sz="1900" kern="1200" dirty="0"/>
                <a:t>, </a:t>
              </a:r>
              <a:r>
                <a:rPr lang="en-IN" sz="1900" kern="1200" dirty="0" err="1"/>
                <a:t>Loan_Status</a:t>
              </a:r>
              <a:r>
                <a:rPr lang="en-IN" sz="1900" kern="1200" dirty="0"/>
                <a:t>.</a:t>
              </a: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E68D8B-C75F-0906-F3D3-55DD7A449038}"/>
                </a:ext>
              </a:extLst>
            </p:cNvPr>
            <p:cNvSpPr/>
            <p:nvPr/>
          </p:nvSpPr>
          <p:spPr>
            <a:xfrm>
              <a:off x="4540790" y="1393371"/>
              <a:ext cx="3339017" cy="4114800"/>
            </a:xfrm>
            <a:custGeom>
              <a:avLst/>
              <a:gdLst>
                <a:gd name="connsiteX0" fmla="*/ 0 w 3339017"/>
                <a:gd name="connsiteY0" fmla="*/ 333902 h 4114800"/>
                <a:gd name="connsiteX1" fmla="*/ 333902 w 3339017"/>
                <a:gd name="connsiteY1" fmla="*/ 0 h 4114800"/>
                <a:gd name="connsiteX2" fmla="*/ 3005115 w 3339017"/>
                <a:gd name="connsiteY2" fmla="*/ 0 h 4114800"/>
                <a:gd name="connsiteX3" fmla="*/ 3339017 w 3339017"/>
                <a:gd name="connsiteY3" fmla="*/ 333902 h 4114800"/>
                <a:gd name="connsiteX4" fmla="*/ 3339017 w 3339017"/>
                <a:gd name="connsiteY4" fmla="*/ 3780898 h 4114800"/>
                <a:gd name="connsiteX5" fmla="*/ 3005115 w 3339017"/>
                <a:gd name="connsiteY5" fmla="*/ 4114800 h 4114800"/>
                <a:gd name="connsiteX6" fmla="*/ 333902 w 3339017"/>
                <a:gd name="connsiteY6" fmla="*/ 4114800 h 4114800"/>
                <a:gd name="connsiteX7" fmla="*/ 0 w 3339017"/>
                <a:gd name="connsiteY7" fmla="*/ 3780898 h 4114800"/>
                <a:gd name="connsiteX8" fmla="*/ 0 w 3339017"/>
                <a:gd name="connsiteY8" fmla="*/ 33390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017" h="4114800">
                  <a:moveTo>
                    <a:pt x="0" y="333902"/>
                  </a:moveTo>
                  <a:cubicBezTo>
                    <a:pt x="0" y="149493"/>
                    <a:pt x="149493" y="0"/>
                    <a:pt x="333902" y="0"/>
                  </a:cubicBezTo>
                  <a:lnTo>
                    <a:pt x="3005115" y="0"/>
                  </a:lnTo>
                  <a:cubicBezTo>
                    <a:pt x="3189524" y="0"/>
                    <a:pt x="3339017" y="149493"/>
                    <a:pt x="3339017" y="333902"/>
                  </a:cubicBezTo>
                  <a:lnTo>
                    <a:pt x="3339017" y="3780898"/>
                  </a:lnTo>
                  <a:cubicBezTo>
                    <a:pt x="3339017" y="3965307"/>
                    <a:pt x="3189524" y="4114800"/>
                    <a:pt x="3005115" y="4114800"/>
                  </a:cubicBezTo>
                  <a:lnTo>
                    <a:pt x="333902" y="4114800"/>
                  </a:lnTo>
                  <a:cubicBezTo>
                    <a:pt x="149493" y="4114800"/>
                    <a:pt x="0" y="3965307"/>
                    <a:pt x="0" y="3780898"/>
                  </a:cubicBezTo>
                  <a:lnTo>
                    <a:pt x="0" y="3339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781048" rIns="135128" bIns="95808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b="1" kern="1200"/>
                <a:t>Numerical : </a:t>
              </a:r>
              <a:r>
                <a:rPr lang="en-IN" sz="1900" kern="1200"/>
                <a:t>ApplicantIncome, CoapplicantIncome, LoanAmount, Loan_Amount_Term, Credit_History.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F5BE273-D4AF-372F-81D1-D23457F4D3C9}"/>
                </a:ext>
              </a:extLst>
            </p:cNvPr>
            <p:cNvSpPr/>
            <p:nvPr/>
          </p:nvSpPr>
          <p:spPr>
            <a:xfrm>
              <a:off x="5540832" y="1672923"/>
              <a:ext cx="1370228" cy="1370228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accent1"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</a:blip>
              <a:srcRect/>
              <a:stretch>
                <a:fillRect l="-48029" t="-17226" r="-23139" b="-355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934AC98-55E3-8B3C-AEBD-4EA2A94C4124}"/>
                </a:ext>
              </a:extLst>
            </p:cNvPr>
            <p:cNvSpPr/>
            <p:nvPr/>
          </p:nvSpPr>
          <p:spPr>
            <a:xfrm>
              <a:off x="2096159" y="1672916"/>
              <a:ext cx="1370228" cy="1370228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accent1"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</a:blip>
              <a:srcRect/>
              <a:stretch>
                <a:fillRect t="-1000" r="-1244" b="-1943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008AEEB-1809-B479-8BC4-6D866CD58B9C}"/>
                </a:ext>
              </a:extLst>
            </p:cNvPr>
            <p:cNvSpPr/>
            <p:nvPr/>
          </p:nvSpPr>
          <p:spPr>
            <a:xfrm>
              <a:off x="7979978" y="1393371"/>
              <a:ext cx="3339017" cy="4114800"/>
            </a:xfrm>
            <a:custGeom>
              <a:avLst/>
              <a:gdLst>
                <a:gd name="connsiteX0" fmla="*/ 0 w 3339017"/>
                <a:gd name="connsiteY0" fmla="*/ 333902 h 4114800"/>
                <a:gd name="connsiteX1" fmla="*/ 333902 w 3339017"/>
                <a:gd name="connsiteY1" fmla="*/ 0 h 4114800"/>
                <a:gd name="connsiteX2" fmla="*/ 3005115 w 3339017"/>
                <a:gd name="connsiteY2" fmla="*/ 0 h 4114800"/>
                <a:gd name="connsiteX3" fmla="*/ 3339017 w 3339017"/>
                <a:gd name="connsiteY3" fmla="*/ 333902 h 4114800"/>
                <a:gd name="connsiteX4" fmla="*/ 3339017 w 3339017"/>
                <a:gd name="connsiteY4" fmla="*/ 3780898 h 4114800"/>
                <a:gd name="connsiteX5" fmla="*/ 3005115 w 3339017"/>
                <a:gd name="connsiteY5" fmla="*/ 4114800 h 4114800"/>
                <a:gd name="connsiteX6" fmla="*/ 333902 w 3339017"/>
                <a:gd name="connsiteY6" fmla="*/ 4114800 h 4114800"/>
                <a:gd name="connsiteX7" fmla="*/ 0 w 3339017"/>
                <a:gd name="connsiteY7" fmla="*/ 3780898 h 4114800"/>
                <a:gd name="connsiteX8" fmla="*/ 0 w 3339017"/>
                <a:gd name="connsiteY8" fmla="*/ 333902 h 411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9017" h="4114800">
                  <a:moveTo>
                    <a:pt x="0" y="333902"/>
                  </a:moveTo>
                  <a:cubicBezTo>
                    <a:pt x="0" y="149493"/>
                    <a:pt x="149493" y="0"/>
                    <a:pt x="333902" y="0"/>
                  </a:cubicBezTo>
                  <a:lnTo>
                    <a:pt x="3005115" y="0"/>
                  </a:lnTo>
                  <a:cubicBezTo>
                    <a:pt x="3189524" y="0"/>
                    <a:pt x="3339017" y="149493"/>
                    <a:pt x="3339017" y="333902"/>
                  </a:cubicBezTo>
                  <a:lnTo>
                    <a:pt x="3339017" y="3780898"/>
                  </a:lnTo>
                  <a:cubicBezTo>
                    <a:pt x="3339017" y="3965307"/>
                    <a:pt x="3189524" y="4114800"/>
                    <a:pt x="3005115" y="4114800"/>
                  </a:cubicBezTo>
                  <a:lnTo>
                    <a:pt x="333902" y="4114800"/>
                  </a:lnTo>
                  <a:cubicBezTo>
                    <a:pt x="149493" y="4114800"/>
                    <a:pt x="0" y="3965307"/>
                    <a:pt x="0" y="3780898"/>
                  </a:cubicBezTo>
                  <a:lnTo>
                    <a:pt x="0" y="333902"/>
                  </a:lnTo>
                  <a:close/>
                </a:path>
              </a:pathLst>
            </a:cu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35128" tIns="1781048" rIns="135128" bIns="958088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900" kern="1200"/>
                <a:t>Each column contributes to applicant profile &amp; loan decision.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290AEA4-1F84-4881-54F9-26F0A26D0EEB}"/>
                </a:ext>
              </a:extLst>
            </p:cNvPr>
            <p:cNvSpPr/>
            <p:nvPr/>
          </p:nvSpPr>
          <p:spPr>
            <a:xfrm>
              <a:off x="8942614" y="1629365"/>
              <a:ext cx="1370228" cy="1370228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hueOff val="0"/>
                    <a:satOff val="0"/>
                    <a:lumOff val="0"/>
                    <a:alphaOff val="0"/>
                    <a:shade val="20000"/>
                    <a:satMod val="200000"/>
                  </a:schemeClr>
                  <a:schemeClr val="accent1">
                    <a:hueOff val="0"/>
                    <a:satOff val="0"/>
                    <a:lumOff val="0"/>
                    <a:alphaOff val="0"/>
                    <a:tint val="12000"/>
                    <a:satMod val="190000"/>
                  </a:schemeClr>
                </a:duotone>
              </a:blip>
              <a:srcRect/>
              <a:stretch>
                <a:fillRect l="-266538" t="-232913" r="-7647" b="-45401"/>
              </a:stretch>
            </a:blip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2">
              <a:schemeClr val="accent1">
                <a:tint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Arrow: Left-Right 19">
              <a:extLst>
                <a:ext uri="{FF2B5EF4-FFF2-40B4-BE49-F238E27FC236}">
                  <a16:creationId xmlns:a16="http://schemas.microsoft.com/office/drawing/2014/main" id="{31938C25-8BF5-18CD-EAB4-202BAE6EA0EB}"/>
                </a:ext>
              </a:extLst>
            </p:cNvPr>
            <p:cNvSpPr/>
            <p:nvPr/>
          </p:nvSpPr>
          <p:spPr>
            <a:xfrm>
              <a:off x="1508323" y="4685211"/>
              <a:ext cx="9403952" cy="617220"/>
            </a:xfrm>
            <a:prstGeom prst="leftRightArrow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4EA00628-4A64-EFD9-17D6-DFD73CDBC62E}"/>
              </a:ext>
            </a:extLst>
          </p:cNvPr>
          <p:cNvSpPr/>
          <p:nvPr/>
        </p:nvSpPr>
        <p:spPr>
          <a:xfrm>
            <a:off x="9002486" y="1687286"/>
            <a:ext cx="1349828" cy="132805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C876921-E6CC-282E-022B-6E6434E544D5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608B3F2-C352-73CE-3521-500B8C3CE7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905" t="62699" r="3492" b="12856"/>
          <a:stretch>
            <a:fillRect/>
          </a:stretch>
        </p:blipFill>
        <p:spPr>
          <a:xfrm>
            <a:off x="9013372" y="1621970"/>
            <a:ext cx="1317170" cy="1308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04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45EE2-BEAD-76EE-223A-CB580CD9E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1FE64AE-C286-6525-8569-1E91B7830E2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34" t="49524" r="2064" b="2540"/>
          <a:stretch>
            <a:fillRect/>
          </a:stretch>
        </p:blipFill>
        <p:spPr>
          <a:xfrm>
            <a:off x="2895600" y="108856"/>
            <a:ext cx="6672943" cy="6762513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99156B39-531D-A50D-7FD2-C1A402502C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9A82A303-FF9D-A44F-EE95-E54F3F204845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1BEEDE0B-BD2E-30EB-4C94-36992E9E08F7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B6C884A8-F421-2B7F-EC1F-7F0642A7A9B7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922A84D-4116-AE13-F916-5C8728D564FA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0C5CCE-521B-32A6-672F-A1EF5FD21420}"/>
              </a:ext>
            </a:extLst>
          </p:cNvPr>
          <p:cNvSpPr txBox="1"/>
          <p:nvPr/>
        </p:nvSpPr>
        <p:spPr>
          <a:xfrm>
            <a:off x="2220686" y="185057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dara" panose="020E0502030303020204" pitchFamily="34" charset="0"/>
              </a:rPr>
              <a:t>Data Cleaning &amp; Preparation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2D31A8-DAE1-C1C0-FD65-602B2EE86752}"/>
              </a:ext>
            </a:extLst>
          </p:cNvPr>
          <p:cNvSpPr txBox="1"/>
          <p:nvPr/>
        </p:nvSpPr>
        <p:spPr>
          <a:xfrm>
            <a:off x="870857" y="1643743"/>
            <a:ext cx="1098368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Handled</a:t>
            </a:r>
            <a:r>
              <a:rPr lang="en-US" sz="3200" dirty="0"/>
              <a:t> </a:t>
            </a:r>
            <a:r>
              <a:rPr lang="en-US" sz="3200" b="1" dirty="0"/>
              <a:t>missing values </a:t>
            </a:r>
            <a:r>
              <a:rPr lang="en-US" sz="3200" dirty="0"/>
              <a:t>(filled by </a:t>
            </a:r>
            <a:r>
              <a:rPr lang="en-US" sz="3200" b="1" i="1" dirty="0"/>
              <a:t>MODE</a:t>
            </a:r>
            <a:r>
              <a:rPr lang="en-US" sz="3200" dirty="0"/>
              <a:t> to these columns :  </a:t>
            </a:r>
            <a:r>
              <a:rPr lang="en-US" sz="3200" u="sng" dirty="0"/>
              <a:t>Gender, Dependent, </a:t>
            </a:r>
            <a:r>
              <a:rPr lang="en-US" sz="3200" u="sng" dirty="0" err="1"/>
              <a:t>Self_Employed</a:t>
            </a:r>
            <a:r>
              <a:rPr lang="en-US" sz="3200" u="sng" dirty="0"/>
              <a:t>, </a:t>
            </a:r>
            <a:r>
              <a:rPr lang="en-US" sz="3200" u="sng" dirty="0" err="1"/>
              <a:t>Loan_Amount_term</a:t>
            </a:r>
            <a:r>
              <a:rPr lang="en-US" sz="3200" u="sng" dirty="0"/>
              <a:t>, </a:t>
            </a:r>
            <a:r>
              <a:rPr lang="en-US" sz="3200" u="sng" dirty="0" err="1"/>
              <a:t>Credit_History</a:t>
            </a:r>
            <a:r>
              <a:rPr lang="en-US" sz="3200" dirty="0"/>
              <a:t> .  </a:t>
            </a:r>
            <a:r>
              <a:rPr lang="en-US" sz="3200" u="sng" dirty="0" err="1"/>
              <a:t>LoanAmount</a:t>
            </a:r>
            <a:r>
              <a:rPr lang="en-US" sz="3200" u="sng" dirty="0"/>
              <a:t> </a:t>
            </a:r>
            <a:r>
              <a:rPr lang="en-US" sz="3200" dirty="0"/>
              <a:t>by </a:t>
            </a:r>
            <a:r>
              <a:rPr lang="en-US" sz="3200" b="1" i="1" dirty="0"/>
              <a:t>MEDIAN</a:t>
            </a:r>
            <a:r>
              <a:rPr lang="en-US" sz="3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Encoded categorical variables for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/>
              <a:t>Outliers Treatment :</a:t>
            </a:r>
            <a:r>
              <a:rPr lang="en-US" sz="3200" dirty="0"/>
              <a:t> there are no such outliers that needs be handle. Some are there but seems realistic.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Dataset ready for visualization &amp;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237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822A3-FC39-A5FD-350C-49FD1A19F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7">
            <a:extLst>
              <a:ext uri="{FF2B5EF4-FFF2-40B4-BE49-F238E27FC236}">
                <a16:creationId xmlns:a16="http://schemas.microsoft.com/office/drawing/2014/main" id="{B9FDB728-9C58-8C34-8105-499C4A72D8F1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1133316D-A043-00F3-2199-E6221651C1C8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F36372F-A9B1-1566-2177-79BDB10C360F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0FC9648-53C8-25E6-AEBB-B12C8C803A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rcRect t="32698" r="73016" b="43016"/>
          <a:stretch>
            <a:fillRect/>
          </a:stretch>
        </p:blipFill>
        <p:spPr>
          <a:xfrm>
            <a:off x="501955" y="293914"/>
            <a:ext cx="7118045" cy="64062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4A5773C-2EF4-1C75-A447-843DC5FF7B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8" y="3450772"/>
            <a:ext cx="3407229" cy="3407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AAEB2E8-CDC0-3820-EE70-9B6862AFBD3B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Univariate Analysis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A1CF889-4CDC-C984-954C-3A5E686F6F2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13656" y="826531"/>
            <a:ext cx="984068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Loan Amount: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average is </a:t>
            </a:r>
            <a:r>
              <a:rPr lang="en-IN" sz="2800" i="1" dirty="0"/>
              <a:t>135.98 .</a:t>
            </a:r>
            <a:endParaRPr kumimoji="0" lang="en-US" altLang="en-US" sz="28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Gender: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Majority applicants are Male.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Married: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Most applicants are married.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Education: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Graduates dominate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Majority are </a:t>
            </a:r>
            <a:r>
              <a:rPr lang="en-US" altLang="en-US" sz="2800" b="1" dirty="0"/>
              <a:t>Self Employed</a:t>
            </a:r>
            <a:r>
              <a:rPr lang="en-US" altLang="en-US" sz="28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Mostly have </a:t>
            </a:r>
            <a:r>
              <a:rPr lang="en-US" altLang="en-US" sz="2800" b="1" dirty="0"/>
              <a:t>C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redit History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dirty="0"/>
              <a:t>Also, mostly </a:t>
            </a:r>
            <a:r>
              <a:rPr lang="en-US" altLang="en-US" sz="2800" b="1" dirty="0"/>
              <a:t>Property Area </a:t>
            </a:r>
            <a:r>
              <a:rPr lang="en-US" altLang="en-US" sz="2800" dirty="0"/>
              <a:t>belongs to the </a:t>
            </a:r>
            <a:r>
              <a:rPr lang="en-US" altLang="en-US" sz="2800" i="1" dirty="0"/>
              <a:t>Urban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and the gap between </a:t>
            </a:r>
            <a:r>
              <a:rPr lang="en-US" altLang="en-US" sz="2800" i="1" dirty="0"/>
              <a:t>semiurban &amp; Rural </a:t>
            </a:r>
            <a:r>
              <a:rPr lang="en-US" altLang="en-US" sz="2800" dirty="0"/>
              <a:t>is low.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C7222D-BD62-1426-8F1E-CD780D4A7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7429" y="1042387"/>
            <a:ext cx="3374571" cy="244343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5069ED4-BA95-B91D-7361-573F531A81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93" y="4397829"/>
            <a:ext cx="3397679" cy="2460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EC8D7E2-87DC-0733-3F5D-66F7BC4A6C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768" y="4424015"/>
            <a:ext cx="3361514" cy="24339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E11B8D-0789-8D24-CE27-4296DA85127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rcRect r="73651" b="72381"/>
          <a:stretch>
            <a:fillRect/>
          </a:stretch>
        </p:blipFill>
        <p:spPr>
          <a:xfrm>
            <a:off x="9717226" y="939623"/>
            <a:ext cx="1807029" cy="189411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7A030DE-E962-AEDD-93FB-0741EFD038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rcRect l="71428" t="-159" r="2223" b="72540"/>
          <a:stretch>
            <a:fillRect/>
          </a:stretch>
        </p:blipFill>
        <p:spPr>
          <a:xfrm>
            <a:off x="6309997" y="4521024"/>
            <a:ext cx="1807029" cy="18941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7229A97-D91C-9679-1FF3-0E7EB4FF86D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rcRect l="26508" t="-794" r="47143" b="73175"/>
          <a:stretch>
            <a:fillRect/>
          </a:stretch>
        </p:blipFill>
        <p:spPr>
          <a:xfrm>
            <a:off x="2891883" y="4390395"/>
            <a:ext cx="1807029" cy="18941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528A4B7-C5FE-777A-ACBF-1DF5D85BC6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2000"/>
          </a:blip>
          <a:srcRect l="47460" t="62286" r="26191" b="13175"/>
          <a:stretch>
            <a:fillRect/>
          </a:stretch>
        </p:blipFill>
        <p:spPr>
          <a:xfrm>
            <a:off x="9350830" y="3929741"/>
            <a:ext cx="2271398" cy="211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73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04BED-3DFE-672C-6C55-1D60593E4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041877-54A3-0360-D32C-EB38D08506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49206" t="3014" r="27619" b="72065"/>
          <a:stretch>
            <a:fillRect/>
          </a:stretch>
        </p:blipFill>
        <p:spPr>
          <a:xfrm>
            <a:off x="2841172" y="348344"/>
            <a:ext cx="5952332" cy="6400800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01032CAF-567E-86D3-55F6-30C8CA07EA7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C2245492-B9C4-AA42-399E-6E47D4596A9F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72FDEF49-34E8-3BC8-B8C9-5A964CF37DF9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7C70EE49-FFEF-420E-3D0C-5AC4A51E7012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AEF5AC-D081-A395-5473-86BE9C42D10A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D0EE30-6685-4401-1594-802F9AA3186D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Bivariate Analysis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113C79-08A3-A723-19C8-358A7B0E0AAC}"/>
              </a:ext>
            </a:extLst>
          </p:cNvPr>
          <p:cNvSpPr txBox="1"/>
          <p:nvPr/>
        </p:nvSpPr>
        <p:spPr>
          <a:xfrm>
            <a:off x="576942" y="1251855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Mostly Male have higher loan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Mostly Married are getting higher loan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Graduates are getting higher loan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Semi-Urban has the highest Loan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 strong correlation, applicants’ income and co-applicants’ income are independent.</a:t>
            </a:r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Loan amount shows mild correlation with incomes, but not very strong.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applicants prefer standard loan tenure (360 months) </a:t>
            </a:r>
          </a:p>
          <a:p>
            <a:r>
              <a:rPr lang="en-US" sz="2000" dirty="0"/>
              <a:t>      regardless of loan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history is imbalanced → majority applicants have </a:t>
            </a:r>
          </a:p>
          <a:p>
            <a:r>
              <a:rPr lang="en-US" sz="2000" dirty="0"/>
              <a:t>       history = 1, which is crucial for approval decisions.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Outliers exist in income &amp; loan values, but they are not</a:t>
            </a:r>
          </a:p>
          <a:p>
            <a:r>
              <a:rPr lang="en-US" sz="2000" dirty="0"/>
              <a:t>       extreme and appear genuine.</a:t>
            </a:r>
            <a:endParaRPr lang="en-IN" sz="2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7728C58-ECDC-E6F4-2B00-0093F1736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0856" y="3015341"/>
            <a:ext cx="3548743" cy="354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9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6104D-6F77-CE84-4BEF-C2D3ECE9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ight Triangle 7">
            <a:extLst>
              <a:ext uri="{FF2B5EF4-FFF2-40B4-BE49-F238E27FC236}">
                <a16:creationId xmlns:a16="http://schemas.microsoft.com/office/drawing/2014/main" id="{68F0924E-26BE-5FED-98ED-53A7B505F6A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86A017AA-8D59-4679-4148-93B0F45C653A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AEF078FE-B3DF-F013-7975-7FDD8DB633E8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7D4CACCB-22AE-A858-9383-2EB431E6E649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BEE6C4-C568-DC31-79EE-3DB1178C9D3C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1D7115-05A5-20D7-74AB-F522136FE499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Multivariate Analysis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5894C6-2281-58CB-F105-886E3B71A646}"/>
              </a:ext>
            </a:extLst>
          </p:cNvPr>
          <p:cNvSpPr txBox="1"/>
          <p:nvPr/>
        </p:nvSpPr>
        <p:spPr>
          <a:xfrm>
            <a:off x="315683" y="1055908"/>
            <a:ext cx="775063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Married </a:t>
            </a:r>
            <a:r>
              <a:rPr lang="en-US" sz="2000" b="1" dirty="0"/>
              <a:t>graduates</a:t>
            </a:r>
            <a:r>
              <a:rPr lang="en-US" sz="2000" dirty="0"/>
              <a:t> (especially self-employed) receive higher average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Not married, not graduates but self-employed → surprisingly high loan averages (indicate imbalance or special cases).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Employment type plays a crucial role when combined with education &amp; marital status.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education significantly impact the loan amount sanctioned and this effect is most pronounced in rural areas.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977CDA-1A79-85AE-81D1-7BAC8B3E4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3" y="3821841"/>
            <a:ext cx="4735293" cy="3036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477BC-7740-8853-5465-631780C727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3813509"/>
            <a:ext cx="6956200" cy="30444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A8DADA-4B21-DEF8-0B31-C627937F16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314" y="1065648"/>
            <a:ext cx="4125693" cy="264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14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605FB-F413-F408-2E51-7C04FC3B9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FFE503-3E5B-6083-D2BC-6FF6606FD6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53" t="50794" r="3810" b="4285"/>
          <a:stretch>
            <a:fillRect/>
          </a:stretch>
        </p:blipFill>
        <p:spPr>
          <a:xfrm>
            <a:off x="2993573" y="891329"/>
            <a:ext cx="6019800" cy="5977557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CF6A0ACE-3883-A679-BEC3-673D286AB54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C4BF9D16-08BB-2FB2-CBB7-B0A97A5CB99C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3D68CF3A-1862-4670-D4C0-FB90B4799BBA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21FA98D6-28CF-81C7-4088-5D1A973B3CCB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72C1CF-3DCF-B89C-3F1B-24330F72ACEA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31134-C3AE-8987-8DB5-E092C2E3BE57}"/>
              </a:ext>
            </a:extLst>
          </p:cNvPr>
          <p:cNvSpPr txBox="1"/>
          <p:nvPr/>
        </p:nvSpPr>
        <p:spPr>
          <a:xfrm>
            <a:off x="2547257" y="185057"/>
            <a:ext cx="6781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Insights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898C0-45A0-DB26-A712-D96773BA949F}"/>
              </a:ext>
            </a:extLst>
          </p:cNvPr>
          <p:cNvSpPr txBox="1"/>
          <p:nvPr/>
        </p:nvSpPr>
        <p:spPr>
          <a:xfrm>
            <a:off x="1118507" y="1555208"/>
            <a:ext cx="9582149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Credit history is the strongest predictor of approval.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Married &amp; graduates are safer profiles for banks.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Urban &amp; semi-urban properties attract higher loan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Self-employed applicants can secure higher loans but vary widely.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Applicant income has weak correlation with loan amount, while co-applicant income adds only minor impact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Some income and loan outliers exist but appear genuine → high-income groups taking larger loans.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Most applicants opt for the standard 360-month term, regardless of loan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strong determinant → applicants with credit history = 1 dominate approvals.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69239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4CE4-F401-F6FE-A2F1-B4858DEC1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A819C81-862B-A928-C0F4-A1895CECC6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1" t="35397" r="76445" b="42698"/>
          <a:stretch>
            <a:fillRect/>
          </a:stretch>
        </p:blipFill>
        <p:spPr>
          <a:xfrm>
            <a:off x="3200401" y="787347"/>
            <a:ext cx="6422572" cy="6070653"/>
          </a:xfrm>
          <a:prstGeom prst="rect">
            <a:avLst/>
          </a:prstGeom>
        </p:spPr>
      </p:pic>
      <p:sp>
        <p:nvSpPr>
          <p:cNvPr id="8" name="Right Triangle 7">
            <a:extLst>
              <a:ext uri="{FF2B5EF4-FFF2-40B4-BE49-F238E27FC236}">
                <a16:creationId xmlns:a16="http://schemas.microsoft.com/office/drawing/2014/main" id="{8B3110B7-DF75-24DB-F78C-0BB0550A7BD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ight Triangle 7">
            <a:extLst>
              <a:ext uri="{FF2B5EF4-FFF2-40B4-BE49-F238E27FC236}">
                <a16:creationId xmlns:a16="http://schemas.microsoft.com/office/drawing/2014/main" id="{1A74CBFF-7839-0C7D-1188-CE7951E8E882}"/>
              </a:ext>
            </a:extLst>
          </p:cNvPr>
          <p:cNvSpPr/>
          <p:nvPr/>
        </p:nvSpPr>
        <p:spPr>
          <a:xfrm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ight Triangle 7">
            <a:extLst>
              <a:ext uri="{FF2B5EF4-FFF2-40B4-BE49-F238E27FC236}">
                <a16:creationId xmlns:a16="http://schemas.microsoft.com/office/drawing/2014/main" id="{825A30C8-684F-962A-5D91-186630AD011E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ight Triangle 7">
            <a:extLst>
              <a:ext uri="{FF2B5EF4-FFF2-40B4-BE49-F238E27FC236}">
                <a16:creationId xmlns:a16="http://schemas.microsoft.com/office/drawing/2014/main" id="{3B3B42DB-80FF-B842-CE51-7CE2887C750A}"/>
              </a:ext>
            </a:extLst>
          </p:cNvPr>
          <p:cNvSpPr/>
          <p:nvPr/>
        </p:nvSpPr>
        <p:spPr>
          <a:xfrm flipH="1" flipV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0" fmla="*/ 0 w 12192000"/>
              <a:gd name="connsiteY0" fmla="*/ 6858000 h 6858000"/>
              <a:gd name="connsiteX1" fmla="*/ 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6858000"/>
                </a:moveTo>
                <a:lnTo>
                  <a:pt x="0" y="0"/>
                </a:lnTo>
                <a:cubicBezTo>
                  <a:pt x="6208486" y="0"/>
                  <a:pt x="7855857" y="6858000"/>
                  <a:pt x="12192000" y="6858000"/>
                </a:cubicBez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  <a:alpha val="0"/>
                </a:schemeClr>
              </a:gs>
              <a:gs pos="100000">
                <a:schemeClr val="accent1">
                  <a:tint val="23500"/>
                  <a:satMod val="160000"/>
                  <a:alpha val="50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924AF39-D57F-4FD4-8EB1-476214DE3AA7}"/>
              </a:ext>
            </a:extLst>
          </p:cNvPr>
          <p:cNvSpPr/>
          <p:nvPr/>
        </p:nvSpPr>
        <p:spPr>
          <a:xfrm>
            <a:off x="0" y="802477"/>
            <a:ext cx="12195162" cy="30051"/>
          </a:xfrm>
          <a:custGeom>
            <a:avLst/>
            <a:gdLst>
              <a:gd name="connsiteX0" fmla="*/ 0 w 12192000"/>
              <a:gd name="connsiteY0" fmla="*/ 7620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7620 h 45719"/>
              <a:gd name="connsiteX0" fmla="*/ 0 w 12192000"/>
              <a:gd name="connsiteY0" fmla="*/ 18733 h 45719"/>
              <a:gd name="connsiteX1" fmla="*/ 7620 w 12192000"/>
              <a:gd name="connsiteY1" fmla="*/ 0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2000 w 12192000"/>
              <a:gd name="connsiteY3" fmla="*/ 7620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2000"/>
              <a:gd name="connsiteY0" fmla="*/ 18733 h 45719"/>
              <a:gd name="connsiteX1" fmla="*/ 7620 w 12192000"/>
              <a:gd name="connsiteY1" fmla="*/ 15875 h 45719"/>
              <a:gd name="connsiteX2" fmla="*/ 12184380 w 12192000"/>
              <a:gd name="connsiteY2" fmla="*/ 0 h 45719"/>
              <a:gd name="connsiteX3" fmla="*/ 12190412 w 12192000"/>
              <a:gd name="connsiteY3" fmla="*/ 25083 h 45719"/>
              <a:gd name="connsiteX4" fmla="*/ 12192000 w 12192000"/>
              <a:gd name="connsiteY4" fmla="*/ 38099 h 45719"/>
              <a:gd name="connsiteX5" fmla="*/ 12184380 w 12192000"/>
              <a:gd name="connsiteY5" fmla="*/ 45719 h 45719"/>
              <a:gd name="connsiteX6" fmla="*/ 7620 w 12192000"/>
              <a:gd name="connsiteY6" fmla="*/ 45719 h 45719"/>
              <a:gd name="connsiteX7" fmla="*/ 0 w 12192000"/>
              <a:gd name="connsiteY7" fmla="*/ 38099 h 45719"/>
              <a:gd name="connsiteX8" fmla="*/ 0 w 12192000"/>
              <a:gd name="connsiteY8" fmla="*/ 18733 h 45719"/>
              <a:gd name="connsiteX0" fmla="*/ 0 w 12195162"/>
              <a:gd name="connsiteY0" fmla="*/ 3065 h 30051"/>
              <a:gd name="connsiteX1" fmla="*/ 7620 w 12195162"/>
              <a:gd name="connsiteY1" fmla="*/ 207 h 30051"/>
              <a:gd name="connsiteX2" fmla="*/ 12193905 w 12195162"/>
              <a:gd name="connsiteY2" fmla="*/ 6557 h 30051"/>
              <a:gd name="connsiteX3" fmla="*/ 12190412 w 12195162"/>
              <a:gd name="connsiteY3" fmla="*/ 9415 h 30051"/>
              <a:gd name="connsiteX4" fmla="*/ 12192000 w 12195162"/>
              <a:gd name="connsiteY4" fmla="*/ 22431 h 30051"/>
              <a:gd name="connsiteX5" fmla="*/ 12184380 w 12195162"/>
              <a:gd name="connsiteY5" fmla="*/ 30051 h 30051"/>
              <a:gd name="connsiteX6" fmla="*/ 7620 w 12195162"/>
              <a:gd name="connsiteY6" fmla="*/ 30051 h 30051"/>
              <a:gd name="connsiteX7" fmla="*/ 0 w 12195162"/>
              <a:gd name="connsiteY7" fmla="*/ 22431 h 30051"/>
              <a:gd name="connsiteX8" fmla="*/ 0 w 12195162"/>
              <a:gd name="connsiteY8" fmla="*/ 3065 h 30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5162" h="30051">
                <a:moveTo>
                  <a:pt x="0" y="3065"/>
                </a:moveTo>
                <a:cubicBezTo>
                  <a:pt x="0" y="-1143"/>
                  <a:pt x="3412" y="207"/>
                  <a:pt x="7620" y="207"/>
                </a:cubicBezTo>
                <a:lnTo>
                  <a:pt x="12193905" y="6557"/>
                </a:lnTo>
                <a:cubicBezTo>
                  <a:pt x="12198113" y="6557"/>
                  <a:pt x="12190412" y="5207"/>
                  <a:pt x="12190412" y="9415"/>
                </a:cubicBezTo>
                <a:lnTo>
                  <a:pt x="12192000" y="22431"/>
                </a:lnTo>
                <a:cubicBezTo>
                  <a:pt x="12192000" y="26639"/>
                  <a:pt x="12188588" y="30051"/>
                  <a:pt x="12184380" y="30051"/>
                </a:cubicBezTo>
                <a:lnTo>
                  <a:pt x="7620" y="30051"/>
                </a:lnTo>
                <a:cubicBezTo>
                  <a:pt x="3412" y="30051"/>
                  <a:pt x="0" y="26639"/>
                  <a:pt x="0" y="22431"/>
                </a:cubicBezTo>
                <a:lnTo>
                  <a:pt x="0" y="3065"/>
                </a:lnTo>
                <a:close/>
              </a:path>
            </a:pathLst>
          </a:custGeom>
          <a:pattFill prst="lgCheck">
            <a:fgClr>
              <a:srgbClr val="FFFF00"/>
            </a:fgClr>
            <a:bgClr>
              <a:schemeClr val="bg1"/>
            </a:bgClr>
          </a:pattFill>
          <a:ln>
            <a:noFill/>
          </a:ln>
          <a:effectLst>
            <a:outerShdw blurRad="50800" dist="38100" dir="2700000" algn="tl" rotWithShape="0">
              <a:prstClr val="black">
                <a:alpha val="6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4DFE8D-4550-EED9-2515-152D9D03C2A4}"/>
              </a:ext>
            </a:extLst>
          </p:cNvPr>
          <p:cNvSpPr txBox="1"/>
          <p:nvPr/>
        </p:nvSpPr>
        <p:spPr>
          <a:xfrm>
            <a:off x="1850570" y="185057"/>
            <a:ext cx="7805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Recommendations</a:t>
            </a:r>
            <a:endParaRPr lang="en-IN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ndara" panose="020E0502030303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51DCC-A60D-1689-ED71-BEEBC53233AF}"/>
              </a:ext>
            </a:extLst>
          </p:cNvPr>
          <p:cNvSpPr txBox="1"/>
          <p:nvPr/>
        </p:nvSpPr>
        <p:spPr>
          <a:xfrm>
            <a:off x="1183821" y="1362279"/>
            <a:ext cx="87766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Prioritize applicants with clean credit history.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Customize loan offerings based on marital status, education, and employment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self-employed applicants more carefully due to variability in loan sizes.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income patterns to design flexible repayment plans.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Applicant income should remain the primary metric.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Introduce flexible tenure options (shorter than 360 months) to attract high-income applicants unwilling to commit long-term.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Ensure accurate collection of loan amount and credit history during application, reduces ambiguity for approvals.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Monitor outliers (very high incomes or very large loans) separately → may represent premium customers or riskier bets.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897880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</TotalTime>
  <Words>623</Words>
  <Application>Microsoft Office PowerPoint</Application>
  <PresentationFormat>Widescreen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Candara</vt:lpstr>
      <vt:lpstr>Cascadia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 raj</dc:creator>
  <cp:lastModifiedBy>madhu raj</cp:lastModifiedBy>
  <cp:revision>2</cp:revision>
  <dcterms:created xsi:type="dcterms:W3CDTF">2025-08-28T02:26:56Z</dcterms:created>
  <dcterms:modified xsi:type="dcterms:W3CDTF">2025-08-29T16:39:47Z</dcterms:modified>
</cp:coreProperties>
</file>