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xlsm" ContentType="application/vnd.ms-excel.sheet.macroEnabled.12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  <p:sldMasterId id="2147483651" r:id="rId2"/>
  </p:sldMasterIdLst>
  <p:notesMasterIdLst>
    <p:notesMasterId r:id="rId35"/>
  </p:notesMasterIdLst>
  <p:handoutMasterIdLst>
    <p:handoutMasterId r:id="rId36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80" r:id="rId13"/>
    <p:sldId id="281" r:id="rId14"/>
    <p:sldId id="288" r:id="rId15"/>
    <p:sldId id="268" r:id="rId16"/>
    <p:sldId id="269" r:id="rId17"/>
    <p:sldId id="270" r:id="rId18"/>
    <p:sldId id="271" r:id="rId19"/>
    <p:sldId id="272" r:id="rId20"/>
    <p:sldId id="293" r:id="rId21"/>
    <p:sldId id="273" r:id="rId22"/>
    <p:sldId id="282" r:id="rId23"/>
    <p:sldId id="283" r:id="rId24"/>
    <p:sldId id="284" r:id="rId25"/>
    <p:sldId id="285" r:id="rId26"/>
    <p:sldId id="287" r:id="rId27"/>
    <p:sldId id="286" r:id="rId28"/>
    <p:sldId id="274" r:id="rId29"/>
    <p:sldId id="275" r:id="rId30"/>
    <p:sldId id="289" r:id="rId31"/>
    <p:sldId id="290" r:id="rId32"/>
    <p:sldId id="291" r:id="rId33"/>
    <p:sldId id="278" r:id="rId34"/>
  </p:sldIdLst>
  <p:sldSz cx="9144000" cy="6858000" type="screen4x3"/>
  <p:notesSz cx="6858000" cy="9144000"/>
  <p:embeddedFontLst>
    <p:embeddedFont>
      <p:font typeface="Calibri" pitchFamily="34" charset="0"/>
      <p:regular r:id="rId37"/>
      <p:bold r:id="rId38"/>
      <p:italic r:id="rId39"/>
      <p:boldItalic r:id="rId40"/>
    </p:embeddedFont>
    <p:embeddedFont>
      <p:font typeface="Century Gothic" pitchFamily="34" charset="0"/>
      <p:regular r:id="rId41"/>
      <p:bold r:id="rId42"/>
      <p:italic r:id="rId43"/>
      <p:boldItalic r:id="rId44"/>
    </p:embeddedFont>
    <p:embeddedFont>
      <p:font typeface="Gill Sans" charset="0"/>
      <p:regular r:id="rId45"/>
      <p:bold r:id="rId46"/>
    </p:embeddedFont>
    <p:embeddedFont>
      <p:font typeface="Cambria" pitchFamily="18" charset="0"/>
      <p:regular r:id="rId47"/>
      <p:bold r:id="rId48"/>
      <p:italic r:id="rId49"/>
      <p:boldItalic r:id="rId50"/>
    </p:embeddedFont>
    <p:embeddedFont>
      <p:font typeface="Verdana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0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49" Type="http://schemas.openxmlformats.org/officeDocument/2006/relationships/font" Target="fonts/font13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15.fntdata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5AD27-D268-4158-847F-D8886AC57FC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C3779-5177-4879-A024-7B5A7003A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269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1850962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4c11e34f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4c11e34f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a4c11e34f9_0_2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4c11e34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4c11e34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a4c11e34f9_0_1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4c11e34f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4c11e34f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a4c11e34f9_0_2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4c11e34f9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4c11e34f9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a4c11e34f9_5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4c11e34f9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4c11e34f9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a4c11e34f9_1_1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2081"/>
              <a:buNone/>
              <a:defRPr sz="2601">
                <a:solidFill>
                  <a:srgbClr val="333A52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ftr" idx="11"/>
          </p:nvPr>
        </p:nvSpPr>
        <p:spPr>
          <a:xfrm>
            <a:off x="1535289" y="6294261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2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 dirty="0"/>
          </a:p>
        </p:txBody>
      </p:sp>
      <p:sp>
        <p:nvSpPr>
          <p:cNvPr id="42" name="Google Shape;42;p4"/>
          <p:cNvSpPr txBox="1">
            <a:spLocks noGrp="1"/>
          </p:cNvSpPr>
          <p:nvPr>
            <p:ph type="dt" idx="10"/>
          </p:nvPr>
        </p:nvSpPr>
        <p:spPr>
          <a:xfrm>
            <a:off x="1435100" y="632301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1456267" y="6271683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75" y="-815975"/>
            <a:ext cx="1638300" cy="1638300"/>
          </a:xfrm>
          <a:custGeom>
            <a:avLst/>
            <a:gdLst/>
            <a:ahLst/>
            <a:cxnLst/>
            <a:rect l="l" t="t" r="r" b="b"/>
            <a:pathLst>
              <a:path w="1638300" h="1638300" extrusionOk="0">
                <a:moveTo>
                  <a:pt x="1638300" y="819150"/>
                </a:moveTo>
                <a:cubicBezTo>
                  <a:pt x="1638300" y="1036490"/>
                  <a:pt x="1551928" y="1244920"/>
                  <a:pt x="1398198" y="1398555"/>
                </a:cubicBezTo>
                <a:cubicBezTo>
                  <a:pt x="1244468" y="1552190"/>
                  <a:pt x="1035985" y="1638434"/>
                  <a:pt x="818645" y="1638300"/>
                </a:cubicBezTo>
                <a:cubicBezTo>
                  <a:pt x="818813" y="1365250"/>
                  <a:pt x="818982" y="1092200"/>
                  <a:pt x="819150" y="819150"/>
                </a:cubicBezTo>
                <a:lnTo>
                  <a:pt x="1638300" y="819150"/>
                </a:lnTo>
                <a:close/>
              </a:path>
            </a:pathLst>
          </a:custGeom>
          <a:solidFill>
            <a:srgbClr val="F4F8FA">
              <a:alpha val="32549"/>
            </a:srgbClr>
          </a:solidFill>
          <a:ln w="9525" cap="rnd" cmpd="sng">
            <a:solidFill>
              <a:srgbClr val="A0B5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68275" y="20637"/>
            <a:ext cx="1703387" cy="1703387"/>
          </a:xfrm>
          <a:prstGeom prst="ellipse">
            <a:avLst/>
          </a:prstGeom>
          <a:noFill/>
          <a:ln w="27300" cap="rnd" cmpd="sng">
            <a:solidFill>
              <a:srgbClr val="E0EEF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5400000">
              <a:srgbClr val="8D9AA1">
                <a:alpha val="8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 rot="2315675">
            <a:off x="182882" y="1055077"/>
            <a:ext cx="1125717" cy="1102624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6FAFA">
                  <a:alpha val="69803"/>
                </a:srgbClr>
              </a:gs>
              <a:gs pos="70000">
                <a:srgbClr val="FAFEFE">
                  <a:alpha val="54901"/>
                </a:srgbClr>
              </a:gs>
              <a:gs pos="100000">
                <a:srgbClr val="96BFD1">
                  <a:alpha val="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93A7B2"/>
            </a:solidFill>
            <a:prstDash val="solid"/>
            <a:round/>
            <a:headEnd type="none" w="sm" len="sm"/>
            <a:tailEnd type="none" w="sm" len="sm"/>
          </a:ln>
          <a:effectLst>
            <a:outerShdw blurRad="12700" dist="15000" dir="4500000" algn="tl" rotWithShape="0">
              <a:srgbClr val="424A4E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st="38000" dir="10800000">
              <a:srgbClr val="5D6468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FFD6CD">
                  <a:alpha val="94901"/>
                </a:srgbClr>
              </a:gs>
              <a:gs pos="50000">
                <a:srgbClr val="FFC1BA">
                  <a:alpha val="89803"/>
                </a:srgbClr>
              </a:gs>
              <a:gs pos="95000">
                <a:srgbClr val="FF7258">
                  <a:alpha val="87843"/>
                </a:srgbClr>
              </a:gs>
              <a:gs pos="100000">
                <a:srgbClr val="FF2000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CD5A3E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157287" y="1344612"/>
            <a:ext cx="63500" cy="65087"/>
          </a:xfrm>
          <a:prstGeom prst="ellipse">
            <a:avLst/>
          </a:prstGeom>
          <a:noFill/>
          <a:ln w="12700" cap="rnd" cmpd="sng">
            <a:solidFill>
              <a:srgbClr val="B8563F">
                <a:alpha val="5960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06400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9C007F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68007F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 dirty="0"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1433689" y="6282972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-815975" y="-815975"/>
            <a:ext cx="1638300" cy="1638300"/>
          </a:xfrm>
          <a:custGeom>
            <a:avLst/>
            <a:gdLst/>
            <a:ahLst/>
            <a:cxnLst/>
            <a:rect l="l" t="t" r="r" b="b"/>
            <a:pathLst>
              <a:path w="1638300" h="1638300" extrusionOk="0">
                <a:moveTo>
                  <a:pt x="1638300" y="819150"/>
                </a:moveTo>
                <a:cubicBezTo>
                  <a:pt x="1638300" y="1036490"/>
                  <a:pt x="1551928" y="1244920"/>
                  <a:pt x="1398198" y="1398555"/>
                </a:cubicBezTo>
                <a:cubicBezTo>
                  <a:pt x="1244468" y="1552190"/>
                  <a:pt x="1035985" y="1638434"/>
                  <a:pt x="818645" y="1638300"/>
                </a:cubicBezTo>
                <a:cubicBezTo>
                  <a:pt x="818813" y="1365250"/>
                  <a:pt x="818982" y="1092200"/>
                  <a:pt x="819150" y="819150"/>
                </a:cubicBezTo>
                <a:lnTo>
                  <a:pt x="1638300" y="819150"/>
                </a:lnTo>
                <a:close/>
              </a:path>
            </a:pathLst>
          </a:custGeom>
          <a:solidFill>
            <a:srgbClr val="F4F8FA">
              <a:alpha val="32549"/>
            </a:srgbClr>
          </a:solidFill>
          <a:ln w="9525" cap="rnd" cmpd="sng">
            <a:solidFill>
              <a:srgbClr val="A0B5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68275" y="20637"/>
            <a:ext cx="1703387" cy="1703387"/>
          </a:xfrm>
          <a:prstGeom prst="ellipse">
            <a:avLst/>
          </a:prstGeom>
          <a:noFill/>
          <a:ln w="27300" cap="rnd" cmpd="sng">
            <a:solidFill>
              <a:srgbClr val="E0EEF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5400000">
              <a:srgbClr val="8D9AA1">
                <a:alpha val="8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 rot="2315675">
            <a:off x="182882" y="1055077"/>
            <a:ext cx="1125717" cy="1102624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6FAFA">
                  <a:alpha val="69803"/>
                </a:srgbClr>
              </a:gs>
              <a:gs pos="70000">
                <a:srgbClr val="FAFEFE">
                  <a:alpha val="54901"/>
                </a:srgbClr>
              </a:gs>
              <a:gs pos="100000">
                <a:srgbClr val="96BFD1">
                  <a:alpha val="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93A7B2"/>
            </a:solidFill>
            <a:prstDash val="solid"/>
            <a:round/>
            <a:headEnd type="none" w="sm" len="sm"/>
            <a:tailEnd type="none" w="sm" len="sm"/>
          </a:ln>
          <a:effectLst>
            <a:outerShdw blurRad="12700" dist="15000" dir="4500000" algn="tl" rotWithShape="0">
              <a:srgbClr val="424A4E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st="38000" dir="10800000">
              <a:srgbClr val="5D6468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06400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9C007F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68007F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 dirty="0"/>
          </a:p>
        </p:txBody>
      </p:sp>
      <p:sp>
        <p:nvSpPr>
          <p:cNvPr id="36" name="Google Shape;36;p3"/>
          <p:cNvSpPr txBox="1">
            <a:spLocks noGrp="1"/>
          </p:cNvSpPr>
          <p:nvPr>
            <p:ph type="dt" idx="10"/>
          </p:nvPr>
        </p:nvSpPr>
        <p:spPr>
          <a:xfrm>
            <a:off x="1435100" y="632301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ftr" idx="11"/>
          </p:nvPr>
        </p:nvSpPr>
        <p:spPr>
          <a:xfrm>
            <a:off x="1454252" y="6282972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  <a:defRPr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Excel_Macro-Enabled_Worksheet1.xlsm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ionet.org/content/challenge-2019/1.0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11.jpeg"/><Relationship Id="rId3" Type="http://schemas.openxmlformats.org/officeDocument/2006/relationships/image" Target="../media/image1.jpg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svg"/><Relationship Id="rId1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4.png"/><Relationship Id="rId1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ctrTitle"/>
          </p:nvPr>
        </p:nvSpPr>
        <p:spPr>
          <a:xfrm>
            <a:off x="1371600" y="1295400"/>
            <a:ext cx="7332133" cy="191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Prediction of Sepsis from Clinical Data</a:t>
            </a:r>
            <a:r>
              <a:rPr lang="en-US" sz="4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dirty="0"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1198684" y="4233634"/>
            <a:ext cx="7730827" cy="20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Prepared By:			    </a:t>
            </a:r>
            <a:r>
              <a:rPr lang="en-US" sz="2000" b="1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Guided 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By:                                               </a:t>
            </a:r>
            <a:endParaRPr dirty="0"/>
          </a:p>
          <a:p>
            <a:pPr marL="18288" lvl="0" indent="0" algn="l" rtl="0">
              <a:lnSpc>
                <a:spcPct val="100000"/>
              </a:lnSpc>
              <a:spcBef>
                <a:spcPts val="600"/>
              </a:spcBef>
              <a:buSzPts val="1440"/>
              <a:buNone/>
            </a:pP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Raj </a:t>
            </a:r>
            <a:r>
              <a:rPr lang="en-US" sz="18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Maharajwala</a:t>
            </a:r>
            <a:r>
              <a:rPr lang="en-US" sz="18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201703100810108</a:t>
            </a:r>
            <a:r>
              <a:rPr lang="en-US" sz="18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                                  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Ms. </a:t>
            </a:r>
            <a:r>
              <a:rPr lang="en-US" sz="18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Palak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V. Desai</a:t>
            </a:r>
            <a:endParaRPr sz="1800" i="0" u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 indent="0">
              <a:spcBef>
                <a:spcPts val="200"/>
              </a:spcBef>
              <a:buSzPts val="1440"/>
            </a:pPr>
            <a:r>
              <a:rPr lang="en-US" sz="18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Paawan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Bhatt </a:t>
            </a:r>
            <a:r>
              <a:rPr lang="en-US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(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201703100810118)                                   </a:t>
            </a:r>
            <a:r>
              <a:rPr lang="en-US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Assistant 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Professor Amish </a:t>
            </a:r>
            <a:r>
              <a:rPr lang="en-US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Sharma     (201703100810084)		 Dept. of Information  </a:t>
            </a:r>
            <a:r>
              <a:rPr lang="en-US" sz="1800" dirty="0" err="1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B.Tech</a:t>
            </a:r>
            <a:r>
              <a:rPr lang="en-US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IT (7</a:t>
            </a:r>
            <a:r>
              <a:rPr lang="en-US" sz="1800" baseline="30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Semester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</a:t>
            </a:r>
            <a:r>
              <a:rPr lang="en-US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 Technology, 	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CGPIT</a:t>
            </a:r>
            <a:r>
              <a:rPr lang="en-US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	 </a:t>
            </a:r>
            <a:r>
              <a:rPr lang="en-US" sz="18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 </a:t>
            </a:r>
            <a:r>
              <a:rPr lang="en-US" sz="1800" i="0" u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	 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CGPIT</a:t>
            </a:r>
            <a:r>
              <a:rPr lang="en-US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 sz="1800" i="0" u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</a:t>
            </a:r>
            <a:r>
              <a:rPr lang="en-US" sz="18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                	            	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lang="en-US" sz="1800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</a:t>
            </a:r>
            <a:endParaRPr dirty="0"/>
          </a:p>
        </p:txBody>
      </p:sp>
      <p:sp>
        <p:nvSpPr>
          <p:cNvPr id="51" name="Google Shape;51;p5" descr="Image result for cgpit logo"/>
          <p:cNvSpPr txBox="1"/>
          <p:nvPr/>
        </p:nvSpPr>
        <p:spPr>
          <a:xfrm>
            <a:off x="155575" y="-547687"/>
            <a:ext cx="1152525" cy="115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" descr="Image result for cgpit logo"/>
          <p:cNvSpPr txBox="1"/>
          <p:nvPr/>
        </p:nvSpPr>
        <p:spPr>
          <a:xfrm>
            <a:off x="155575" y="-547687"/>
            <a:ext cx="1152525" cy="115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5" descr="UT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2400"/>
            <a:ext cx="1676400" cy="14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 descr="Image result for cgpit logo"/>
          <p:cNvSpPr txBox="1"/>
          <p:nvPr/>
        </p:nvSpPr>
        <p:spPr>
          <a:xfrm>
            <a:off x="155575" y="-693737"/>
            <a:ext cx="24765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" descr="Image result for cgpit logo"/>
          <p:cNvSpPr txBox="1"/>
          <p:nvPr/>
        </p:nvSpPr>
        <p:spPr>
          <a:xfrm>
            <a:off x="155575" y="-693737"/>
            <a:ext cx="24765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5" descr="Image result for cgpit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7500" y="0"/>
            <a:ext cx="2476500" cy="16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200" b="1" i="0" u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Technologies/Platform to be used for development</a:t>
            </a:r>
            <a:endParaRPr sz="4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435100" y="1417625"/>
            <a:ext cx="7499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b="1" u="sng" dirty="0">
                <a:latin typeface="Cambria"/>
                <a:ea typeface="Cambria"/>
                <a:cs typeface="Cambria"/>
                <a:sym typeface="Cambria"/>
              </a:rPr>
              <a:t> Hardware Requirement</a:t>
            </a:r>
            <a:r>
              <a:rPr lang="en-US" sz="2600" b="1" dirty="0">
                <a:latin typeface="Cambria"/>
                <a:ea typeface="Cambria"/>
                <a:cs typeface="Cambria"/>
                <a:sym typeface="Cambria"/>
              </a:rPr>
              <a:t> </a:t>
            </a:r>
            <a:endParaRPr sz="2600" b="1" dirty="0">
              <a:latin typeface="Cambria"/>
              <a:ea typeface="Cambria"/>
              <a:cs typeface="Cambria"/>
              <a:sym typeface="Cambria"/>
            </a:endParaRPr>
          </a:p>
          <a:p>
            <a:pPr marL="363537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dirty="0">
                <a:latin typeface="Cambria" pitchFamily="18" charset="0"/>
                <a:ea typeface="Cambria" pitchFamily="18" charset="0"/>
                <a:cs typeface="Arial"/>
                <a:sym typeface="Arial"/>
              </a:rPr>
              <a:t>- </a:t>
            </a:r>
            <a:r>
              <a:rPr lang="en-US" sz="26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RAM: Minimum 8 GB</a:t>
            </a:r>
            <a:endParaRPr sz="2600" dirty="0"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363537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- Processor : Minimum 2GHz</a:t>
            </a:r>
            <a:endParaRPr sz="2600" dirty="0"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363537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- Hard Drive : Minimum 32 GB</a:t>
            </a:r>
            <a:endParaRPr sz="2600" dirty="0"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363537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- Storage : Minimum 1 GB Recommended Google Cloud</a:t>
            </a:r>
            <a:endParaRPr sz="2600" dirty="0"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363537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16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fld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Technologies/Platform to be used for </a:t>
            </a:r>
            <a:r>
              <a:rPr lang="en-US" sz="4200" b="1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development </a:t>
            </a:r>
            <a:r>
              <a:rPr lang="en-US" sz="40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(cont..)</a:t>
            </a:r>
            <a:endParaRPr lang="en-US" sz="4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42900" algn="just">
              <a:lnSpc>
                <a:spcPct val="115000"/>
              </a:lnSpc>
              <a:spcBef>
                <a:spcPts val="1200"/>
              </a:spcBef>
              <a:buClrTx/>
              <a:buSzPct val="83000"/>
              <a:buFont typeface="Wingdings" pitchFamily="2" charset="2"/>
              <a:buChar char="§"/>
            </a:pPr>
            <a:r>
              <a:rPr lang="en-US" sz="2600" b="1" u="sng" dirty="0">
                <a:latin typeface="Cambria" pitchFamily="18" charset="0"/>
                <a:ea typeface="Cambria" pitchFamily="18" charset="0"/>
                <a:cs typeface="Arial"/>
                <a:sym typeface="Arial"/>
              </a:rPr>
              <a:t>Software </a:t>
            </a:r>
            <a:r>
              <a:rPr lang="en-US" sz="2600" b="1" u="sng" dirty="0" smtClean="0">
                <a:latin typeface="Cambria" pitchFamily="18" charset="0"/>
                <a:ea typeface="Cambria" pitchFamily="18" charset="0"/>
                <a:cs typeface="Arial"/>
                <a:sym typeface="Arial"/>
              </a:rPr>
              <a:t>Requirement</a:t>
            </a:r>
            <a:endParaRPr lang="en-US" sz="2600" b="1" dirty="0">
              <a:latin typeface="Cambria" pitchFamily="18" charset="0"/>
              <a:ea typeface="Cambria" pitchFamily="18" charset="0"/>
              <a:cs typeface="Arial"/>
              <a:sym typeface="Arial"/>
            </a:endParaRPr>
          </a:p>
          <a:p>
            <a:pPr marL="363537" lv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600" dirty="0" smtClean="0">
                <a:latin typeface="Cambria" pitchFamily="18" charset="0"/>
                <a:ea typeface="Cambria" pitchFamily="18" charset="0"/>
                <a:cs typeface="Arial"/>
                <a:sym typeface="Arial"/>
              </a:rPr>
              <a:t>-	R (</a:t>
            </a:r>
            <a:r>
              <a:rPr lang="en-US" sz="2600" dirty="0" err="1" smtClean="0">
                <a:latin typeface="Cambria" pitchFamily="18" charset="0"/>
                <a:ea typeface="Cambria" pitchFamily="18" charset="0"/>
                <a:cs typeface="Arial"/>
                <a:sym typeface="Arial"/>
              </a:rPr>
              <a:t>RStudio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Arial"/>
                <a:sym typeface="Arial"/>
              </a:rPr>
              <a:t>) for preprocessing and data analysis.</a:t>
            </a:r>
            <a:endParaRPr lang="en-US" sz="2600" dirty="0"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363537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- 	Python </a:t>
            </a:r>
            <a:r>
              <a:rPr lang="en-US" sz="26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(</a:t>
            </a:r>
            <a:r>
              <a:rPr lang="en-US" sz="2600" dirty="0" err="1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Jupyter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) </a:t>
            </a:r>
            <a:r>
              <a:rPr lang="en-US" sz="26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for 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applying LSTM, data </a:t>
            </a:r>
            <a:r>
              <a:rPr lang="en-US" sz="26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analysis and data 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visualization</a:t>
            </a:r>
          </a:p>
          <a:p>
            <a:pPr marL="363537" lv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- 	</a:t>
            </a:r>
            <a:r>
              <a:rPr lang="en-US" sz="2600" dirty="0" err="1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Django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 </a:t>
            </a:r>
            <a:r>
              <a:rPr lang="en-US" sz="26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/ Flask to deploy the 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model</a:t>
            </a:r>
            <a:endParaRPr lang="en-US" sz="2600" dirty="0"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</p:txBody>
      </p:sp>
      <p:sp>
        <p:nvSpPr>
          <p:cNvPr id="5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11</a:t>
            </a:fld>
            <a:endParaRPr/>
          </a:p>
        </p:txBody>
      </p:sp>
      <p:sp>
        <p:nvSpPr>
          <p:cNvPr id="6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23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Dataset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ClrTx/>
              <a:buFont typeface="Wingdings" pitchFamily="2" charset="2"/>
              <a:buChar char="§"/>
            </a:pPr>
            <a:endParaRPr lang="en-US" sz="2600" dirty="0" smtClean="0">
              <a:latin typeface="Cambria" pitchFamily="18" charset="0"/>
              <a:ea typeface="Cambria" pitchFamily="18" charset="0"/>
              <a:cs typeface="Calibri" pitchFamily="34" charset="0"/>
            </a:endParaRPr>
          </a:p>
          <a:p>
            <a:pPr algn="just">
              <a:buClrTx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The data is sourced from ICU patients in two separate hospital systems and is obtained from ‘</a:t>
            </a:r>
            <a:r>
              <a:rPr lang="en-US" sz="2600" dirty="0" err="1" smtClean="0">
                <a:latin typeface="Cambria" pitchFamily="18" charset="0"/>
                <a:ea typeface="Cambria" pitchFamily="18" charset="0"/>
                <a:cs typeface="Calibri" pitchFamily="34" charset="0"/>
              </a:rPr>
              <a:t>Physionet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’ </a:t>
            </a:r>
            <a:r>
              <a:rPr lang="en-US" sz="14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[1].</a:t>
            </a:r>
          </a:p>
          <a:p>
            <a:pPr algn="just">
              <a:buClrTx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The data for each patient is contained within a single pipe delimited text file. Each row in a </a:t>
            </a:r>
            <a:r>
              <a:rPr lang="en-US" sz="2600" dirty="0" err="1" smtClean="0">
                <a:latin typeface="Cambria" pitchFamily="18" charset="0"/>
                <a:ea typeface="Cambria" pitchFamily="18" charset="0"/>
                <a:cs typeface="Calibri" pitchFamily="34" charset="0"/>
              </a:rPr>
              <a:t>psv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 file represent a single hour’s worth of data. In total, there are 40,000 patients.</a:t>
            </a:r>
          </a:p>
          <a:p>
            <a:pPr algn="just">
              <a:buClrTx/>
              <a:buFont typeface="Wingdings" pitchFamily="2" charset="2"/>
              <a:buChar char="§"/>
            </a:pPr>
            <a:endParaRPr lang="en-US" sz="1400" dirty="0" smtClean="0">
              <a:latin typeface="Cambria" pitchFamily="18" charset="0"/>
              <a:ea typeface="Cambria" pitchFamily="18" charset="0"/>
              <a:cs typeface="Calibri" pitchFamily="34" charset="0"/>
            </a:endParaRPr>
          </a:p>
        </p:txBody>
      </p:sp>
      <p:sp>
        <p:nvSpPr>
          <p:cNvPr id="5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 smtClean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580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Dataset </a:t>
            </a:r>
            <a:r>
              <a:rPr lang="en-US" sz="4000" dirty="0">
                <a:solidFill>
                  <a:schemeClr val="tx1"/>
                </a:solidFill>
              </a:rPr>
              <a:t>(cont..)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5148FBF-1C70-4F4D-B7FF-1E5C9F4A1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57" y="1555750"/>
            <a:ext cx="7813964" cy="40969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63161" y="5703120"/>
            <a:ext cx="3143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Figure 3: Raw data</a:t>
            </a:r>
            <a:endParaRPr lang="en-US" i="1" dirty="0"/>
          </a:p>
        </p:txBody>
      </p:sp>
      <p:sp>
        <p:nvSpPr>
          <p:cNvPr id="6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70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Implementation</a:t>
            </a:r>
            <a:endParaRPr dirty="0">
              <a:latin typeface="Cambria" pitchFamily="18" charset="0"/>
              <a:ea typeface="Cambria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1435100" y="1038225"/>
            <a:ext cx="7499400" cy="521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8950" lvl="0" indent="-457200" algn="just" rtl="0">
              <a:spcBef>
                <a:spcPts val="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31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Feature Engineering</a:t>
            </a:r>
            <a:endParaRPr sz="3100" dirty="0"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Two Approaches employed for Feature Selection:</a:t>
            </a:r>
            <a:endParaRPr sz="2000" dirty="0">
              <a:solidFill>
                <a:schemeClr val="tx1"/>
              </a:solidFill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mbria"/>
              <a:buChar char="-"/>
            </a:pPr>
            <a:r>
              <a:rPr lang="en-US" sz="20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Checked correlation of features contributing to the presence of </a:t>
            </a: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Sepsis</a:t>
            </a: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mbria"/>
              <a:buChar char="-"/>
            </a:pPr>
            <a:endParaRPr sz="2000" dirty="0">
              <a:solidFill>
                <a:schemeClr val="tx1"/>
              </a:solidFill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mbria"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Review of the research papers [2][3][4]. </a:t>
            </a: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mbria"/>
              <a:buChar char="-"/>
            </a:pPr>
            <a:endParaRPr lang="en-US" sz="2000" dirty="0" smtClean="0">
              <a:solidFill>
                <a:schemeClr val="tx1"/>
              </a:solidFill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1143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endParaRPr sz="2000" dirty="0">
              <a:solidFill>
                <a:srgbClr val="333333"/>
              </a:solidFill>
              <a:highlight>
                <a:srgbClr val="FFFFFF"/>
              </a:highlight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04040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                 </a:t>
            </a:r>
            <a:endParaRPr lang="en-US" sz="1800" dirty="0" smtClean="0">
              <a:solidFill>
                <a:srgbClr val="404040"/>
              </a:solidFill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404040"/>
              </a:solidFill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rgbClr val="404040"/>
              </a:solidFill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tx1"/>
              </a:solidFill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mbria"/>
                <a:sym typeface="Cambria"/>
              </a:rPr>
              <a:t>	</a:t>
            </a:r>
            <a:endParaRPr sz="3100" dirty="0">
              <a:latin typeface="Cambria" pitchFamily="18" charset="0"/>
              <a:ea typeface="Cambria" pitchFamily="18" charset="0"/>
            </a:endParaRPr>
          </a:p>
          <a:p>
            <a:pPr marL="80962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525" y="3484963"/>
            <a:ext cx="6315074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14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500084" y="5297013"/>
            <a:ext cx="3143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Figure 4: Extracted features</a:t>
            </a:r>
            <a:endParaRPr lang="en-US" i="1" dirty="0"/>
          </a:p>
        </p:txBody>
      </p:sp>
      <p:sp>
        <p:nvSpPr>
          <p:cNvPr id="10" name="Google Shape;63;p6"/>
          <p:cNvSpPr txBox="1"/>
          <p:nvPr/>
        </p:nvSpPr>
        <p:spPr>
          <a:xfrm>
            <a:off x="1435099" y="6323012"/>
            <a:ext cx="3896921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en-US" sz="42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Implementation</a:t>
            </a:r>
            <a:r>
              <a:rPr lang="en-US" sz="44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(cont..)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466470" y="1163782"/>
            <a:ext cx="7499400" cy="515923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25450" algn="just" rtl="0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 dirty="0" smtClean="0">
                <a:latin typeface="Cambria"/>
                <a:ea typeface="Cambria"/>
                <a:cs typeface="Cambria"/>
                <a:sym typeface="Cambria"/>
              </a:rPr>
              <a:t> Data Imbalance:</a:t>
            </a:r>
            <a:endParaRPr sz="3100" dirty="0">
              <a:latin typeface="Cambria"/>
              <a:ea typeface="Cambria"/>
              <a:cs typeface="Cambria"/>
              <a:sym typeface="Cambria"/>
            </a:endParaRPr>
          </a:p>
          <a:p>
            <a:pPr marL="80962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  <a:p>
            <a:pPr marL="80962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  <a:p>
            <a:pPr marL="80962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  <a:p>
            <a:pPr marL="80962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  <a:p>
            <a:pPr marL="80962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  <a:p>
            <a:pPr marL="635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600"/>
              <a:buNone/>
            </a:pPr>
            <a:endParaRPr lang="en-US" sz="2600" dirty="0" smtClean="0">
              <a:solidFill>
                <a:schemeClr val="tx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937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600"/>
              <a:buFont typeface="Cambria"/>
              <a:buChar char="-"/>
            </a:pPr>
            <a:endParaRPr lang="en-US" sz="2600" dirty="0" smtClean="0">
              <a:solidFill>
                <a:schemeClr val="tx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93700" algn="just" rtl="0">
              <a:lnSpc>
                <a:spcPct val="115000"/>
              </a:lnSpc>
              <a:spcBef>
                <a:spcPts val="2"/>
              </a:spcBef>
              <a:spcAft>
                <a:spcPts val="0"/>
              </a:spcAft>
              <a:buClr>
                <a:srgbClr val="404040"/>
              </a:buClr>
              <a:buSzPts val="2600"/>
              <a:buFont typeface="Cambria"/>
              <a:buChar char="-"/>
            </a:pPr>
            <a:r>
              <a:rPr lang="en-US" sz="2600" dirty="0" smtClean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98</a:t>
            </a:r>
            <a:r>
              <a:rPr lang="en-US" sz="26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% of patients does not have sepsis and 2% have sepsis.</a:t>
            </a:r>
            <a:endParaRPr sz="2600" dirty="0">
              <a:solidFill>
                <a:schemeClr val="tx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93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600"/>
              <a:buFont typeface="Cambria"/>
              <a:buChar char="-"/>
            </a:pPr>
            <a:r>
              <a:rPr lang="en-US" sz="26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Under sampling: </a:t>
            </a:r>
            <a:r>
              <a:rPr lang="en-US" sz="2600" dirty="0" smtClean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Way </a:t>
            </a:r>
            <a:r>
              <a:rPr lang="en-US" sz="26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to deal with Imbalance</a:t>
            </a:r>
            <a:endParaRPr sz="2600" dirty="0">
              <a:solidFill>
                <a:schemeClr val="tx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26" name="Picture 2" descr="C:\Users\DELL\Pictures\Screenshots\Screenshot (3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146" y="1821392"/>
            <a:ext cx="2854676" cy="265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DELL\Pictures\Screenshots\Sepsis\plot_zoom_png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177" y="1821392"/>
            <a:ext cx="4053001" cy="287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935678" y="4693575"/>
            <a:ext cx="3721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Figure 5(a) </a:t>
            </a:r>
            <a:r>
              <a:rPr lang="en-US" sz="1600" i="1" dirty="0"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Data Imbalance – Histogram</a:t>
            </a:r>
            <a:endParaRPr lang="en-US" sz="1600" i="1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05152" y="4690917"/>
            <a:ext cx="3360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Figure 5(b) </a:t>
            </a:r>
            <a:r>
              <a:rPr lang="en-US" sz="1600" i="1" dirty="0"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Data Imbalance – </a:t>
            </a:r>
          </a:p>
          <a:p>
            <a:pPr lvl="0" algn="ctr"/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Pie chart</a:t>
            </a:r>
            <a:endParaRPr lang="en-US" sz="1600" i="1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42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Implementation</a:t>
            </a:r>
            <a:r>
              <a:rPr lang="en-US" sz="44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(cont..)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4" name="Google Shape;184;p19"/>
          <p:cNvSpPr txBox="1">
            <a:spLocks noGrp="1"/>
          </p:cNvSpPr>
          <p:nvPr>
            <p:ph type="body" idx="1"/>
          </p:nvPr>
        </p:nvSpPr>
        <p:spPr>
          <a:xfrm>
            <a:off x="1435100" y="1362075"/>
            <a:ext cx="74994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8950" lvl="0" indent="-457200" algn="just" rtl="0">
              <a:spcBef>
                <a:spcPts val="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After </a:t>
            </a:r>
            <a:r>
              <a:rPr lang="en-US" sz="2600" dirty="0" smtClean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Under sampling</a:t>
            </a:r>
            <a:r>
              <a:rPr lang="en-US" sz="26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sz="2600" dirty="0">
              <a:solidFill>
                <a:schemeClr val="tx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50" y="2401725"/>
            <a:ext cx="3513200" cy="31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0475" y="2124075"/>
            <a:ext cx="3006825" cy="34424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http://127.0.0.1:29970/graphics/plot_zoom_png?width=1366&amp;height=745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127.0.0.1:29970/graphics/plot_zoom_png?width=1366&amp;height=74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16</a:t>
            </a:fld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329337" y="5809012"/>
            <a:ext cx="2778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Figure 6(a) </a:t>
            </a:r>
            <a:r>
              <a:rPr lang="en-US" sz="1600" i="1" dirty="0"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Handling data </a:t>
            </a:r>
            <a:r>
              <a:rPr lang="en-US" sz="1600" i="1" dirty="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mbalance – Histogram</a:t>
            </a:r>
            <a:endParaRPr lang="en-US" sz="1600" i="1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66865" y="5809013"/>
            <a:ext cx="2614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Figure 6(b) </a:t>
            </a:r>
            <a:r>
              <a:rPr lang="en-US" sz="1600" i="1" dirty="0"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Handling data </a:t>
            </a:r>
            <a:r>
              <a:rPr lang="en-US" sz="1600" i="1" dirty="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mbalance –  Pie chart</a:t>
            </a:r>
            <a:endParaRPr lang="en-US" sz="1600" i="1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1435100" y="203200"/>
            <a:ext cx="7499350" cy="1214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en-US" sz="4400" b="1" i="0" u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Implementation </a:t>
            </a:r>
            <a:r>
              <a:rPr lang="en-US" sz="4400" dirty="0">
                <a:solidFill>
                  <a:schemeClr val="tx1"/>
                </a:solidFill>
              </a:rPr>
              <a:t>(cont..)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20"/>
          <p:cNvSpPr txBox="1">
            <a:spLocks noGrp="1"/>
          </p:cNvSpPr>
          <p:nvPr>
            <p:ph type="body" idx="1"/>
          </p:nvPr>
        </p:nvSpPr>
        <p:spPr>
          <a:xfrm>
            <a:off x="1435099" y="1241778"/>
            <a:ext cx="7635875" cy="561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895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>
                <a:latin typeface="Cambria"/>
                <a:ea typeface="Cambria"/>
                <a:cs typeface="Cambria"/>
                <a:sym typeface="Cambria"/>
              </a:rPr>
              <a:t>Missing values (before down-sampling):</a:t>
            </a:r>
            <a:endParaRPr sz="2600" dirty="0">
              <a:latin typeface="Cambria"/>
              <a:ea typeface="Cambria"/>
              <a:cs typeface="Cambria"/>
              <a:sym typeface="Cambria"/>
            </a:endParaRPr>
          </a:p>
          <a:p>
            <a:pPr marL="80962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100" dirty="0">
              <a:latin typeface="Cambria"/>
              <a:ea typeface="Cambria"/>
              <a:cs typeface="Cambria"/>
              <a:sym typeface="Cambria"/>
            </a:endParaRPr>
          </a:p>
          <a:p>
            <a:pPr marL="80962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80962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80962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80962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80962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dirty="0" smtClean="0">
              <a:latin typeface="Cambria"/>
              <a:ea typeface="Cambria"/>
              <a:cs typeface="Cambria"/>
              <a:sym typeface="Cambria"/>
            </a:endParaRPr>
          </a:p>
          <a:p>
            <a:pPr marL="914400" indent="0" algn="just">
              <a:spcBef>
                <a:spcPts val="100"/>
              </a:spcBef>
              <a:buNone/>
            </a:pPr>
            <a:r>
              <a:rPr lang="en-US" sz="2600" dirty="0" smtClean="0">
                <a:latin typeface="Cambria"/>
                <a:ea typeface="Cambria"/>
                <a:cs typeface="Cambria"/>
                <a:sym typeface="Cambria"/>
              </a:rPr>
              <a:t>                                                   </a:t>
            </a:r>
          </a:p>
          <a:p>
            <a:pPr indent="0" algn="just">
              <a:lnSpc>
                <a:spcPct val="115000"/>
              </a:lnSpc>
              <a:spcBef>
                <a:spcPts val="50"/>
              </a:spcBef>
              <a:buNone/>
            </a:pPr>
            <a:r>
              <a:rPr lang="en-US" sz="2600" dirty="0" smtClean="0">
                <a:latin typeface="Cambria"/>
                <a:ea typeface="Cambria"/>
                <a:cs typeface="Cambria"/>
                <a:sym typeface="Cambria"/>
              </a:rPr>
              <a:t>-   Most </a:t>
            </a:r>
            <a:r>
              <a:rPr lang="en-US" sz="2600" dirty="0">
                <a:latin typeface="Cambria"/>
                <a:ea typeface="Cambria"/>
                <a:cs typeface="Cambria"/>
                <a:sym typeface="Cambria"/>
              </a:rPr>
              <a:t>of Laboratory Data are having missing </a:t>
            </a:r>
            <a:r>
              <a:rPr lang="en-US" sz="2600" dirty="0" smtClean="0">
                <a:latin typeface="Cambria"/>
                <a:ea typeface="Cambria"/>
                <a:cs typeface="Cambria"/>
                <a:sym typeface="Cambria"/>
              </a:rPr>
              <a:t>    values (see fig 7) </a:t>
            </a:r>
            <a:endParaRPr sz="2600" dirty="0" smtClean="0">
              <a:latin typeface="Cambria"/>
              <a:ea typeface="Cambria"/>
              <a:cs typeface="Cambria"/>
              <a:sym typeface="Cambria"/>
            </a:endParaRPr>
          </a:p>
          <a:p>
            <a:pPr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 smtClean="0">
                <a:latin typeface="Cambria"/>
                <a:ea typeface="Cambria"/>
                <a:cs typeface="Cambria"/>
                <a:sym typeface="Cambria"/>
              </a:rPr>
              <a:t>-   </a:t>
            </a:r>
            <a:r>
              <a:rPr lang="en-US" sz="2600" dirty="0">
                <a:latin typeface="Cambria"/>
                <a:ea typeface="Cambria"/>
                <a:cs typeface="Cambria"/>
                <a:sym typeface="Cambria"/>
              </a:rPr>
              <a:t>There </a:t>
            </a:r>
            <a:r>
              <a:rPr lang="en-US" sz="2600" dirty="0" smtClean="0">
                <a:latin typeface="Cambria"/>
                <a:ea typeface="Cambria"/>
                <a:cs typeface="Cambria"/>
                <a:sym typeface="Cambria"/>
              </a:rPr>
              <a:t>is more </a:t>
            </a:r>
            <a:r>
              <a:rPr lang="en-US" sz="2600" dirty="0">
                <a:latin typeface="Cambria"/>
                <a:ea typeface="Cambria"/>
                <a:cs typeface="Cambria"/>
                <a:sym typeface="Cambria"/>
              </a:rPr>
              <a:t>than 90% of </a:t>
            </a:r>
            <a:r>
              <a:rPr lang="en-US" sz="2600" dirty="0" smtClean="0">
                <a:latin typeface="Cambria"/>
                <a:ea typeface="Cambria"/>
                <a:cs typeface="Cambria"/>
                <a:sym typeface="Cambria"/>
              </a:rPr>
              <a:t>missing values.</a:t>
            </a:r>
            <a:endParaRPr sz="2600" dirty="0">
              <a:latin typeface="Cambria"/>
              <a:ea typeface="Cambria"/>
              <a:cs typeface="Cambria"/>
              <a:sym typeface="Cambria"/>
            </a:endParaRPr>
          </a:p>
          <a:p>
            <a:pPr marL="80962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dirty="0"/>
          </a:p>
        </p:txBody>
      </p:sp>
      <p:sp>
        <p:nvSpPr>
          <p:cNvPr id="195" name="Google Shape;195;p20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17</a:t>
            </a:fld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1435100" y="632301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r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388" y="1722097"/>
            <a:ext cx="6600826" cy="30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301998" y="4736747"/>
            <a:ext cx="37044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Figure </a:t>
            </a:r>
            <a:r>
              <a:rPr lang="en-US" i="1" dirty="0"/>
              <a:t>7</a:t>
            </a:r>
            <a:r>
              <a:rPr lang="en-US" i="1" dirty="0" smtClean="0"/>
              <a:t> </a:t>
            </a:r>
            <a:r>
              <a:rPr lang="en-US" i="1" dirty="0"/>
              <a:t>: </a:t>
            </a:r>
            <a:r>
              <a:rPr lang="en-US" i="1" dirty="0" smtClean="0"/>
              <a:t>Missing values in the raw data</a:t>
            </a:r>
            <a:endParaRPr lang="en-US" i="1" dirty="0"/>
          </a:p>
        </p:txBody>
      </p:sp>
      <p:sp>
        <p:nvSpPr>
          <p:cNvPr id="9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4000"/>
            </a:pPr>
            <a:r>
              <a:rPr lang="en-US" sz="4400" b="1" i="0" u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Implementation </a:t>
            </a:r>
            <a:r>
              <a:rPr lang="en-US" sz="4800" dirty="0">
                <a:solidFill>
                  <a:schemeClr val="tx1"/>
                </a:solidFill>
              </a:rPr>
              <a:t>(cont..)</a:t>
            </a:r>
            <a:endParaRPr sz="47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1"/>
          <p:cNvSpPr txBox="1">
            <a:spLocks noGrp="1"/>
          </p:cNvSpPr>
          <p:nvPr>
            <p:ph type="body" idx="1"/>
          </p:nvPr>
        </p:nvSpPr>
        <p:spPr>
          <a:xfrm>
            <a:off x="1282535" y="1187532"/>
            <a:ext cx="7788439" cy="506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2610" marR="0" lvl="0" indent="-457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>
                <a:latin typeface="Cambria"/>
                <a:ea typeface="Cambria"/>
                <a:cs typeface="Cambria"/>
                <a:sym typeface="Cambria"/>
              </a:rPr>
              <a:t>Missing values (After down-sampling)</a:t>
            </a:r>
            <a:endParaRPr sz="2600" dirty="0">
              <a:latin typeface="Cambria"/>
              <a:ea typeface="Cambria"/>
              <a:cs typeface="Cambria"/>
              <a:sym typeface="Cambria"/>
            </a:endParaRPr>
          </a:p>
          <a:p>
            <a:pPr marL="80962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dirty="0"/>
          </a:p>
          <a:p>
            <a:pPr marL="80962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dirty="0"/>
          </a:p>
          <a:p>
            <a:pPr marL="80962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dirty="0"/>
          </a:p>
          <a:p>
            <a:pPr marL="80962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dirty="0"/>
          </a:p>
          <a:p>
            <a:pPr marL="80962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dirty="0"/>
          </a:p>
          <a:p>
            <a:pPr marL="7620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26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mbria"/>
              <a:buChar char="-"/>
            </a:pPr>
            <a:endParaRPr lang="en-US" sz="2600" dirty="0" smtClean="0">
              <a:latin typeface="Cambria"/>
              <a:ea typeface="Cambria"/>
              <a:cs typeface="Cambria"/>
              <a:sym typeface="Cambria"/>
            </a:endParaRPr>
          </a:p>
          <a:p>
            <a:pPr lvl="0" indent="-381000" algn="just">
              <a:buSzPts val="2400"/>
              <a:buFont typeface="Cambria"/>
              <a:buChar char="-"/>
            </a:pPr>
            <a:r>
              <a:rPr lang="en-US" sz="2600" dirty="0" smtClean="0">
                <a:latin typeface="Cambria"/>
                <a:ea typeface="Cambria"/>
                <a:cs typeface="Cambria"/>
                <a:sym typeface="Cambria"/>
              </a:rPr>
              <a:t>PMM </a:t>
            </a:r>
            <a:r>
              <a:rPr lang="en-US" sz="2600" dirty="0">
                <a:latin typeface="Cambria"/>
                <a:ea typeface="Cambria"/>
                <a:cs typeface="Cambria"/>
                <a:sym typeface="Cambria"/>
              </a:rPr>
              <a:t>method from </a:t>
            </a:r>
            <a:r>
              <a:rPr lang="en-US" sz="2600" b="1" dirty="0">
                <a:latin typeface="Cambria" pitchFamily="18" charset="0"/>
                <a:ea typeface="Cambria" pitchFamily="18" charset="0"/>
              </a:rPr>
              <a:t>M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ultivariate </a:t>
            </a:r>
            <a:r>
              <a:rPr lang="en-US" sz="2600" b="1" dirty="0">
                <a:latin typeface="Cambria" pitchFamily="18" charset="0"/>
                <a:ea typeface="Cambria" pitchFamily="18" charset="0"/>
              </a:rPr>
              <a:t>I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mputation by </a:t>
            </a:r>
            <a:r>
              <a:rPr lang="en-US" sz="2600" b="1" dirty="0" smtClean="0">
                <a:latin typeface="Cambria" pitchFamily="18" charset="0"/>
                <a:ea typeface="Cambria" pitchFamily="18" charset="0"/>
              </a:rPr>
              <a:t>C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hained </a:t>
            </a:r>
            <a:r>
              <a:rPr lang="en-US" sz="2600" b="1" dirty="0" smtClean="0">
                <a:latin typeface="Cambria" pitchFamily="18" charset="0"/>
                <a:ea typeface="Cambria" pitchFamily="18" charset="0"/>
              </a:rPr>
              <a:t>E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quations (MICE)</a:t>
            </a:r>
            <a:r>
              <a:rPr lang="en-US" sz="2600" dirty="0" smtClean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600" dirty="0">
                <a:latin typeface="Cambria"/>
                <a:ea typeface="Cambria"/>
                <a:cs typeface="Cambria"/>
                <a:sym typeface="Cambria"/>
              </a:rPr>
              <a:t>package is used </a:t>
            </a:r>
            <a:r>
              <a:rPr lang="en-US" sz="2600" dirty="0" smtClean="0">
                <a:latin typeface="Cambria"/>
                <a:ea typeface="Cambria"/>
                <a:cs typeface="Cambria"/>
                <a:sym typeface="Cambria"/>
              </a:rPr>
              <a:t>for imputation.</a:t>
            </a:r>
            <a:endParaRPr sz="26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fld>
            <a:endParaRPr/>
          </a:p>
        </p:txBody>
      </p:sp>
      <p:sp>
        <p:nvSpPr>
          <p:cNvPr id="206" name="Google Shape;206;p21"/>
          <p:cNvSpPr txBox="1"/>
          <p:nvPr/>
        </p:nvSpPr>
        <p:spPr>
          <a:xfrm>
            <a:off x="1435100" y="632301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r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5" y="1836311"/>
            <a:ext cx="5932425" cy="32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2975031" y="5309108"/>
            <a:ext cx="4001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Figure </a:t>
            </a:r>
            <a:r>
              <a:rPr lang="en-US" i="1" dirty="0"/>
              <a:t>8</a:t>
            </a:r>
            <a:r>
              <a:rPr lang="en-US" i="1" dirty="0" smtClean="0"/>
              <a:t> </a:t>
            </a:r>
            <a:r>
              <a:rPr lang="en-US" i="1" dirty="0"/>
              <a:t>: </a:t>
            </a:r>
            <a:r>
              <a:rPr lang="en-US" i="1" dirty="0" smtClean="0"/>
              <a:t>Missing values in down sampled data.</a:t>
            </a:r>
            <a:endParaRPr lang="en-US" i="1" dirty="0"/>
          </a:p>
        </p:txBody>
      </p:sp>
      <p:sp>
        <p:nvSpPr>
          <p:cNvPr id="9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7"/>
            <a:ext cx="7499350" cy="734766"/>
          </a:xfrm>
        </p:spPr>
        <p:txBody>
          <a:bodyPr/>
          <a:lstStyle/>
          <a:p>
            <a:r>
              <a:rPr lang="en-US" sz="40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8912" y="4944849"/>
            <a:ext cx="53375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Table 1 : Dataset characteristics – before &amp; after preprocessing</a:t>
            </a:r>
            <a:endParaRPr lang="en-US" i="1" dirty="0"/>
          </a:p>
        </p:txBody>
      </p:sp>
      <p:sp>
        <p:nvSpPr>
          <p:cNvPr id="6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96726"/>
              </p:ext>
            </p:extLst>
          </p:nvPr>
        </p:nvGraphicFramePr>
        <p:xfrm>
          <a:off x="1577602" y="964846"/>
          <a:ext cx="7137069" cy="3964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476"/>
                <a:gridCol w="2111783"/>
                <a:gridCol w="2208810"/>
              </a:tblGrid>
              <a:tr h="7871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Total tuples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Before 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pre-processing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After 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pre-processing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610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Total tuples</a:t>
                      </a:r>
                    </a:p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1552210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56110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49411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Total attributes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41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12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49411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Class labels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2 (‘0’ / ‘1’)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2 (‘0’ / ‘1’)</a:t>
                      </a:r>
                    </a:p>
                  </a:txBody>
                  <a:tcPr/>
                </a:tc>
              </a:tr>
              <a:tr h="56106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Missing values </a:t>
                      </a:r>
                    </a:p>
                    <a:p>
                      <a:pPr algn="ctr"/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(in %)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90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787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Data imbalance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(in %)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Non-Septic: 98 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Septic: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Non-Septic: 52 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Septic: 48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Google Shape;222;p23"/>
          <p:cNvSpPr txBox="1">
            <a:spLocks noGrp="1"/>
          </p:cNvSpPr>
          <p:nvPr>
            <p:ph type="body" idx="1"/>
          </p:nvPr>
        </p:nvSpPr>
        <p:spPr>
          <a:xfrm>
            <a:off x="1270660" y="819397"/>
            <a:ext cx="7663790" cy="5503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None/>
            </a:pPr>
            <a:endParaRPr lang="en-US" sz="26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6096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None/>
            </a:pPr>
            <a:endParaRPr lang="en-US" sz="26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6096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None/>
            </a:pPr>
            <a:endParaRPr lang="en-US" sz="2600" dirty="0">
              <a:latin typeface="Cambria"/>
              <a:ea typeface="Cambria"/>
              <a:cs typeface="Cambria"/>
              <a:sym typeface="Cambria"/>
            </a:endParaRPr>
          </a:p>
          <a:p>
            <a:pPr marL="6096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None/>
            </a:pPr>
            <a:endParaRPr lang="en-US" sz="26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6096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None/>
            </a:pPr>
            <a:endParaRPr lang="en-US" sz="2600" dirty="0">
              <a:latin typeface="Cambria"/>
              <a:ea typeface="Cambria"/>
              <a:cs typeface="Cambria"/>
              <a:sym typeface="Cambria"/>
            </a:endParaRPr>
          </a:p>
          <a:p>
            <a:pPr marL="6096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None/>
            </a:pPr>
            <a:endParaRPr lang="en-US" sz="26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6096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None/>
            </a:pPr>
            <a:endParaRPr lang="en-US" sz="2600" dirty="0">
              <a:latin typeface="Cambria"/>
              <a:ea typeface="Cambria"/>
              <a:cs typeface="Cambria"/>
              <a:sym typeface="Cambria"/>
            </a:endParaRPr>
          </a:p>
          <a:p>
            <a:pPr marL="6096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None/>
            </a:pPr>
            <a:endParaRPr lang="en-US" sz="26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6096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None/>
            </a:pPr>
            <a:endParaRPr lang="en-US" sz="2600" dirty="0">
              <a:latin typeface="Cambria"/>
              <a:ea typeface="Cambria"/>
              <a:cs typeface="Cambria"/>
              <a:sym typeface="Cambria"/>
            </a:endParaRPr>
          </a:p>
          <a:p>
            <a:pPr marL="6096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None/>
            </a:pPr>
            <a:endParaRPr lang="en-US" sz="26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6096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None/>
            </a:pPr>
            <a:endParaRPr lang="en-US" sz="2600" dirty="0">
              <a:latin typeface="Cambria"/>
              <a:ea typeface="Cambria"/>
              <a:cs typeface="Cambria"/>
              <a:sym typeface="Cambria"/>
            </a:endParaRPr>
          </a:p>
          <a:p>
            <a:pPr marL="6096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3000"/>
              <a:buNone/>
            </a:pPr>
            <a:r>
              <a:rPr lang="en-US" sz="2400" u="sng" dirty="0" smtClean="0">
                <a:latin typeface="Cambria"/>
                <a:ea typeface="Cambria"/>
                <a:cs typeface="Cambria"/>
                <a:sym typeface="Cambria"/>
              </a:rPr>
              <a:t>Selected features</a:t>
            </a:r>
            <a:r>
              <a:rPr lang="en-US" sz="2600" dirty="0" smtClean="0"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sz="2400" dirty="0" smtClean="0">
                <a:latin typeface="Cambria"/>
                <a:ea typeface="Cambria"/>
                <a:cs typeface="Cambria"/>
                <a:sym typeface="Cambria"/>
              </a:rPr>
              <a:t>HR, O2Sat, Temp, SBP, MAP, DBP, </a:t>
            </a:r>
            <a:r>
              <a:rPr lang="en-US" sz="2400" dirty="0" err="1" smtClean="0">
                <a:latin typeface="Cambria"/>
                <a:ea typeface="Cambria"/>
                <a:cs typeface="Cambria"/>
                <a:sym typeface="Cambria"/>
              </a:rPr>
              <a:t>Resp</a:t>
            </a:r>
            <a:r>
              <a:rPr lang="en-US" sz="2400" dirty="0" smtClean="0">
                <a:latin typeface="Cambria"/>
                <a:ea typeface="Cambria"/>
                <a:cs typeface="Cambria"/>
                <a:sym typeface="Cambria"/>
              </a:rPr>
              <a:t>, EtCo2, Glucose, Gender, ICULOS, </a:t>
            </a:r>
            <a:r>
              <a:rPr lang="en-US" sz="2400" dirty="0" err="1" smtClean="0">
                <a:latin typeface="Cambria"/>
                <a:ea typeface="Cambria"/>
                <a:cs typeface="Cambria"/>
                <a:sym typeface="Cambria"/>
              </a:rPr>
              <a:t>SepsisLabel</a:t>
            </a:r>
            <a:r>
              <a:rPr lang="en-US" sz="2400" dirty="0" smtClean="0">
                <a:latin typeface="Cambria"/>
                <a:ea typeface="Cambria"/>
                <a:cs typeface="Cambria"/>
                <a:sym typeface="Cambria"/>
              </a:rPr>
              <a:t>. </a:t>
            </a:r>
            <a:endParaRPr lang="en-US" sz="2400" dirty="0"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866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1525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200" b="1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 </a:t>
            </a:r>
            <a:endParaRPr sz="4200" dirty="0"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1219200" y="1295400"/>
            <a:ext cx="771525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9750" marR="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160"/>
              <a:buFont typeface="Wingdings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Introduction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3975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160"/>
              <a:buFont typeface="Wingdings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Motivation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3975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160"/>
              <a:buFont typeface="Wingdings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Objective</a:t>
            </a:r>
            <a:endParaRPr sz="2600" b="0" i="0" u="none" strike="noStrike" cap="none" dirty="0">
              <a:solidFill>
                <a:schemeClr val="dk1"/>
              </a:solidFill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  <a:p>
            <a:pPr marL="53975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160"/>
              <a:buFont typeface="Wingdings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Scope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3975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160"/>
              <a:buFont typeface="Wingdings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Analysis for development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3975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160"/>
              <a:buFont typeface="Wingdings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Modules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3975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160"/>
              <a:buFont typeface="Wingdings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Diagrams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3975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160"/>
              <a:buFont typeface="Wingdings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Technologies/Platform to be used for development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3975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160"/>
              <a:buFont typeface="Wingdings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Implementation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3975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160"/>
              <a:buFont typeface="Wingdings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Future work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39750" marR="0" lvl="0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160"/>
              <a:buFont typeface="Wingdings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References</a:t>
            </a:r>
            <a:endParaRPr sz="26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fld>
            <a:endParaRPr/>
          </a:p>
        </p:txBody>
      </p:sp>
      <p:sp>
        <p:nvSpPr>
          <p:cNvPr id="75" name="Google Shape;75;p7"/>
          <p:cNvSpPr txBox="1"/>
          <p:nvPr/>
        </p:nvSpPr>
        <p:spPr>
          <a:xfrm>
            <a:off x="1435100" y="6323012"/>
            <a:ext cx="460944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>
            <a:spLocks noGrp="1"/>
          </p:cNvSpPr>
          <p:nvPr>
            <p:ph type="body" idx="1"/>
          </p:nvPr>
        </p:nvSpPr>
        <p:spPr>
          <a:xfrm>
            <a:off x="1435100" y="332509"/>
            <a:ext cx="7499400" cy="591589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Clr>
                <a:schemeClr val="tx1"/>
              </a:buClr>
              <a:buSzPct val="65000"/>
              <a:buNone/>
            </a:pPr>
            <a:r>
              <a:rPr lang="en-US" sz="4000" b="1" dirty="0" smtClean="0">
                <a:latin typeface="Cambria"/>
                <a:ea typeface="Cambria"/>
                <a:cs typeface="Cambria"/>
                <a:sym typeface="Cambria"/>
              </a:rPr>
              <a:t>Cleaned dataset</a:t>
            </a:r>
            <a:r>
              <a:rPr lang="en-US" sz="4000" dirty="0" smtClean="0">
                <a:latin typeface="Cambria"/>
                <a:ea typeface="Cambria"/>
                <a:cs typeface="Cambria"/>
                <a:sym typeface="Cambria"/>
              </a:rPr>
              <a:t>:</a:t>
            </a:r>
            <a:endParaRPr sz="40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6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20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381022" y="5997772"/>
            <a:ext cx="3143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Table </a:t>
            </a:r>
            <a:r>
              <a:rPr lang="en-US" i="1" dirty="0"/>
              <a:t>2</a:t>
            </a:r>
            <a:r>
              <a:rPr lang="en-US" i="1" dirty="0" smtClean="0"/>
              <a:t> </a:t>
            </a:r>
            <a:r>
              <a:rPr lang="en-US" i="1" dirty="0"/>
              <a:t>: </a:t>
            </a:r>
            <a:r>
              <a:rPr lang="en-US" i="1" dirty="0" smtClean="0"/>
              <a:t>Cleaned dataset</a:t>
            </a:r>
            <a:endParaRPr lang="en-US" i="1" dirty="0"/>
          </a:p>
        </p:txBody>
      </p:sp>
      <p:sp>
        <p:nvSpPr>
          <p:cNvPr id="9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479960"/>
              </p:ext>
            </p:extLst>
          </p:nvPr>
        </p:nvGraphicFramePr>
        <p:xfrm>
          <a:off x="1674421" y="1080655"/>
          <a:ext cx="6939354" cy="4917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Macro-Enabled Worksheet" r:id="rId4" imgW="8724741" imgH="6486657" progId="Excel.SheetMacroEnabled.12">
                  <p:embed/>
                </p:oleObj>
              </mc:Choice>
              <mc:Fallback>
                <p:oleObj name="Macro-Enabled Worksheet" r:id="rId4" imgW="8724741" imgH="6486657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4421" y="1080655"/>
                        <a:ext cx="6939354" cy="4917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Preprocessed data</a:t>
            </a:r>
            <a:endParaRPr lang="en-US" dirty="0"/>
          </a:p>
        </p:txBody>
      </p:sp>
      <p:sp>
        <p:nvSpPr>
          <p:cNvPr id="5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118280"/>
              </p:ext>
            </p:extLst>
          </p:nvPr>
        </p:nvGraphicFramePr>
        <p:xfrm>
          <a:off x="1520043" y="1177163"/>
          <a:ext cx="7018316" cy="5145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Worksheet" r:id="rId3" imgW="8544116" imgH="6486657" progId="Excel.Sheet.12">
                  <p:embed/>
                </p:oleObj>
              </mc:Choice>
              <mc:Fallback>
                <p:oleObj name="Worksheet" r:id="rId3" imgW="8544116" imgH="64866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0043" y="1177163"/>
                        <a:ext cx="7018316" cy="5145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520125" y="6323012"/>
            <a:ext cx="3143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Table </a:t>
            </a:r>
            <a:r>
              <a:rPr lang="en-US" i="1" dirty="0"/>
              <a:t>3</a:t>
            </a:r>
            <a:r>
              <a:rPr lang="en-US" i="1" dirty="0" smtClean="0"/>
              <a:t> </a:t>
            </a:r>
            <a:r>
              <a:rPr lang="en-US" i="1" dirty="0"/>
              <a:t>: </a:t>
            </a:r>
            <a:r>
              <a:rPr lang="en-US" i="1" dirty="0" smtClean="0"/>
              <a:t>Pre-processed dataset</a:t>
            </a:r>
            <a:endParaRPr lang="en-US" i="1" dirty="0"/>
          </a:p>
        </p:txBody>
      </p:sp>
      <p:sp>
        <p:nvSpPr>
          <p:cNvPr id="6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47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Long Short-Term Memory</a:t>
            </a:r>
            <a:endParaRPr lang="en-US" sz="1600" dirty="0"/>
          </a:p>
        </p:txBody>
      </p:sp>
      <p:pic>
        <p:nvPicPr>
          <p:cNvPr id="2050" name="Picture 2" descr="C:\Users\DELL\Pictures\Screenshots\Screenshot (4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792" y="1140160"/>
            <a:ext cx="7006441" cy="489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09721" y="6032450"/>
            <a:ext cx="3143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Figure </a:t>
            </a:r>
            <a:r>
              <a:rPr lang="en-US" i="1" dirty="0"/>
              <a:t>9</a:t>
            </a:r>
            <a:r>
              <a:rPr lang="en-US" i="1" dirty="0" smtClean="0"/>
              <a:t> </a:t>
            </a:r>
            <a:r>
              <a:rPr lang="en-US" i="1" dirty="0"/>
              <a:t>: </a:t>
            </a:r>
            <a:r>
              <a:rPr lang="en-US" i="1" dirty="0" smtClean="0"/>
              <a:t>The structure of LSTM neural network [5]</a:t>
            </a:r>
            <a:endParaRPr lang="en-US" i="1" dirty="0"/>
          </a:p>
        </p:txBody>
      </p:sp>
      <p:sp>
        <p:nvSpPr>
          <p:cNvPr id="6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34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Model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100" y="1246909"/>
            <a:ext cx="7499350" cy="5001491"/>
          </a:xfrm>
        </p:spPr>
        <p:txBody>
          <a:bodyPr/>
          <a:lstStyle/>
          <a:p>
            <a:pPr algn="just">
              <a:buClrTx/>
              <a:buSzPct val="50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No. of hidden layers: 4</a:t>
            </a:r>
          </a:p>
          <a:p>
            <a:pPr algn="just">
              <a:buClrTx/>
              <a:buSzPct val="50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Hidden neurons: (32, 16, 4)</a:t>
            </a:r>
          </a:p>
          <a:p>
            <a:pPr algn="just">
              <a:buClrTx/>
              <a:buSzPct val="50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Output neurons: 1</a:t>
            </a:r>
          </a:p>
          <a:p>
            <a:pPr algn="just">
              <a:buClrTx/>
              <a:buSzPct val="50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Epochs: 500</a:t>
            </a:r>
          </a:p>
          <a:p>
            <a:pPr algn="just">
              <a:buClrTx/>
              <a:buSzPct val="50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Activation: </a:t>
            </a:r>
            <a:r>
              <a:rPr lang="en-US" sz="2600" dirty="0" err="1">
                <a:latin typeface="Cambria" pitchFamily="18" charset="0"/>
                <a:ea typeface="Cambria" pitchFamily="18" charset="0"/>
              </a:rPr>
              <a:t>r</a:t>
            </a:r>
            <a:r>
              <a:rPr lang="en-US" sz="2600" dirty="0" err="1" smtClean="0">
                <a:latin typeface="Cambria" pitchFamily="18" charset="0"/>
                <a:ea typeface="Cambria" pitchFamily="18" charset="0"/>
              </a:rPr>
              <a:t>elu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, sigmoid (o/p layer)</a:t>
            </a:r>
          </a:p>
          <a:p>
            <a:pPr algn="just">
              <a:buClrTx/>
              <a:buSzPct val="50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Dropout: 20%</a:t>
            </a:r>
          </a:p>
          <a:p>
            <a:pPr algn="just">
              <a:buClrTx/>
              <a:buSzPct val="50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Loss: binary cross-entropy</a:t>
            </a:r>
          </a:p>
          <a:p>
            <a:pPr algn="just">
              <a:buClrTx/>
              <a:buSzPct val="50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Optimizer: </a:t>
            </a:r>
            <a:r>
              <a:rPr lang="en-US" sz="2600" dirty="0" err="1" smtClean="0">
                <a:latin typeface="Cambria" pitchFamily="18" charset="0"/>
                <a:ea typeface="Cambria" pitchFamily="18" charset="0"/>
              </a:rPr>
              <a:t>adam</a:t>
            </a:r>
            <a:endParaRPr lang="en-US" sz="2600" dirty="0" smtClean="0">
              <a:latin typeface="Cambria" pitchFamily="18" charset="0"/>
              <a:ea typeface="Cambria" pitchFamily="18" charset="0"/>
            </a:endParaRPr>
          </a:p>
          <a:p>
            <a:pPr algn="just">
              <a:buClrTx/>
              <a:buSzPct val="50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Metrics: Accuracy</a:t>
            </a:r>
          </a:p>
          <a:p>
            <a:pPr algn="just">
              <a:buClrTx/>
              <a:buSzPct val="50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Input Shape: (31, 11)</a:t>
            </a:r>
            <a:endParaRPr lang="en-US" sz="26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15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Model </a:t>
            </a:r>
            <a:r>
              <a:rPr lang="en-US" sz="44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structure</a:t>
            </a:r>
            <a:endParaRPr lang="en-US" dirty="0"/>
          </a:p>
        </p:txBody>
      </p:sp>
      <p:pic>
        <p:nvPicPr>
          <p:cNvPr id="3074" name="Picture 2" descr="C:\Users\DELL\Pictures\Screenshots\Screenshot (4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53" y="1349330"/>
            <a:ext cx="6674799" cy="458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09721" y="6032450"/>
            <a:ext cx="3143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Figure 10 </a:t>
            </a:r>
            <a:r>
              <a:rPr lang="en-US" i="1" dirty="0"/>
              <a:t>: </a:t>
            </a:r>
            <a:r>
              <a:rPr lang="en-US" i="1" dirty="0" smtClean="0"/>
              <a:t>Model structure</a:t>
            </a:r>
            <a:endParaRPr lang="en-US" i="1" dirty="0"/>
          </a:p>
        </p:txBody>
      </p:sp>
      <p:sp>
        <p:nvSpPr>
          <p:cNvPr id="6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072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160339"/>
            <a:ext cx="7499350" cy="86041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Loss and Accuracy</a:t>
            </a:r>
            <a:endParaRPr lang="en-US" dirty="0"/>
          </a:p>
        </p:txBody>
      </p:sp>
      <p:sp>
        <p:nvSpPr>
          <p:cNvPr id="4" name="AutoShape 2" descr="data:image/png;base64,iVBORw0KGgoAAAANSUhEUgAAAYgAAAEWCAYAAAB8LwAVAAAABHNCSVQICAgIfAhkiAAAAAlwSFlzAAALEgAACxIB0t1+/AAAADh0RVh0U29mdHdhcmUAbWF0cGxvdGxpYiB2ZXJzaW9uMy4yLjIsIGh0dHA6Ly9tYXRwbG90bGliLm9yZy+WH4yJAAAgAElEQVR4nOydd5gV1fnHP+e2vdsXFpZepUivoljBHntJjCbGFmNMM/5MtfdEE43RRGOLPZpYkyjGgoqADUGkiCAdlrrssr3cNr8/zpQzc+eWXbYgzPd59tl7Z845c+beO+/3vPUITdPw4MGDBw8enPB19QQ8ePDgwcPeCY8gPHjw4MGDKzyC8ODBgwcPrvAIwoMHDx48uMIjCA8ePHjw4AqPIDx48ODBgys8gvCw30MIMVgIoQkhAlm0vUgIMb8z5uXBQ1fDIwgPXysIITYIISJCiB6O44t1IT+4a2bmwcO+B48gPHwdsR44z3gjhBgH5HXddPYOZKMBefDQGngE4eHriKeBC5T3FwJPqQ2EEMVCiKeEEBVCiI1CiOuEED79nF8IcZcQYpcQYh1wskvfvwshtgkhtgghbhNC+LOZmBDiBSHEdiFEjRBirhBijHIuVwhxtz6fGiHEfCFErn7ucCHEh0KIaiHEZiHERfrxOUKIS5UxbCYuXWv6iRBiNbBaP3avPkatEGKREOIIpb1fCHGNEGKtEKJOPz9ACHG/EOJux738Vwjxf9nct4d9Ex5BePg64mOgSAgxShfc5wLPONr8BSgGhgJHIQnlYv3cD4BTgEnAVOCbjr5PADFgmN7meOBSssP/gOFAGfAZ8A/l3F3AFOBQoDvwayAhhBik9/sL0BOYCHye5fUAzgAOBkbr7z/Vx+gOPAu8IIQI6+euQmpfJwFFwCVAI/AkcJ5Coj2AY/X+HvZXaJrm/Xl/X5s/YANScF0H/B44EXgbCAAaMBjwAxFgtNLvh8Ac/fW7wOXKueP1vgGgF9AC5CrnzwPe019fBMzPcq4l+rjFyMVYEzDBpd3VwCspxpgDXKq8t11fH//oDPPYbVwXWAWcnqLdl8Bx+uufAq939fft/XXtn2ez9PB1xdPAXGAIDvMS0AMIAhuVYxuBfvrrvsBmxzkDg/S+24QQxjGfo70rdG3mduBbSE0gocwnBwgDa126DkhxPFvY5iaE+CXwfeR9akhNwXDqp7vWk8D5SMI9H7h3D+bkYR+AZ2Ly8LWEpmkbkc7qk4CXHad3AVGksDcwENiiv96GFJTqOQObkRpED03TSvS/Ik3TxpAZ3wFOR2o4xUhtBkDoc2oGDnDptznFcYAG7A743i5tzJLMur/h18A5QDdN00qAGn0Oma71DHC6EGICMAr4d4p2HvYTeATh4euM7yPNKw3qQU3T4sDzwO1CiELdxn8Vlp/ieeAKIUR/IUQ34LdK323AW8DdQogiIYRPCHGAEOKoLOZTiCSXSqRQ/50ybgJ4DPiTEKKv7iyeLoTIQfopjhVCnCOECAghSoUQE/WunwNnCSHyhBDD9HvONIcYUAEEhBA3IDUIA48CtwohhguJ8UKIUn2O5Uj/xdPAS5qmNWVxzx72YXgE4eFrC03T1mqatjDF6Z8hV9/rgPlIZ+tj+rlHgDeBJUhHslMDuQAIASuQ9vsXgT5ZTOkppLlqi973Y8f5XwLLkEK4CrgT8GmatgmpCf1CP/45MEHvcw/Sn7IDaQL6B+nxJvAG8JU+l2bsJqg/IQnyLaAW+DuQq5x/EhiHJAkP+zmEpnkbBnnw4EFCCHEkUtMapHnCYb+Hp0F48OABACFEEPg58KhHDh7AIwgPHjwAQohRQDXSlPbnLp6Oh70EnonJgwcPHjy4wtMgPHjw4MGDK/aZRLkePXpogwcP7uppePDgwcPXCosWLdqlaVpPt3P7DEEMHjyYhQtTRTx68ODBgwc3CCE2pjrnmZg8ePDgwYMrOpQghBAnCiFWCSHWCCF+63J+kBDiHSHEUr2scX/l3IVCiNX634UdOU8PHjx48JCMDiMIvXDZ/cA3kGWIzxNCjHY0uwt4StO08cAtyOqcCCG6AzciSxhPA27USyJ48ODBg4dOQkf6IKYBazRNWwcghPgnspDZCqXNaGSNHID3sIqDnQC8rWlald73bWRZ5+daM4FoNEp5eTnNzc1tvomvC8LhMP379ycYDHb1VDx48LCPoCMJoh/2GjDlSI1AxRLgLGRZ4TOBQr1wmFvffrQS5eXlFBYWMnjwYJTSzfscNE2jsrKS8vJyhgwZ0tXT8eDBwz6CrnZS/xI4SgixGLnr1xYgnm1nIcRlQoiFQoiFFRUVSeebm5spLS3dp8kBQAhBaWnpfqEpefDgofPQkQSxBXvN/f5Y9fgB0DRtq6ZpZ2maNgm4Vj9WnU1fve3DmqZN1TRtas+ermG8+zw5GNhf7tODBw+dh44kiE+B4UKIIUKIEHLf4P+qDYQQPYw9cJHbLhrlmN8EjhdCdNOd08frxzx48ODBg4IXF5Xz3IJNHTJ2hxGEpmkx5L62byL3un1e07QvhBC3CCFO05vNAFYJIb5C7gV8u963CrgVSTKfArcYDuuvEyorK5k4cSITJ06kd+/e9OvXz3wfiUTS9l24cCFXXHFFJ83UgwcPewNqmqK0tj7ei4s28/Jn5R0ynw7NpNY07XXgdcexG5TXLyI3Y3Hr+xiWRvG1RGlpKZ9//jkAN910EwUFBfzyl780z8diMQIB969g6tSpTJ06tVPm6cGDh67Huop6jr77fW47YyznHzIocwcdVQ0RhvYo6JA5dbWTer/DRRddxOWXX87BBx/Mr3/9axYsWMD06dOZNGkShx56KKtWrQJgzpw5nHLKKYAkl0suuYQZM2YwdOhQ7rvvvq68BQ8ePLQzlpXXcPTd7wPwwZpdrm0aWmI0R5NjeKoaInQvCHXIvPaZWkyZcPOrX7Bia227jjm6bxE3nprNXvZ2lJeX8+GHH+L3+6mtrWXevHkEAgFmz57NNddcw0svvZTUZ+XKlbz33nvU1dUxcuRIfvSjH3k5Dx487MV464vtjOxdyKDS/LTtVm2v49S/zjffF+S4i+UxN77JsLICZl9lbY+eSGhUNUQozfcIYp/Bt771Lfx+PwA1NTVceOGFrF69GiEE0WjUtc/JJ59MTk4OOTk5lJWVsWPHDvr37+/a1oMHD12LSCzBZU8voiAnwPKbT0jZbld9C+c89JHtWEE4WSwbfok1O+vRNI3djVG654e4/JlFJDQ8gthTtGWl31HIz7dWFNdffz0zZ87klVdeYcOGDcyYMcO1T05Ojvna7/cTi8U6epoePHhwoCkS5+XF5Zx70ED8PhlaXlnfwvw1uzh9opXLu35XAwD1Lemf0zeWb6emKcpD35vCD59eBEChiwZR1WAFtfx59mrufWc1C645hrdW7ACge0FOUp/2gOeD6GLU1NTQr5/8YT3xxBNdOxkPHjwAUNMYJZ5IjiZ65uONXPvKcp5Vwkp/+uxifv7Pz9leYyWqfrWjznxdUdeCpmms2VlPTZO0ELTE4tQ2R3nnyx0MLs3jqBFWHlc45E+67ubdTebre99ZDVgkBNAtr2PMzR5BdDF+/etfc/XVVzNp0iRPK/DgYS9ASyzOhFve4uZXv0jZZu5XVuWGrTVSeDdGrOd39c568/WW6ibe/6qCY//0Phf8/RMALn78U8bf9BYbKxsZ06+YcNAihVg8mZju00lBRblCGt09E9PXGzfddJPr8enTp/PVV1+Z72+77TYAZsyYYZqbnH2XL1/eEVP04GG/wxvLt/Hq0m3c/53J5jFjlf/SonJuOX2srX1tszy3crsV8OLXqxgY5qR7Z6+2CfTdjRHeWLYdkJrA7bNW8OHaSgDW7WrgsGE9bNeIxRO2942RGO+u3Jk09y3VkiBuPm0MY/oWZ3vLrYKnQXjw4GG/wvpdDbz5hRTYlz/zGbOWbrMJ5epGSQINkThLy6upa47y3IJNsiim7gso391Eg04IPt0XsXDDbt75cgf3zJYLvpG9CgH425y1zFq2DYC65iiPzFtvm083x+o/6jBttUTl3M6ebA9KKd/dCGAzT7U3PA3CgwcPXzvc8uoKehSG+PGMYUnnKupa6FEQSlmf7DuPfMy2mmauOGa4eawxGqfIL9fLBkEAnPbXDzhv2kCeW7CJ1TvqefYT6XvQNDjnoY84/5BBpgZxy2vqTgYwoHsuq3bUsWC9LAJRmBOgzsVpbfgPPr32WA66fTbRmF2DiOrkNWlgCfk5fl5aVE5DJG6amHoUdoyDGjwNwoMHD12Elz8rZ1d9S5v6PvbBev7wxqqk49trmjno9tmc89BHNkexCkMLUM1AjS1WAlp1o70MTqU+x8c+kCt/g3e+2FrL1S8vY1WK6xx6gN10NH6AuxnI8B/0LMyhKBwg5tQgdMIIBXzccvpYnr98OiD9HPkhP/kuTu32gkcQHjx46HTsqG3mqueX8ONnPmu3MdfvauCQ378DwKcbdnP8PXPNcy8tKudXLywBYHBpXlJf1cFc3WTPRTJCSQ1kUyrp+lNGc9Ghg23HxvcvcW3bLc8yMQX9PqLxBI/OW8etukZiaBAhXcMxHNoVdS1MP6BHh1Zy9gjCgwcPnY463dm7Wbejtwcenbcu5blfvLCEFxaVU9scta3Qh/SQOUl/nr2aB99fy87aZmoa3ZNVDUwfWppxLieM6WX6JgxM6G9pEOt/fxI9ddOQkyBicY3bZn3J3+dLjSWqRzWFAlJc5wQssT3zwI7zP4BHEB48eOgCGJFCiRTL8T++uZJ7ZyeHdjqxs9bKPehVFE6+jkPYL95UbUs6698tF4D/LtnKHf9byfMLN1PdZJ0/aHA3W/9Txvfh4QumZJxXv5Jc2/vBpXkM153WIPdvGdRdajL5OZaJKOAXpsYAcM6DH9ESk+avoN8gCKt932L7ddobnpO6A1FZWckxxxwDwPbt2/H7/RgbGy1YsIBQKH3s8pw5cwiFQhx66KEdPlcPHjoThiM4lbnm/vfWAjCqTyFDe+YzrMwSrglFA5j2u3dYc/s3eObjjaavQMWpf53PO784ir7FYbbWNDN7xQ6bE3pAd7u5KRJL2M5///ChfLphkfn+sGE9KAxbSWmhgI+Iw6kM1gZeT10yjZZYguNG9zJJ0YhG+ut3JvPy4nJTiwHdxKTc34INVSahBf1yzHDQWtcXupTlaE94BNGByFTuOxPmzJlDQUGBRxAe9jkYQtglWdkUpACXPb2InICPVbd9wzzW4hDIj3+wgdtf/9J8f9K43lTWR/hkfRWbqhp5fdk2mvU+T3+80dbX0CBA2vhrm2OmD6IoHOCI4T0Y2jOfy488gAkDShhWJstq3/2tCdwz+ytuP3McFz62AIALpw/ik/VVNt/DkUoIanFukNlXHcUg3QfSuzicFIUV9AvT/Gagsl4ShGVisjQIlaw6Ap6JqZOxaNEijjrqKKZMmcIJJ5zAtm0yPvq+++5j9OjRjB8/nnPPPZcNGzbw4IMPcs899zBx4kTmzZvXxTP34KHteH3ZNtZVyOzi5mjczBWAZIZYuc1eddkghLdX7GBpeTVNjpLXry7dar4e0iOfB747hQkDLIfwA++tZXdjhMkDk53Eat2jnoU51DZHqWmMMnlgCUtvOoH8nADv/mIG5xw0gJG9C836S2dP6c/83xxNme5HGNIjn5tPH8sbVx7JudMGpvwchpUVmKYiNwR8PlvJDoDKBqkZGU5qQ5MA98J+7Yn9R4P4329h+7L2HbP3OPjGHVk31zSNn/3sZ/znP/+hZ8+e/Otf/+Laa6/lscce44477mD9+vXk5ORQXV1NSUkJl19+eau1Dg8e9jZE4wl+/I/PKAoHuPPs8fzoH58p55IJYmOl3XGdq0ft/OCphQDM+/VMAHxCaiBqyYniXLmiLtIFp98nzDDUY0b14rNN1QA8/L0p/OKFJRyqZDEXhgPUNceobopQVpjsz3CDEaKa106hpkG/YEOlvJ8fHDGER+atNzUIg1jUqCXPxLQPoaWlheXLl3PccccBEI/H6dOnDwDjx4/nu9/9LmeccQZnnHFGV07Tg4d2xaYqKfBrm2M2cpDHosTiCZ5bsImjRpQRiSeSzEC9inJMRy3AfH1DncOG9WDe6l02p3OJnnRmmK76FIdNAjFMO6GAj+PH9GbZmN62DXiKcoPUNkWpbowyQvF5pEOvojA3nDKa48f0yqp9JgT9PtPENlj3TexymJhUFIQ8gmgftGKl31HQNI0xY8bw0UcfJZ2bNWsWc+fO5dVXX+X2229n2bJ21nY8eOhgNEZiRGIJSvJCPP3RBpaU19CjIId5qytS9tE0+Pk/P2fWsm1cclgjz3yyMcnpu6GykR88ZTmKl5ZLLaCnS4nrEl2DMAR/v5JcK+O4IIcF1x5DwGcJWjVktCgcYGu1DHMtbkV11EsOH5J120wIKOaj/t0koRkmJjfTlDOUtr3h+SA6ETk5OVRUVJgEEY1G+eKLL0gkEmzevJmZM2dy5513UlNTQ319PYWFhdTVuWdpevCwt+HUv8xn4i1vA3D9f77gxUXlPPj+Wr5IsZPjmZNkmXujTlHAL1wjgsBePdUYr6dLiYlSnTRG9SkCYMbIMvNc3+JcygrDtsqnqrmmKBykqiFCXUuMktyOqY6aCSoJ9CuRZi7TSZ3Gd9FR8AiiE+Hz+XjxxRf5zW9+w4QJE5g4cSIffvgh8Xic888/n3HjxjFp0iSuuOIKSkpKOPXUU3nllVc8J7WHrwXWVsj9Cdz2TXbDT2YeYHuvZjOnQm7Qz/ItNYA7QRikc8r4Psy+6ii+OcUqcNer2L1m0eSBJfzqhJEU5QbZrudVlHTQ/gqZoBJEbz3HwQjfdTMxdTT2HxNTF0Mt2T137tyk8/Pnz086NmLECJYuXdqR0/Lgod3xkV7KOhMMEwpIU1BTJEHQL1wd1wamH1Bqlr5WCeLW08eAEIztJ7OVhRAMKyuwVWlVw0NVvPzjwwD401tWbaeuIoiAbjIK+gX5IT95IT+7HHkQnQlPg/DgwUO74sVF5Vm1UzfJyQ35aYrGyNOdroXhAO/+4iiz4uqxo3rx9v8daTMPqT6I6QeU8r1DBiVdI9AKs0yJUvKiKLdrNYj8nABCCIrCQdPsFlQ0iDMn9ePbUwd0+Hw8DcKDBw97DDW72fApGLjy2OEE/T7++GZy9dUHz59Mj4Icbn51BQ0tcRpaYvQszOG5HxzM0J4FZvTSpIElDO9VaDOzqBrEwO75SWOrKM1ix7W+JVZoa5/i7MJc2xuGllCg52eUFoRMs5fqg7jn2xM7ZT77PEFomtah1Q73FmjZlJj04KEdMWfVTq7/z3LG9y/hxlNGp2x35bEj0DSNk8b1oSUW58Q/W/60E8fKMO/ckJ+KuhZiCY3LjhhqltZojkiCMHIhVCFZqmgQ6ezzn157LDnBzJpEH6Wu0YBuyRVfOwOGxmMQRK+isOmUT5dg12Hz6fQrdiLC4TCVlZWUlpbu0yShaRqVlZWEw12z6vGw/0HTNH75whJqm2PMWrqN/npxugN7F7JyuxV5N3OkLDUhhGBIj/yUC5m8kN/cv0HdYW1c/xJgI2P6yqgkNSw1L+Tn92eN46DB3dPO1c2Z7Ya+SoG9/JyuEY2GBmEkwPUqknP3+4SZxd2Z2KcJon///pSXl1NRkToOe19BOBymf//+mRt68JAC//l8Cw/PXcdrPzvcXFA1tMSY/eUOHp23nhcun0446Ke+JcaMP77HrvoIt54+httmfclDc2Wp7WtPHsXLn21hWFkBZ0zqR48Cu2kn1UItN+g36zMd0NMyF509uR9TB3Uzk8ZUTSHk93FemrIWrUU2ZqiORtChQRgZ3V3ADcA+ThDBYJAhQ9ovicWDh30ZP/+nLCxZ3xIzi8Bd/PinLNggt8zcXNXI8F6FfLGlxszuHd23iF5FYTZVNVKaH2LqoO4cMTz9HgUPfHcyAx1VVHP1UhVj+xUxUamjJIQwyQHsJqb2ThIzxnPOrTNhJPHlKyYmcC9J0inz6cjBhRAnAvcCfuBRTdPucJwfCDwJlOhtfqtp2utCiMHAl4Dh1fpY07TLO3KuHjzs7zBqG+2qj5gEYZADYJa0qFDKao/sXWQ6km8+fYwp6NPhpHF9ko4ZtYzG9StJaw42NIiOshgvvO5Ymxmrs2Hcn9PE1FXoMIIQQviB+4HjgHLgUyHEfzVNU3f2vg54XtO0vwkhRgOvA4P1c2s1TescV70HDx4I+OXeBhV1LeYeBUN75LNul0yAM4hha7UsXXHdyaMoyAlQ3ywT3A7sXdTma/t0id83Q/SQSRBtvlJ69HAp39GZOHtyP5qjcTPBb1w/932sOwsdqUFMA9ZomrYOQAjxT+B0QCUIDTB+VcXAVjx48NBpeObjjbyyeAuTBpSY8fa71I13hNwNbUNlI7vqWtiwq4H3VlZQkBPg0iOGAvDncydx/3trbBvftBZGgbre2RLEPhp0MrxXITedNsZ8X+ayS15noiMJoh+wWXlfDhzsaHMT8JYQ4mdAPnCscm6IEGIxUAtcp2laUq0JIcRlwGUAAwe2n7PKg4f9Bdf9ezkAizbuNo9V1LXw9/nrOWlcb2oao5wwtjebd29mZ10Lp/51PnXN9pIYx43uxXGj96ya6W7dQd09g6PY8EHsm/Tgjpd/fCi76pJ3y+sMdLWT+jzgCU3T7hZCTAeeFkKMBbYBAzVNqxRCTAH+LYQYo2mareqXpmkPAw8DTJ061UsE8OChHbBiay3/WriZx+avp7opSve8EKX5IVZurzPJ4cczDsgwSuuQq+cpZApJ7Yp6RF2NyQO7ZW7UQehIgtgCqLng/fVjKr4PnAigadpHQogw0EPTtJ1Ai358kRBiLTACWNiB8/Xg4WuPeasr8Ath2wjHDc9+solo3L1y6lc7ZT7CFt3XUJIXpHdxmE91h/UjF0zdY43Bid+dOY7DhvXIaHM3NYj9SYXoQnQkQXwKDBdCDEESw7nAdxxtNgHHAE8IIUYBYaBCCNETqNI0LS6EGAoMB9Z14Fw9eNgn8L2/y/2RN9xxcso2VQ0Rrnkl9X4jXzq2/CzODTKuXzFLy2UV1Y4oQ1FakMMF0wdnbGc5qT2G6Ax0mL6maVoM+CnwJjJk9XlN074QQtwihDhNb/YL4AdCiCXAc8BFmky1PBJYKoT4HHgRuFzTtKrkq3jw4CFbPPnhBrZUNyXt+exEc9SuWZTkhZgyyDJz9FMyjjsbponJ44dOQYf6IDRNex0Zuqoeu0F5vQI4zKXfS8BLHTk3Dx72NcRSmIwAdjdEuPG/X/DURxtSZh9/8NujeWTuOp74cIPt+IG9C225AV1VChssE1NXZRbvb+hqJ7UHDx7aCUZ2sxsa9M141u1qMGseqZg2pDv9SnJt2sEfzh7PwNI8BuiZxf/5yWGs21XfpSGmnompc7H/hQR42OuxsbIh5daT+zr+Nmct5zxk7VmeSGisrajPqt9hd76b8nxDi8x21jTYWNloO3fGxL48/f1pgL1g3bem9ueQoaXm+wkDSjhzUivrfWkaLH0Bok2t65cC+2MUU1fC+7Q9dAg0TeORuevYXtPcqn51zVGO+uMcrvt3aifqvow731jJgvVVZoTRkx9t4Ji732dpebVr+/Ldjdz/3hrufGMl8UTqSO/6lpjSxxLW3xjbm9vPHGfutjZxoL0O0h5j/fvw8qXw9o17PhZWNVcviqlz4BGEhw7B6p313P76l1z1/Oet6re7QSZMvb5se0dMy0QklmC1i6mltahqiJh7BmeL8t2NNLSk33/5PX1bTWMvgOVb3B3Lp/5lvutGPE6o1zPCVwF+MnOYrbR1uzugm/V51zoj3NuGkF8SmccPnQOPIDx0CIzCbvUOQbisvIaX0mxJWdUo+zVlufF9W6BpGsfd8z7H3TOX2uboHo01+da3mXLb7KzbN0fjHH7ne/z8n4vTtrvs6UXsboiYmcW7HCRU1xzlzjdWmhnIKtyKzTkJ6cpjh3PbGWPNfRZUvPLjQ3nykmkZ76UrsK+X2tjb4BGEhw7Bthq5Sg0H/dQ0RU1T06l/nc8vXlgCwOoddWyuarSRyG6dIOIJjTE3vMGKrbWsUjagqW6MMPnWt/lkXaV5bHNVI7sbIsTiCdbszGyv31bTbNrhr3tlOd968MM9vNvsUFHXwmtL5XacC9ZXsbai3ow8eufLHRx/z/u29rXNUdPU9Ke3v+KVxRax/uqFpfxtzlrX66iyszkaZ8OuBvMz/tM5E5g8sISzJ/fn/EMGuQraSQO7cdSI9CW7uwodXazPgx1eFNM+jLdX7CA/x8+hB6TPqk2HRELjj2+tIj/k56dHD086P2vpNnJDPo4+sBfvf1VBQtOYObKMrdWSEMJBP8f96X121rXYkrfW7KzjuHvmAjBtcHeev3w6IMMxDTRE4px0nyzB9dn1x9E9P8QHayqpaojw8Nx1HKw7UE/5y3xqmqKcPK4Ps5ZtM9umwrqKBvP1f5fI+pC3vLoCn4DLZxzQYRU9D7rd0jRCAR/H3P0+VxwznKuOG8Gspdv4aoed3JqjCXMTHYD/+9cSVm2vZ3z/Yt74IrUJTnXwX/PyMl5evIVfnTASgBkjyzhrciduLNXOK33//qQ5JOIQqYdw11V09TSIvQyV9S2tduymwg+eWsh3HvnE9dzLn5Vz2B3vpnVsAqyvbOBvc9Zy11tfMfi3s2xzi8UT/OTZz7jkiYU0ReJc+NgCLn78U8AqCd0cjbNTLzSmmjm2KeMs2FDFVzvqiMYTriYTkCaVs//2IT959jMAyvQ6+Ys37TYrgc5ats12ne01zXywZldSSYl1u5K1jMc+WM+j89dzz9tfMf6mN22ZxoamU92YOow0VdkKkJqAqvGAFZK6THc+b6i0SMvYMKc5Gqe6McKg0jw+uvpo+pXk8uD7a/nxPz5LeS2QezoY3+s7ui/D8FPk52Ter6FD0E57pheEA0zoX8w9394PdgJY/DTcO1ESRRfB0yD2ImiaxpTbZuP3Cdb+7qR2H3/1jjoWbKjiuwcP4qrnpZmnsr4lbUnhHbV2snpt6VbiCY3LjhzKQqUC6PtfWdu6appmlmVQNYJH5603X1c6YkVZQZkAACAASURBVPaPv2cut50x1tZexdqKelvF0ecXlpMT8CcldYEUrI/OW8ddb62iOZrg3nMn0rMgh/qWGMeP6W3TIJx4d+VOaptjPPvJJmLxBKeM78sFj8nyFRMHlPDvn1h5nX+fb93PXW+t4upvjALgX59uoqwozOoddZwwpjdXPLeYJfrn4URpQQ4tsbjNjGYUrGuJJahuijKgWx59inOZNLDE5mA2YGz0oyISSzB3dYVJngaMaKXOg7Hibx+C8PsE//np4e0y1l6P6s3QVAXxCPi6Jnvd0yD2Iny2Sa4m4wkt6cF24ryHP+but1Yx5OpZvLdqJ02ROONufJM3lm9LahtPaKzcXstx98zl2leW26JudtS28MbybYy6/g2aIskrlZ21sq2xX+9ts77k9/9byc66Fj5cs8tst1FZAS8pr2HZFp0glFX3Q3Mtm7mTeAA+XldJVWPENUv2wzVyBX68XiQuntBs5HDB9EHm6w/W7OK2WV+aJSNWba/jO49+wmVPLwJg9c46RvdJds4W5wZtms3zC8ttc/58sxVqunjTbm59zdra5KH317Fo424SCY3fvLSMix//lN+9vpIb//tFSnIAeHFROeNufIuGSJyRvQoBKyO6ORqnpjFKsZ65PLjUfb+Fe749kaGOvRhG3fAGP9Tvt0uxt5uEasrhy1e7ehbuMHJHulCD8AhiL4Lh2AX4bNPulO1qGqN8tK6Sv7y7Bk2DB95bw/pdDdS1xExTQkJZUj46bx0n/tnaTuPbD39svt5R28wf3lhFUzTuujo1BPlrV9hXbVurm1i0aTej+hQR9AtTYwBYpyd2nTyujxnNBNAYiXO4XmV0h048xubsfp9g0cbdbK5qZIQuKFUsKa8mN+jnwfOnMLjU2jP4zEn9+MPZ47np1DGcrG9l+c9PN9v6qolmmqbx5bY6xvdPtuu6be/o1HRe1COw/vN58t5W//evz00SMtA9L/3+BiD3dX7w/Mlcf8powCrv3BiJU9UYoSRXEsRPZg7j21NlgeSg3xK8w8sKeePKI5PGPXVCXwBuPWNsxjnst3jkGPjX+V09C3dE9YRGzSOI/RK1zVE2V1lZrapzcaO+zeNrS7cy9ba3zX1/AdY6bOgCQWWDXeA2KmGiC9bb6xyqkT476poJ6vVtml1CS3fUtpAf8tPbYYbaWt3M55uqOWhwN8oKw6b9HyyhesgBpUmmj0l6ItbOOkk8d31rPNOGdOe8aQPYpvsMDhvWg6U3HW/rV1kfoSQviM8nqFa0q8OH9eCcgwbg8wkuOXwIgK2UhBB2p/TOuhaqGiKMctEgermY2ip1gps2uDsAv9QjsJx+osKcAJuqGpn95Q4ATp8ohfOOOqvdRYcOThof4JTxfThxbB8OH96DBdcewzfG9Qbgb++vpboxahbKyw35ufWMsRwxvAfP/uAQs39BToBQwMfMkT2ZMVJGHwV8gr+cN4kF1x7Dd6cN5LqTR3Gp/vl0CdrJB9HuqNed/Ym9MHM/pv92PA1i/8S5D33MEX94D01/eFRHZ4Nu7vnlC0vYVR8xTT1Asg1dWE5hI+mpTonvX7/L3l7dGnJHbQvBgFyNVrs4iHfUNdOrOJwUDrmuop6GSJy+Jbk0Ruwx9pUNEYJ+wTlTk6NlTILQ72dUnyKe/+F0Bur1fhIaHDmiJ0XhIFOVCqLVTVFzY3tjnj+dOcwUxAC5Qb85hoHjRvVik0LCK/RKpgf2LuTp70/jD98cb54rK3QhCN0c10spcR2LJ2x5CSeN680HVx/N8z+cTrG+2r/jrPH0LQ6zTY/mevr707jx1NHcdsZYFlxzDLeePoYy3degElNZYdj0EyzZXM0BPfM5c1I/83wo4OPp7x/MQTphAeTpjufHL55mfh5GLkRZYRifT3DpEUO5TtdQOhUmMeylBGHAbZX+2lUw5870/WIReOIU2NgBodKGBuERxP4JQ1it3F7HztpmInHrITLi1g07urGSrWqImKtYAwJsYaWAuZE82CNkQO7/e9qEvvQszGFHjaVBVDdFeHflDgb/dpbpA9mwq8E1u3aNbrbJC/nNyKPRfYoIB31UNbTQPT9ETsDPuQcNsPWbOEAKfWNlbcxXdZ4a/o5nLj2YJy4+CJC+DEM7evyigzh2VBm/OH4EAb/1E84NWWNcOH0QC649hgkDSmhRNLOlm6Up7MA+RRwxvCdHDrfi/Q8ZKoVumbKrmUE2p47vYx6raohQoRDEBdMHUxQOMm1Idz67/jg+vfZYckN+8nICZuJfTsCPEILzDxlEWVGY700fTEwf3Km55AStexpWVpAxKSw/ZMWaGJnGe03Noi40j7QKbkJ44d9hzu/S9ytfABvmwZvXtv+cDB+EZ2Lav/GNe+dx8l/mmyYmn5ACXlPU8irdhLReNy+NVOz0Qlj+i6ZIHOp2UKsQREKzl2je3RghPydAj4IcKhtaTIJ4f1UFlzwhN+3bXNVINJ5g9Y76JIeusYk9yFX7ybrwPPrAMlpiCSrrI5TmSyF702ljuPJYK3+iW14Qv0+YGkQ4kCzQjNVvOOg3cxI0DfJ0QTjzwDIevfCgJMFpaBAgi86VFYYpyrWXpl64sYp+JbnmSr9YOf/NKf350zkTXEMoB5Xm8+D5kwFpptpV10JA96ar5je/T5hRSHkhv6ntuGU3GyY9p+8jrNzH0J4FSf2cCCuEYvgmOj9aKQUS+u+wvU1MzTUQSR2N1mok0pc+SYkteshx33YKu41FoFE3CZtO6hg07IJ4G+e4B/AIootQ4zDnVNS1mCam7vkhGlpiNgevYdc3ahVdduRQ81w0rvHuShlmOrR2Adw9gtCaN2zjq4SiaVCQ46c0P2SagwBeUEpg5AR8rKtoIBJPmPb6288cyyWHDSE3FDBzAvJzAtxzzkSW3HA8uSE/mgbba5spLZBaQDjo54qjh3P86F48eck0hBDkBHxmKQ1jtZxjIwhLuAUVDSFTDL8qKPvoWk9R2B7JvWjjbkb1KbT1OfrAMh65YCpCCM6a3J/DhvVg0XXH2kw7eSGLrE75y3waInGuOn4EC687lsE93KOL8hSNRtUKDPTvJufoNG2FlfsfkmJsFSpRhkxy3Use7Y6y7d8xEP4ytf3GaytB7Fgu/+eVpm+XLV64EP6g+4oME1OkAf54ALz+y/a5Rivg5UF0ETbvtpdcHtmrkKiuQXTLC1HXEjPNSqCYmHTB3KfEEipGfkBJXpD+zTKKKXfHQuBos02/brlghe2TnxOgtCDEpk2NBF22kIzEE2zStYRhZXIV+92DZSjp6X+dzzbdBJUb8hMK+AgFfKaQ31rdxPAya+Xr8wkevsB6mHMCPhojcYSwiMGmQSjCTT2uFpVzg7ryNsxERWG7BtEYidvyPoQQPHbRQUljlRbk2AR8bshvagYGehbkpM26Vk0/biv6Jy+ZxuJN1TbTGNgjlFpbPC/k8nl2KdoqeLNBXXIkWZvRVju/ocXEUydRtgqrlP3VorqT2iCK5S/BqX9un+tkib3kV7T/oL4lxrTbZ/PqUvnjvvtbE/jG2N5EEwki8QRCSLNHQ0vMFmJ5x/9W8sby7ebK3U1wjOxVaPos3l6xw3buFMWGDjLypXt+iKqGSJKTGaRWYqzyCxyCOej3mT6KPEUoG8J+d2OU0jSC0xBeOQGfufpVBaiqTajCMi+UniDUfoYwL8pN7pMfys78ohJEnoMgDuxdyGTFie7aP0cliORHrU9xLieN65N0XNUInKSk4tYzxtp3h2uuod/qZwFt7zMxtaeTuiMiotpKZEa/+J4VfUyCpiU7qdv7GlnA0yA6Gc9/upmddS088cEGQDoo80IBWqKSIIJ+HwXhALsbIjYTE8A1ryzjnKkDCPqF68q1rChMy6YEBJOLmfUpzuX+70w2S1Xk5wQozQ9R3xIzzVYqFm/azfMLpcnJuRoN+n3mM5qXYpXsDItVYbQLu5CLcxybBpFBsKuC1fh8CsPJ22PmZiAas50yv3DAj88nuO+8SUwb3J3eLlqXE+p83QgiG6TTUL53yCD7gdeuYtDyFzlI3ADB6W26XrvDcLC2p1CPNmZu01q0lSAMod1eGoSBRNzyQRhjJzqfIDwNopNhJMAZAibgF+QEfbTE4kRjGjl+H/k5Ad3EJB2535oiw0Vb9No83fJCNuFloCQ3iJaitEFxbtC2GpcmJil83BLkbn51BV/qUVZO4RZU3uemsLOXuSSdGTDt5CmIwPban72JSYXhe3CamCB7DcIgEp+QZjKA0yb0zYocZH/1s2nbir4ktxX7PzfJ31a+aN4LNYh2RGNl5jatxR5rEO1MEJobQXhO6n0ejXp+wy69gF3QLwgH/DRHE0TicYIBH4U5AZuJ6fdnjeOKY4bTEIlTqe8R4HOpR5Eb8tto4RfHjTBfF+UGbQ7fghx/2oqnKpwaRCiF41glErekM2c71ZGq9vUr99YaJ7UKQ5soyg1woNjEwpzL6YEMcc3LkmjysiSSVFB9EOE2ahBu33NK+CWZ+IlzwtjebbpeWnz8IDz2jdb1MW377ahBNFZlbtNaZBK+r/0fvHu79X7V/+CukXLHPGh/808iZmlKXWBaMuCZmDoZRn6DkQgX9PtsGkTQL8jPCVDfLKOYSvKCBPw+CnThuLainl4uCV0ghVCTrkH0LAgRVCJg8kN+u7ANBVxX5AGfMOPzDThXo6GA4hcIKiYmZZWcjiCsSBt3DcKtLWT2QbghN+jn+4H/0UPUcrT/M56Pz2yFBqHvXtbGekJ5CqGp+RodBp/8fO47Zxx5EwZmaNwGvPGb1vfpiCQvQ4MQ7fiZpptnIgELH5Ovj9bzHda+Z2VhQ/sL8ViLZVKKtW7HwvaEp0F0Il5YuDmp7EXA5yMc8BONazTH4oQC0sTUEIlT1RAxa/kYwnxdRQNHjXTfzCUc8psmpoDQbKtyIQQBh4lpWFlyjL2b+UQ1Tcn3KUxMyvXK0jhXjXY5Nh+Eu9AO+NQ5ZyfYezuilDSfXFkHkUIgW6IxzHhtXf3nt4HQDAR8gh4F2Wl4JnxyvvkBbe/Zca0j8iAMDSJckr5da5BOg6hcrbRLQPlC2OoouR6PyIimer2q8e4N1j3HWqA2uYhmWkSUcjrtbb5qBTwNohPxqxeXJh0L6j4IkMlxQb80MQFU1LeYq1A1kugsJT5fRW7QMjH59HwDsEw2qmDPC/ltK/jhZQWs3lmfFLEEyStoY5yATzgS3Kzx0vkLTCe1S3JcumsX5mS2x395y4lJBUQ1XwA0CJgE0TrT0XcObttqXE1ObC2W33xC6zvpRNiVpRmS0BFRTM16Vd1wcj2tNsNJEOpnuE1/bv0hWPcePHNWcv94FB6eAbu+gsvmyNcn3w0HXQqv/BC+eAVu2A2+LBcbLcp+6V3gezDgaRCdBLXYnoqA38ofqGuOEdKd1CCT5wwTjroadQshDfqFbbXtE5YgNkJiVU3AWPkfMVxWVx3bT1Y3zcYRbBCEM34/20gdg1QKMoSBOtEtC59JroP4ABJCXieAfNCy1USOG92LO84ax69OODCr9k4Ut8bB7EA4mHwfGaGbmLoi2iUlOqJMhGHOEe3oiHcKYdVkFNVzHYJ50FCBK+IRSQ4AO/Qy8OWyKgEr9dyG5urkfqmgEkQXahAeQXQCVmytZeR1b7ieC/iEKQhqm6O6iUm+r6hrIawLYVVw+10cl0atHyPA1S80k5QMgggoqxfDfPLohVNZfvMJpoDOhiBCOtE4TSiGCStdiKucq04QYfcQ2VTo1sYVuaYLztaamMJBP+dOG9jmpLOSLEp9tyv8+n21tz180ZOwe2Pb+iY6IMxVy8Lx/cUrsHVx9mM6ta5PH7VeG9FEQthNPypUIW44l4N6rlJI9wW+eS3sWgOfPJx5Pi3KdTwfxL6N+95ZbXuvmh6CDg0i6PdRqAvO+paYmYjmZvpRo5BCAR8+IUwfhF8I+urEcM5B/fU2yRpETsBPQU7AEtpZrK4Ngek01XTTBeKlR6QvK+2mQWQjhLONunIi4TM0CCkE9sQ30Bq0KkS1PWCamNrRJBFrgVevgKXPW8daI+xNH0Q7ltzIZqwXLpJmnmyhfmYt9fDWtfb3IJ3iEV349xgBfkWTt2kcOqEE9X1LQrqvb8mz8Ncp8L9fQf3O9PNpqXUfu5PRoQQhhDhRCLFKCLFGCPFbl/MDhRDvCSEWCyGWCiFOUs5drfdbJYRog0F274FaGhrsgi7gF+bqub4lJqOYFAGWZ2oQyYL7o6uPNvcYyAn48AkUH4TGiF6FLL3peM6cJAlC1SBCjqgaw2GcjfBMZWLqVRRm6U3Hc+kRQ926WdfS71fVILIhCLechqwgZL+AkAThnHdHYU98EG2CaWJqR4Iwxoop+1+0RtgbK/N2nVM7ma3U4nfq/Jwr9ohh7hFWaY0ffwKDDlXGctEgAromHXKpp1VTnnzMds29w0ndYQQhhPAD9wPfAEYD5wkhnAXprwOe1zRtEnAu8IDed7T+fgxwIvCAPt5ejUgswe2zViRlQFc7tg9VhXDQ5zPzAeqao4QCfpvgNISZmwaRE/Cbdu6AXzg0CNlGFapBR1STfazsTUwGQbg5e7MR4oaFrCCU3myW1K81OQEKNL9dg9jT/IZsURgO8njwTm4JPN4p1+sYgjDKPLQkH8uqf6z955TJrxHLUqDa7kmZnzNTWzX3ROohmC+dzX5Fo1VX+c366n/eXXDPWHefUO0W+f9f58M7tyafb9nHCQKYBqzRNG2dpmkR4J/A6Y42GmCEIhQDRvWt04F/aprWomnaemCNPt5ejfdW7eSReeu5bdYK2/HqxijnHjSA86bJvRFUOadqEAlN2vdVMjB8BakEt0EQLVFZx8kgCOEiTINpBKxBEM6QVjcYq/1sS1Y4EdP3vSgId46pxwhzndg3n1Mn9O00gvD7BDP9S7gg8HanXK9DfBCmBhFJPpZV/47QIDJoMNmaZ2IpSC/qqCxgrOa1uNQgQrrpyK8shlQhXq/UQavZbIW+Akz4jn68XM7ty1clkSTdw77vpO4HqJsDl+vHVNwEnC+EKAdeB37Wir4IIS4TQiwUQiysqEgRXdAFUDUITdOoaYrQLT9k2ujV1XvQ73PU8/fZyMAQZnkhP/3FTr43tZftWoYZoykSx6eM6yYCg2mStYxz2ZiXg6aTum2C1ihr3prSGXsEnSAGloT4y3mT9p4cgfaGr50IorEK6nQhZ2oQipBqTWSS5kIQmgYVX7V9fpnqO6kEUZcm/yDVPaXSIOIxnSB0k5GqQcQUUvnKEZCinjvjAWl6qimH7clh7673sI8SRDY4D3hC07T+wEnA00Jknx6padrDmqZN1TRtas+e7sljnYkGPUu6KWL92BojcaJxjZLcoLlHgRrlE1Q0CJCrc5sGoa/ShaYxP+dKbmn5g+2aJkFE4/h8qg8ieX6BNNqBQS7ZuB9DKXwQ2aJFJ4hswzh/c+KBXL8n22XqK2uf1nXx5J0D/fuNNadvlgl3jYC79TItmgtBtEqDMExMigBe8hzcfxCseadt8zN8IKmIqlkliO3ubcCsXWWbJyR/foYPwkiGM5zOKkGo5T+ckU7GZ9dvqoyEKuwjiWubvjNkyGVTKJsPYt8stbEFUPeb7K8fU/F9pI8BTdM+EkKEgR5Z9t3rYGgOxk5hYPkfSvKCfHPKAPJDfvoU5/LGF/KHK4SwFblTo5oAco1z+qpGrH7Tds3iXPkjjSU0hw8iWQ1Pp0EYyEqDSBHFlC2MfS9CDsL612WHuJbo+NGMA9p0HRO6BqF14YPWKdBc/AVtgWozN01MqjmmNU5ql3LYhmCsWAXDjmnD/AytJMU81NV3usqvRp6COk+3PoYGkYjKnAhTg1BMTKnCXw30Hg8XvSZfh4sk0RgEZUQ7uV0T7J99PGq/bgejIzWIT4HhQoghQogQ0un8X0ebTcAxAEKIUUAYqNDbnSuEyBFCDAGGAws6cK7tAmN7ybqWmHJMkkZxbgi/T+5Y5hSsamXWoN9nM4GYMfsptldUI2WEQhA+FzNKOoIwmmtZ6BCWk7pt6wvDxOScz8FDS1PuzrYn8Bvms32NIDZ8AP/5iWWuMQRntk5aFWtmwyqXXB1TwKdw6GaCqw/CveJw1jBNTMbYcZhzp7WKVzWIdDkEmz9W5qkSRCofREKOHXTxQWRCYW8lL6JAPs+GnyERk7Wedn5ptU/lg3j7BqhaB3P/2DH7YjjQYRqEpmkxIcRPgTeRJvHHNE37QghxC7BQ07T/Ar8AHhFC/B/y13KRJjdi/kII8TywAogBP9G0vX/3c2O3tx01lopqbC2qCnJnSGeqeka2cylWKGqsvWpWcjMxpYsUMkgpm9+caWJqYwnrqO6kzkajaQ+Y972vEcTCx2D5i1A8AGb81jK9tMXE9MzZ8v9NNfbjbqTTmkfRjSDM1UgbBVwibv+/5h2Y8zuoWgtnPWwXrk5hr2Lnl/Kzq9mc3kmtruabq6Gor/6mFb6sgJIzEcyDxl0WkUUaZLVYXwqNRP3dfvyA/AMYMgMGJO+G2J7oUC+hpmmvI53P6rEblNcrgMNS9L0duN3t3N4KQ1toiMRZvaMOn0+wpFw+cINLrZWxkwRUjcLIdxjaI591uxosIZxCVS62EYSqQbRu7q1pbgj21pTfVnHz6WP4/esrmTake5v6txYnjC6D7dCncK+PlG4dDEIwBI2bQ3lP4TZmm8Jc23F95/RBGM+G8b8lSw2iplwmvNVszmBiUginqdryGRhEJ3yZc0PUpLpQPlRvtOZpaGeqaS8rJ/XXWIP4OuGLrTXcO3s1iT1U2RZvsmqtnPnAh9S3xCgrzGFcv2JblVSnBqFunGOYbUb1LWLdrgbqWvQfTQoTk1pG2i0PIlsYv/VsPgMjiqmtYa4H9Czg0QvbccP5DOimbzsa3Nec1IaANISJ8b61pRnSaVZuG+K0xsTkFsW0xyYmXRg7tRMjVcpmYnLRpubeBZ89JbOZhx8HG+bBv38k/9wQUQmiCnIcTuVgXmYfhKpBhApkRrZKPE7Y8iBSfJ+dkBrmEQTw38+3MvvLHYzqs2fVIXsXhxndt4h5q3eZ+z70LMxJKj3hrDukJoAZoaM3nDKaSCzBzJFl8kSaH+BlRw5l8sBuGU1MBtxyHcxHVnlmL5g+iKNGJEeHmaU22mhi6nQYN9WFVTE7BAkHQSTaSBC1W1OfcyOdVmVSGxpEe+ZmGD6IhP2/Eearhra6EcS7SmJat8Gtv/60y/QX+lMTCKd+Po2IpYBDg4jU24nMiUi9jJKKRywCn3ktvKcYVTqhKKNHEMDm3Y0M7pHPrCuO2OOxFm2sYt7qXQBceexwrjx2RFIbNWrJCSM3oFdRmEcuUFbZKTQIgGtOGgXA7BU7SJgmJvfV2T8vO4T+3XKTjk8ZJM09M0b25N+Lt5CX4+eW08e6jhFKk0m9V2JfIoj6CrmiLO6fbGJqaxRTbZoAwY5wUhvq6s6VkngCqfcOSUJjldxrARRNQh9b3w+D2i3QbQjsXp/ZH1MyOP35kSfBqtftx3qOlP+NiHx/mhphBkHYTEx5upM6DUG01ElNo6nK0t6GHwfz/mTlVRi+kg0fyDl0gD/CIwhgU1UjA7u7hJq1AaX51g8h1ZjOOkgqUiaPRTJv1C7zIHSCSOFVOGRoqevxcf2LWXnriYSDfhbfcFza6xiO86LOLkbXVhiCZF9wUt81TP6/qUbRIIxoGMNJ3UqCSJcrYPogosnHsoHZ34VUPn9GktqZD2Y/3p9GWULf1Jj094bJpaYcSg/QCSLDZ5FJg8h1+MlUR7JBdCGX53zkybBqFuR2k++dGkQiKnfGyylyJ4pYM+SX6QShlDcPF0G9TgzGvb17myTwH7yb/l7agIxhJEKIU1uTvPZ1xOaqJgZ0ax+C6K7sApaKINLtfZByVZ7Jxok9Q7stZYuMxLWA35d2i8wJ/Uu477xJKclm78M+pEGoSOWDaK0vLd3n4ma2alOiXApy3vBB9mOBo2igPjdDuzaKUdaUQ8kgaXJyRiQ5iarboPTXy3MQhE3b0R+yPhOS+53zJPx2MxT1Se5nOLnrtkkNIxVyCvU56xqEz28dA6lJxCJyd7sBh6S/jzYiG8H/bWC1EOIPQoi27ZyyF6OmKUpNU7TdNIhCRQNI5dNIV+qhIOSDd26x19+PNsHrv8x4bemkNl5nNd3U2LIIPrrf/To+wWkT+mZVYC8j6itknfxos4wQeeMau4Nu7l2wfdmeXePrrkF8+SqscKQQff4crJ8rX5smJv0+ty2BD/8qX+9YAfPuTj9+WoJwcVK3KszVJVHO9vtPQWYrZ8l7Xvi4ldC2+BnH2HGp/bx1nT6uX/52mqulCS4QTtYg1H2kc7vZBW4g2fRKnmMR5HfRIHqPS+7nD8rVfoFRGke5Z7W6a2Hv5L4GDGe48dkLv9Q4DMRaZLmOWDMMPDj1OHuAjCYmTdPOF0IUoZfFEEJowOPAc5qmpXHDfz0gBFx38iimH9A+q2EhBI9ffBDDeha0qdZQSeMG+UCvfhsunycPfvmqvVE8ZhVmU+BTivWl8kFkjUeOlv+n/dD1Wu2G926DRU9A30lQsRI+vl8+3NN/DNWbpUPxk4fgV6szDpUSpg/ia0oQ/zpf/ldzFP59ufXaNDEZK+o6uZ/BhHPhwcOlQJ/2w+ToGwPpTEaumdRtIAg02c/n0JBTaTv//I79/U01MinQ1jcOb15jv5ZRKK+wt04QDg2isdJ6XdzfcmyDtOM724eL7e9t/gZd6PsCcPhVcuzPnrS3z++ZfF2VICacC+vfxxWGpmGQq89v32Y11gyVa+TrXu7+wj1FVqYjTdNqgReRFVn7AGcCnwkhfpa249cAReEglx4xlDF9izM3zhIzR5YxoI0aSWFELzqorpqdjrZog7Q3Ox4un7IaS1rca5rVJ5Gw/oxzphB1jFu7xd5e7ae+V8d3nnO+V9sbETQ7lktCHFJb4gAAIABJREFUAJnwpGmwSc90bdjpPobbn3EvtmOGBhFr3TgG3OadzbUzmXrSXdOAurGMmx0f5O8hHkte2W/62DrWVJXcz0AqjSCRSFGLqTXF+pSIJ3OMdiyWqAr4aJOVTZ3Xw12DUE1ORf3toaJu03LWSVKdzWrC37E3wkHfT+5vEsSu5DH6T4OJDiIc+03rdZIG4bNrPNFmi3icmk47IePSUAhxGnAxMAx4CpimadpOIUQeMtP5Lx0ys30Znz/HhvDlHNicvE9AXrNRKliTpoM7BkDpMHujuXfBh/dZ7895CrYs4rAP7qXFNxHQmf/BI6R9dM1se+hfIGyRzoxrYOHf5Srl0J9K85aKe8e734M/x4psUV8b8AWtFbvwO4SQkA+2uqKff4/1+tNH7Vs+Arz/R6ltZISQ6r1ptw3C0BnydTwCO76Q2lGm6JYJ58kM3QbHzl/CJ//czDLO+xw603q9ejb842yYcjF8/g+Y+n345G/2/kX94IrFsPI1ePGS5PFvTSMEWmqTBfe/vmu9bqyEkoH2848eC+ESGPkN9zG1eIpEuQw+iIeOlGauon5ylW4gHrXKTVgXkXb023rCaX+Fyd9zH/Nvh7sfV53IsRaLCPO6S7t/0uJKCfYoGWD5LVIhyQfhFrGkE7vPJWijRPdxqKYh4/MbOiO5/cBDZHY8QEgnA4PkfH67RhNrltqj8CdrOu2EbGwHZwP3aJo2Vz2oaVqjEMKFMj1khJ6Q00PUJJ0KNyox6avfkv8NNfLgy+GTB5PV2I//Zq6kjvZ/DoBfi0j7pFtJ4VizFFBfvCz37TXU8vJF7vOdcTW25dWCh+WKKKcYxp8Dnz6S3CcRhaN+K+dqOOOmXCzPvX+HPN9tMEz8rgxJrFonz5UeAOvmwOKn5fs+E2Hb57DmbbkqNGPQXbD1M1lqOR6Bcd+C0uHSXLfG2I9Bk2QZa4Yjf21ffapY8W/Y8plFDsbcV82Sgk9LwGFX2ous1W2DRTrhj/2mtIOr1UqXPCf/G222L5Mr2MkXyPc7V8jrVm+G+X9OfY+pEI8m5yfMuMb6TFQTh4HyT+X/4cdbx9QCeImYu4kpkw/CKMZXu0USkDoeOHwQWL/Rjx9ITRA7lrkvRFSzWaxJWVF3l2QUdRKE/v7o62H8t92v1WcinP+yTKDr7VggpQtpdTs34CD45mP2z3jUqXD6A/LZAbjic6lBRxphyJGWv9EwRalRTD1HKferaxB53ZM/03ZCNgRxE2AuP4UQuUAvTdM2aJrWxnq9+yHWz5MOtcGHY6w4ctFXZdWb6MsuttKDQL1KEMpGM/2mSnX0kwehucaqIQOSQBzCrl+5I3YbrJhskOrwxg/sD1yqlP4Zjt1iV/xbEkReN5j2A3eCAJh5tSyIVrcNeh4IM34jj8//k/xxdx8KR/06ud8BR1sEcdCl8N+fSsFZNsoaww0LH7dq8Y87B0YcD+veg00fWW02fQLdD4Cjr3UfA+R8l71ovS8ZJK9bv90SfkdcZV+11WyxhP/Bl8uoszWzrfM9htuvUb8Dug+x7mf9PPm5bl8ifTGtRSJm1yByu8mxd63WCWJ36r6qwHdWcjXHVE1urTAxGcQP8vfVUmcvSqdpsFmvw9n/IGkiSrVfs1t+h80U22KZmHJdNIhtS63F0KjTpAbhhqkXQ34pjDkjmWDcnNSGaTCVr27s2fb3Pj9MUrS77kPkH9g3FwrmSlJQo5gGKtFKJkF0XDRhNj6IFwB1aRLXj3nIFs018OSp8PKl8Pb15uFrjtV/oH8ex4fhK/jBEUMQ6gO1UQkBLOwtScGAuh9uQ0X6jVEMDFbUdOGTKnEsA0GMPiP5mBH1LHyp0/3HnCn/Gz9eVVVX+7shr7tcnQ86zHJq1m21378b1PGM130nWcc0DXZ+AX0nph8nr9ReXsEIUVRNCE5zghqNUtzPfl1IjqCq32En9WJ9P6wXL0n+Hgr7khEJhw/CuH/DBOOmQZh9lX5OX4ObOak1BBFrsuYSj8Kz37Y0YwA0q6pqQS946Ch4oBUROermPIbANEwugVyLIJpr4KEj4LUr5fskU5cCVRMI6iVySnWCV30QhglxgD5fNxNTa6E68YN58r0axaRqNLEWWTLcmavRjsiGIAL6lqEA6K/T6FkekhBtxlyBNVgrhJlD8m0hndeeOFyaNgZOlwfUjc2DuXJVaITiGW0UaOnSVX6ywO7LED654kkX3/7jT+DsvyePpRYpc7PhCh+cpfsQjB+vusrJRBAAv14H3/u3vY0hRFPBRhBKGQQVsYj7JvIqnHZnQ5ioq0dnqWf1wS7olSyAkgrA1drHKEpzb0YsfY8RcPR17m2cGoRJECWASO+kVr93Z0KcG0G0trCykSyWiNoXPWDXILQE1GxKP5abEPbnwPATLKdtXqn8/lUNYvOn9j5uezCY4znE27Xb4aQ/Jp8bdgxcsw0GTXfv1xbYCCJXLiJUDSIQgmu2ynuMNlkmpg5CNgRRoTuqARBCnA7sStPegxPqA6XWX4k0yHwDA9uWyhWX6TRU1HpfUP7oi/tJZ6Pq/NMRC6dQNX0BSQ7OFbY/5DAxRe1RGwVl7mpzJg0iVGD1M8wwqjkmG4II5sqHwUYQyffsOq9010hEU/seDDhVdkODUAV6ujF8/uTrupVKUQVKIMeKeHHCKC/tz0ltTkilQfj8UkAbGsTiZ+ymS7D3iztMTG51l1qbcGj4IdzyUOq3W9pvNjWe3LKWcwrkX6xZEqEhMANh+Xy9eqWVK2EgWw3CaGuQr9NJrc6nPcLB1d+V08RkfKehfAjmS1/dzhVdThCXA9cIITYJITYDvwF+2GEz2hehPlBqBcdIg9xVC6Sj1lC1R56UPIYhnKZcDIdekRxPDsTCKX4o4WJdaCmOrFQmJmO1B/bICxUGKQi/6zySrqP+V89nk6CvtlEdnpnauhKEJr+LVhOEroUYq1eDrJ047a9w7M0u18W9XLtzHs5oNQNFOjH6fHYTh4pUGgTI2HljYfKfn8A/vunoqzqmnT6IPTQxgbU4iEdJG+KaDUG4rfyFz4rMq1hlRQ6NOEH+X/S4PUEO7JrloVfISEDznMtnPPhwWT7jpLtSz61dTEwOgvAppcTVZy2QI0uJgLu8aCdkfEI1TVuradohwGhglKZph2qatqbDZrQvIhVBRBssR3NeqYxbLxkoBYVzFWO8P/Sn0jHstnJPJXBNge4Q0k4TUzxqJ4VUKyJV+LoJ20yCPxsNQp2nATcySnVdt2toRrJWBoJw2nQNYWKQdKp5T/4eHH6lexu3WlpOM1X3oe7jGiYm4UsWXsbvwrnaV68fzEtOAFORToNwJYg0GoRbLodqYnIj1qmXSNNpuuJ1BtwIQkvI76h2K+z6CgZMk8enXGiFik44TxIByLaqafT4W2H06dZ7t53igmE471kZZZcK7WFiEg4Tky1PQz2n/yZ7jEgdptwOyEonEkKcDIwBwtbOY9otaTt5sKCu0NSH4NWfK6tVTfc/HCIfotzu9lWP88fnIiwTOSlioV1X8YaJSXVKRpNt9pnGy0RUhnlEdeKa/bMIzbPNeQ8JwtQgMoxT4DD1OAkiGzjvza2WlvM77TdF5kg4YZK2cCGIHPkdptMggrnpd1ZTBf59E+3H3bSFdCt9NzNSrmpicvnOQ/lyvkaV1nRwI4hEXDcZ6eQ0QHFyh/JlwEFed+tzTGVeMrgtlZaWCcbvo+ceVCRKclIH3M8ZvsgOdFBDdsX6HkTWY/oZ8tv9FpChwpUHG9LtVmXYhjVN/pDze8j3TkeqUzg5hWVhH+qGnux+/VQE4QvawwDj0czCE6w2QqQwMSnXmXyhjAOffFH6+aSCm9BP2TaDaUtL6PeYQdCXDIQzHrQevqDDxJQt1GtnY2KacrEkCRUzr7MEmhDJwsuwiSfiDh+E8lkE85IJwmZWSpVJnSqKKY0GYSw4+k6yPj/VB+G2KAjqBGHUXEoHNx+Eptn9N0Y5brCul9vd8mGlc1BD2zUBIeCC/8CFr7WtvzGGgWCu/flSn/kCfZ+YDgxxhex8EIdqmnYBsFvTtJuB6UDyJgceUiMbp56ml1swhIpzJZ9Jgxh7NiKVcPe5mZiMKCZFg4hn4cBVx3Fzxjqv4/PJOHBfptV9hmtl095Vg1AeOC2RnQ8CYOJ5MPYs+botGoRzPtmYmHw+aQpRMeQIRWtIoUGA/O7SahCNdlLIpvheKg3COLZ9GTTskiGk5QulicdIeht/rhXwYGgQiaj7d2hoEFmZmFxW/1rCHsCQ10M5p6sFeaVWpFg6BzWkyJbOEkNnJGugbUUwz2FiUjVz/V7yutGRyMbEZCwxG4UQfYFKZD0mD9nCeADV8hNJbfSaQSZBOAVBBg0C0vggXJzCrlFMETluflnqwm7qOMKXWYPI1D8T9pgglGOJOKBlRxBgfcZuUUxZ9VcJIgsTk3otdQ6GOcHNB2G8TxXFBJLgok0ObTGL2krOMdXjIAsB5pdB2YGysuyBp8DGD/V7C1pzC2djYtKPh4sl4aSCqw8ibicIt9DrvFKrjVvVVhXt4UtoD4SL7X5A9VkzQr7bwzGeBtk8Ka8KIUqAPwKfIS11KVJnPbjCeKCCedDi+PFftRJmXSUzhbWE9aA4Vzluq00Vwpe6jHg6E5Oq3SR0E9MvVqW/H5VwWkNU6eaTqa163azaulxDjSdvDZxRTFlDmW82JiZINiGppCBEsvBSCSKRxkkdbbKbmVSCSFWXKpWTWiWNhp2wSf9Nb19q5VsEcqy5mfsapDAxhQqs+eb1yEAQKTSIdHkkIH0QeaXyu8ykQewtBFE6TLEkCPtnZzj+M9UU20OkJQh9o6B3NE2rBl4SQrwGhDVNS/MNekiCsUILhpMJoqiPfDhMDcKxajXg/NE6BbPwIVIVHnONYvIlRynFdRNApgJm6nidqUG0KorJRWsyzGnZahDmWPp1W61BKA+0ax6Ey3hJGoRCCkY4p20M1QeRiiB0J7VKUipBpHJgp/JBxFrgtauSj1dvss9L9Z2ArEHmJtBCedZ81WqlbkjlpE618Y7xGecUyXkU9fv6EITPr2TxO377xufQwXucpH1SNE1LCCHuBybp71uAVu5n6MFKslEe7sN+DmVj5GsbQRgmJqcGkcEHIXyk3PgvXRSTitb6IIQ/hQaRaaXfxjyItpiY1M/JEIptFfSt7ZdJg8jGxOTzY4XXuPggsjExuWkQanhzSoJwaCUG1s2xl7hwgz8EZz4kiyX21/dKbq52b2v4IKBtBKEl5GLn8Kvs5WQAznsOPv27pWEc8qPkEt5OtGaP7I7AUb+RtdfAkhnO5+zAk2WxwaOvpyORzVLqHSHE2cDLmtbavQw9AHYTk4FDfy4LgkEKgmilD0L4kp3URvVLN4etYWJSEY9kZ35J5YMw7qOj8iD21AcRb6MGYfzsWx3FlIEoXU1MTk3RZ13fjdQNk1QiCye1TYNQVp6pCEJLVWojCzHgD8mcgTMesBfsc4NqYspEEK5RTDqJHXtj8rne4+BUpTrutB+kHx9a//tob8xUNkEyzZtODSIXznq4w6eSTRTTD5HF+VqEELVCiDohRBbhBh5MmAShaAVBRZswCSKuEESmKCbHj1j4kgWS0cc1ikm4JMJp7hqBEyrhqNdUTSHZ9s/2Wq0Z13YNNczVCBZopQ/CQKs1iDaM5/zehd+KAuo5Itk8YkTcvHwZVCq77tkIIizv/eGjrGNqcIKbdgOpfRDZQI0EymSyUTUIdWHk1s81RLWd1q199EJ47f097wlSaRCddflMDTRNy0DpHjLCEEzqwx1wEkTceg3JQiyJIJxOapHsg3Bm/mYyMUF2qyc3wgF9hd3cgU7qPSQIA21dIbY7QWQTxeSDXqPhuy9J80mqMNck274jD8KJrHwQKaKYsiF29d4yaV7BXLvZ8nuvyLLdQ2fAU2fIvSDMtu2zd7wrvv2MDN3NpMV0JswcnGzW8u2PbHaUO9LtuHMDIQ9pkHAQhC+YbJoxVmopha9TY0g2MfmcfcwVfYowV7cH9//bO/eoScrywP+e7vmGGQYYBmZAZHAYcLjuwOCMqEA2IzdRiYpBGND1sihZjrhKsgpsTljC7tlj3M2S6CJHkmA2u65wYladdUkIMiYx8TaDglwMOlwMMyFhlAGjEWbm+579o6q6365+q7qq+62q7q+f3zl9uvvturxvdVU99VzfIidiphBb0L+fvPWDCwhfopznZjasgBg2imlm/+JRTF4fBLDmXP8usmL20wlXadz8l6wyHFlO6jS+eRrcaKxBgrW9X+85cezZ3d+OOj0lIAY4mEdh8cFR3sk40bAGUUQsfdh5/Qbwf4kmERqIiFwgIo+KyHYRuc7z+80icn/8+r6IPOf8Nuv8trnQaMaVtImpz5/Q6gqRLAduESd1pgZRMIrJXTaPrD62ZvztfesPKyBGLbURU/RGf+KF0Xvi+Owcz5Kzd2UVGfTdOH1hrml+0Zk0KassRNpJ7eKWkIZIg/CVaUkS5dLHq0ixvrzS6GncGdEGnRO+Uu1nfGBwfyaVrCimunY/aAFV/SX3u4gcBQycE1FE2sAtwHnADmCriGxW1UecbV/jLP8B4mipmJ+r6oCZXSaEREC4CU8urgaR9eQ7MMxVkHTbUCamIgIiQ8sZVMzO3XeR5dLLjJoHkVD0Ylv9L+FGJyw5OV5lYzUWLY0mPErjNTF5nNRpNl4fFX38xidzNIiUk7pnv/v1C4gDD4fr/w4+sb47xW3ig0jn72TNPNgzDkdw5Qnk5Pgm/0nff5M61umxnPQWOL/IXOUTSueeMb4aRJodwIkDl4LTge2q+ng8ydAdwJtzlr8M+OwQ/Rl/0iYmj3moX0Bk3HwTvGGuaaGSevooZGIqE+aaYQYr+qRfqQ8i54l0aBNT2fwJJzvYu70iTmpP/90aWFnFFd310iHT7ixlEJm/fEI/0SDaM71j31cg0t0VfkV8N0UDF/qCN8bIoVwF465BiMgn6IrxFrCOKKN6EEcCTznfdwDeuQRFZBWwGtjiNC8SkW3APuCjqvoFz3pXAlcCvOxlLyvQpYZIC4i+p0SB2UECYohEuYEahOfiKhXFlKWxjFEeRBVO6rImpsVZJqYCYa6ZN4YkN6OAiSk90dL+h/TnQfgeIhIfRKsd7Sd5iPH5U9a/JxI6STXaHid1xhje+Nv9/U3/X4m2tv490bwWaWHbdEhq1cxkWB1qoshetwH3xa+vA9eq6jsC92MT8DnVnpCJVaq6Abgc+B0R6SvErqq3qeoGVd2wYkWgAllV0DExxU8/6SiJQhrEoCgmXx5EKuy0iIAo46RO3ygr90E0LSDKmpgq0iCge+yLmJjc8tOnbOpWtU3Y90KGgEh8EAt695POCn/VVVGuwQkXOuMokGz2yvf297fvASU+1i9ZC+fd1P/fNfRkXRudRMiSkzSF2n2BZT4HvJDcvEWkLSL7q2pG8HSHnYA7y/zKuM3HJuD9boOq7ozfHxeRvyDyTzxWoL/jRyfMNXYW5gqILPv+gCgmfGGuC3uXHZQo592uh6xIq0qimEZNlPOMZ9ipIUObmHzj8YW55lFEg3DPi1Y7yo5ORx5lmZh0NvrNfUBJFx5MHMeDchjyGHROJMcyLRCWH9+/7HwieWDIKvJZMUU0iHsB14i5GPhygfW2AmtEZLWILCQSAn3RSCJyArCMSDtJ2paJyH7x5+XAmcAj6XUnhnQUU3oqz6E0iDImJl+Yq2RoECXLffesW1aDKJIo5+xj1BnlOtup2cSUFcXkm3in1Ya33Nr9PkhgZ40lPe5rHoarvh61+zKkW56HiLl9kabRXtAriF5MCYhEMLgCIn2OX/mXcO6N2eMo+tCQjPfAl0ZzL7zm6vzlJ52O1SFj+t+qd19gmUWq2jkjVPWnIjIwW0VV94nI1cDdQBu4XVUfFpGbgG2qmgiLTcAdqTIeJwKfEpE5IiH2UTf6aeIoYmJKJ8plmW863/szqVtZkU9FHd9QMIppQCjuWJmYAuZBDFvELcsHkTUzW1K7CHLGnDxRD3jiTli6EpYSaxCz/SYLrwaR+CBmetv3pkxMyXnUk/uQOsYvXdeNjsrrb/r8S5vzOv+dwjEbs7c3X0juGRVPDJS5+wLL/ExEXqGq3wYQkfVAzvyFXVT1LuCuVNsNqe83etb7GrC2yD4mgqTgWaImpouF+aJvTnwzfO0T3fY+n4MviinVlo6A6Is6GtVJXXeY66DtDphRLqGuKKbkJp5c5Ke9A77zv7pTvWYJiCzzUF6/0hpBpqmmHWsQKQHR8pgH9/zUmWApZ+yJ4Bzkd3B/P/Vyf38HCsS4H3nTns4nkmO7pBkfaxET04eAPxaRr4rIXwN3AvNcrwtMJ/ojlqs+DSL9+ahXRjHiByfRWWmNwmdiSmsQOVFM7u952/WR5Sfx3WS86w8rIELlQYxoYiqbB9FqR//lm2+J3pNJ5rNmcisiFN1jkYzn2HPgF/5d/nqJBpHed8tzvH7y99G5216Q7QyH4gIieSBZ8zq46Nbe3zL/r7QGEZ9701I3NMk/WTKmGoSqbo39BIk36FFVbcZjMqkkAiJ5akubHHqeGD0VWaH/5uj5XiqKCUYQEBkO4MY1iIoFRLJeVu5BJqn/yp0ExrufjHmIfagzQ15rQQFnb7s79Wq6Pb3e8zu7JeDzjlmnQsAAE1xidvKV78jqdyJUOol0jolpGkimqj3gJY3svkgexPuBz6jqQ/H3ZSJymap+svLezReSp7VXXgE/2wVnXdP7e16kzuV3RrHlB6/K30duJnXB+k7usrn7GnAxD3TiDpsHMeKEQQnDCoiZxbDx38OJvzR4Weje/9N9eN1/jmYEc8NCe9YrIhRdDcK5eQ4KAMjyQfjMkD/ZETnYWzPZCWknXwRr3xZ9HiQ4k+Pui8jJOqfO+Y1ovVMu7d3GtGgQ698dTcR05r9tZPdFTEzvi2eUA0BVdwMFiqobHZInpkVL4Y3/tZiJKeHQY+GcGwqZV1ppE1M6qii9bd8Nt5QGkWXSmqeJcgAbr42qq5Yh3Ycly+H1v5WTw1AicsudY7vtCIgs7aQTxVTAB/H0A1FCXWtBtvnowpv7o5iyNIlkH7MlNIjFy+ANH3P8aVOmQSw6yH/PqIkiAqItTg2HuMbSmMzJNyF0CvFlXOxlYv2zEM+Mcn3VXAf4MaDYzTMzD6LshDolIqZ8+8vql7tsaAExDGXDYsv4IBTHDLOg2DHy+SCytMynvtEf5uritic38WPP9i97wOHR+0s88SdZodN9yyU+iClxUjdMkSvlz4A7ReRT8fdfAf60ui7NQ+ZmAckJSSzxlJyFtPrXTZ5Qi5YQh3Impqw8iKLUPWFQQm3ZtyU0pZ7VypiY0j6IQdpbEsWUzoNIHa/174b7/rC73QWOP8u9ObuaxcIlUb7D8jX+fS9fA+/d4hcQRY9VRzBOiQbRMEXO3GuJaiT9m/j1IL2Jc0aCKjxwZ38xs06oYAZVCYhBTmrvzbOI2ScrD6JspnENJibfeOoq8FbGlObi04Sytu0uX0RAtBwndWtB94GgY2KK19/vwO6NvDXTPZfSIdppYfvSdf6S3Akr1/tNa51jVVR4m4Cog4FnrqrOAd8EniSq0Ho28L1quzWhPLYFPn8lfPnG3vak4FkWwQRE2oSUsiv3aRCePhXSIErkVeRuJ7SAqDgPYmjKmpjE/9lHTxRTu8Axiv+7JDopK5BBWr1T1nYERM7NPwSD+p/Y4l/769X2wwByTEwichxRCe7LgB8R5T+gqq+tp2sTSJLnsPuHve0614wGkb5JFnJSj1Due9j6O0WXGaTd1OGkLkWG72fgaiVNYB0B4WQ8Z+0z+X12b7QfaQG+Yn3S/T/bM11TkisgPvJEuX7mkZiMBh2r9kzvHB1GpeRdKX8LfBW4UFW3A4jINTnLG0mYX3p+4Do0CGSwCamID2KkPIgxNDE16oNI9SXo8s6NtF3GSZ0IiD1xfkPqv+zRIJzttj0CoorjON+rs04YeWfTW4Gnga+IyO+JyDmU1pWnjOQpy+eDyHsqrFqDyPo+tIkp4ym1cRPTuGkQSV9KXjalbpLqmIIKCIgeE1OrPxHN/W87253p+g3c6UurmOVs6Ackowoy/w1V/YKqbgJOAL5CVHLjMBG5VUTOr6uDE0VHQKQ1iNkBJqYQYa7SfyMqKzCg2M3JV/kThghzrVJA5CXKjbmTutBxcY59ctMu4oNI/rvZF3t9EH0CIsMH0TOVaEgBkZiYTECME0Wc1D9T1f8dz029EvgOUWSTkaZj320oiimt4FVtYupbd1IERN0aRFkBUeLGq9otdVFKg9gTfU5PE9vjg0iqtDpRTO70pVUcx4bmXjb8lDpzVXV3PIvbOVV1aKJJ4sP7TEyzxX0Qwz6V5ZqYSiTKlUpeS2sQQ06oU3SZMgIir612O/cIiXJFtjkT+77ajpM6K08gGfu+PX4Nws1HcE1XvjkfQt7M1TSIccT+jZB0BETKxKQlBESdPohRS230VdqsWoMoUYspq03a5X0CQzOsialM/7TrQC6UKOc6qVu9SXbuvkUc/8RMdx8zrgZRwe3DBMRYYf9GSDI1iDImpiFvXmkBsfz44ZzUhcJcM27U4+SDyGqr07w0tA+iwDlw8kXdd9dXUNgHkUQxOZFKPX1o9WoXiZO6dCXbklQhdIyhsX8jJFkaRC1RTCkn9dXf6hcARW6WozzBlZ6zuayAKFgEMG8fdWVR5/UhBIedEOUDHHZibzjqIHNW2geRHLN0hnQ6D6JdtYAwE9M4Yv9GSEL4IGo1MY1qn8/I3C68emgBUUSDaMAJWrVJy5cHkVfuG7pVWmeTWQ6X9K7nzlneWtAVEDMVaxAmIMYK+zdCkqVBzO7JzzIuY2fP20afABgQ1TSykzpjtq+ilBUQwyzbpIlp2EzqsrjnVqk8iHY34i5dQkOcxMuWk0m9oOIybBbFNFb75+bBAAASU0lEQVSYgAhJVgnifS/0OvfSVK1BZNnChy21kdeH0MtPtIDI6ENokif92T0lfBAvRp/37Ym+dwSEc64k502r7TipK9IgLIppLLF/IyRZAmLvC/nz9QZLlMsQEFkX37B5EFkhlCYgMqhYg0gczbN7izvyEx9ElgaB0KMB1eWkNgExVti/EZKsCsT7XshXzYMlyg1oK2JiKltwb1AfRl1+kgXEsFFMZUn+syICIp0HMZvSINw+uw8YlTupU/0zxgITECHJMzHlahABBIS3WF+qJMYgnwTk97Oz3oBKoUUpmyg3cNkxExBZfQhNkqBYxMTkRjH1mJhSUUxuVJzOdU1MFsU0Vdi/EZJcAZFzYQ0rIE69vHe90lFMnptvEQGR5twb47yLCjKGRxYQI0ZahaAuJ/Xs3sH7SudBJAEVnSJ8rtbjBCMcshoOXwtHnBqw4x5MQIwV9m+EJFNAvJjv3HMvijKJQhfd2ruNYRLJ0mTNPeyS9kGcdU2Ud1GFiWnU7Y1FFFNNJqa5sj6IFp0nd58Pwp33ev9D4Kq/hhXHB+r0gP4ZY4H9GyHJdVJXoEGkt5G5bonpHEcxITQuIDxPz33zZtdo467LB7HfQdH7gkWDNQhJaRAJiYnJ54NwnWtVaUMWxTSWNBHSMX9p0gfhhiX2d6z4tn3zBfftK5QPooabwThkUlcdxXTKJfBPT8OrfgW2fzl/WVdDdYXlwv17lxMniinrvK4Cc1KPFZVeoSJygYg8KiLbReQ6z+83i8j98ev7IvKc89u7ROQH8etdVfYzGL4LaW4uCiWsI4qpLhPTKNsfZflhmAYTU6sNv/CrkZmos68sIe7cgN1j0dEcM6KY6sI0iLGisqtFRNrALcB5wA5gq4hsVtVHkmVU9Rpn+Q8Ap8WfDwH+A7CB6PH3vnjd3VX1Nwg+AZHEmec6f0PkQRQxMRXRIIbwQbh9KMO8FxAZfWhyX+4TurRg1Znww7/xR7pJnRqEmZjGkSr/jdOB7ar6uKruAe4A3pyz/GXAZ+PPrwPuUdVnY6FwD3BBhX0Ng3shJTfRTpRIngbhXpTDltrwhLmmEzNCCYjMPpR84mxEQDRRi6nOfRUMc4XoWLzjT+DXHnUX6G7H54OoGiu1MVZUeYUeCTzlfN8Rt/UhIquA1cCWMuuKyJUisk1Etu3atStIp0fCvTEmwmJvLCAq90E4NmPvb1DIwVjExDTJPoj5mCjXu9P8n//5x86i7ejB5cCXeDbTkA+itrk6jCKMiz63Cficqs6WWSme3W6Dqm5YsWJFRV0r0yHnQpqLh5JoEIWjmEaZD2KIaqdpRqnHX0YQlVluFPoExDwp9z0sq87ofvZdbq5QO+USWHwIrHt7PX1L9muMDVX+GzuBo5zvK+M2H5vompfKrjs+9JiYhhUQDTupR2EsNYgxSJSr1cY0gCXL4fUfiz6ny9L3ILBsFVz7BBx6bC1dAyyKacyo8grdCqwRkdUispBICGxOLyQiJwDLgK87zXcD54vIMhFZBpwft403PQIiVfp7GgRE6bmXm9Ag6rwBNWFiKkCSFLf3554fG+qz5UGMJZU9TqnqPhG5mujG3gZuV9WHReQmYJuqJsJiE3CHateAr6rPish/JBIyADep6rNV9TUYXhNT/JRWNJN6ogVEWZoQEPM8iqkISVmNPA0iT3i/50/D9qdnv2N2rKacSq8WVb0LuCvVdkPq+40Z694O3F5Z56rAZ2JKntKKahBDP+FK/0Wdjiaq3MQ0jhpE6njWmShX1icThAIRR0nWdHpiKyjmWHf9GKGxKKaxwsR1SHxhrkk55bzooNpKbUzh3z3JiXIjlT3JEUqJiWmQD6JWzMQ0jlipjZD4TExz+6L3Juak7nZstG1PMmORBzHEcb/uqdH+r7xclI6AyPFBNMU0nqNjjAmIkPhMTImgyBUQVWdSj7jtSWYcfBDD3HQXHRS+GwmFNIgak+NcxijgyzATU1h8iXKJoMizrVadKEdgW3idtXlGpdFEueS91lTqwYt0BESOD6JuJumcmiJMQITEa2IqokGESpQbpEFM4eNZXx7ElCfKQTENorEb9hSeo2PMmJ25E06uiSnnybVHQAxbi8mXSV3RRb54Wfx+SDXbD0mfgLAoGWZiAXHgEZ4f7QZtdDEfREh8iXIdE1OOLA5lYsqskVTgon/3/+tOPDOI094Rjeu0f1W8f+NCIz6IMaO9AC75IzhyQ85CdWsQZmIaR+xqCUmPiSn+XNrENIKTOrNfBS6+o88qvq9WGzb86+LLjxNNhLmOIydlFFZu2gzZ9P6NHszEFBKfiak2J7VnvcP/RfR+7GuH2+Z8pBENos6n40D7MqexgWkQYfGZmJrUIF66Dj7yRDThvBHRbqDc90TdbC2KyehiGkRIfFFMSVtRDWJYJ2qWYDHh0Mu0mJhGNtVYFJNhAiIsPXkQDSTKGYMxJ3U+dn82HOyuEhKvBlE2imnYK9Su7EKYgChG7SYfMzGNIyYgguJqEPHnsj6IYSklWCoSJgsPjN4P8s4s22Xpynj5JdX0I49R5twuy7Kjo/f2wvr2mYQqe3McitDQg8bBq6L3Js4JIxN7nApJiCimYSm6jXd+sXvjAnj/1t55ikdh5Xr45T+A4y7IX+6Nvw0vPxeOXF9su+/bUvwm+957u/MdJLzzi7BsNfz9t+HYs4ttJwRv+zQ88Vdw8FGDlw3FqjPgrb8PJ7xxxA3V/ET/lk/CYxfD8jX17tfIxQRESEJUcx2Wots4ZmPv9xXHjb5vl7UXD15m4ZJiyyUUFSQAKz3JX8dsjN6XrSq+nRAsXpadb1AVInDK20ZbvwkWLYWTL2pm30YmZmIKiTfMNX7PLbUR4KI0J7UREgs7NTABEZZcE1NBJ/WwmIAwgmDBDkYXu6uEJKuaq7eQnkNSVfPQlw+/bxMQRlBMgzBMQIQlq1jfoAqty4+DE98Emz47/L6tho0RAjuPDAdzUofEN2HQ3Ozg7OiZRXDp/xxt36ZBGCExH4SBaRBhySq1MewcD2UwAWEEwTQIo4vdVUKSVayvjklqTEAYQTENwjABEZasKKY6bt5mOzZCYOeR4WACIiRZUUxVahCvfF912zamF/NBGJiACIvXxLSvWh/EG/4L3PBsdds3pgzTIIwuFsUUkqww1yoriIrU4wQ3DGPqqFRAiMgFwO8CbeD3VfWjnmUuAW4k8oo9oKqXx+2zwIPxYn+nqm+qsq9B8JqY5upxUiec+5u9xfgMowwbr4cXnoNTL2u6J8YYUJmAEJE2cAtwHrAD2Coim1X1EWeZNcD1wJmqultEDnM28XNVXVdV/yohM1GuRkveWR+qb1/G/OOAFXDx7U33whgTqrxznQ5sV9XHVXUPcAeQLm35PuAWVd0NoKrPVNif6smaUa5ODcIwDCMQVQqII4GnnO874jaX44DjRORvROQbsUkqYZGIbIvb3+LbgYhcGS+zbdeuXWF7PwxuUpw7o5z5CAzDmECadlIvANYAG4GVwF+JyFpVfQ5Ypao7ReQYYIuIPKiqj7krq+ptwG0AGzZsaD4uT+cih/TsbP2JcoZhGIGpUoPYCbhTaa2M21x2AJtVda+qPgF8n0hgoKo74/fHgb8ATquwr2HQOWjPxJ9rLrVhGIYRmCoFxFZgjYisFpGFwCZgc2qZLxBpD4jIciKT0+MiskxE9nPazwQeYdxJNAjoThQ0NwstSzcxDGPyqMzEpKr7RORq4G6iMNfbVfVhEbkJ2Kaqm+PfzheRR4BZ4MOq+mMROQP4lIjMEQmxj7rRT2OLKyDKlPs2DMMYQyr1QajqXcBdqbYbnM8K/Gr8cpf5GrC2yr5Vgs/ENLfPfBCGYUwkZvsIic5BKxYQPTPKmYAwDGPyMAEREtWuttAxMc1VW2rDMAyjIkxAhMRrYrIwV8MwJhMTECHpMTE1VGrDMAwjEHbnConOQTsVxWQahGEYE4oJiJCodh3SaqU2DMOYbExAhETj0t7Sqm9GOcMwjIowARESnYuEg7R7o5hMgzAMYwIxARGSjoBopaKY7DAbhjF52J0rJImAaM/A7N64zXwQhmFMJiYgQqIaCYglK+Cn/xi1WakNwzAmFBMQIdE5EIGlK+H5HVGbldowDGNCMQERksTEtHQlPL+z22alNgzDmEBMQIQkERAHHQn/9DTM7jMntWEYE4s92v7zs/Dp14fZ1u4nYdWZkQahs/DJV0e+CDMxGYYxgZiAaLVhxfFhtrXieFj7NjhyPZxyKex7AQ4/OfpsGIYxYZiAWLQULvmj8Nt9623ht2kYhlEjZhw3DMMwvJiAMAzDMLyYgDAMwzC8mIAwDMMwvJiAMAzDMLyYgDAMwzC8mIAwDMMwvJiAMAzDMLyIqjbdhyCIyC7ghyNsYjnwo0DdmRRszNOBjXk6GHbMq1R1he+HeSMgRkVEtqnqhqb7USc25unAxjwdVDFmMzEZhmEYXkxAGIZhGF5MQHSZxup6NubpwMY8HQQfs/kgDMMwDC+mQRiGYRheTEAYhmEYXqZeQIjIBSLyqIhsF5Hrmu5PKETkdhF5RkQectoOEZF7ROQH8fuyuF1E5OPxMfiuiLyiuZ4Pj4gcJSJfEZFHRORhEflg3D5vxy0ii0TkWyLyQDzm34zbV4vIN+Ox3SkiC+P2/eLv2+Pfj26y/6MgIm0R+Y6IfCn+Pq/HLCJPisiDInK/iGyL2yo9t6daQIhIG7gFeD1wEnCZiJzUbK+C8YfABam264B7VXUNcG/8HaLxr4lfVwK31tTH0OwDfk1VTwJeDbw//j/n87hfBM5W1VOBdcAFIvJq4LeAm1X15cBu4Ip4+SuA3XH7zfFyk8oHge8536dhzK9V1XVOvkO157aqTu0LeA1wt/P9euD6pvsVcHxHAw853x8Fjog/HwE8Gn/+FHCZb7lJfgFfBM6blnED+wPfBl5FlFG7IG7vnOfA3cBr4s8L4uWk6b4PMdaV8Q3xbOBLgEzBmJ8ElqfaKj23p1qDAI4EnnK+74jb5iuHq+rT8ed/AA6PP8+74xCbEU4Dvsk8H3dsarkfeAa4B3gMeE5V98WLuOPqjDn+/Xng0Hp7HITfAT4CzMXfD2X+j1mBPxeR+0Tkyrit0nN7wbA9NSYbVVURmZcxziJyAPAnwIdU9Sci0vltPo5bVWeBdSJyMPB54ISGu1QpInIh8Iyq3iciG5vuT42cpao7ReQw4B4R+Vv3xyrO7WnXIHYCRznfV8Zt85V/FJEjAOL3Z+L2eXMcRGSGSDh8RlX/T9w878cNoKrPAV8hMq8cLCLJA6A7rs6Y49+XAj+uuaujcibwJhF5EriDyMz0u8zvMaOqO+P3Z4geBE6n4nN72gXEVmBNHP2wENgEbG64T1WyGXhX/PldRDb6pP2dceTDq4HnHbV1YpBIVfgD4Huq+t+cn+btuEVkRaw5ICKLiXwu3yMSFBfHi6XHnByLi4EtGhupJwVVvV5VV6rq0UTX7BZVfTvzeMwiskREDkw+A+cDD1H1ud2046XpF/AG4PtEdttfb7o/Acf1WeBpYC+R/fEKIrvrvcAPgC8Dh8TLClE012PAg8CGpvs/5JjPIrLTfhe4P369YT6PGzgF+E485oeAG+L2Y4BvAduBPwb2i9sXxd+3x78f0/QYRhz/RuBL833M8dgeiF8PJ/eqqs9tK7VhGIZheJl2E5NhGIaRgQkIwzAMw4sJCMMwDMOLCQjDMAzDiwkIwzAMw4sJCMMogYjMxtU0k1ewCsAicrQ41XcNo2ms1IZhlOPnqrqu6U4YRh2YBmEYAYhr9X8srtf/LRF5edx+tIhsiWvy3ysiL4vbDxeRz8fzODwgImfEm2qLyO/Fczv8eZwdbRiNYALCMMqxOGViutT57XlVXQv8d6JqowCfAP6Hqp4CfAb4eNz+ceAvNZrH4RVE2bEQ1e+/RVVPBp4Dfrni8RhGJpZJbRglEJGfquoBnvYniSbueTwuGPgPqnqoiPyIqA7/3rj9aVVdLiK7gJWq+qKzjaOBezSa/AURuRaYUdX/VP3IDKMf0yAMIxya8bkMLzqfZzE/odEgJiAMIxyXOu9fjz9/jajiKMDbga/Gn+8FroLOhD9L6+qkYRTFnk4MoxyL49nbEv5MVZNQ12Ui8l0iLeCyuO0DwKdF5MPALuA9cfsHgdtE5AoiTeEqouq7hjE2mA/CMAIQ+yA2qOqPmu6LYYTCTEyGYRiGF9MgDMMwDC+mQRiGYRheTEAYhmEYXkxAGIZhGF5MQBiGYRheTEAYhmEYXv4/KBEvwLwdkY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YgAAAEWCAYAAAB8LwAVAAAABHNCSVQICAgIfAhkiAAAAAlwSFlzAAALEgAACxIB0t1+/AAAADh0RVh0U29mdHdhcmUAbWF0cGxvdGxpYiB2ZXJzaW9uMy4yLjIsIGh0dHA6Ly9tYXRwbG90bGliLm9yZy+WH4yJAAAgAElEQVR4nOydd5gV1fnHP+e2vdsXFpZepUivoljBHntJjCbGFmNMM/5MtfdEE43RRGOLPZpYkyjGgoqADUGkiCAdlrrssr3cNr8/zpQzc+eWXbYgzPd59tl7Z845c+beO+/3vPUITdPw4MGDBw8enPB19QQ8ePDgwcPeCY8gPHjw4MGDKzyC8ODBgwcPrvAIwoMHDx48uMIjCA8ePHjw4AqPIDx48ODBgys8gvCw30MIMVgIoQkhAlm0vUgIMb8z5uXBQ1fDIwgPXysIITYIISJCiB6O44t1IT+4a2bmwcO+B48gPHwdsR44z3gjhBgH5HXddPYOZKMBefDQGngE4eHriKeBC5T3FwJPqQ2EEMVCiKeEEBVCiI1CiOuEED79nF8IcZcQYpcQYh1wskvfvwshtgkhtgghbhNC+LOZmBDiBSHEdiFEjRBirhBijHIuVwhxtz6fGiHEfCFErn7ucCHEh0KIaiHEZiHERfrxOUKIS5UxbCYuXWv6iRBiNbBaP3avPkatEGKREOIIpb1fCHGNEGKtEKJOPz9ACHG/EOJux738Vwjxf9nct4d9Ex5BePg64mOgSAgxShfc5wLPONr8BSgGhgJHIQnlYv3cD4BTgEnAVOCbjr5PADFgmN7meOBSssP/gOFAGfAZ8A/l3F3AFOBQoDvwayAhhBik9/sL0BOYCHye5fUAzgAOBkbr7z/Vx+gOPAu8IIQI6+euQmpfJwFFwCVAI/AkcJ5Coj2AY/X+HvZXaJrm/Xl/X5s/YANScF0H/B44EXgbCAAaMBjwAxFgtNLvh8Ac/fW7wOXKueP1vgGgF9AC5CrnzwPe019fBMzPcq4l+rjFyMVYEzDBpd3VwCspxpgDXKq8t11fH//oDPPYbVwXWAWcnqLdl8Bx+uufAq939fft/XXtn2ez9PB1xdPAXGAIDvMS0AMIAhuVYxuBfvrrvsBmxzkDg/S+24QQxjGfo70rdG3mduBbSE0gocwnBwgDa126DkhxPFvY5iaE+CXwfeR9akhNwXDqp7vWk8D5SMI9H7h3D+bkYR+AZ2Ly8LWEpmkbkc7qk4CXHad3AVGksDcwENiiv96GFJTqOQObkRpED03TSvS/Ik3TxpAZ3wFOR2o4xUhtBkDoc2oGDnDptznFcYAG7A743i5tzJLMur/h18A5QDdN00qAGn0Oma71DHC6EGICMAr4d4p2HvYTeATh4euM7yPNKw3qQU3T4sDzwO1CiELdxn8Vlp/ieeAKIUR/IUQ34LdK323AW8DdQogiIYRPCHGAEOKoLOZTiCSXSqRQ/50ybgJ4DPiTEKKv7iyeLoTIQfopjhVCnCOECAghSoUQE/WunwNnCSHyhBDD9HvONIcYUAEEhBA3IDUIA48CtwohhguJ8UKIUn2O5Uj/xdPAS5qmNWVxzx72YXgE4eFrC03T1mqatjDF6Z8hV9/rgPlIZ+tj+rlHgDeBJUhHslMDuQAIASuQ9vsXgT5ZTOkppLlqi973Y8f5XwLLkEK4CrgT8GmatgmpCf1CP/45MEHvcw/Sn7IDaQL6B+nxJvAG8JU+l2bsJqg/IQnyLaAW+DuQq5x/EhiHJAkP+zmEpnkbBnnw4EFCCHEkUtMapHnCYb+Hp0F48OABACFEEPg58KhHDh7AIwgPHjwAQohRQDXSlPbnLp6Oh70EnonJgwcPHjy4wtMgPHjw4MGDK/aZRLkePXpogwcP7uppePDgwcPXCosWLdqlaVpPt3P7DEEMHjyYhQtTRTx68ODBgwc3CCE2pjrnmZg8ePDgwYMrOpQghBAnCiFWCSHWCCF+63J+kBDiHSHEUr2scX/l3IVCiNX634UdOU8PHjx48JCMDiMIvXDZ/cA3kGWIzxNCjHY0uwt4StO08cAtyOqcCCG6AzciSxhPA27USyJ48ODBg4dOQkf6IKYBazRNWwcghPgnspDZCqXNaGSNHID3sIqDnQC8rWlald73bWRZ5+daM4FoNEp5eTnNzc1tvomvC8LhMP379ycYDHb1VDx48LCPoCMJoh/2GjDlSI1AxRLgLGRZ4TOBQr1wmFvffrQS5eXlFBYWMnjwYJTSzfscNE2jsrKS8vJyhgwZ0tXT8eDBwz6CrnZS/xI4SgixGLnr1xYgnm1nIcRlQoiFQoiFFRUVSeebm5spLS3dp8kBQAhBaWnpfqEpefDgofPQkQSxBXvN/f5Y9fgB0DRtq6ZpZ2maNgm4Vj9WnU1fve3DmqZN1TRtas+ermG8+zw5GNhf7tODBw+dh44kiE+B4UKIIUKIEHLf4P+qDYQQPYw9cJHbLhrlmN8EjhdCdNOd08frxzx48ODBg4IXF5Xz3IJNHTJ2hxGEpmkx5L62byL3un1e07QvhBC3CCFO05vNAFYJIb5C7gV8u963CrgVSTKfArcYDuuvEyorK5k4cSITJ06kd+/e9OvXz3wfiUTS9l24cCFXXHFFJ83UgwcPewNqmqK0tj7ei4s28/Jn5R0ynw7NpNY07XXgdcexG5TXLyI3Y3Hr+xiWRvG1RGlpKZ9//jkAN910EwUFBfzyl780z8diMQIB969g6tSpTJ06tVPm6cGDh67Huop6jr77fW47YyznHzIocwcdVQ0RhvYo6JA5dbWTer/DRRddxOWXX87BBx/Mr3/9axYsWMD06dOZNGkShx56KKtWrQJgzpw5nHLKKYAkl0suuYQZM2YwdOhQ7rvvvq68BQ8ePLQzlpXXcPTd7wPwwZpdrm0aWmI0R5NjeKoaInQvCHXIvPaZWkyZcPOrX7Bia227jjm6bxE3nprNXvZ2lJeX8+GHH+L3+6mtrWXevHkEAgFmz57NNddcw0svvZTUZ+XKlbz33nvU1dUxcuRIfvSjH3k5Dx487MV464vtjOxdyKDS/LTtVm2v49S/zjffF+S4i+UxN77JsLICZl9lbY+eSGhUNUQozfcIYp/Bt771Lfx+PwA1NTVceOGFrF69GiEE0WjUtc/JJ59MTk4OOTk5lJWVsWPHDvr37+/a1oMHD12LSCzBZU8voiAnwPKbT0jZbld9C+c89JHtWEE4WSwbfok1O+vRNI3djVG654e4/JlFJDQ8gthTtGWl31HIz7dWFNdffz0zZ87klVdeYcOGDcyYMcO1T05Ojvna7/cTi8U6epoePHhwoCkS5+XF5Zx70ED8PhlaXlnfwvw1uzh9opXLu35XAwD1Lemf0zeWb6emKcpD35vCD59eBEChiwZR1WAFtfx59mrufWc1C645hrdW7ACge0FOUp/2gOeD6GLU1NTQr5/8YT3xxBNdOxkPHjwAUNMYJZ5IjiZ65uONXPvKcp5Vwkp/+uxifv7Pz9leYyWqfrWjznxdUdeCpmms2VlPTZO0ELTE4tQ2R3nnyx0MLs3jqBFWHlc45E+67ubdTebre99ZDVgkBNAtr2PMzR5BdDF+/etfc/XVVzNp0iRPK/DgYS9ASyzOhFve4uZXv0jZZu5XVuWGrTVSeDdGrOd39c568/WW6ibe/6qCY//0Phf8/RMALn78U8bf9BYbKxsZ06+YcNAihVg8mZju00lBRblCGt09E9PXGzfddJPr8enTp/PVV1+Z72+77TYAZsyYYZqbnH2XL1/eEVP04GG/wxvLt/Hq0m3c/53J5jFjlf/SonJuOX2srX1tszy3crsV8OLXqxgY5qR7Z6+2CfTdjRHeWLYdkJrA7bNW8OHaSgDW7WrgsGE9bNeIxRO2942RGO+u3Jk09y3VkiBuPm0MY/oWZ3vLrYKnQXjw4GG/wvpdDbz5hRTYlz/zGbOWbrMJ5epGSQINkThLy6upa47y3IJNsiim7gso391Eg04IPt0XsXDDbt75cgf3zJYLvpG9CgH425y1zFq2DYC65iiPzFtvm083x+o/6jBttUTl3M6ebA9KKd/dCGAzT7U3PA3CgwcPXzvc8uoKehSG+PGMYUnnKupa6FEQSlmf7DuPfMy2mmauOGa4eawxGqfIL9fLBkEAnPbXDzhv2kCeW7CJ1TvqefYT6XvQNDjnoY84/5BBpgZxy2vqTgYwoHsuq3bUsWC9LAJRmBOgzsVpbfgPPr32WA66fTbRmF2DiOrkNWlgCfk5fl5aVE5DJG6amHoUdoyDGjwNwoMHD12Elz8rZ1d9S5v6PvbBev7wxqqk49trmjno9tmc89BHNkexCkMLUM1AjS1WAlp1o70MTqU+x8c+kCt/g3e+2FrL1S8vY1WK6xx6gN10NH6AuxnI8B/0LMyhKBwg5tQgdMIIBXzccvpYnr98OiD9HPkhP/kuTu32gkcQHjx46HTsqG3mqueX8ONnPmu3MdfvauCQ378DwKcbdnP8PXPNcy8tKudXLywBYHBpXlJf1cFc3WTPRTJCSQ1kUyrp+lNGc9Ghg23HxvcvcW3bLc8yMQX9PqLxBI/OW8etukZiaBAhXcMxHNoVdS1MP6BHh1Zy9gjCgwcPnY463dm7Wbejtwcenbcu5blfvLCEFxaVU9scta3Qh/SQOUl/nr2aB99fy87aZmoa3ZNVDUwfWppxLieM6WX6JgxM6G9pEOt/fxI9ddOQkyBicY3bZn3J3+dLjSWqRzWFAlJc5wQssT3zwI7zP4BHEB48eOgCGJFCiRTL8T++uZJ7ZyeHdjqxs9bKPehVFE6+jkPYL95UbUs6698tF4D/LtnKHf9byfMLN1PdZJ0/aHA3W/9Txvfh4QumZJxXv5Jc2/vBpXkM153WIPdvGdRdajL5OZaJKOAXpsYAcM6DH9ESk+avoN8gCKt932L7ddobnpO6A1FZWckxxxwDwPbt2/H7/RgbGy1YsIBQKH3s8pw5cwiFQhx66KEdPlcPHjoThiM4lbnm/vfWAjCqTyFDe+YzrMwSrglFA5j2u3dYc/s3eObjjaavQMWpf53PO784ir7FYbbWNDN7xQ6bE3pAd7u5KRJL2M5///ChfLphkfn+sGE9KAxbSWmhgI+Iw6kM1gZeT10yjZZYguNG9zJJ0YhG+ut3JvPy4nJTiwHdxKTc34INVSahBf1yzHDQWtcXupTlaE94BNGByFTuOxPmzJlDQUGBRxAe9jkYQtglWdkUpACXPb2InICPVbd9wzzW4hDIj3+wgdtf/9J8f9K43lTWR/hkfRWbqhp5fdk2mvU+T3+80dbX0CBA2vhrm2OmD6IoHOCI4T0Y2jOfy488gAkDShhWJstq3/2tCdwz+ytuP3McFz62AIALpw/ik/VVNt/DkUoIanFukNlXHcUg3QfSuzicFIUV9AvT/Gagsl4ShGVisjQIlaw6Ap6JqZOxaNEijjrqKKZMmcIJJ5zAtm0yPvq+++5j9OjRjB8/nnPPPZcNGzbw4IMPcs899zBx4kTmzZvXxTP34KHteH3ZNtZVyOzi5mjczBWAZIZYuc1eddkghLdX7GBpeTVNjpLXry7dar4e0iOfB747hQkDLIfwA++tZXdjhMkDk53Eat2jnoU51DZHqWmMMnlgCUtvOoH8nADv/mIG5xw0gJG9C836S2dP6c/83xxNme5HGNIjn5tPH8sbVx7JudMGpvwchpUVmKYiNwR8PlvJDoDKBqkZGU5qQ5MA98J+7Yn9R4P4329h+7L2HbP3OPjGHVk31zSNn/3sZ/znP/+hZ8+e/Otf/+Laa6/lscce44477mD9+vXk5ORQXV1NSUkJl19+eau1Dg8e9jZE4wl+/I/PKAoHuPPs8fzoH58p55IJYmOl3XGdq0ft/OCphQDM+/VMAHxCaiBqyYniXLmiLtIFp98nzDDUY0b14rNN1QA8/L0p/OKFJRyqZDEXhgPUNceobopQVpjsz3CDEaKa106hpkG/YEOlvJ8fHDGER+atNzUIg1jUqCXPxLQPoaWlheXLl3PccccBEI/H6dOnDwDjx4/nu9/9LmeccQZnnHFGV07Tg4d2xaYqKfBrm2M2cpDHosTiCZ5bsImjRpQRiSeSzEC9inJMRy3AfH1DncOG9WDe6l02p3OJnnRmmK76FIdNAjFMO6GAj+PH9GbZmN62DXiKcoPUNkWpbowyQvF5pEOvojA3nDKa48f0yqp9JgT9PtPENlj3TexymJhUFIQ8gmgftGKl31HQNI0xY8bw0UcfJZ2bNWsWc+fO5dVXX+X2229n2bJ21nY8eOhgNEZiRGIJSvJCPP3RBpaU19CjIId5qytS9tE0+Pk/P2fWsm1cclgjz3yyMcnpu6GykR88ZTmKl5ZLLaCnS4nrEl2DMAR/v5JcK+O4IIcF1x5DwGcJWjVktCgcYGu1DHMtbkV11EsOH5J120wIKOaj/t0koRkmJjfTlDOUtr3h+SA6ETk5OVRUVJgEEY1G+eKLL0gkEmzevJmZM2dy5513UlNTQ319PYWFhdTVuWdpevCwt+HUv8xn4i1vA3D9f77gxUXlPPj+Wr5IsZPjmZNkmXujTlHAL1wjgsBePdUYr6dLiYlSnTRG9SkCYMbIMvNc3+JcygrDtsqnqrmmKBykqiFCXUuMktyOqY6aCSoJ9CuRZi7TSZ3Gd9FR8AiiE+Hz+XjxxRf5zW9+w4QJE5g4cSIffvgh8Xic888/n3HjxjFp0iSuuOIKSkpKOPXUU3nllVc8J7WHrwXWVsj9Cdz2TXbDT2YeYHuvZjOnQm7Qz/ItNYA7QRikc8r4Psy+6ii+OcUqcNer2L1m0eSBJfzqhJEU5QbZrudVlHTQ/gqZoBJEbz3HwQjfdTMxdTT2HxNTF0Mt2T137tyk8/Pnz086NmLECJYuXdqR0/Lgod3xkV7KOhMMEwpIU1BTJEHQL1wd1wamH1Bqlr5WCeLW08eAEIztJ7OVhRAMKyuwVWlVw0NVvPzjwwD401tWbaeuIoiAbjIK+gX5IT95IT+7HHkQnQlPg/DgwUO74sVF5Vm1UzfJyQ35aYrGyNOdroXhAO/+4iiz4uqxo3rx9v8daTMPqT6I6QeU8r1DBiVdI9AKs0yJUvKiKLdrNYj8nABCCIrCQdPsFlQ0iDMn9ePbUwd0+Hw8DcKDBw97DDW72fApGLjy2OEE/T7++GZy9dUHz59Mj4Icbn51BQ0tcRpaYvQszOG5HxzM0J4FZvTSpIElDO9VaDOzqBrEwO75SWOrKM1ix7W+JVZoa5/i7MJc2xuGllCg52eUFoRMs5fqg7jn2xM7ZT77PEFomtah1Q73FmjZlJj04KEdMWfVTq7/z3LG9y/hxlNGp2x35bEj0DSNk8b1oSUW58Q/W/60E8fKMO/ckJ+KuhZiCY3LjhhqltZojkiCMHIhVCFZqmgQ6ezzn157LDnBzJpEH6Wu0YBuyRVfOwOGxmMQRK+isOmUT5dg12Hz6fQrdiLC4TCVlZWUlpbu0yShaRqVlZWEw12z6vGw/0HTNH75whJqm2PMWrqN/npxugN7F7JyuxV5N3OkLDUhhGBIj/yUC5m8kN/cv0HdYW1c/xJgI2P6yqgkNSw1L+Tn92eN46DB3dPO1c2Z7Ya+SoG9/JyuEY2GBmEkwPUqknP3+4SZxd2Z2KcJon///pSXl1NRkToOe19BOBymf//+mRt68JAC//l8Cw/PXcdrPzvcXFA1tMSY/eUOHp23nhcun0446Ke+JcaMP77HrvoIt54+httmfclDc2Wp7WtPHsXLn21hWFkBZ0zqR48Cu2kn1UItN+g36zMd0NMyF509uR9TB3Uzk8ZUTSHk93FemrIWrUU2ZqiORtChQRgZ3V3ADcA+ThDBYJAhQ9ovicWDh30ZP/+nLCxZ3xIzi8Bd/PinLNggt8zcXNXI8F6FfLGlxszuHd23iF5FYTZVNVKaH2LqoO4cMTz9HgUPfHcyAx1VVHP1UhVj+xUxUamjJIQwyQHsJqb2ThIzxnPOrTNhJPHlKyYmcC9J0inz6cjBhRAnAvcCfuBRTdPucJwfCDwJlOhtfqtp2utCiMHAl4Dh1fpY07TLO3KuHjzs7zBqG+2qj5gEYZADYJa0qFDKao/sXWQ6km8+fYwp6NPhpHF9ko4ZtYzG9StJaw42NIiOshgvvO5Ymxmrs2Hcn9PE1FXoMIIQQviB+4HjgHLgUyHEfzVNU3f2vg54XtO0vwkhRgOvA4P1c2s1TescV70HDx4I+OXeBhV1LeYeBUN75LNul0yAM4hha7UsXXHdyaMoyAlQ3ywT3A7sXdTma/t0id83Q/SQSRBtvlJ69HAp39GZOHtyP5qjcTPBb1w/932sOwsdqUFMA9ZomrYOQAjxT+B0QCUIDTB+VcXAVjx48NBpeObjjbyyeAuTBpSY8fa71I13hNwNbUNlI7vqWtiwq4H3VlZQkBPg0iOGAvDncydx/3trbBvftBZGgbre2RLEPhp0MrxXITedNsZ8X+ayS15noiMJoh+wWXlfDhzsaHMT8JYQ4mdAPnCscm6IEGIxUAtcp2laUq0JIcRlwGUAAwe2n7PKg4f9Bdf9ezkAizbuNo9V1LXw9/nrOWlcb2oao5wwtjebd29mZ10Lp/51PnXN9pIYx43uxXGj96ya6W7dQd09g6PY8EHsm/Tgjpd/fCi76pJ3y+sMdLWT+jzgCU3T7hZCTAeeFkKMBbYBAzVNqxRCTAH+LYQYo2mareqXpmkPAw8DTJ061UsE8OChHbBiay3/WriZx+avp7opSve8EKX5IVZurzPJ4cczDsgwSuuQq+cpZApJ7Yp6RF2NyQO7ZW7UQehIgtgCqLng/fVjKr4PnAigadpHQogw0EPTtJ1Ai358kRBiLTACWNiB8/Xg4WuPeasr8Ath2wjHDc9+solo3L1y6lc7ZT7CFt3XUJIXpHdxmE91h/UjF0zdY43Bid+dOY7DhvXIaHM3NYj9SYXoQnQkQXwKDBdCDEESw7nAdxxtNgHHAE8IIUYBYaBCCNETqNI0LS6EGAoMB9Z14Fw9eNgn8L2/y/2RN9xxcso2VQ0Rrnkl9X4jXzq2/CzODTKuXzFLy2UV1Y4oQ1FakMMF0wdnbGc5qT2G6Ax0mL6maVoM+CnwJjJk9XlN074QQtwihDhNb/YL4AdCiCXAc8BFmky1PBJYKoT4HHgRuFzTtKrkq3jw4CFbPPnhBrZUNyXt+exEc9SuWZTkhZgyyDJz9FMyjjsbponJ44dOQYf6IDRNex0Zuqoeu0F5vQI4zKXfS8BLHTk3Dx72NcRSmIwAdjdEuPG/X/DURxtSZh9/8NujeWTuOp74cIPt+IG9C225AV1VChssE1NXZRbvb+hqJ7UHDx7aCUZ2sxsa9M141u1qMGseqZg2pDv9SnJt2sEfzh7PwNI8BuiZxf/5yWGs21XfpSGmnompc7H/hQR42OuxsbIh5daT+zr+Nmct5zxk7VmeSGisrajPqt9hd76b8nxDi8x21jTYWNloO3fGxL48/f1pgL1g3bem9ueQoaXm+wkDSjhzUivrfWkaLH0Bok2t65cC+2MUU1fC+7Q9dAg0TeORuevYXtPcqn51zVGO+uMcrvt3aifqvow731jJgvVVZoTRkx9t4Ji732dpebVr+/Ldjdz/3hrufGMl8UTqSO/6lpjSxxLW3xjbm9vPHGfutjZxoL0O0h5j/fvw8qXw9o17PhZWNVcviqlz4BGEhw7B6p313P76l1z1/Oet6re7QSZMvb5se0dMy0QklmC1i6mltahqiJh7BmeL8t2NNLSk33/5PX1bTWMvgOVb3B3Lp/5lvutGPE6o1zPCVwF+MnOYrbR1uzugm/V51zoj3NuGkF8SmccPnQOPIDx0CIzCbvUOQbisvIaX0mxJWdUo+zVlufF9W6BpGsfd8z7H3TOX2uboHo01+da3mXLb7KzbN0fjHH7ne/z8n4vTtrvs6UXsboiYmcW7HCRU1xzlzjdWmhnIKtyKzTkJ6cpjh3PbGWPNfRZUvPLjQ3nykmkZ76UrsK+X2tjb4BGEhw7Bthq5Sg0H/dQ0RU1T06l/nc8vXlgCwOoddWyuarSRyG6dIOIJjTE3vMGKrbWsUjagqW6MMPnWt/lkXaV5bHNVI7sbIsTiCdbszGyv31bTbNrhr3tlOd968MM9vNvsUFHXwmtL5XacC9ZXsbai3ow8eufLHRx/z/u29rXNUdPU9Ke3v+KVxRax/uqFpfxtzlrX66iyszkaZ8OuBvMz/tM5E5g8sISzJ/fn/EMGuQraSQO7cdSI9CW7uwodXazPgx1eFNM+jLdX7CA/x8+hB6TPqk2HRELjj2+tIj/k56dHD086P2vpNnJDPo4+sBfvf1VBQtOYObKMrdWSEMJBP8f96X121rXYkrfW7KzjuHvmAjBtcHeev3w6IMMxDTRE4px0nyzB9dn1x9E9P8QHayqpaojw8Nx1HKw7UE/5y3xqmqKcPK4Ps5ZtM9umwrqKBvP1f5fI+pC3vLoCn4DLZxzQYRU9D7rd0jRCAR/H3P0+VxwznKuOG8Gspdv4aoed3JqjCXMTHYD/+9cSVm2vZ3z/Yt74IrUJTnXwX/PyMl5evIVfnTASgBkjyzhrciduLNXOK33//qQ5JOIQqYdw11V09TSIvQyV9S2tduymwg+eWsh3HvnE9dzLn5Vz2B3vpnVsAqyvbOBvc9Zy11tfMfi3s2xzi8UT/OTZz7jkiYU0ReJc+NgCLn78U8AqCd0cjbNTLzSmmjm2KeMs2FDFVzvqiMYTriYTkCaVs//2IT959jMAyvQ6+Ys37TYrgc5ats12ne01zXywZldSSYl1u5K1jMc+WM+j89dzz9tfMf6mN22ZxoamU92YOow0VdkKkJqAqvGAFZK6THc+b6i0SMvYMKc5Gqe6McKg0jw+uvpo+pXk8uD7a/nxPz5LeS2QezoY3+s7ui/D8FPk52Ter6FD0E57pheEA0zoX8w9394PdgJY/DTcO1ESRRfB0yD2ImiaxpTbZuP3Cdb+7qR2H3/1jjoWbKjiuwcP4qrnpZmnsr4lbUnhHbV2snpt6VbiCY3LjhzKQqUC6PtfWdu6appmlmVQNYJH5603X1c6YkVZQZkAACAASURBVPaPv2cut50x1tZexdqKelvF0ecXlpMT8CcldYEUrI/OW8ddb62iOZrg3nMn0rMgh/qWGMeP6W3TIJx4d+VOaptjPPvJJmLxBKeM78sFj8nyFRMHlPDvn1h5nX+fb93PXW+t4upvjALgX59uoqwozOoddZwwpjdXPLeYJfrn4URpQQ4tsbjNjGYUrGuJJahuijKgWx59inOZNLDE5mA2YGz0oyISSzB3dYVJngaMaKXOg7Hibx+C8PsE//np4e0y1l6P6s3QVAXxCPi6Jnvd0yD2Iny2Sa4m4wkt6cF24ryHP+but1Yx5OpZvLdqJ02ROONufJM3lm9LahtPaKzcXstx98zl2leW26JudtS28MbybYy6/g2aIskrlZ21sq2xX+9ts77k9/9byc66Fj5cs8tst1FZAS8pr2HZFp0glFX3Q3Mtm7mTeAA+XldJVWPENUv2wzVyBX68XiQuntBs5HDB9EHm6w/W7OK2WV+aJSNWba/jO49+wmVPLwJg9c46RvdJds4W5wZtms3zC8ttc/58sxVqunjTbm59zdra5KH317Fo424SCY3fvLSMix//lN+9vpIb//tFSnIAeHFROeNufIuGSJyRvQoBKyO6ORqnpjFKsZ65PLjUfb+Fe749kaGOvRhG3fAGP9Tvt0uxt5uEasrhy1e7ehbuMHJHulCD8AhiL4Lh2AX4bNPulO1qGqN8tK6Sv7y7Bk2DB95bw/pdDdS1xExTQkJZUj46bx0n/tnaTuPbD39svt5R28wf3lhFUzTuujo1BPlrV9hXbVurm1i0aTej+hQR9AtTYwBYpyd2nTyujxnNBNAYiXO4XmV0h048xubsfp9g0cbdbK5qZIQuKFUsKa8mN+jnwfOnMLjU2jP4zEn9+MPZ47np1DGcrG9l+c9PN9v6qolmmqbx5bY6xvdPtuu6be/o1HRe1COw/vN58t5W//evz00SMtA9L/3+BiD3dX7w/Mlcf8powCrv3BiJU9UYoSRXEsRPZg7j21NlgeSg3xK8w8sKeePKI5PGPXVCXwBuPWNsxjnst3jkGPjX+V09C3dE9YRGzSOI/RK1zVE2V1lZrapzcaO+zeNrS7cy9ba3zX1/AdY6bOgCQWWDXeA2KmGiC9bb6xyqkT476poJ6vVtml1CS3fUtpAf8tPbYYbaWt3M55uqOWhwN8oKw6b9HyyhesgBpUmmj0l6ItbOOkk8d31rPNOGdOe8aQPYpvsMDhvWg6U3HW/rV1kfoSQviM8nqFa0q8OH9eCcgwbg8wkuOXwIgK2UhBB2p/TOuhaqGiKMctEgermY2ip1gps2uDsAv9QjsJx+osKcAJuqGpn95Q4ATp8ohfOOOqvdRYcOThof4JTxfThxbB8OH96DBdcewzfG9Qbgb++vpboxahbKyw35ufWMsRwxvAfP/uAQs39BToBQwMfMkT2ZMVJGHwV8gr+cN4kF1x7Dd6cN5LqTR3Gp/vl0CdrJB9HuqNed/Ym9MHM/pv92PA1i/8S5D33MEX94D01/eFRHZ4Nu7vnlC0vYVR8xTT1Asg1dWE5hI+mpTonvX7/L3l7dGnJHbQvBgFyNVrs4iHfUNdOrOJwUDrmuop6GSJy+Jbk0Ruwx9pUNEYJ+wTlTk6NlTILQ72dUnyKe/+F0Bur1fhIaHDmiJ0XhIFOVCqLVTVFzY3tjnj+dOcwUxAC5Qb85hoHjRvVik0LCK/RKpgf2LuTp70/jD98cb54rK3QhCN0c10spcR2LJ2x5CSeN680HVx/N8z+cTrG+2r/jrPH0LQ6zTY/mevr707jx1NHcdsZYFlxzDLeePoYy3degElNZYdj0EyzZXM0BPfM5c1I/83wo4OPp7x/MQTphAeTpjufHL55mfh5GLkRZYRifT3DpEUO5TtdQOhUmMeylBGHAbZX+2lUw5870/WIReOIU2NgBodKGBuERxP4JQ1it3F7HztpmInHrITLi1g07urGSrWqImKtYAwJsYaWAuZE82CNkQO7/e9qEvvQszGFHjaVBVDdFeHflDgb/dpbpA9mwq8E1u3aNbrbJC/nNyKPRfYoIB31UNbTQPT9ETsDPuQcNsPWbOEAKfWNlbcxXdZ4a/o5nLj2YJy4+CJC+DEM7evyigzh2VBm/OH4EAb/1E84NWWNcOH0QC649hgkDSmhRNLOlm6Up7MA+RRwxvCdHDrfi/Q8ZKoVumbKrmUE2p47vYx6raohQoRDEBdMHUxQOMm1Idz67/jg+vfZYckN+8nICZuJfTsCPEILzDxlEWVGY700fTEwf3Km55AStexpWVpAxKSw/ZMWaGJnGe03Noi40j7QKbkJ44d9hzu/S9ytfABvmwZvXtv+cDB+EZ2Lav/GNe+dx8l/mmyYmn5ACXlPU8irdhLReNy+NVOz0Qlj+i6ZIHOp2UKsQREKzl2je3RghPydAj4IcKhtaTIJ4f1UFlzwhN+3bXNVINJ5g9Y76JIeusYk9yFX7ybrwPPrAMlpiCSrrI5TmSyF702ljuPJYK3+iW14Qv0+YGkQ4kCzQjNVvOOg3cxI0DfJ0QTjzwDIevfCgJMFpaBAgi86VFYYpyrWXpl64sYp+JbnmSr9YOf/NKf350zkTXEMoB5Xm8+D5kwFpptpV10JA96ar5je/T5hRSHkhv6ntuGU3GyY9p+8jrNzH0J4FSf2cCCuEYvgmOj9aKQUS+u+wvU1MzTUQSR2N1mok0pc+SYkteshx33YKu41FoFE3CZtO6hg07IJ4G+e4B/AIootQ4zDnVNS1mCam7vkhGlpiNgevYdc3ahVdduRQ81w0rvHuShlmOrR2Adw9gtCaN2zjq4SiaVCQ46c0P2SagwBeUEpg5AR8rKtoIBJPmPb6288cyyWHDSE3FDBzAvJzAtxzzkSW3HA8uSE/mgbba5spLZBaQDjo54qjh3P86F48eck0hBDkBHxmKQ1jtZxjIwhLuAUVDSFTDL8qKPvoWk9R2B7JvWjjbkb1KbT1OfrAMh65YCpCCM6a3J/DhvVg0XXH2kw7eSGLrE75y3waInGuOn4EC687lsE93KOL8hSNRtUKDPTvJufoNG2FlfsfkmJsFSpRhkxy3Use7Y6y7d8xEP4ytf3GaytB7Fgu/+eVpm+XLV64EP6g+4oME1OkAf54ALz+y/a5Rivg5UF0ETbvtpdcHtmrkKiuQXTLC1HXEjPNSqCYmHTB3KfEEipGfkBJXpD+zTKKKXfHQuBos02/brlghe2TnxOgtCDEpk2NBF22kIzEE2zStYRhZXIV+92DZSjp6X+dzzbdBJUb8hMK+AgFfKaQ31rdxPAya+Xr8wkevsB6mHMCPhojcYSwiMGmQSjCTT2uFpVzg7ryNsxERWG7BtEYidvyPoQQPHbRQUljlRbk2AR8bshvagYGehbkpM26Vk0/biv6Jy+ZxuJN1TbTGNgjlFpbPC/k8nl2KdoqeLNBXXIkWZvRVju/ocXEUydRtgqrlP3VorqT2iCK5S/BqX9un+tkib3kV7T/oL4lxrTbZ/PqUvnjvvtbE/jG2N5EEwki8QRCSLNHQ0vMFmJ5x/9W8sby7ebK3U1wjOxVaPos3l6xw3buFMWGDjLypXt+iKqGSJKTGaRWYqzyCxyCOej3mT6KPEUoG8J+d2OU0jSC0xBeOQGfufpVBaiqTajCMi+UniDUfoYwL8pN7pMfys78ohJEnoMgDuxdyGTFie7aP0cliORHrU9xLieN65N0XNUInKSk4tYzxtp3h2uuod/qZwFt7zMxtaeTuiMiotpKZEa/+J4VfUyCpiU7qdv7GlnA0yA6Gc9/upmddS088cEGQDoo80IBWqKSIIJ+HwXhALsbIjYTE8A1ryzjnKkDCPqF68q1rChMy6YEBJOLmfUpzuX+70w2S1Xk5wQozQ9R3xIzzVYqFm/azfMLpcnJuRoN+n3mM5qXYpXsDItVYbQLu5CLcxybBpFBsKuC1fh8CsPJ22PmZiAas50yv3DAj88nuO+8SUwb3J3eLlqXE+p83QgiG6TTUL53yCD7gdeuYtDyFzlI3ADB6W26XrvDcLC2p1CPNmZu01q0lSAMod1eGoSBRNzyQRhjJzqfIDwNopNhJMAZAibgF+QEfbTE4kRjGjl+H/k5Ad3EJB2535oiw0Vb9No83fJCNuFloCQ3iJaitEFxbtC2GpcmJil83BLkbn51BV/qUVZO4RZU3uemsLOXuSSdGTDt5CmIwPban72JSYXhe3CamCB7DcIgEp+QZjKA0yb0zYocZH/1s2nbir4ktxX7PzfJ31a+aN4LNYh2RGNl5jatxR5rEO1MEJobQXhO6n0ejXp+wy69gF3QLwgH/DRHE0TicYIBH4U5AZuJ6fdnjeOKY4bTEIlTqe8R4HOpR5Eb8tto4RfHjTBfF+UGbQ7fghx/2oqnKpwaRCiF41glErekM2c71ZGq9vUr99YaJ7UKQ5soyg1woNjEwpzL6YEMcc3LkmjysiSSVFB9EOE2ahBu33NK+CWZ+IlzwtjebbpeWnz8IDz2jdb1MW377ahBNFZlbtNaZBK+r/0fvHu79X7V/+CukXLHPGh/808iZmlKXWBaMuCZmDoZRn6DkQgX9PtsGkTQL8jPCVDfLKOYSvKCBPw+CnThuLainl4uCV0ghVCTrkH0LAgRVCJg8kN+u7ANBVxX5AGfMOPzDThXo6GA4hcIKiYmZZWcjiCsSBt3DcKtLWT2QbghN+jn+4H/0UPUcrT/M56Pz2yFBqHvXtbGekJ5CqGp+RodBp/8fO47Zxx5EwZmaNwGvPGb1vfpiCQvQ4MQ7fiZpptnIgELH5Ovj9bzHda+Z2VhQ/sL8ViLZVKKtW7HwvaEp0F0Il5YuDmp7EXA5yMc8BONazTH4oQC0sTUEIlT1RAxa/kYwnxdRQNHjXTfzCUc8psmpoDQbKtyIQQBh4lpWFlyjL2b+UQ1Tcn3KUxMyvXK0jhXjXY5Nh+Eu9AO+NQ5ZyfYezuilDSfXFkHkUIgW6IxzHhtXf3nt4HQDAR8gh4F2Wl4JnxyvvkBbe/Zca0j8iAMDSJckr5da5BOg6hcrbRLQPlC2OoouR6PyIimer2q8e4N1j3HWqA2uYhmWkSUcjrtbb5qBTwNohPxqxeXJh0L6j4IkMlxQb80MQFU1LeYq1A1kugsJT5fRW7QMjH59HwDsEw2qmDPC/ltK/jhZQWs3lmfFLEEyStoY5yATzgS3Kzx0vkLTCe1S3JcumsX5mS2x395y4lJBUQ1XwA0CJgE0TrT0XcObttqXE1ObC2W33xC6zvpRNiVpRmS0BFRTM16Vd1wcj2tNsNJEOpnuE1/bv0hWPcePHNWcv94FB6eAbu+gsvmyNcn3w0HXQqv/BC+eAVu2A2+LBcbLcp+6V3gezDgaRCdBLXYnoqA38ofqGuOEdKd1CCT5wwTjroadQshDfqFbbXtE5YgNkJiVU3AWPkfMVxWVx3bT1Y3zcYRbBCEM34/20gdg1QKMoSBOtEtC59JroP4ABJCXieAfNCy1USOG92LO84ax69OODCr9k4Ut8bB7EA4mHwfGaGbmLoi2iUlOqJMhGHOEe3oiHcKYdVkFNVzHYJ50FCBK+IRSQ4AO/Qy8OWyKgEr9dyG5urkfqmgEkQXahAeQXQCVmytZeR1b7ieC/iEKQhqm6O6iUm+r6hrIawLYVVw+10cl0atHyPA1S80k5QMgggoqxfDfPLohVNZfvMJpoDOhiBCOtE4TSiGCStdiKucq04QYfcQ2VTo1sYVuaYLztaamMJBP+dOG9jmpLOSLEp9tyv8+n21tz180ZOwe2Pb+iY6IMxVy8Lx/cUrsHVx9mM6ta5PH7VeG9FEQthNPypUIW44l4N6rlJI9wW+eS3sWgOfPJx5Pi3KdTwfxL6N+95ZbXuvmh6CDg0i6PdRqAvO+paYmYjmZvpRo5BCAR8+IUwfhF8I+urEcM5B/fU2yRpETsBPQU7AEtpZrK4Ngek01XTTBeKlR6QvK+2mQWQjhLONunIi4TM0CCkE9sQ30Bq0KkS1PWCamNrRJBFrgVevgKXPW8daI+xNH0Q7ltzIZqwXLpJmnmyhfmYt9fDWtfb3IJ3iEV349xgBfkWTt2kcOqEE9X1LQrqvb8mz8Ncp8L9fQf3O9PNpqXUfu5PRoQQhhDhRCLFKCLFGCPFbl/MDhRDvCSEWCyGWCiFOUs5drfdbJYRog0F274FaGhrsgi7gF+bqub4lJqOYFAGWZ2oQyYL7o6uPNvcYyAn48AkUH4TGiF6FLL3peM6cJAlC1SBCjqgaw2GcjfBMZWLqVRRm6U3Hc+kRQ926WdfS71fVILIhCLechqwgZL+AkAThnHdHYU98EG2CaWJqR4Iwxoop+1+0RtgbK/N2nVM7ma3U4nfq/Jwr9ohh7hFWaY0ffwKDDlXGctEgAromHXKpp1VTnnzMds29w0ndYQQhhPAD9wPfAEYD5wkhnAXprwOe1zRtEnAu8IDed7T+fgxwIvCAPt5ejUgswe2zViRlQFc7tg9VhXDQ5zPzAeqao4QCfpvgNISZmwaRE/Cbdu6AXzg0CNlGFapBR1STfazsTUwGQbg5e7MR4oaFrCCU3myW1K81OQEKNL9dg9jT/IZsURgO8njwTm4JPN4p1+sYgjDKPLQkH8uqf6z955TJrxHLUqDa7kmZnzNTWzX3ROohmC+dzX5Fo1VX+c366n/eXXDPWHefUO0W+f9f58M7tyafb9nHCQKYBqzRNG2dpmkR4J/A6Y42GmCEIhQDRvWt04F/aprWomnaemCNPt5ejfdW7eSReeu5bdYK2/HqxijnHjSA86bJvRFUOadqEAlN2vdVMjB8BakEt0EQLVFZx8kgCOEiTINpBKxBEM6QVjcYq/1sS1Y4EdP3vSgId46pxwhzndg3n1Mn9O00gvD7BDP9S7gg8HanXK9DfBCmBhFJPpZV/47QIDJoMNmaZ2IpSC/qqCxgrOa1uNQgQrrpyK8shlQhXq/UQavZbIW+Akz4jn68XM7ty1clkSTdw77vpO4HqJsDl+vHVNwEnC+EKAdeB37Wir4IIS4TQiwUQiysqEgRXdAFUDUITdOoaYrQLT9k2ujV1XvQ73PU8/fZyMAQZnkhP/3FTr43tZftWoYZoykSx6eM6yYCg2mStYxz2ZiXg6aTum2C1ihr3prSGXsEnSAGloT4y3mT9p4cgfaGr50IorEK6nQhZ2oQipBqTWSS5kIQmgYVX7V9fpnqO6kEUZcm/yDVPaXSIOIxnSB0k5GqQcQUUvnKEZCinjvjAWl6qimH7clh7673sI8SRDY4D3hC07T+wEnA00Jknx6padrDmqZN1TRtas+e7sljnYkGPUu6KWL92BojcaJxjZLcoLlHgRrlE1Q0CJCrc5sGoa/ShaYxP+dKbmn5g+2aJkFE4/h8qg8ieX6BNNqBQS7ZuB9DKXwQ2aJFJ4hswzh/c+KBXL8n22XqK2uf1nXx5J0D/fuNNadvlgl3jYC79TItmgtBtEqDMExMigBe8hzcfxCseadt8zN8IKmIqlkliO3ubcCsXWWbJyR/foYPwkiGM5zOKkGo5T+ckU7GZ9dvqoyEKuwjiWubvjNkyGVTKJsPYt8stbEFUPeb7K8fU/F9pI8BTdM+EkKEgR5Z9t3rYGgOxk5hYPkfSvKCfHPKAPJDfvoU5/LGF/KHK4SwFblTo5oAco1z+qpGrH7Tds3iXPkjjSU0hw8iWQ1Pp0EYyEqDSBHFlC2MfS9CDsL612WHuJbo+NGMA9p0HRO6BqF14YPWKdBc/AVtgWozN01MqjmmNU5ql3LYhmCsWAXDjmnD/AytJMU81NV3usqvRp6COk+3PoYGkYjKnAhTg1BMTKnCXw30Hg8XvSZfh4sk0RgEZUQ7uV0T7J99PGq/bgejIzWIT4HhQoghQogQ0un8X0ebTcAxAEKIUUAYqNDbnSuEyBFCDAGGAws6cK7tAmN7ybqWmHJMkkZxbgi/T+5Y5hSsamXWoN9nM4GYMfsptldUI2WEQhA+FzNKOoIwmmtZ6BCWk7pt6wvDxOScz8FDS1PuzrYn8Bvms32NIDZ8AP/5iWWuMQRntk5aFWtmwyqXXB1TwKdw6GaCqw/CveJw1jBNTMbYcZhzp7WKVzWIdDkEmz9W5qkSRCofREKOHXTxQWRCYW8lL6JAPs+GnyERk7Wedn5ptU/lg3j7BqhaB3P/2DH7YjjQYRqEpmkxIcRPgTeRJvHHNE37QghxC7BQ07T/Ar8AHhFC/B/y13KRJjdi/kII8TywAogBP9G0vX/3c2O3tx01lopqbC2qCnJnSGeqeka2cylWKGqsvWpWcjMxpYsUMkgpm9+caWJqYwnrqO6kzkajaQ+Y972vEcTCx2D5i1A8AGb81jK9tMXE9MzZ8v9NNfbjbqTTmkfRjSDM1UgbBVwibv+/5h2Y8zuoWgtnPWwXrk5hr2Lnl/Kzq9mc3kmtruabq6Gor/6mFb6sgJIzEcyDxl0WkUUaZLVYXwqNRP3dfvyA/AMYMgMGJO+G2J7oUC+hpmmvI53P6rEblNcrgMNS9L0duN3t3N4KQ1toiMRZvaMOn0+wpFw+cINLrZWxkwRUjcLIdxjaI591uxosIZxCVS62EYSqQbRu7q1pbgj21pTfVnHz6WP4/esrmTake5v6txYnjC6D7dCncK+PlG4dDEIwBI2bQ3lP4TZmm8Jc23F95/RBGM+G8b8lSw2iplwmvNVszmBiUginqdryGRhEJ3yZc0PUpLpQPlRvtOZpaGeqaS8rJ/XXWIP4OuGLrTXcO3s1iT1U2RZvsmqtnPnAh9S3xCgrzGFcv2JblVSnBqFunGOYbUb1LWLdrgbqWvQfTQoTk1pG2i0PIlsYv/VsPgMjiqmtYa4H9Czg0QvbccP5DOimbzsa3Nec1IaANISJ8b61pRnSaVZuG+K0xsTkFsW0xyYmXRg7tRMjVcpmYnLRpubeBZ89JbOZhx8HG+bBv38k/9wQUQmiCnIcTuVgXmYfhKpBhApkRrZKPE7Y8iBSfJ+dkBrmEQTw38+3MvvLHYzqs2fVIXsXhxndt4h5q3eZ+z70LMxJKj3hrDukJoAZoaM3nDKaSCzBzJFl8kSaH+BlRw5l8sBuGU1MBtxyHcxHVnlmL5g+iKNGJEeHmaU22mhi6nQYN9WFVTE7BAkHQSTaSBC1W1OfcyOdVmVSGxpEe+ZmGD6IhP2/Eearhra6EcS7SmJat8Gtv/60y/QX+lMTCKd+Po2IpYBDg4jU24nMiUi9jJKKRywCn3ktvKcYVTqhKKNHEMDm3Y0M7pHPrCuO2OOxFm2sYt7qXQBceexwrjx2RFIbNWrJCSM3oFdRmEcuUFbZKTQIgGtOGgXA7BU7SJgmJvfV2T8vO4T+3XKTjk8ZJM09M0b25N+Lt5CX4+eW08e6jhFKk0m9V2JfIoj6CrmiLO6fbGJqaxRTbZoAwY5wUhvq6s6VkngCqfcOSUJjldxrARRNQh9b3w+D2i3QbQjsXp/ZH1MyOP35kSfBqtftx3qOlP+NiHx/mhphBkHYTEx5upM6DUG01ElNo6nK0t6GHwfz/mTlVRi+kg0fyDl0gD/CIwhgU1UjA7u7hJq1AaX51g8h1ZjOOkgqUiaPRTJv1C7zIHSCSOFVOGRoqevxcf2LWXnriYSDfhbfcFza6xiO86LOLkbXVhiCZF9wUt81TP6/qUbRIIxoGMNJ3UqCSJcrYPogosnHsoHZ34VUPn9GktqZD2Y/3p9GWULf1Jj094bJpaYcSg/QCSLDZ5FJg8h1+MlUR7JBdCGX53zkybBqFuR2k++dGkQiKnfGyylyJ4pYM+SX6QShlDcPF0G9TgzGvb17myTwH7yb/l7agIxhJEKIU1uTvPZ1xOaqJgZ0ax+C6K7sApaKINLtfZByVZ7Jxok9Q7stZYuMxLWA35d2i8wJ/Uu477xJKclm78M+pEGoSOWDaK0vLd3n4ma2alOiXApy3vBB9mOBo2igPjdDuzaKUdaUQ8kgaXJyRiQ5iarboPTXy3MQhE3b0R+yPhOS+53zJPx2MxT1Se5nOLnrtkkNIxVyCvU56xqEz28dA6lJxCJyd7sBh6S/jzYiG8H/bWC1EOIPQoi27ZyyF6OmKUpNU7TdNIhCRQNI5dNIV+qhIOSDd26x19+PNsHrv8x4bemkNl5nNd3U2LIIPrrf/To+wWkT+mZVYC8j6itknfxos4wQeeMau4Nu7l2wfdmeXePrrkF8+SqscKQQff4crJ8rX5smJv0+ty2BD/8qX+9YAfPuTj9+WoJwcVK3KszVJVHO9vtPQWYrZ8l7Xvi4ldC2+BnH2HGp/bx1nT6uX/52mqulCS4QTtYg1H2kc7vZBW4g2fRKnmMR5HfRIHqPS+7nD8rVfoFRGke5Z7W6a2Hv5L4GDGe48dkLv9Q4DMRaZLmOWDMMPDj1OHuAjCYmTdPOF0IUoZfFEEJowOPAc5qmpXHDfz0gBFx38iimH9A+q2EhBI9ffBDDeha0qdZQSeMG+UCvfhsunycPfvmqvVE8ZhVmU+BTivWl8kFkjUeOlv+n/dD1Wu2G926DRU9A30lQsRI+vl8+3NN/DNWbpUPxk4fgV6szDpUSpg/ia0oQ/zpf/ldzFP59ufXaNDEZK+o6uZ/BhHPhwcOlQJ/2w+ToGwPpTEaumdRtIAg02c/n0JBTaTv//I79/U01MinQ1jcOb15jv5ZRKK+wt04QDg2isdJ6XdzfcmyDtOM724eL7e9t/gZd6PsCcPhVcuzPnrS3z++ZfF2VICacC+vfxxWGpmGQq89v32Y11gyVa+TrXu7+wj1FVqYjTdNqgReRFVn7AGcCnwkhfpa249cAReEglx4xlDF9izM3zhIzR5YxoI0aSWFELzqorpqdjrZog7Q3Ox4un7IaS1rca5rVJ5Gw/oxzphB1jFu7xd5e7ae+V8d3nnO+V9sbETQ7lktCHFJb4gAAIABJREFUAJnwpGmwSc90bdjpPobbn3EvtmOGBhFr3TgG3OadzbUzmXrSXdOAurGMmx0f5O8hHkte2W/62DrWVJXcz0AqjSCRSFGLqTXF+pSIJ3OMdiyWqAr4aJOVTZ3Xw12DUE1ORf3toaJu03LWSVKdzWrC37E3wkHfT+5vEsSu5DH6T4OJDiIc+03rdZIG4bNrPNFmi3icmk47IePSUAhxGnAxMAx4CpimadpOIUQeMtP5Lx0ys30Znz/HhvDlHNicvE9AXrNRKliTpoM7BkDpMHujuXfBh/dZ7895CrYs4rAP7qXFNxHQmf/BI6R9dM1se+hfIGyRzoxrYOHf5Srl0J9K85aKe8e734M/x4psUV8b8AWtFbvwO4SQkA+2uqKff4/1+tNH7Vs+Arz/R6ltZISQ6r1ptw3C0BnydTwCO76Q2lGm6JYJ58kM3QbHzl/CJ//czDLO+xw603q9ejb842yYcjF8/g+Y+n345G/2/kX94IrFsPI1ePGS5PFvTSMEWmqTBfe/vmu9bqyEkoH2848eC+ESGPkN9zG1eIpEuQw+iIeOlGauon5ylW4gHrXKTVgXkXb023rCaX+Fyd9zH/Nvh7sfV53IsRaLCPO6S7t/0uJKCfYoGWD5LVIhyQfhFrGkE7vPJWijRPdxqKYh4/MbOiO5/cBDZHY8QEgnA4PkfH67RhNrltqj8CdrOu2EbGwHZwP3aJo2Vz2oaVqjEMKFMj1khJ6Q00PUJJ0KNyox6avfkv8NNfLgy+GTB5PV2I//Zq6kjvZ/DoBfi0j7pFtJ4VizFFBfvCz37TXU8vJF7vOdcTW25dWCh+WKKKcYxp8Dnz6S3CcRhaN+K+dqOOOmXCzPvX+HPN9tMEz8rgxJrFonz5UeAOvmwOKn5fs+E2Hb57DmbbkqNGPQXbD1M1lqOR6Bcd+C0uHSXLfG2I9Bk2QZa4Yjf21ffapY8W/Y8plFDsbcV82Sgk9LwGFX2ous1W2DRTrhj/2mtIOr1UqXPCf/G222L5Mr2MkXyPc7V8jrVm+G+X9OfY+pEI8m5yfMuMb6TFQTh4HyT+X/4cdbx9QCeImYu4kpkw/CKMZXu0USkDoeOHwQWL/Rjx9ITRA7lrkvRFSzWaxJWVF3l2QUdRKE/v7o62H8t92v1WcinP+yTKDr7VggpQtpdTs34CD45mP2z3jUqXD6A/LZAbjic6lBRxphyJGWv9EwRalRTD1HKferaxB53ZM/03ZCNgRxE2AuP4UQuUAvTdM2aJrWxnq9+yHWz5MOtcGHY6w4ctFXZdWb6MsuttKDQL1KEMpGM/2mSnX0kwehucaqIQOSQBzCrl+5I3YbrJhskOrwxg/sD1yqlP4Zjt1iV/xbEkReN5j2A3eCAJh5tSyIVrcNeh4IM34jj8//k/xxdx8KR/06ud8BR1sEcdCl8N+fSsFZNsoaww0LH7dq8Y87B0YcD+veg00fWW02fQLdD4Cjr3UfA+R8l71ovS8ZJK9bv90SfkdcZV+11WyxhP/Bl8uoszWzrfM9htuvUb8Dug+x7mf9PPm5bl8ifTGtRSJm1yByu8mxd63WCWJ36r6qwHdWcjXHVE1urTAxGcQP8vfVUmcvSqdpsFmvw9n/IGkiSrVfs1t+h80U22KZmHJdNIhtS63F0KjTpAbhhqkXQ34pjDkjmWDcnNSGaTCVr27s2fb3Pj9MUrS77kPkH9g3FwrmSlJQo5gGKtFKJkF0XDRhNj6IFwB1aRLXj3nIFs018OSp8PKl8Pb15uFrjtV/oH8ex4fhK/jBEUMQ6gO1UQkBLOwtScGAuh9uQ0X6jVEMDFbUdOGTKnEsA0GMPiP5mBH1LHyp0/3HnCn/Gz9eVVVX+7shr7tcnQ86zHJq1m21378b1PGM130nWcc0DXZ+AX0nph8nr9ReXsEIUVRNCE5zghqNUtzPfl1IjqCq32En9WJ9P6wXL0n+Hgr7khEJhw/CuH/DBOOmQZh9lX5OX4ObOak1BBFrsuYSj8Kz37Y0YwA0q6pqQS946Ch4oBUROermPIbANEwugVyLIJpr4KEj4LUr5fskU5cCVRMI6iVySnWCV30QhglxgD5fNxNTa6E68YN58r0axaRqNLEWWTLcmavRjsiGIAL6lqEA6K/T6FkekhBtxlyBNVgrhJlD8m0hndeeOFyaNgZOlwfUjc2DuXJVaITiGW0UaOnSVX6ywO7LED654kkX3/7jT+DsvyePpRYpc7PhCh+cpfsQjB+vusrJRBAAv14H3/u3vY0hRFPBRhBKGQQVsYj7JvIqnHZnQ5ioq0dnqWf1wS7olSyAkgrA1drHKEpzb0YsfY8RcPR17m2cGoRJECWASO+kVr93Z0KcG0G0trCykSyWiNoXPWDXILQE1GxKP5abEPbnwPATLKdtXqn8/lUNYvOn9j5uezCY4znE27Xb4aQ/Jp8bdgxcsw0GTXfv1xbYCCJXLiJUDSIQgmu2ynuMNlkmpg5CNgRRoTuqARBCnA7sStPegxPqA6XWX4k0yHwDA9uWyhWX6TRU1HpfUP7oi/tJZ6Pq/NMRC6dQNX0BSQ7OFbY/5DAxRe1RGwVl7mpzJg0iVGD1M8wwqjkmG4II5sqHwUYQyffsOq9010hEU/seDDhVdkODUAV6ujF8/uTrupVKUQVKIMeKeHHCKC/tz0ltTkilQfj8UkAbGsTiZ+ymS7D3iztMTG51l1qbcGj4IdzyUOq3W9pvNjWe3LKWcwrkX6xZEqEhMANh+Xy9eqWVK2EgWw3CaGuQr9NJrc6nPcLB1d+V08RkfKehfAjmS1/dzhVdThCXA9cIITYJITYDvwF+2GEz2hehPlBqBcdIg9xVC6Sj1lC1R56UPIYhnKZcDIdekRxPDsTCKX4o4WJdaCmOrFQmJmO1B/bICxUGKQi/6zySrqP+V89nk6CvtlEdnpnauhKEJr+LVhOEroUYq1eDrJ047a9w7M0u18W9XLtzHs5oNQNFOjH6fHYTh4pUGgTI2HljYfKfn8A/vunoqzqmnT6IPTQxgbU4iEdJG+KaDUG4rfyFz4rMq1hlRQ6NOEH+X/S4PUEO7JrloVfISEDznMtnPPhwWT7jpLtSz61dTEwOgvAppcTVZy2QI0uJgLu8aCdkfEI1TVuradohwGhglKZph2qatqbDZrQvIhVBRBssR3NeqYxbLxkoBYVzFWO8P/Sn0jHstnJPJXBNge4Q0k4TUzxqJ4VUKyJV+LoJ20yCPxsNQp2nATcySnVdt2toRrJWBoJw2nQNYWKQdKp5T/4eHH6lexu3WlpOM1X3oe7jGiYm4UsWXsbvwrnaV68fzEtOAFORToNwJYg0GoRbLodqYnIj1qmXSNNpuuJ1BtwIQkvI76h2K+z6CgZMk8enXGiFik44TxIByLaqafT4W2H06dZ7t53igmE471kZZZcK7WFiEg4Tky1PQz2n/yZ7jEgdptwOyEonEkKcDIwBwtbOY9otaTt5sKCu0NSH4NWfK6tVTfc/HCIfotzu9lWP88fnIiwTOSlioV1X8YaJSXVKRpNt9pnGy0RUhnlEdeKa/bMIzbPNeQ8JwtQgMoxT4DD1OAkiGzjvza2WlvM77TdF5kg4YZK2cCGIHPkdptMggrnpd1ZTBf59E+3H3bSFdCt9NzNSrmpicvnOQ/lyvkaV1nRwI4hEXDcZ6eQ0QHFyh/JlwEFed+tzTGVeMrgtlZaWCcbvo+ceVCRKclIH3M8ZvsgOdFBDdsX6HkTWY/oZ8tv9FpChwpUHG9LtVmXYhjVN/pDze8j3TkeqUzg5hWVhH+qGnux+/VQE4QvawwDj0czCE6w2QqQwMSnXmXyhjAOffFH6+aSCm9BP2TaDaUtL6PeYQdCXDIQzHrQevqDDxJQt1GtnY2KacrEkCRUzr7MEmhDJwsuwiSfiDh+E8lkE85IJwmZWSpVJnSqKKY0GYSw4+k6yPj/VB+G2KAjqBGHUXEoHNx+Eptn9N0Y5brCul9vd8mGlc1BD2zUBIeCC/8CFr7WtvzGGgWCu/flSn/kCfZ+YDgxxhex8EIdqmnYBsFvTtJuB6UDyJgceUiMbp56ml1swhIpzJZ9Jgxh7NiKVcPe5mZiMKCZFg4hn4cBVx3Fzxjqv4/PJOHBfptV9hmtl095Vg1AeOC2RnQ8CYOJ5MPYs+botGoRzPtmYmHw+aQpRMeQIRWtIoUGA/O7SahCNdlLIpvheKg3COLZ9GTTskiGk5QulicdIeht/rhXwYGgQiaj7d2hoEFmZmFxW/1rCHsCQ10M5p6sFeaVWpFg6BzWkyJbOEkNnJGugbUUwz2FiUjVz/V7yutGRyMbEZCwxG4UQfYFKZD0mD9nCeADV8hNJbfSaQSZBOAVBBg0C0vggXJzCrlFMETluflnqwm7qOMKXWYPI1D8T9pgglGOJOKBlRxBgfcZuUUxZ9VcJIgsTk3otdQ6GOcHNB2G8TxXFBJLgok0ObTGL2krOMdXjIAsB5pdB2YGysuyBp8DGD/V7C1pzC2djYtKPh4sl4aSCqw8ibicIt9DrvFKrjVvVVhXt4UtoD4SL7X5A9VkzQr7bwzGeBtk8Ka8KIUqAPwKfIS11KVJnPbjCeKCCedDi+PFftRJmXSUzhbWE9aA4Vzluq00Vwpe6jHg6E5Oq3SR0E9MvVqW/H5VwWkNU6eaTqa163azaulxDjSdvDZxRTFlDmW82JiZINiGppCBEsvBSCSKRxkkdbbKbmVSCSFWXKpWTWiWNhp2wSf9Nb19q5VsEcqy5mfsapDAxhQqs+eb1yEAQKTSIdHkkIH0QeaXyu8ykQewtBFE6TLEkCPtnZzj+M9UU20OkJQh9o6B3NE2rBl4SQrwGhDVNS/MNekiCsUILhpMJoqiPfDhMDcKxajXg/NE6BbPwIVIVHnONYvIlRynFdRNApgJm6nidqUG0KorJRWsyzGnZahDmWPp1W61BKA+0ax6Ey3hJGoRCCkY4p20M1QeRiiB0J7VKUipBpHJgp/JBxFrgtauSj1dvss9L9Z2ArEHmJtBCedZ81WqlbkjlpE618Y7xGecUyXkU9fv6EITPr2TxO377xufQwXucpH1SNE1LCCHuBybp71uAVu5n6MFKslEe7sN+DmVj5GsbQRgmJqcGkcEHIXyk3PgvXRSTitb6IIQ/hQaRaaXfxjyItpiY1M/JEIptFfSt7ZdJg8jGxOTzY4XXuPggsjExuWkQanhzSoJwaCUG1s2xl7hwgz8EZz4kiyX21/dKbq52b2v4IKBtBKEl5GLn8Kvs5WQAznsOPv27pWEc8qPkEt5OtGaP7I7AUb+RtdfAkhnO5+zAk2WxwaOvpyORzVLqHSHE2cDLmtbavQw9AHYTk4FDfy4LgkEKgmilD0L4kp3URvVLN4etYWJSEY9kZ35J5YMw7qOj8iD21AcRb6MGYfzsWx3FlIEoXU1MTk3RZ13fjdQNk1QiCye1TYNQVp6pCEJLVWojCzHgD8mcgTMesBfsc4NqYspEEK5RTDqJHXtj8rne4+BUpTrutB+kHx9a//tob8xUNkEyzZtODSIXznq4w6eSTRTTD5HF+VqEELVCiDohRBbhBh5MmAShaAVBRZswCSKuEESmKCbHj1j4kgWS0cc1ikm4JMJp7hqBEyrhqNdUTSHZ9s/2Wq0Z13YNNczVCBZopQ/CQKs1iDaM5/zehd+KAuo5Itk8YkTcvHwZVCq77tkIIizv/eGjrGNqcIKbdgOpfRDZQI0EymSyUTUIdWHk1s81RLWd1q199EJ47f097wlSaRCddflMDTRNy0DpHjLCEEzqwx1wEkTceg3JQiyJIJxOapHsg3Bm/mYyMUF2qyc3wgF9hd3cgU7qPSQIA21dIbY7QWQTxeSDXqPhuy9J80mqMNck274jD8KJrHwQKaKYsiF29d4yaV7BXLvZ8nuvyLLdQ2fAU2fIvSDMtu2zd7wrvv2MDN3NpMV0JswcnGzW8u2PbHaUO9LtuHMDIQ9pkHAQhC+YbJoxVmopha9TY0g2MfmcfcwVfYowV7cH9//bO/eoScrywP+e7vmGGQYYBmZAZHAYcLjuwOCMqEA2IzdRiYpBGND1sihZjrhKsgpsTljC7tlj3M2S6CJHkmA2u65wYladdUkIMiYx8TaDglwMOlwMMyFhlAGjEWbm+579o6q6365+q7qq+62q7q+f3zl9uvvturxvdVU99VzfIidiphBb0L+fvPWDCwhfopznZjasgBg2imlm/+JRTF4fBLDmXP8usmL20wlXadz8l6wyHFlO6jS+eRrcaKxBgrW9X+85cezZ3d+OOj0lIAY4mEdh8cFR3sk40bAGUUQsfdh5/Qbwf4kmERqIiFwgIo+KyHYRuc7z+80icn/8+r6IPOf8Nuv8trnQaMaVtImpz5/Q6gqRLAduESd1pgZRMIrJXTaPrD62ZvztfesPKyBGLbURU/RGf+KF0Xvi+Owcz5Kzd2UVGfTdOH1hrml+0Zk0KassRNpJ7eKWkIZIg/CVaUkS5dLHq0ixvrzS6GncGdEGnRO+Uu1nfGBwfyaVrCimunY/aAFV/SX3u4gcBQycE1FE2sAtwHnADmCriGxW1UecbV/jLP8B4mipmJ+r6oCZXSaEREC4CU8urgaR9eQ7MMxVkHTbUCamIgIiQ8sZVMzO3XeR5dLLjJoHkVD0Ylv9L+FGJyw5OV5lYzUWLY0mPErjNTF5nNRpNl4fFX38xidzNIiUk7pnv/v1C4gDD4fr/w4+sb47xW3ig0jn72TNPNgzDkdw5Qnk5Pgm/0nff5M61umxnPQWOL/IXOUTSueeMb4aRJodwIkDl4LTge2q+ng8ydAdwJtzlr8M+OwQ/Rl/0iYmj3moX0Bk3HwTvGGuaaGSevooZGIqE+aaYQYr+qRfqQ8i54l0aBNT2fwJJzvYu70iTmpP/90aWFnFFd310iHT7ixlEJm/fEI/0SDaM71j31cg0t0VfkV8N0UDF/qCN8bIoVwF465BiMgn6IrxFrCOKKN6EEcCTznfdwDeuQRFZBWwGtjiNC8SkW3APuCjqvoFz3pXAlcCvOxlLyvQpYZIC4i+p0SB2UECYohEuYEahOfiKhXFlKWxjFEeRBVO6rImpsVZJqYCYa6ZN4YkN6OAiSk90dL+h/TnQfgeIhIfRKsd7Sd5iPH5U9a/JxI6STXaHid1xhje+Nv9/U3/X4m2tv490bwWaWHbdEhq1cxkWB1qoshetwH3xa+vA9eq6jsC92MT8DnVnpCJVaq6Abgc+B0R6SvErqq3qeoGVd2wYkWgAllV0DExxU8/6SiJQhrEoCgmXx5EKuy0iIAo46RO3ygr90E0LSDKmpgq0iCge+yLmJjc8tOnbOpWtU3Y90KGgEh8EAt695POCn/VVVGuwQkXOuMokGz2yvf297fvASU+1i9ZC+fd1P/fNfRkXRudRMiSkzSF2n2BZT4HvJDcvEWkLSL7q2pG8HSHnYA7y/zKuM3HJuD9boOq7ozfHxeRvyDyTzxWoL/jRyfMNXYW5gqILPv+gCgmfGGuC3uXHZQo592uh6xIq0qimEZNlPOMZ9ipIUObmHzj8YW55lFEg3DPi1Y7yo5ORx5lmZh0NvrNfUBJFx5MHMeDchjyGHROJMcyLRCWH9+/7HwieWDIKvJZMUU0iHsB14i5GPhygfW2AmtEZLWILCQSAn3RSCJyArCMSDtJ2paJyH7x5+XAmcAj6XUnhnQUU3oqz6E0iDImJl+Yq2RoECXLffesW1aDKJIo5+xj1BnlOtup2cSUFcXkm3in1Ya33Nr9PkhgZ40lPe5rHoarvh61+zKkW56HiLl9kabRXtAriF5MCYhEMLgCIn2OX/mXcO6N2eMo+tCQjPfAl0ZzL7zm6vzlJ52O1SFj+t+qd19gmUWq2jkjVPWnIjIwW0VV94nI1cDdQBu4XVUfFpGbgG2qmgiLTcAdqTIeJwKfEpE5IiH2UTf6aeIoYmJKJ8plmW863/szqVtZkU9FHd9QMIppQCjuWJmYAuZBDFvELcsHkTUzW1K7CHLGnDxRD3jiTli6EpYSaxCz/SYLrwaR+CBmetv3pkxMyXnUk/uQOsYvXdeNjsrrb/r8S5vzOv+dwjEbs7c3X0juGRVPDJS5+wLL/ExEXqGq3wYQkfVAzvyFXVT1LuCuVNsNqe83etb7GrC2yD4mgqTgWaImpouF+aJvTnwzfO0T3fY+n4MviinVlo6A6Is6GtVJXXeY66DtDphRLqGuKKbkJp5c5Ke9A77zv7pTvWYJiCzzUF6/0hpBpqmmHWsQKQHR8pgH9/zUmWApZ+yJ4Bzkd3B/P/Vyf38HCsS4H3nTns4nkmO7pBkfaxET04eAPxaRr4rIXwN3AvNcrwtMJ/ojlqs+DSL9+ahXRjHiByfRWWmNwmdiSmsQOVFM7u952/WR5Sfx3WS86w8rIELlQYxoYiqbB9FqR//lm2+J3pNJ5rNmcisiFN1jkYzn2HPgF/5d/nqJBpHed8tzvH7y99G5216Q7QyH4gIieSBZ8zq46Nbe3zL/r7QGEZ9701I3NMk/WTKmGoSqbo39BIk36FFVbcZjMqkkAiJ5akubHHqeGD0VWaH/5uj5XiqKCUYQEBkO4MY1iIoFRLJeVu5BJqn/yp0ExrufjHmIfagzQ15rQQFnb7s79Wq6Pb3e8zu7JeDzjlmnQsAAE1xidvKV78jqdyJUOol0jolpGkimqj3gJY3svkgexPuBz6jqQ/H3ZSJymap+svLezReSp7VXXgE/2wVnXdP7e16kzuV3RrHlB6/K30duJnXB+k7usrn7GnAxD3TiDpsHMeKEQQnDCoiZxbDx38OJvzR4Weje/9N9eN1/jmYEc8NCe9YrIhRdDcK5eQ4KAMjyQfjMkD/ZETnYWzPZCWknXwRr3xZ9HiQ4k+Pui8jJOqfO+Y1ovVMu7d3GtGgQ698dTcR05r9tZPdFTEzvi2eUA0BVdwMFiqobHZInpkVL4Y3/tZiJKeHQY+GcGwqZV1ppE1M6qii9bd8Nt5QGkWXSmqeJcgAbr42qq5Yh3Ycly+H1v5WTw1AicsudY7vtCIgs7aQTxVTAB/H0A1FCXWtBtvnowpv7o5iyNIlkH7MlNIjFy+ANH3P8aVOmQSw6yH/PqIkiAqItTg2HuMbSmMzJNyF0CvFlXOxlYv2zEM+Mcn3VXAf4MaDYzTMzD6LshDolIqZ8+8vql7tsaAExDGXDYsv4IBTHDLOg2DHy+SCytMynvtEf5uritic38WPP9i97wOHR+0s88SdZodN9yyU+iClxUjdMkSvlz4A7ReRT8fdfAf60ui7NQ+ZmAckJSSzxlJyFtPrXTZ5Qi5YQh3Impqw8iKLUPWFQQm3ZtyU0pZ7VypiY0j6IQdpbEsWUzoNIHa/174b7/rC73QWOP8u9ObuaxcIlUb7D8jX+fS9fA+/d4hcQRY9VRzBOiQbRMEXO3GuJaiT9m/j1IL2Jc0aCKjxwZ38xs06oYAZVCYhBTmrvzbOI2ScrD6JspnENJibfeOoq8FbGlObi04Sytu0uX0RAtBwndWtB94GgY2KK19/vwO6NvDXTPZfSIdppYfvSdf6S3Akr1/tNa51jVVR4m4Cog4FnrqrOAd8EniSq0Ho28L1quzWhPLYFPn8lfPnG3vak4FkWwQRE2oSUsiv3aRCePhXSIErkVeRuJ7SAqDgPYmjKmpjE/9lHTxRTu8Axiv+7JDopK5BBWr1T1nYERM7NPwSD+p/Y4l/769X2wwByTEwichxRCe7LgB8R5T+gqq+tp2sTSJLnsPuHve0614wGkb5JFnJSj1Due9j6O0WXGaTd1OGkLkWG72fgaiVNYB0B4WQ8Z+0z+X12b7QfaQG+Yn3S/T/bM11TkisgPvJEuX7mkZiMBh2r9kzvHB1GpeRdKX8LfBW4UFW3A4jINTnLG0mYX3p+4Do0CGSwCamID2KkPIgxNDE16oNI9SXo8s6NtF3GSZ0IiD1xfkPqv+zRIJzttj0CoorjON+rs04YeWfTW4Gnga+IyO+JyDmU1pWnjOQpy+eDyHsqrFqDyPo+tIkp4ym1cRPTuGkQSV9KXjalbpLqmIIKCIgeE1OrPxHN/W87253p+g3c6UurmOVs6Ackowoy/w1V/YKqbgJOAL5CVHLjMBG5VUTOr6uDE0VHQKQ1iNkBJqYQYa7SfyMqKzCg2M3JV/kThghzrVJA5CXKjbmTutBxcY59ctMu4oNI/rvZF3t9EH0CIsMH0TOVaEgBkZiYTECME0Wc1D9T1f8dz029EvgOUWSTkaZj320oiimt4FVtYupbd1IERN0aRFkBUeLGq9otdVFKg9gTfU5PE9vjg0iqtDpRTO70pVUcx4bmXjb8lDpzVXV3PIvbOVV1aKJJ4sP7TEyzxX0Qwz6V5ZqYSiTKlUpeS2sQQ06oU3SZMgIir612O/cIiXJFtjkT+77ajpM6K08gGfu+PX4Nws1HcE1XvjkfQt7M1TSIccT+jZB0BETKxKQlBESdPohRS230VdqsWoMoUYspq03a5X0CQzOsialM/7TrQC6UKOc6qVu9SXbuvkUc/8RMdx8zrgZRwe3DBMRYYf9GSDI1iDImpiFvXmkBsfz44ZzUhcJcM27U4+SDyGqr07w0tA+iwDlw8kXdd9dXUNgHkUQxOZFKPX1o9WoXiZO6dCXbklQhdIyhsX8jJFkaRC1RTCkn9dXf6hcARW6WozzBlZ6zuayAKFgEMG8fdWVR5/UhBIedEOUDHHZibzjqIHNW2geRHLN0hnQ6D6JdtYAwE9M4Yv9GSEL4IGo1MY1qn8/I3C68emgBUUSDaMAJWrVJy5cHkVfuG7pVWmeTWQ6X9K7nzlneWtAVEDMVaxAmIMYK+zdCkqVBzO7JzzIuY2fP20afABgQ1TSykzpjtq+ilBUQwyzbpIlp2EzqsrjnVqk8iHY34i5dQkOcxMuWk0m9oOIybBbFNFb75+bBAAASU0lEQVSYgAhJVgnifS/0OvfSVK1BZNnChy21kdeH0MtPtIDI6ENokif92T0lfBAvRp/37Ym+dwSEc64k502r7TipK9IgLIppLLF/IyRZAmLvC/nz9QZLlMsQEFkX37B5EFkhlCYgMqhYg0gczbN7izvyEx9ElgaB0KMB1eWkNgExVti/EZKsCsT7XshXzYMlyg1oK2JiKltwb1AfRl1+kgXEsFFMZUn+syICIp0HMZvSINw+uw8YlTupU/0zxgITECHJMzHlahABBIS3WF+qJMYgnwTk97Oz3oBKoUUpmyg3cNkxExBZfQhNkqBYxMTkRjH1mJhSUUxuVJzOdU1MFsU0Vdi/EZJcAZFzYQ0rIE69vHe90lFMnptvEQGR5twb47yLCjKGRxYQI0ZahaAuJ/Xs3sH7SudBJAEVnSJ8rtbjBCMcshoOXwtHnBqw4x5MQIwV9m+EJFNAvJjv3HMvijKJQhfd2ruNYRLJ0mTNPeyS9kGcdU2Ud1GFiWnU7Y1FFFNNJqa5sj6IFp0nd58Pwp33ev9D4Kq/hhXHB+r0gP4ZY4H9GyHJdVJXoEGkt5G5bonpHEcxITQuIDxPz33zZtdo467LB7HfQdH7gkWDNQhJaRAJiYnJ54NwnWtVaUMWxTSWNBHSMX9p0gfhhiX2d6z4tn3zBfftK5QPooabwThkUlcdxXTKJfBPT8OrfgW2fzl/WVdDdYXlwv17lxMniinrvK4Cc1KPFZVeoSJygYg8KiLbReQ6z+83i8j98ev7IvKc89u7ROQH8etdVfYzGL4LaW4uCiWsI4qpLhPTKNsfZflhmAYTU6sNv/CrkZmos68sIe7cgN1j0dEcM6KY6sI0iLGisqtFRNrALcB5wA5gq4hsVtVHkmVU9Rpn+Q8Ap8WfDwH+A7CB6PH3vnjd3VX1Nwg+AZHEmec6f0PkQRQxMRXRIIbwQbh9KMO8FxAZfWhyX+4TurRg1Znww7/xR7pJnRqEmZjGkSr/jdOB7ar6uKruAe4A3pyz/GXAZ+PPrwPuUdVnY6FwD3BBhX0Ng3shJTfRTpRIngbhXpTDltrwhLmmEzNCCYjMPpR84mxEQDRRi6nOfRUMc4XoWLzjT+DXHnUX6G7H54OoGiu1MVZUeYUeCTzlfN8Rt/UhIquA1cCWMuuKyJUisk1Etu3atStIp0fCvTEmwmJvLCAq90E4NmPvb1DIwVjExDTJPoj5mCjXu9P8n//5x86i7ejB5cCXeDbTkA+itrk6jCKMiz63Cficqs6WWSme3W6Dqm5YsWJFRV0r0yHnQpqLh5JoEIWjmEaZD2KIaqdpRqnHX0YQlVluFPoExDwp9z0sq87ofvZdbq5QO+USWHwIrHt7PX1L9muMDVX+GzuBo5zvK+M2H5vompfKrjs+9JiYhhUQDTupR2EsNYgxSJSr1cY0gCXL4fUfiz6ny9L3ILBsFVz7BBx6bC1dAyyKacyo8grdCqwRkdUispBICGxOLyQiJwDLgK87zXcD54vIMhFZBpwft403PQIiVfp7GgRE6bmXm9Ag6rwBNWFiKkCSFLf3554fG+qz5UGMJZU9TqnqPhG5mujG3gZuV9WHReQmYJuqJsJiE3CHateAr6rPish/JBIyADep6rNV9TUYXhNT/JRWNJN6ogVEWZoQEPM8iqkISVmNPA0iT3i/50/D9qdnv2N2rKacSq8WVb0LuCvVdkPq+40Z694O3F5Z56rAZ2JKntKKahBDP+FK/0Wdjiaq3MQ0jhpE6njWmShX1icThAIRR0nWdHpiKyjmWHf9GKGxKKaxwsR1SHxhrkk55bzooNpKbUzh3z3JiXIjlT3JEUqJiWmQD6JWzMQ0jlipjZD4TExz+6L3Juak7nZstG1PMmORBzHEcb/uqdH+r7xclI6AyPFBNMU0nqNjjAmIkPhMTImgyBUQVWdSj7jtSWYcfBDD3HQXHRS+GwmFNIgak+NcxijgyzATU1h8iXKJoMizrVadKEdgW3idtXlGpdFEueS91lTqwYt0BESOD6JuJumcmiJMQITEa2IqokGESpQbpEFM4eNZXx7ElCfKQTENorEb9hSeo2PMmJ25E06uiSnnybVHQAxbi8mXSV3RRb54Wfx+SDXbD0mfgLAoGWZiAXHgEZ4f7QZtdDEfREh8iXIdE1OOLA5lYsqskVTgon/3/+tOPDOI094Rjeu0f1W8f+NCIz6IMaO9AC75IzhyQ85CdWsQZmIaR+xqCUmPiSn+XNrENIKTOrNfBS6+o88qvq9WGzb86+LLjxNNhLmOIydlFFZu2gzZ9P6NHszEFBKfiak2J7VnvcP/RfR+7GuH2+Z8pBENos6n40D7MqexgWkQYfGZmJrUIF66Dj7yRDThvBHRbqDc90TdbC2KyehiGkRIfFFMSVtRDWJYJ2qWYDHh0Mu0mJhGNtVYFJNhAiIsPXkQDSTKGYMxJ3U+dn82HOyuEhKvBlE2imnYK9Su7EKYgChG7SYfMzGNIyYgguJqEPHnsj6IYSklWCoSJgsPjN4P8s4s22Xpynj5JdX0I49R5twuy7Kjo/f2wvr2mYQqe3McitDQg8bBq6L3Js4JIxN7nApJiCimYSm6jXd+sXvjAnj/1t55ikdh5Xr45T+A4y7IX+6Nvw0vPxeOXF9su+/bUvwm+957u/MdJLzzi7BsNfz9t+HYs4ttJwRv+zQ88Vdw8FGDlw3FqjPgrb8PJ7xxxA3V/ET/lk/CYxfD8jX17tfIxQRESEJUcx2Wots4ZmPv9xXHjb5vl7UXD15m4ZJiyyUUFSQAKz3JX8dsjN6XrSq+nRAsXpadb1AVInDK20ZbvwkWLYWTL2pm30YmZmIKiTfMNX7PLbUR4KI0J7UREgs7NTABEZZcE1NBJ/WwmIAwgmDBDkYXu6uEJKuaq7eQnkNSVfPQlw+/bxMQRlBMgzBMQIQlq1jfoAqty4+DE98Emz47/L6tho0RAjuPDAdzUofEN2HQ3Ozg7OiZRXDp/xxt36ZBGCExH4SBaRBhySq1MewcD2UwAWEEwTQIo4vdVUKSVayvjklqTEAYQTENwjABEZasKKY6bt5mOzZCYOeR4WACIiRZUUxVahCvfF912zamF/NBGJiACIvXxLSvWh/EG/4L3PBsdds3pgzTIIwuFsUUkqww1yoriIrU4wQ3DGPqqFRAiMgFwO8CbeD3VfWjnmUuAW4k8oo9oKqXx+2zwIPxYn+nqm+qsq9B8JqY5upxUiec+5u9xfgMowwbr4cXnoNTL2u6J8YYUJmAEJE2cAtwHrAD2Coim1X1EWeZNcD1wJmqultEDnM28XNVXVdV/yohM1GuRkveWR+qb1/G/OOAFXDx7U33whgTqrxznQ5sV9XHVXUPcAeQLm35PuAWVd0NoKrPVNif6smaUa5ODcIwDCMQVQqII4GnnO874jaX44DjRORvROQbsUkqYZGIbIvb3+LbgYhcGS+zbdeuXWF7PwxuUpw7o5z5CAzDmECadlIvANYAG4GVwF+JyFpVfQ5Ypao7ReQYYIuIPKiqj7krq+ptwG0AGzZsaD4uT+cih/TsbP2JcoZhGIGpUoPYCbhTaa2M21x2AJtVda+qPgF8n0hgoKo74/fHgb8ATquwr2HQOWjPxJ9rLrVhGIYRmCoFxFZgjYisFpGFwCZgc2qZLxBpD4jIciKT0+MiskxE9nPazwQeYdxJNAjoThQ0NwstSzcxDGPyqMzEpKr7RORq4G6iMNfbVfVhEbkJ2Kaqm+PfzheRR4BZ4MOq+mMROQP4lIjMEQmxj7rRT2OLKyDKlPs2DMMYQyr1QajqXcBdqbYbnM8K/Gr8cpf5GrC2yr5Vgs/ENLfPfBCGYUwkZvsIic5BKxYQPTPKmYAwDGPyMAEREtWuttAxMc1VW2rDMAyjIkxAhMRrYrIwV8MwJhMTECHpMTE1VGrDMAwjEHbnConOQTsVxWQahGEYE4oJiJCodh3SaqU2DMOYbExAhETj0t7Sqm9GOcMwjIowARESnYuEg7R7o5hMgzAMYwIxARGSjoBopaKY7DAbhjF52J0rJImAaM/A7N64zXwQhmFMJiYgQqIaCYglK+Cn/xi1WakNwzAmFBMQIdE5EIGlK+H5HVGbldowDGNCMQERksTEtHQlPL+z22alNgzDmEBMQIQkERAHHQn/9DTM7jMntWEYE4s92v7zs/Dp14fZ1u4nYdWZkQahs/DJV0e+CDMxGYYxgZiAaLVhxfFhtrXieFj7NjhyPZxyKex7AQ4/OfpsGIYxYZiAWLQULvmj8Nt9623ht2kYhlEjZhw3DMMwvJiAMAzDMLyYgDAMwzC8mIAwDMMwvJiAMAzDMLyYgDAMwzC8mIAwDMMwvJiAMAzDMLyIqjbdhyCIyC7ghyNsYjnwo0DdmRRszNOBjXk6GHbMq1R1he+HeSMgRkVEtqnqhqb7USc25unAxjwdVDFmMzEZhmEYXkxAGIZhGF5MQHSZxup6NubpwMY8HQQfs/kgDMMwDC+mQRiGYRheTEAYhmEYXqZeQIjIBSLyqIhsF5Hrmu5PKETkdhF5RkQectoOEZF7ROQH8fuyuF1E5OPxMfiuiLyiuZ4Pj4gcJSJfEZFHRORhEflg3D5vxy0ii0TkWyLyQDzm34zbV4vIN+Ox3SkiC+P2/eLv2+Pfj26y/6MgIm0R+Y6IfCn+Pq/HLCJPisiDInK/iGyL2yo9t6daQIhIG7gFeD1wEnCZiJzUbK+C8YfABam264B7VXUNcG/8HaLxr4lfVwK31tTH0OwDfk1VTwJeDbw//j/n87hfBM5W1VOBdcAFIvJq4LeAm1X15cBu4Ip4+SuA3XH7zfFyk8oHge8536dhzK9V1XVOvkO157aqTu0LeA1wt/P9euD6pvsVcHxHAw853x8Fjog/HwE8Gn/+FHCZb7lJfgFfBM6blnED+wPfBl5FlFG7IG7vnOfA3cBr4s8L4uWk6b4PMdaV8Q3xbOBLgEzBmJ8ElqfaKj23p1qDAI4EnnK+74jb5iuHq+rT8ed/AA6PP8+74xCbEU4Dvsk8H3dsarkfeAa4B3gMeE5V98WLuOPqjDn+/Xng0Hp7HITfAT4CzMXfD2X+j1mBPxeR+0Tkyrit0nN7wbA9NSYbVVURmZcxziJyAPAnwIdU9Sci0vltPo5bVWeBdSJyMPB54ISGu1QpInIh8Iyq3iciG5vuT42cpao7ReQw4B4R+Vv3xyrO7WnXIHYCRznfV8Zt85V/FJEjAOL3Z+L2eXMcRGSGSDh8RlX/T9w878cNoKrPAV8hMq8cLCLJA6A7rs6Y49+XAj+uuaujcibwJhF5EriDyMz0u8zvMaOqO+P3Z4geBE6n4nN72gXEVmBNHP2wENgEbG64T1WyGXhX/PldRDb6pP2dceTDq4HnHbV1YpBIVfgD4Huq+t+cn+btuEVkRaw5ICKLiXwu3yMSFBfHi6XHnByLi4EtGhupJwVVvV5VV6rq0UTX7BZVfTvzeMwiskREDkw+A+cDD1H1ud2046XpF/AG4PtEdttfb7o/Acf1WeBpYC+R/fEKIrvrvcAPgC8Dh8TLClE012PAg8CGpvs/5JjPIrLTfhe4P369YT6PGzgF+E485oeAG+L2Y4BvAduBPwb2i9sXxd+3x78f0/QYRhz/RuBL833M8dgeiF8PJ/eqqs9tK7VhGIZheJl2E5NhGIaRgQkIwzAMw4sJCMMwDMOLCQjDMAzDiwkIwzAMw4sJCMMogYjMxtU0k1ewCsAicrQ41XcNo2ms1IZhlOPnqrqu6U4YRh2YBmEYAYhr9X8srtf/LRF5edx+tIhsiWvy3ysiL4vbDxeRz8fzODwgImfEm2qLyO/Fczv8eZwdbRiNYALCMMqxOGViutT57XlVXQv8d6JqowCfAP6Hqp4CfAb4eNz+ceAvNZrH4RVE2bEQ1e+/RVVPBp4Dfrni8RhGJpZJbRglEJGfquoBnvYniSbueTwuGPgPqnqoiPyIqA7/3rj9aVVdLiK7gJWq+qKzjaOBezSa/AURuRaYUdX/VP3IDKMf0yAMIxya8bkMLzqfZzE/odEgJiAMIxyXOu9fjz9/jajiKMDbga/Gn+8FroLOhD9L6+qkYRTFnk4MoxyL49nbEv5MVZNQ12Ui8l0iLeCyuO0DwKdF5MPALuA9cfsHgdtE5AoiTeEqouq7hjE2mA/CMAIQ+yA2qOqPmu6LYYTCTEyGYRiGF9MgDMMwDC+mQRiGYRheTEAYhmEYXkxAGIZhGF5MQBiGYRheTEAYhmEYXv4/KBEvwLwdkYU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YgAAAEWCAYAAAB8LwAVAAAABHNCSVQICAgIfAhkiAAAAAlwSFlzAAALEgAACxIB0t1+/AAAADh0RVh0U29mdHdhcmUAbWF0cGxvdGxpYiB2ZXJzaW9uMy4yLjIsIGh0dHA6Ly9tYXRwbG90bGliLm9yZy+WH4yJAAAgAElEQVR4nOydd5gV1fnHP+e2vdsXFpZepUivoljBHntJjCbGFmNMM/5MtfdEE43RRGOLPZpYkyjGgoqADUGkiCAdlrrssr3cNr8/zpQzc+eWXbYgzPd59tl7Z845c+beO+/3vPUITdPw4MGDBw8enPB19QQ8ePDgwcPeCY8gPHjw4MGDKzyC8ODBgwcPrvAIwoMHDx48uMIjCA8ePHjw4AqPIDx48ODBgys8gvCw30MIMVgIoQkhAlm0vUgIMb8z5uXBQ1fDIwgPXysIITYIISJCiB6O44t1IT+4a2bmwcO+B48gPHwdsR44z3gjhBgH5HXddPYOZKMBefDQGngE4eHriKeBC5T3FwJPqQ2EEMVCiKeEEBVCiI1CiOuEED79nF8IcZcQYpcQYh1wskvfvwshtgkhtgghbhNC+LOZmBDiBSHEdiFEjRBirhBijHIuVwhxtz6fGiHEfCFErn7ucCHEh0KIaiHEZiHERfrxOUKIS5UxbCYuXWv6iRBiNbBaP3avPkatEGKREOIIpb1fCHGNEGKtEKJOPz9ACHG/EOJux738Vwjxf9nct4d9Ex5BePg64mOgSAgxShfc5wLPONr8BSgGhgJHIQnlYv3cD4BTgEnAVOCbjr5PADFgmN7meOBSssP/gOFAGfAZ8A/l3F3AFOBQoDvwayAhhBik9/sL0BOYCHye5fUAzgAOBkbr7z/Vx+gOPAu8IIQI6+euQmpfJwFFwCVAI/AkcJ5Coj2AY/X+HvZXaJrm/Xl/X5s/YANScF0H/B44EXgbCAAaMBjwAxFgtNLvh8Ac/fW7wOXKueP1vgGgF9AC5CrnzwPe019fBMzPcq4l+rjFyMVYEzDBpd3VwCspxpgDXKq8t11fH//oDPPYbVwXWAWcnqLdl8Bx+uufAq939fft/XXtn2ez9PB1xdPAXGAIDvMS0AMIAhuVYxuBfvrrvsBmxzkDg/S+24QQxjGfo70rdG3mduBbSE0gocwnBwgDa126DkhxPFvY5iaE+CXwfeR9akhNwXDqp7vWk8D5SMI9H7h3D+bkYR+AZ2Ly8LWEpmkbkc7qk4CXHad3AVGksDcwENiiv96GFJTqOQObkRpED03TSvS/Ik3TxpAZ3wFOR2o4xUhtBkDoc2oGDnDptznFcYAG7A743i5tzJLMur/h18A5QDdN00qAGn0Oma71DHC6EGICMAr4d4p2HvYTeATh4euM7yPNKw3qQU3T4sDzwO1CiELdxn8Vlp/ieeAKIUR/IUQ34LdK323AW8DdQogiIYRPCHGAEOKoLOZTiCSXSqRQ/50ybgJ4DPiTEKKv7iyeLoTIQfopjhVCnCOECAghSoUQE/WunwNnCSHyhBDD9HvONIcYUAEEhBA3IDUIA48CtwohhguJ8UKIUn2O5Uj/xdPAS5qmNWVxzx72YXgE4eFrC03T1mqatjDF6Z8hV9/rgPlIZ+tj+rlHgDeBJUhHslMDuQAIASuQ9vsXgT5ZTOkppLlqi973Y8f5XwLLkEK4CrgT8GmatgmpCf1CP/45MEHvcw/Sn7IDaQL6B+nxJvAG8JU+l2bsJqg/IQnyLaAW+DuQq5x/EhiHJAkP+zmEpnkbBnnw4EFCCHEkUtMapHnCYb+Hp0F48OABACFEEPg58KhHDh7AIwgPHjwAQohRQDXSlPbnLp6Oh70EnonJgwcPHjy4wtMgPHjw4MGDK/aZRLkePXpogwcP7uppePDgwcPXCosWLdqlaVpPt3P7DEEMHjyYhQtTRTx68ODBgwc3CCE2pjrnmZg8ePDgwYMrOpQghBAnCiFWCSHWCCF+63J+kBDiHSHEUr2scX/l3IVCiNX634UdOU8PHjx48JCMDiMIvXDZ/cA3kGWIzxNCjHY0uwt4StO08cAtyOqcCCG6AzciSxhPA27USyJ48ODBg4dOQkf6IKYBazRNWwcghPgnspDZCqXNaGSNHID3sIqDnQC8rWlald73bWRZ5+daM4FoNEp5eTnNzc1tvomvC8LhMP379ycYDHb1VDx48LCPoCMJoh/2GjDlSI1AxRLgLGRZ4TOBQr1wmFvffrQS5eXlFBYWMnjwYJTSzfscNE2jsrKS8vJyhgwZ0tXT8eDBwz6CrnZS/xI4SgixGLnr1xYgnm1nIcRlQoiFQoiFFRUVSeebm5spLS3dp8kBQAhBaWnpfqEpefDgofPQkQSxBXvN/f5Y9fgB0DRtq6ZpZ2maNgm4Vj9WnU1fve3DmqZN1TRtas+ermG8+zw5GNhf7tODBw+dh44kiE+B4UKIIUKIEHLf4P+qDYQQPYw9cJHbLhrlmN8EjhdCdNOd08frxzx48ODBg4IXF5Xz3IJNHTJ2hxGEpmkx5L62byL3un1e07QvhBC3CCFO05vNAFYJIb5C7gV8u963CrgVSTKfArcYDuuvEyorK5k4cSITJ06kd+/e9OvXz3wfiUTS9l24cCFXXHFFJ83UgwcPewNqmqK0tj7ei4s28/Jn5R0ynw7NpNY07XXgdcexG5TXLyI3Y3Hr+xiWRvG1RGlpKZ9//jkAN910EwUFBfzyl780z8diMQIB969g6tSpTJ06tVPm6cGDh67Huop6jr77fW47YyznHzIocwcdVQ0RhvYo6JA5dbWTer/DRRddxOWXX87BBx/Mr3/9axYsWMD06dOZNGkShx56KKtWrQJgzpw5nHLKKYAkl0suuYQZM2YwdOhQ7rvvvq68BQ8ePLQzlpXXcPTd7wPwwZpdrm0aWmI0R5NjeKoaInQvCHXIvPaZWkyZcPOrX7Bia227jjm6bxE3nprNXvZ2lJeX8+GHH+L3+6mtrWXevHkEAgFmz57NNddcw0svvZTUZ+XKlbz33nvU1dUxcuRIfvSjH3k5Dx487MV464vtjOxdyKDS/LTtVm2v49S/zjffF+S4i+UxN77JsLICZl9lbY+eSGhUNUQozfcIYp/Bt771Lfx+PwA1NTVceOGFrF69GiEE0WjUtc/JJ59MTk4OOTk5lJWVsWPHDvr37+/a1oMHD12LSCzBZU8voiAnwPKbT0jZbld9C+c89JHtWEE4WSwbfok1O+vRNI3djVG654e4/JlFJDQ8gthTtGWl31HIz7dWFNdffz0zZ87klVdeYcOGDcyYMcO1T05Ojvna7/cTi8U6epoePHhwoCkS5+XF5Zx70ED8PhlaXlnfwvw1uzh9opXLu35XAwD1Lemf0zeWb6emKcpD35vCD59eBEChiwZR1WAFtfx59mrufWc1C645hrdW7ACge0FOUp/2gOeD6GLU1NTQr5/8YT3xxBNdOxkPHjwAUNMYJZ5IjiZ65uONXPvKcp5Vwkp/+uxifv7Pz9leYyWqfrWjznxdUdeCpmms2VlPTZO0ELTE4tQ2R3nnyx0MLs3jqBFWHlc45E+67ubdTebre99ZDVgkBNAtr2PMzR5BdDF+/etfc/XVVzNp0iRPK/DgYS9ASyzOhFve4uZXv0jZZu5XVuWGrTVSeDdGrOd39c568/WW6ibe/6qCY//0Phf8/RMALn78U8bf9BYbKxsZ06+YcNAihVg8mZju00lBRblCGt09E9PXGzfddJPr8enTp/PVV1+Z72+77TYAZsyYYZqbnH2XL1/eEVP04GG/wxvLt/Hq0m3c/53J5jFjlf/SonJuOX2srX1tszy3crsV8OLXqxgY5qR7Z6+2CfTdjRHeWLYdkJrA7bNW8OHaSgDW7WrgsGE9bNeIxRO2942RGO+u3Jk09y3VkiBuPm0MY/oWZ3vLrYKnQXjw4GG/wvpdDbz5hRTYlz/zGbOWbrMJ5epGSQINkThLy6upa47y3IJNsiim7gso391Eg04IPt0XsXDDbt75cgf3zJYLvpG9CgH425y1zFq2DYC65iiPzFtvm083x+o/6jBttUTl3M6ebA9KKd/dCGAzT7U3PA3CgwcPXzvc8uoKehSG+PGMYUnnKupa6FEQSlmf7DuPfMy2mmauOGa4eawxGqfIL9fLBkEAnPbXDzhv2kCeW7CJ1TvqefYT6XvQNDjnoY84/5BBpgZxy2vqTgYwoHsuq3bUsWC9LAJRmBOgzsVpbfgPPr32WA66fTbRmF2DiOrkNWlgCfk5fl5aVE5DJG6amHoUdoyDGjwNwoMHD12Elz8rZ1d9S5v6PvbBev7wxqqk49trmjno9tmc89BHNkexCkMLUM1AjS1WAlp1o70MTqU+x8c+kCt/g3e+2FrL1S8vY1WK6xx6gN10NH6AuxnI8B/0LMyhKBwg5tQgdMIIBXzccvpYnr98OiD9HPkhP/kuTu32gkcQHjx46HTsqG3mqueX8ONnPmu3MdfvauCQ378DwKcbdnP8PXPNcy8tKudXLywBYHBpXlJf1cFc3WTPRTJCSQ1kUyrp+lNGc9Ghg23HxvcvcW3bLc8yMQX9PqLxBI/OW8etukZiaBAhXcMxHNoVdS1MP6BHh1Zy9gjCgwcPnY463dm7Wbejtwcenbcu5blfvLCEFxaVU9scta3Qh/SQOUl/nr2aB99fy87aZmoa3ZNVDUwfWppxLieM6WX6JgxM6G9pEOt/fxI9ddOQkyBicY3bZn3J3+dLjSWqRzWFAlJc5wQssT3zwI7zP4BHEB48eOgCGJFCiRTL8T++uZJ7ZyeHdjqxs9bKPehVFE6+jkPYL95UbUs6698tF4D/LtnKHf9byfMLN1PdZJ0/aHA3W/9Txvfh4QumZJxXv5Jc2/vBpXkM153WIPdvGdRdajL5OZaJKOAXpsYAcM6DH9ESk+avoN8gCKt932L7ddobnpO6A1FZWckxxxwDwPbt2/H7/RgbGy1YsIBQKH3s8pw5cwiFQhx66KEdPlcPHjoThiM4lbnm/vfWAjCqTyFDe+YzrMwSrglFA5j2u3dYc/s3eObjjaavQMWpf53PO784ir7FYbbWNDN7xQ6bE3pAd7u5KRJL2M5///ChfLphkfn+sGE9KAxbSWmhgI+Iw6kM1gZeT10yjZZYguNG9zJJ0YhG+ut3JvPy4nJTiwHdxKTc34INVSahBf1yzHDQWtcXupTlaE94BNGByFTuOxPmzJlDQUGBRxAe9jkYQtglWdkUpACXPb2InICPVbd9wzzW4hDIj3+wgdtf/9J8f9K43lTWR/hkfRWbqhp5fdk2mvU+T3+80dbX0CBA2vhrm2OmD6IoHOCI4T0Y2jOfy488gAkDShhWJstq3/2tCdwz+ytuP3McFz62AIALpw/ik/VVNt/DkUoIanFukNlXHcUg3QfSuzicFIUV9AvT/Gagsl4ShGVisjQIlaw6Ap6JqZOxaNEijjrqKKZMmcIJJ5zAtm0yPvq+++5j9OjRjB8/nnPPPZcNGzbw4IMPcs899zBx4kTmzZvXxTP34KHteH3ZNtZVyOzi5mjczBWAZIZYuc1eddkghLdX7GBpeTVNjpLXry7dar4e0iOfB747hQkDLIfwA++tZXdjhMkDk53Eat2jnoU51DZHqWmMMnlgCUtvOoH8nADv/mIG5xw0gJG9C836S2dP6c/83xxNme5HGNIjn5tPH8sbVx7JudMGpvwchpUVmKYiNwR8PlvJDoDKBqkZGU5qQ5MA98J+7Yn9R4P4329h+7L2HbP3OPjGHVk31zSNn/3sZ/znP/+hZ8+e/Otf/+Laa6/lscce44477mD9+vXk5ORQXV1NSUkJl19+eau1Dg8e9jZE4wl+/I/PKAoHuPPs8fzoH58p55IJYmOl3XGdq0ft/OCphQDM+/VMAHxCaiBqyYniXLmiLtIFp98nzDDUY0b14rNN1QA8/L0p/OKFJRyqZDEXhgPUNceobopQVpjsz3CDEaKa106hpkG/YEOlvJ8fHDGER+atNzUIg1jUqCXPxLQPoaWlheXLl3PccccBEI/H6dOnDwDjx4/nu9/9LmeccQZnnHFGV07Tg4d2xaYqKfBrm2M2cpDHosTiCZ5bsImjRpQRiSeSzEC9inJMRy3AfH1DncOG9WDe6l02p3OJnnRmmK76FIdNAjFMO6GAj+PH9GbZmN62DXiKcoPUNkWpbowyQvF5pEOvojA3nDKa48f0yqp9JgT9PtPENlj3TexymJhUFIQ8gmgftGKl31HQNI0xY8bw0UcfJZ2bNWsWc+fO5dVXX+X2229n2bJ21nY8eOhgNEZiRGIJSvJCPP3RBpaU19CjIId5qytS9tE0+Pk/P2fWsm1cclgjz3yyMcnpu6GykR88ZTmKl5ZLLaCnS4nrEl2DMAR/v5JcK+O4IIcF1x5DwGcJWjVktCgcYGu1DHMtbkV11EsOH5J120wIKOaj/t0koRkmJjfTlDOUtr3h+SA6ETk5OVRUVJgEEY1G+eKLL0gkEmzevJmZM2dy5513UlNTQ319PYWFhdTVuWdpevCwt+HUv8xn4i1vA3D9f77gxUXlPPj+Wr5IsZPjmZNkmXujTlHAL1wjgsBePdUYr6dLiYlSnTRG9SkCYMbIMvNc3+JcygrDtsqnqrmmKBykqiFCXUuMktyOqY6aCSoJ9CuRZi7TSZ3Gd9FR8AiiE+Hz+XjxxRf5zW9+w4QJE5g4cSIffvgh8Xic888/n3HjxjFp0iSuuOIKSkpKOPXUU3nllVc8J7WHrwXWVsj9Cdz2TXbDT2YeYHuvZjOnQm7Qz/ItNYA7QRikc8r4Psy+6ii+OcUqcNer2L1m0eSBJfzqhJEU5QbZrudVlHTQ/gqZoBJEbz3HwQjfdTMxdTT2HxNTF0Mt2T137tyk8/Pnz086NmLECJYuXdqR0/Lgod3xkV7KOhMMEwpIU1BTJEHQL1wd1wamH1Bqlr5WCeLW08eAEIztJ7OVhRAMKyuwVWlVw0NVvPzjwwD401tWbaeuIoiAbjIK+gX5IT95IT+7HHkQnQlPg/DgwUO74sVF5Vm1UzfJyQ35aYrGyNOdroXhAO/+4iiz4uqxo3rx9v8daTMPqT6I6QeU8r1DBiVdI9AKs0yJUvKiKLdrNYj8nABCCIrCQdPsFlQ0iDMn9ePbUwd0+Hw8DcKDBw97DDW72fApGLjy2OEE/T7++GZy9dUHz59Mj4Icbn51BQ0tcRpaYvQszOG5HxzM0J4FZvTSpIElDO9VaDOzqBrEwO75SWOrKM1ix7W+JVZoa5/i7MJc2xuGllCg52eUFoRMs5fqg7jn2xM7ZT77PEFomtah1Q73FmjZlJj04KEdMWfVTq7/z3LG9y/hxlNGp2x35bEj0DSNk8b1oSUW58Q/W/60E8fKMO/ckJ+KuhZiCY3LjhhqltZojkiCMHIhVCFZqmgQ6ezzn157LDnBzJpEH6Wu0YBuyRVfOwOGxmMQRK+isOmUT5dg12Hz6fQrdiLC4TCVlZWUlpbu0yShaRqVlZWEw12z6vGw/0HTNH75whJqm2PMWrqN/npxugN7F7JyuxV5N3OkLDUhhGBIj/yUC5m8kN/cv0HdYW1c/xJgI2P6yqgkNSw1L+Tn92eN46DB3dPO1c2Z7Ya+SoG9/JyuEY2GBmEkwPUqknP3+4SZxd2Z2KcJon///pSXl1NRkToOe19BOBymf//+mRt68JAC//l8Cw/PXcdrPzvcXFA1tMSY/eUOHp23nhcun0446Ke+JcaMP77HrvoIt54+httmfclDc2Wp7WtPHsXLn21hWFkBZ0zqR48Cu2kn1UItN+g36zMd0NMyF509uR9TB3Uzk8ZUTSHk93FemrIWrUU2ZqiORtChQRgZ3V3ADcA+ThDBYJAhQ9ovicWDh30ZP/+nLCxZ3xIzi8Bd/PinLNggt8zcXNXI8F6FfLGlxszuHd23iF5FYTZVNVKaH2LqoO4cMTz9HgUPfHcyAx1VVHP1UhVj+xUxUamjJIQwyQHsJqb2ThIzxnPOrTNhJPHlKyYmcC9J0inz6cjBhRAnAvcCfuBRTdPucJwfCDwJlOhtfqtp2utCiMHAl4Dh1fpY07TLO3KuHjzs7zBqG+2qj5gEYZADYJa0qFDKao/sXWQ6km8+fYwp6NPhpHF9ko4ZtYzG9StJaw42NIiOshgvvO5Ymxmrs2Hcn9PE1FXoMIIQQviB+4HjgHLgUyHEfzVNU3f2vg54XtO0vwkhRgOvA4P1c2s1TescV70HDx4I+OXeBhV1LeYeBUN75LNul0yAM4hha7UsXXHdyaMoyAlQ3ywT3A7sXdTma/t0id83Q/SQSRBtvlJ69HAp39GZOHtyP5qjcTPBb1w/932sOwsdqUFMA9ZomrYOQAjxT+B0QCUIDTB+VcXAVjx48NBpeObjjbyyeAuTBpSY8fa71I13hNwNbUNlI7vqWtiwq4H3VlZQkBPg0iOGAvDncydx/3trbBvftBZGgbre2RLEPhp0MrxXITedNsZ8X+ayS15noiMJoh+wWXlfDhzsaHMT8JYQ4mdAPnCscm6IEGIxUAtcp2laUq0JIcRlwGUAAwe2n7PKg4f9Bdf9ezkAizbuNo9V1LXw9/nrOWlcb2oao5wwtjebd29mZ10Lp/51PnXN9pIYx43uxXGj96ya6W7dQd09g6PY8EHsm/Tgjpd/fCi76pJ3y+sMdLWT+jzgCU3T7hZCTAeeFkKMBbYBAzVNqxRCTAH+LYQYo2mareqXpmkPAw8DTJ061UsE8OChHbBiay3/WriZx+avp7opSve8EKX5IVZurzPJ4cczDsgwSuuQq+cpZApJ7Yp6RF2NyQO7ZW7UQehIgtgCqLng/fVjKr4PnAigadpHQogw0EPTtJ1Ai358kRBiLTACWNiB8/Xg4WuPeasr8Ath2wjHDc9+solo3L1y6lc7ZT7CFt3XUJIXpHdxmE91h/UjF0zdY43Bid+dOY7DhvXIaHM3NYj9SYXoQnQkQXwKDBdCDEESw7nAdxxtNgHHAE8IIUYBYaBCCNETqNI0LS6EGAoMB9Z14Fw9eNgn8L2/y/2RN9xxcso2VQ0Rrnkl9X4jXzq2/CzODTKuXzFLy2UV1Y4oQ1FakMMF0wdnbGc5qT2G6Ax0mL6maVoM+CnwJjJk9XlN074QQtwihDhNb/YL4AdCiCXAc8BFmky1PBJYKoT4HHgRuFzTtKrkq3jw4CFbPPnhBrZUNyXt+exEc9SuWZTkhZgyyDJz9FMyjjsbponJ44dOQYf6IDRNex0Zuqoeu0F5vQI4zKXfS8BLHTk3Dx72NcRSmIwAdjdEuPG/X/DURxtSZh9/8NujeWTuOp74cIPt+IG9C225AV1VChssE1NXZRbvb+hqJ7UHDx7aCUZ2sxsa9M141u1qMGseqZg2pDv9SnJt2sEfzh7PwNI8BuiZxf/5yWGs21XfpSGmnompc7H/hQR42OuxsbIh5daT+zr+Nmct5zxk7VmeSGisrajPqt9hd76b8nxDi8x21jTYWNloO3fGxL48/f1pgL1g3bem9ueQoaXm+wkDSjhzUivrfWkaLH0Bok2t65cC+2MUU1fC+7Q9dAg0TeORuevYXtPcqn51zVGO+uMcrvt3aifqvow731jJgvVVZoTRkx9t4Ji732dpebVr+/Ldjdz/3hrufGMl8UTqSO/6lpjSxxLW3xjbm9vPHGfutjZxoL0O0h5j/fvw8qXw9o17PhZWNVcviqlz4BGEhw7B6p313P76l1z1/Oet6re7QSZMvb5se0dMy0QklmC1i6mltahqiJh7BmeL8t2NNLSk33/5PX1bTWMvgOVb3B3Lp/5lvutGPE6o1zPCVwF+MnOYrbR1uzugm/V51zoj3NuGkF8SmccPnQOPIDx0CIzCbvUOQbisvIaX0mxJWdUo+zVlufF9W6BpGsfd8z7H3TOX2uboHo01+da3mXLb7KzbN0fjHH7ne/z8n4vTtrvs6UXsboiYmcW7HCRU1xzlzjdWmhnIKtyKzTkJ6cpjh3PbGWPNfRZUvPLjQ3nykmkZ76UrsK+X2tjb4BGEhw7Bthq5Sg0H/dQ0RU1T06l/nc8vXlgCwOoddWyuarSRyG6dIOIJjTE3vMGKrbWsUjagqW6MMPnWt/lkXaV5bHNVI7sbIsTiCdbszGyv31bTbNrhr3tlOd968MM9vNvsUFHXwmtL5XacC9ZXsbai3ow8eufLHRx/z/u29rXNUdPU9Ke3v+KVxRax/uqFpfxtzlrX66iyszkaZ8OuBvMz/tM5E5g8sISzJ/fn/EMGuQraSQO7cdSI9CW7uwodXazPgx1eFNM+jLdX7CA/x8+hB6TPqk2HRELjj2+tIj/k56dHD086P2vpNnJDPo4+sBfvf1VBQtOYObKMrdWSEMJBP8f96X121rXYkrfW7KzjuHvmAjBtcHeev3w6IMMxDTRE4px0nyzB9dn1x9E9P8QHayqpaojw8Nx1HKw7UE/5y3xqmqKcPK4Ps5ZtM9umwrqKBvP1f5fI+pC3vLoCn4DLZxzQYRU9D7rd0jRCAR/H3P0+VxwznKuOG8Gspdv4aoed3JqjCXMTHYD/+9cSVm2vZ3z/Yt74IrUJTnXwX/PyMl5evIVfnTASgBkjyzhrciduLNXOK33//qQ5JOIQqYdw11V09TSIvQyV9S2tduymwg+eWsh3HvnE9dzLn5Vz2B3vpnVsAqyvbOBvc9Zy11tfMfi3s2xzi8UT/OTZz7jkiYU0ReJc+NgCLn78U8AqCd0cjbNTLzSmmjm2KeMs2FDFVzvqiMYTriYTkCaVs//2IT959jMAyvQ6+Ys37TYrgc5ats12ne01zXywZldSSYl1u5K1jMc+WM+j89dzz9tfMf6mN22ZxoamU92YOow0VdkKkJqAqvGAFZK6THc+b6i0SMvYMKc5Gqe6McKg0jw+uvpo+pXk8uD7a/nxPz5LeS2QezoY3+s7ui/D8FPk52Ter6FD0E57pheEA0zoX8w9394PdgJY/DTcO1ESRRfB0yD2ImiaxpTbZuP3Cdb+7qR2H3/1jjoWbKjiuwcP4qrnpZmnsr4lbUnhHbV2snpt6VbiCY3LjhzKQqUC6PtfWdu6appmlmVQNYJH5603X1c6YkVZQZkAACAASURBVPaPv2cut50x1tZexdqKelvF0ecXlpMT8CcldYEUrI/OW8ddb62iOZrg3nMn0rMgh/qWGMeP6W3TIJx4d+VOaptjPPvJJmLxBKeM78sFj8nyFRMHlPDvn1h5nX+fb93PXW+t4upvjALgX59uoqwozOoddZwwpjdXPLeYJfrn4URpQQ4tsbjNjGYUrGuJJahuijKgWx59inOZNLDE5mA2YGz0oyISSzB3dYVJngaMaKXOg7Hibx+C8PsE//np4e0y1l6P6s3QVAXxCPi6Jnvd0yD2Iny2Sa4m4wkt6cF24ryHP+but1Yx5OpZvLdqJ02ROONufJM3lm9LahtPaKzcXstx98zl2leW26JudtS28MbybYy6/g2aIskrlZ21sq2xX+9ts77k9/9byc66Fj5cs8tst1FZAS8pr2HZFp0glFX3Q3Mtm7mTeAA+XldJVWPENUv2wzVyBX68XiQuntBs5HDB9EHm6w/W7OK2WV+aJSNWba/jO49+wmVPLwJg9c46RvdJds4W5wZtms3zC8ttc/58sxVqunjTbm59zdra5KH317Fo424SCY3fvLSMix//lN+9vpIb//tFSnIAeHFROeNufIuGSJyRvQoBKyO6ORqnpjFKsZ65PLjUfb+Fe749kaGOvRhG3fAGP9Tvt0uxt5uEasrhy1e7ehbuMHJHulCD8AhiL4Lh2AX4bNPulO1qGqN8tK6Sv7y7Bk2DB95bw/pdDdS1xExTQkJZUj46bx0n/tnaTuPbD39svt5R28wf3lhFUzTuujo1BPlrV9hXbVurm1i0aTej+hQR9AtTYwBYpyd2nTyujxnNBNAYiXO4XmV0h048xubsfp9g0cbdbK5qZIQuKFUsKa8mN+jnwfOnMLjU2jP4zEn9+MPZ47np1DGcrG9l+c9PN9v6qolmmqbx5bY6xvdPtuu6be/o1HRe1COw/vN58t5W//evz00SMtA9L/3+BiD3dX7w/Mlcf8powCrv3BiJU9UYoSRXEsRPZg7j21NlgeSg3xK8w8sKeePKI5PGPXVCXwBuPWNsxjnst3jkGPjX+V09C3dE9YRGzSOI/RK1zVE2V1lZrapzcaO+zeNrS7cy9ba3zX1/AdY6bOgCQWWDXeA2KmGiC9bb6xyqkT476poJ6vVtml1CS3fUtpAf8tPbYYbaWt3M55uqOWhwN8oKw6b9HyyhesgBpUmmj0l6ItbOOkk8d31rPNOGdOe8aQPYpvsMDhvWg6U3HW/rV1kfoSQviM8nqFa0q8OH9eCcgwbg8wkuOXwIgK2UhBB2p/TOuhaqGiKMctEgermY2ip1gps2uDsAv9QjsJx+osKcAJuqGpn95Q4ATp8ohfOOOqvdRYcOThof4JTxfThxbB8OH96DBdcewzfG9Qbgb++vpboxahbKyw35ufWMsRwxvAfP/uAQs39BToBQwMfMkT2ZMVJGHwV8gr+cN4kF1x7Dd6cN5LqTR3Gp/vl0CdrJB9HuqNed/Ym9MHM/pv92PA1i/8S5D33MEX94D01/eFRHZ4Nu7vnlC0vYVR8xTT1Asg1dWE5hI+mpTonvX7/L3l7dGnJHbQvBgFyNVrs4iHfUNdOrOJwUDrmuop6GSJy+Jbk0Ruwx9pUNEYJ+wTlTk6NlTILQ72dUnyKe/+F0Bur1fhIaHDmiJ0XhIFOVCqLVTVFzY3tjnj+dOcwUxAC5Qb85hoHjRvVik0LCK/RKpgf2LuTp70/jD98cb54rK3QhCN0c10spcR2LJ2x5CSeN680HVx/N8z+cTrG+2r/jrPH0LQ6zTY/mevr707jx1NHcdsZYFlxzDLeePoYy3degElNZYdj0EyzZXM0BPfM5c1I/83wo4OPp7x/MQTphAeTpjufHL55mfh5GLkRZYRifT3DpEUO5TtdQOhUmMeylBGHAbZX+2lUw5870/WIReOIU2NgBodKGBuERxP4JQ1it3F7HztpmInHrITLi1g07urGSrWqImKtYAwJsYaWAuZE82CNkQO7/e9qEvvQszGFHjaVBVDdFeHflDgb/dpbpA9mwq8E1u3aNbrbJC/nNyKPRfYoIB31UNbTQPT9ETsDPuQcNsPWbOEAKfWNlbcxXdZ4a/o5nLj2YJy4+CJC+DEM7evyigzh2VBm/OH4EAb/1E84NWWNcOH0QC649hgkDSmhRNLOlm6Up7MA+RRwxvCdHDrfi/Q8ZKoVumbKrmUE2p47vYx6raohQoRDEBdMHUxQOMm1Idz67/jg+vfZYckN+8nICZuJfTsCPEILzDxlEWVGY700fTEwf3Km55AStexpWVpAxKSw/ZMWaGJnGe03Noi40j7QKbkJ44d9hzu/S9ytfABvmwZvXtv+cDB+EZ2Lav/GNe+dx8l/mmyYmn5ACXlPU8irdhLReNy+NVOz0Qlj+i6ZIHOp2UKsQREKzl2je3RghPydAj4IcKhtaTIJ4f1UFlzwhN+3bXNVINJ5g9Y76JIeusYk9yFX7ybrwPPrAMlpiCSrrI5TmSyF702ljuPJYK3+iW14Qv0+YGkQ4kCzQjNVvOOg3cxI0DfJ0QTjzwDIevfCgJMFpaBAgi86VFYYpyrWXpl64sYp+JbnmSr9YOf/NKf350zkTXEMoB5Xm8+D5kwFpptpV10JA96ar5je/T5hRSHkhv6ntuGU3GyY9p+8jrNzH0J4FSf2cCCuEYvgmOj9aKQUS+u+wvU1MzTUQSR2N1mok0pc+SYkteshx33YKu41FoFE3CZtO6hg07IJ4G+e4B/AIootQ4zDnVNS1mCam7vkhGlpiNgevYdc3ahVdduRQ81w0rvHuShlmOrR2Adw9gtCaN2zjq4SiaVCQ46c0P2SagwBeUEpg5AR8rKtoIBJPmPb6288cyyWHDSE3FDBzAvJzAtxzzkSW3HA8uSE/mgbba5spLZBaQDjo54qjh3P86F48eck0hBDkBHxmKQ1jtZxjIwhLuAUVDSFTDL8qKPvoWk9R2B7JvWjjbkb1KbT1OfrAMh65YCpCCM6a3J/DhvVg0XXH2kw7eSGLrE75y3waInGuOn4EC687lsE93KOL8hSNRtUKDPTvJufoNG2FlfsfkmJsFSpRhkxy3Use7Y6y7d8xEP4ytf3GaytB7Fgu/+eVpm+XLV64EP6g+4oME1OkAf54ALz+y/a5Rivg5UF0ETbvtpdcHtmrkKiuQXTLC1HXEjPNSqCYmHTB3KfEEipGfkBJXpD+zTKKKXfHQuBos02/brlghe2TnxOgtCDEpk2NBF22kIzEE2zStYRhZXIV+92DZSjp6X+dzzbdBJUb8hMK+AgFfKaQ31rdxPAya+Xr8wkevsB6mHMCPhojcYSwiMGmQSjCTT2uFpVzg7ryNsxERWG7BtEYidvyPoQQPHbRQUljlRbk2AR8bshvagYGehbkpM26Vk0/biv6Jy+ZxuJN1TbTGNgjlFpbPC/k8nl2KdoqeLNBXXIkWZvRVju/ocXEUydRtgqrlP3VorqT2iCK5S/BqX9un+tkib3kV7T/oL4lxrTbZ/PqUvnjvvtbE/jG2N5EEwki8QRCSLNHQ0vMFmJ5x/9W8sby7ebK3U1wjOxVaPos3l6xw3buFMWGDjLypXt+iKqGSJKTGaRWYqzyCxyCOej3mT6KPEUoG8J+d2OU0jSC0xBeOQGfufpVBaiqTajCMi+UniDUfoYwL8pN7pMfys78ohJEnoMgDuxdyGTFie7aP0cliORHrU9xLieN65N0XNUInKSk4tYzxtp3h2uuod/qZwFt7zMxtaeTuiMiotpKZEa/+J4VfUyCpiU7qdv7GlnA0yA6Gc9/upmddS088cEGQDoo80IBWqKSIIJ+HwXhALsbIjYTE8A1ryzjnKkDCPqF68q1rChMy6YEBJOLmfUpzuX+70w2S1Xk5wQozQ9R3xIzzVYqFm/azfMLpcnJuRoN+n3mM5qXYpXsDItVYbQLu5CLcxybBpFBsKuC1fh8CsPJ22PmZiAas50yv3DAj88nuO+8SUwb3J3eLlqXE+p83QgiG6TTUL53yCD7gdeuYtDyFzlI3ADB6W26XrvDcLC2p1CPNmZu01q0lSAMod1eGoSBRNzyQRhjJzqfIDwNopNhJMAZAibgF+QEfbTE4kRjGjl+H/k5Ad3EJB2535oiw0Vb9No83fJCNuFloCQ3iJaitEFxbtC2GpcmJil83BLkbn51BV/qUVZO4RZU3uemsLOXuSSdGTDt5CmIwPban72JSYXhe3CamCB7DcIgEp+QZjKA0yb0zYocZH/1s2nbir4ktxX7PzfJ31a+aN4LNYh2RGNl5jatxR5rEO1MEJobQXhO6n0ejXp+wy69gF3QLwgH/DRHE0TicYIBH4U5AZuJ6fdnjeOKY4bTEIlTqe8R4HOpR5Eb8tto4RfHjTBfF+UGbQ7fghx/2oqnKpwaRCiF41glErekM2c71ZGq9vUr99YaJ7UKQ5soyg1woNjEwpzL6YEMcc3LkmjysiSSVFB9EOE2ahBu33NK+CWZ+IlzwtjebbpeWnz8IDz2jdb1MW377ahBNFZlbtNaZBK+r/0fvHu79X7V/+CukXLHPGh/808iZmlKXWBaMuCZmDoZRn6DkQgX9PtsGkTQL8jPCVDfLKOYSvKCBPw+CnThuLainl4uCV0ghVCTrkH0LAgRVCJg8kN+u7ANBVxX5AGfMOPzDThXo6GA4hcIKiYmZZWcjiCsSBt3DcKtLWT2QbghN+jn+4H/0UPUcrT/M56Pz2yFBqHvXtbGekJ5CqGp+RodBp/8fO47Zxx5EwZmaNwGvPGb1vfpiCQvQ4MQ7fiZpptnIgELH5Ovj9bzHda+Z2VhQ/sL8ViLZVKKtW7HwvaEp0F0Il5YuDmp7EXA5yMc8BONazTH4oQC0sTUEIlT1RAxa/kYwnxdRQNHjXTfzCUc8psmpoDQbKtyIQQBh4lpWFlyjL2b+UQ1Tcn3KUxMyvXK0jhXjXY5Nh+Eu9AO+NQ5ZyfYezuilDSfXFkHkUIgW6IxzHhtXf3nt4HQDAR8gh4F2Wl4JnxyvvkBbe/Zca0j8iAMDSJckr5da5BOg6hcrbRLQPlC2OoouR6PyIimer2q8e4N1j3HWqA2uYhmWkSUcjrtbb5qBTwNohPxqxeXJh0L6j4IkMlxQb80MQFU1LeYq1A1kugsJT5fRW7QMjH59HwDsEw2qmDPC/ltK/jhZQWs3lmfFLEEyStoY5yATzgS3Kzx0vkLTCe1S3JcumsX5mS2x395y4lJBUQ1XwA0CJgE0TrT0XcObttqXE1ObC2W33xC6zvpRNiVpRmS0BFRTM16Vd1wcj2tNsNJEOpnuE1/bv0hWPcePHNWcv94FB6eAbu+gsvmyNcn3w0HXQqv/BC+eAVu2A2+LBcbLcp+6V3gezDgaRCdBLXYnoqA38ofqGuOEdKd1CCT5wwTjroadQshDfqFbbXtE5YgNkJiVU3AWPkfMVxWVx3bT1Y3zcYRbBCEM34/20gdg1QKMoSBOtEtC59JroP4ABJCXieAfNCy1USOG92LO84ax69OODCr9k4Ut8bB7EA4mHwfGaGbmLoi2iUlOqJMhGHOEe3oiHcKYdVkFNVzHYJ50FCBK+IRSQ4AO/Qy8OWyKgEr9dyG5urkfqmgEkQXahAeQXQCVmytZeR1b7ieC/iEKQhqm6O6iUm+r6hrIawLYVVw+10cl0atHyPA1S80k5QMgggoqxfDfPLohVNZfvMJpoDOhiBCOtE4TSiGCStdiKucq04QYfcQ2VTo1sYVuaYLztaamMJBP+dOG9jmpLOSLEp9tyv8+n21tz180ZOwe2Pb+iY6IMxVy8Lx/cUrsHVx9mM6ta5PH7VeG9FEQthNPypUIW44l4N6rlJI9wW+eS3sWgOfPJx5Pi3KdTwfxL6N+95ZbXuvmh6CDg0i6PdRqAvO+paYmYjmZvpRo5BCAR8+IUwfhF8I+urEcM5B/fU2yRpETsBPQU7AEtpZrK4Ngek01XTTBeKlR6QvK+2mQWQjhLONunIi4TM0CCkE9sQ30Bq0KkS1PWCamNrRJBFrgVevgKXPW8daI+xNH0Q7ltzIZqwXLpJmnmyhfmYt9fDWtfb3IJ3iEV349xgBfkWTt2kcOqEE9X1LQrqvb8mz8Ncp8L9fQf3O9PNpqXUfu5PRoQQhhDhRCLFKCLFGCPFbl/MDhRDvCSEWCyGWCiFOUs5drfdbJYRog0F274FaGhrsgi7gF+bqub4lJqOYFAGWZ2oQyYL7o6uPNvcYyAn48AkUH4TGiF6FLL3peM6cJAlC1SBCjqgaw2GcjfBMZWLqVRRm6U3Hc+kRQ926WdfS71fVILIhCLechqwgZL+AkAThnHdHYU98EG2CaWJqR4Iwxoop+1+0RtgbK/N2nVM7ma3U4nfq/Jwr9ohh7hFWaY0ffwKDDlXGctEgAromHXKpp1VTnnzMds29w0ndYQQhhPAD9wPfAEYD5wkhnAXprwOe1zRtEnAu8IDed7T+fgxwIvCAPt5ejUgswe2zViRlQFc7tg9VhXDQ5zPzAeqao4QCfpvgNISZmwaRE/Cbdu6AXzg0CNlGFapBR1STfazsTUwGQbg5e7MR4oaFrCCU3myW1K81OQEKNL9dg9jT/IZsURgO8njwTm4JPN4p1+sYgjDKPLQkH8uqf6z955TJrxHLUqDa7kmZnzNTWzX3ROohmC+dzX5Fo1VX+c366n/eXXDPWHefUO0W+f9f58M7tyafb9nHCQKYBqzRNG2dpmkR4J/A6Y42GmCEIhQDRvWt04F/aprWomnaemCNPt5ejfdW7eSReeu5bdYK2/HqxijnHjSA86bJvRFUOadqEAlN2vdVMjB8BakEt0EQLVFZx8kgCOEiTINpBKxBEM6QVjcYq/1sS1Y4EdP3vSgId46pxwhzndg3n1Mn9O00gvD7BDP9S7gg8HanXK9DfBCmBhFJPpZV/47QIDJoMNmaZ2IpSC/qqCxgrOa1uNQgQrrpyK8shlQhXq/UQavZbIW+Akz4jn68XM7ty1clkSTdw77vpO4HqJsDl+vHVNwEnC+EKAdeB37Wir4IIS4TQiwUQiysqEgRXdAFUDUITdOoaYrQLT9k2ujV1XvQ73PU8/fZyMAQZnkhP/3FTr43tZftWoYZoykSx6eM6yYCg2mStYxz2ZiXg6aTum2C1ihr3prSGXsEnSAGloT4y3mT9p4cgfaGr50IorEK6nQhZ2oQipBqTWSS5kIQmgYVX7V9fpnqO6kEUZcm/yDVPaXSIOIxnSB0k5GqQcQUUvnKEZCinjvjAWl6qimH7clh7673sI8SRDY4D3hC07T+wEnA00Jknx6padrDmqZN1TRtas+e7sljnYkGPUu6KWL92BojcaJxjZLcoLlHgRrlE1Q0CJCrc5sGoa/ShaYxP+dKbmn5g+2aJkFE4/h8qg8ieX6BNNqBQS7ZuB9DKXwQ2aJFJ4hswzh/c+KBXL8n22XqK2uf1nXx5J0D/fuNNadvlgl3jYC79TItmgtBtEqDMExMigBe8hzcfxCseadt8zN8IKmIqlkliO3ubcCsXWWbJyR/foYPwkiGM5zOKkGo5T+ckU7GZ9dvqoyEKuwjiWubvjNkyGVTKJsPYt8stbEFUPeb7K8fU/F9pI8BTdM+EkKEgR5Z9t3rYGgOxk5hYPkfSvKCfHPKAPJDfvoU5/LGF/KHK4SwFblTo5oAco1z+qpGrH7Tds3iXPkjjSU0hw8iWQ1Pp0EYyEqDSBHFlC2MfS9CDsL612WHuJbo+NGMA9p0HRO6BqF14YPWKdBc/AVtgWozN01MqjmmNU5ql3LYhmCsWAXDjmnD/AytJMU81NV3usqvRp6COk+3PoYGkYjKnAhTg1BMTKnCXw30Hg8XvSZfh4sk0RgEZUQ7uV0T7J99PGq/bgejIzWIT4HhQoghQogQ0un8X0ebTcAxAEKIUUAYqNDbnSuEyBFCDAGGAws6cK7tAmN7ybqWmHJMkkZxbgi/T+5Y5hSsamXWoN9nM4GYMfsptldUI2WEQhA+FzNKOoIwmmtZ6BCWk7pt6wvDxOScz8FDS1PuzrYn8Bvms32NIDZ8AP/5iWWuMQRntk5aFWtmwyqXXB1TwKdw6GaCqw/CveJw1jBNTMbYcZhzp7WKVzWIdDkEmz9W5qkSRCofREKOHXTxQWRCYW8lL6JAPs+GnyERk7Wedn5ptU/lg3j7BqhaB3P/2DH7YjjQYRqEpmkxIcRPgTeRJvHHNE37QghxC7BQ07T/Ar8AHhFC/B/y13KRJjdi/kII8TywAogBP9G0vX/3c2O3tx01lopqbC2qCnJnSGeqeka2cylWKGqsvWpWcjMxpYsUMkgpm9+caWJqYwnrqO6kzkajaQ+Y972vEcTCx2D5i1A8AGb81jK9tMXE9MzZ8v9NNfbjbqTTmkfRjSDM1UgbBVwibv+/5h2Y8zuoWgtnPWwXrk5hr2Lnl/Kzq9mc3kmtruabq6Gor/6mFb6sgJIzEcyDxl0WkUUaZLVYXwqNRP3dfvyA/AMYMgMGJO+G2J7oUC+hpmmvI53P6rEblNcrgMNS9L0duN3t3N4KQ1toiMRZvaMOn0+wpFw+cINLrZWxkwRUjcLIdxjaI591uxosIZxCVS62EYSqQbRu7q1pbgj21pTfVnHz6WP4/esrmTake5v6txYnjC6D7dCncK+PlG4dDEIwBI2bQ3lP4TZmm8Jc23F95/RBGM+G8b8lSw2iplwmvNVszmBiUginqdryGRhEJ3yZc0PUpLpQPlRvtOZpaGeqaS8rJ/XXWIP4OuGLrTXcO3s1iT1U2RZvsmqtnPnAh9S3xCgrzGFcv2JblVSnBqFunGOYbUb1LWLdrgbqWvQfTQoTk1pG2i0PIlsYv/VsPgMjiqmtYa4H9Czg0QvbccP5DOimbzsa3Nec1IaANISJ8b61pRnSaVZuG+K0xsTkFsW0xyYmXRg7tRMjVcpmYnLRpubeBZ89JbOZhx8HG+bBv38k/9wQUQmiCnIcTuVgXmYfhKpBhApkRrZKPE7Y8iBSfJ+dkBrmEQTw38+3MvvLHYzqs2fVIXsXhxndt4h5q3eZ+z70LMxJKj3hrDukJoAZoaM3nDKaSCzBzJFl8kSaH+BlRw5l8sBuGU1MBtxyHcxHVnlmL5g+iKNGJEeHmaU22mhi6nQYN9WFVTE7BAkHQSTaSBC1W1OfcyOdVmVSGxpEe+ZmGD6IhP2/Eearhra6EcS7SmJat8Gtv/60y/QX+lMTCKd+Po2IpYBDg4jU24nMiUi9jJKKRywCn3ktvKcYVTqhKKNHEMDm3Y0M7pHPrCuO2OOxFm2sYt7qXQBceexwrjx2RFIbNWrJCSM3oFdRmEcuUFbZKTQIgGtOGgXA7BU7SJgmJvfV2T8vO4T+3XKTjk8ZJM09M0b25N+Lt5CX4+eW08e6jhFKk0m9V2JfIoj6CrmiLO6fbGJqaxRTbZoAwY5wUhvq6s6VkngCqfcOSUJjldxrARRNQh9b3w+D2i3QbQjsXp/ZH1MyOP35kSfBqtftx3qOlP+NiHx/mhphBkHYTEx5upM6DUG01ElNo6nK0t6GHwfz/mTlVRi+kg0fyDl0gD/CIwhgU1UjA7u7hJq1AaX51g8h1ZjOOkgqUiaPRTJv1C7zIHSCSOFVOGRoqevxcf2LWXnriYSDfhbfcFza6xiO86LOLkbXVhiCZF9wUt81TP6/qUbRIIxoGMNJ3UqCSJcrYPogosnHsoHZ34VUPn9GktqZD2Y/3p9GWULf1Jj094bJpaYcSg/QCSLDZ5FJg8h1+MlUR7JBdCGX53zkybBqFuR2k++dGkQiKnfGyylyJ4pYM+SX6QShlDcPF0G9TgzGvb17myTwH7yb/l7agIxhJEKIU1uTvPZ1xOaqJgZ0ax+C6K7sApaKINLtfZByVZ7Jxok9Q7stZYuMxLWA35d2i8wJ/Uu477xJKclm78M+pEGoSOWDaK0vLd3n4ma2alOiXApy3vBB9mOBo2igPjdDuzaKUdaUQ8kgaXJyRiQ5iarboPTXy3MQhE3b0R+yPhOS+53zJPx2MxT1Se5nOLnrtkkNIxVyCvU56xqEz28dA6lJxCJyd7sBh6S/jzYiG8H/bWC1EOIPQoi27ZyyF6OmKUpNU7TdNIhCRQNI5dNIV+qhIOSDd26x19+PNsHrv8x4bemkNl5nNd3U2LIIPrrf/To+wWkT+mZVYC8j6itknfxos4wQeeMau4Nu7l2wfdmeXePrrkF8+SqscKQQff4crJ8rX5smJv0+ty2BD/8qX+9YAfPuTj9+WoJwcVK3KszVJVHO9vtPQWYrZ8l7Xvi4ldC2+BnH2HGp/bx1nT6uX/52mqulCS4QTtYg1H2kc7vZBW4g2fRKnmMR5HfRIHqPS+7nD8rVfoFRGke5Z7W6a2Hv5L4GDGe48dkLv9Q4DMRaZLmOWDMMPDj1OHuAjCYmTdPOF0IUoZfFEEJowOPAc5qmpXHDfz0gBFx38iimH9A+q2EhBI9ffBDDeha0qdZQSeMG+UCvfhsunycPfvmqvVE8ZhVmU+BTivWl8kFkjUeOlv+n/dD1Wu2G926DRU9A30lQsRI+vl8+3NN/DNWbpUPxk4fgV6szDpUSpg/ia0oQ/zpf/ldzFP59ufXaNDEZK+o6uZ/BhHPhwcOlQJ/2w+ToGwPpTEaumdRtIAg02c/n0JBTaTv//I79/U01MinQ1jcOb15jv5ZRKK+wt04QDg2isdJ6XdzfcmyDtOM724eL7e9t/gZd6PsCcPhVcuzPnrS3z++ZfF2VICacC+vfxxWGpmGQq89v32Y11gyVa+TrXu7+wj1FVqYjTdNqgReRFVn7AGcCnwkhfpa249cAReEglx4xlDF9izM3zhIzR5YxoI0aSWFELzqorpqdjrZog7Q3Ox4un7IaS1rca5rVJ5Gw/oxzphB1jFu7xd5e7ae+V8d3nnO+V9sbETQ7lktCHFJb4gAAIABJREFUAJnwpGmwSc90bdjpPobbn3EvtmOGBhFr3TgG3OadzbUzmXrSXdOAurGMmx0f5O8hHkte2W/62DrWVJXcz0AqjSCRSFGLqTXF+pSIJ3OMdiyWqAr4aJOVTZ3Xw12DUE1ORf3toaJu03LWSVKdzWrC37E3wkHfT+5vEsSu5DH6T4OJDiIc+03rdZIG4bNrPNFmi3icmk47IePSUAhxGnAxMAx4CpimadpOIUQeMtP5Lx0ys30Znz/HhvDlHNicvE9AXrNRKliTpoM7BkDpMHujuXfBh/dZ7895CrYs4rAP7qXFNxHQmf/BI6R9dM1se+hfIGyRzoxrYOHf5Srl0J9K85aKe8e734M/x4psUV8b8AWtFbvwO4SQkA+2uqKff4/1+tNH7Vs+Arz/R6ltZISQ6r1ptw3C0BnydTwCO76Q2lGm6JYJ58kM3QbHzl/CJ//czDLO+xw603q9ejb842yYcjF8/g+Y+n345G/2/kX94IrFsPI1ePGS5PFvTSMEWmqTBfe/vmu9bqyEkoH2848eC+ESGPkN9zG1eIpEuQw+iIeOlGauon5ylW4gHrXKTVgXkXb023rCaX+Fyd9zH/Nvh7sfV53IsRaLCPO6S7t/0uJKCfYoGWD5LVIhyQfhFrGkE7vPJWijRPdxqKYh4/MbOiO5/cBDZHY8QEgnA4PkfH67RhNrltqj8CdrOu2EbGwHZwP3aJo2Vz2oaVqjEMKFMj1khJ6Q00PUJJ0KNyox6avfkv8NNfLgy+GTB5PV2I//Zq6kjvZ/DoBfi0j7pFtJ4VizFFBfvCz37TXU8vJF7vOdcTW25dWCh+WKKKcYxp8Dnz6S3CcRhaN+K+dqOOOmXCzPvX+HPN9tMEz8rgxJrFonz5UeAOvmwOKn5fs+E2Hb57DmbbkqNGPQXbD1M1lqOR6Bcd+C0uHSXLfG2I9Bk2QZa4Yjf21ffapY8W/Y8plFDsbcV82Sgk9LwGFX2ous1W2DRTrhj/2mtIOr1UqXPCf/G222L5Mr2MkXyPc7V8jrVm+G+X9OfY+pEI8m5yfMuMb6TFQTh4HyT+X/4cdbx9QCeImYu4kpkw/CKMZXu0USkDoeOHwQWL/Rjx9ITRA7lrkvRFSzWaxJWVF3l2QUdRKE/v7o62H8t92v1WcinP+yTKDr7VggpQtpdTs34CD45mP2z3jUqXD6A/LZAbjic6lBRxphyJGWv9EwRalRTD1HKferaxB53ZM/03ZCNgRxE2AuP4UQuUAvTdM2aJrWxnq9+yHWz5MOtcGHY6w4ctFXZdWb6MsuttKDQL1KEMpGM/2mSnX0kwehucaqIQOSQBzCrl+5I3YbrJhskOrwxg/sD1yqlP4Zjt1iV/xbEkReN5j2A3eCAJh5tSyIVrcNeh4IM34jj8//k/xxdx8KR/06ud8BR1sEcdCl8N+fSsFZNsoaww0LH7dq8Y87B0YcD+veg00fWW02fQLdD4Cjr3UfA+R8l71ovS8ZJK9bv90SfkdcZV+11WyxhP/Bl8uoszWzrfM9htuvUb8Dug+x7mf9PPm5bl8ifTGtRSJm1yByu8mxd63WCWJ36r6qwHdWcjXHVE1urTAxGcQP8vfVUmcvSqdpsFmvw9n/IGkiSrVfs1t+h80U22KZmHJdNIhtS63F0KjTpAbhhqkXQ34pjDkjmWDcnNSGaTCVr27s2fb3Pj9MUrS77kPkH9g3FwrmSlJQo5gGKtFKJkF0XDRhNj6IFwB1aRLXj3nIFs018OSp8PKl8Pb15uFrjtV/oH8ex4fhK/jBEUMQ6gO1UQkBLOwtScGAuh9uQ0X6jVEMDFbUdOGTKnEsA0GMPiP5mBH1LHyp0/3HnCn/Gz9eVVVX+7shr7tcnQ86zHJq1m21378b1PGM130nWcc0DXZ+AX0nph8nr9ReXsEIUVRNCE5zghqNUtzPfl1IjqCq32En9WJ9P6wXL0n+Hgr7khEJhw/CuH/DBOOmQZh9lX5OX4ObOak1BBFrsuYSj8Kz37Y0YwA0q6pqQS946Ch4oBUROermPIbANEwugVyLIJpr4KEj4LUr5fskU5cCVRMI6iVySnWCV30QhglxgD5fNxNTa6E68YN58r0axaRqNLEWWTLcmavRjsiGIAL6lqEA6K/T6FkekhBtxlyBNVgrhJlD8m0hndeeOFyaNgZOlwfUjc2DuXJVaITiGW0UaOnSVX6ywO7LED654kkX3/7jT+DsvyePpRYpc7PhCh+cpfsQjB+vusrJRBAAv14H3/u3vY0hRFPBRhBKGQQVsYj7JvIqnHZnQ5ioq0dnqWf1wS7olSyAkgrA1drHKEpzb0YsfY8RcPR17m2cGoRJECWASO+kVr93Z0KcG0G0trCykSyWiNoXPWDXILQE1GxKP5abEPbnwPATLKdtXqn8/lUNYvOn9j5uezCY4znE27Xb4aQ/Jp8bdgxcsw0GTXfv1xbYCCJXLiJUDSIQgmu2ynuMNlkmpg5CNgRRoTuqARBCnA7sStPegxPqA6XWX4k0yHwDA9uWyhWX6TRU1HpfUP7oi/tJZ6Pq/NMRC6dQNX0BSQ7OFbY/5DAxRe1RGwVl7mpzJg0iVGD1M8wwqjkmG4II5sqHwUYQyffsOq9010hEU/seDDhVdkODUAV6ujF8/uTrupVKUQVKIMeKeHHCKC/tz0ltTkilQfj8UkAbGsTiZ+ymS7D3iztMTG51l1qbcGj4IdzyUOq3W9pvNjWe3LKWcwrkX6xZEqEhMANh+Xy9eqWVK2EgWw3CaGuQr9NJrc6nPcLB1d+V08RkfKehfAjmS1/dzhVdThCXA9cIITYJITYDvwF+2GEz2hehPlBqBcdIg9xVC6Sj1lC1R56UPIYhnKZcDIdekRxPDsTCKX4o4WJdaCmOrFQmJmO1B/bICxUGKQi/6zySrqP+V89nk6CvtlEdnpnauhKEJr+LVhOEroUYq1eDrJ047a9w7M0u18W9XLtzHs5oNQNFOjH6fHYTh4pUGgTI2HljYfKfn8A/vunoqzqmnT6IPTQxgbU4iEdJG+KaDUG4rfyFz4rMq1hlRQ6NOEH+X/S4PUEO7JrloVfISEDznMtnPPhwWT7jpLtSz61dTEwOgvAppcTVZy2QI0uJgLu8aCdkfEI1TVuradohwGhglKZph2qatqbDZrQvIhVBRBssR3NeqYxbLxkoBYVzFWO8P/Sn0jHstnJPJXBNge4Q0k4TUzxqJ4VUKyJV+LoJ20yCPxsNQp2nATcySnVdt2toRrJWBoJw2nQNYWKQdKp5T/4eHH6lexu3WlpOM1X3oe7jGiYm4UsWXsbvwrnaV68fzEtOAFORToNwJYg0GoRbLodqYnIj1qmXSNNpuuJ1BtwIQkvI76h2K+z6CgZMk8enXGiFik44TxIByLaqafT4W2H06dZ7t53igmE471kZZZcK7WFiEg4Tky1PQz2n/yZ7jEgdptwOyEonEkKcDIwBwtbOY9otaTt5sKCu0NSH4NWfK6tVTfc/HCIfotzu9lWP88fnIiwTOSlioV1X8YaJSXVKRpNt9pnGy0RUhnlEdeKa/bMIzbPNeQ8JwtQgMoxT4DD1OAkiGzjvza2WlvM77TdF5kg4YZK2cCGIHPkdptMggrnpd1ZTBf59E+3H3bSFdCt9NzNSrmpicvnOQ/lyvkaV1nRwI4hEXDcZ6eQ0QHFyh/JlwEFed+tzTGVeMrgtlZaWCcbvo+ceVCRKclIH3M8ZvsgOdFBDdsX6HkTWY/oZ8tv9FpChwpUHG9LtVmXYhjVN/pDze8j3TkeqUzg5hWVhH+qGnux+/VQE4QvawwDj0czCE6w2QqQwMSnXmXyhjAOffFH6+aSCm9BP2TaDaUtL6PeYQdCXDIQzHrQevqDDxJQt1GtnY2KacrEkCRUzr7MEmhDJwsuwiSfiDh+E8lkE85IJwmZWSpVJnSqKKY0GYSw4+k6yPj/VB+G2KAjqBGHUXEoHNx+Eptn9N0Y5brCul9vd8mGlc1BD2zUBIeCC/8CFr7WtvzGGgWCu/flSn/kCfZ+YDgxxhex8EIdqmnYBsFvTtJuB6UDyJgceUiMbp56ml1swhIpzJZ9Jgxh7NiKVcPe5mZiMKCZFg4hn4cBVx3Fzxjqv4/PJOHBfptV9hmtl095Vg1AeOC2RnQ8CYOJ5MPYs+botGoRzPtmYmHw+aQpRMeQIRWtIoUGA/O7SahCNdlLIpvheKg3COLZ9GTTskiGk5QulicdIeht/rhXwYGgQiaj7d2hoEFmZmFxW/1rCHsCQ10M5p6sFeaVWpFg6BzWkyJbOEkNnJGugbUUwz2FiUjVz/V7yutGRyMbEZCwxG4UQfYFKZD0mD9nCeADV8hNJbfSaQSZBOAVBBg0C0vggXJzCrlFMETluflnqwm7qOMKXWYPI1D8T9pgglGOJOKBlRxBgfcZuUUxZ9VcJIgsTk3otdQ6GOcHNB2G8TxXFBJLgok0ObTGL2krOMdXjIAsB5pdB2YGysuyBp8DGD/V7C1pzC2djYtKPh4sl4aSCqw8ibicIt9DrvFKrjVvVVhXt4UtoD4SL7X5A9VkzQr7bwzGeBtk8Ka8KIUqAPwKfIS11KVJnPbjCeKCCedDi+PFftRJmXSUzhbWE9aA4Vzluq00Vwpe6jHg6E5Oq3SR0E9MvVqW/H5VwWkNU6eaTqa163azaulxDjSdvDZxRTFlDmW82JiZINiGppCBEsvBSCSKRxkkdbbKbmVSCSFWXKpWTWiWNhp2wSf9Nb19q5VsEcqy5mfsapDAxhQqs+eb1yEAQKTSIdHkkIH0QeaXyu8ykQewtBFE6TLEkCPtnZzj+M9UU20OkJQh9o6B3NE2rBl4SQrwGhDVNS/MNekiCsUILhpMJoqiPfDhMDcKxajXg/NE6BbPwIVIVHnONYvIlRynFdRNApgJm6nidqUG0KorJRWsyzGnZahDmWPp1W61BKA+0ax6Ey3hJGoRCCkY4p20M1QeRiiB0J7VKUipBpHJgp/JBxFrgtauSj1dvss9L9Z2ArEHmJtBCedZ81WqlbkjlpE618Y7xGecUyXkU9fv6EITPr2TxO377xufQwXucpH1SNE1LCCHuBybp71uAVu5n6MFKslEe7sN+DmVj5GsbQRgmJqcGkcEHIXyk3PgvXRSTitb6IIQ/hQaRaaXfxjyItpiY1M/JEIptFfSt7ZdJg8jGxOTzY4XXuPggsjExuWkQanhzSoJwaCUG1s2xl7hwgz8EZz4kiyX21/dKbq52b2v4IKBtBKEl5GLn8Kvs5WQAznsOPv27pWEc8qPkEt5OtGaP7I7AUb+RtdfAkhnO5+zAk2WxwaOvpyORzVLqHSHE2cDLmtbavQw9AHYTk4FDfy4LgkEKgmilD0L4kp3URvVLN4etYWJSEY9kZ35J5YMw7qOj8iD21AcRb6MGYfzsWx3FlIEoXU1MTk3RZ13fjdQNk1QiCye1TYNQVp6pCEJLVWojCzHgD8mcgTMesBfsc4NqYspEEK5RTDqJHXtj8rne4+BUpTrutB+kHx9a//tob8xUNkEyzZtODSIXznq4w6eSTRTTD5HF+VqEELVCiDohRBbhBh5MmAShaAVBRZswCSKuEESmKCbHj1j4kgWS0cc1ikm4JMJp7hqBEyrhqNdUTSHZ9s/2Wq0Z13YNNczVCBZopQ/CQKs1iDaM5/zehd+KAuo5Itk8YkTcvHwZVCq77tkIIizv/eGjrGNqcIKbdgOpfRDZQI0EymSyUTUIdWHk1s81RLWd1q199EJ47f097wlSaRCddflMDTRNy0DpHjLCEEzqwx1wEkTceg3JQiyJIJxOapHsg3Bm/mYyMUF2qyc3wgF9hd3cgU7qPSQIA21dIbY7QWQTxeSDXqPhuy9J80mqMNck274jD8KJrHwQKaKYsiF29d4yaV7BXLvZ8nuvyLLdQ2fAU2fIvSDMtu2zd7wrvv2MDN3NpMV0JswcnGzW8u2PbHaUO9LtuHMDIQ9pkHAQhC+YbJoxVmopha9TY0g2MfmcfcwVfYowV7cH9//bO/eoScrywP+e7vmGGQYYBmZAZHAYcLjuwOCMqEA2IzdRiYpBGND1sihZjrhKsgpsTljC7tlj3M2S6CJHkmA2u65wYladdUkIMiYx8TaDglwMOlwMMyFhlAGjEWbm+579o6q6365+q7qq+62q7q+f3zl9uvvturxvdVU99VzfIidiphBb0L+fvPWDCwhfopznZjasgBg2imlm/+JRTF4fBLDmXP8usmL20wlXadz8l6wyHFlO6jS+eRrcaKxBgrW9X+85cezZ3d+OOj0lIAY4mEdh8cFR3sk40bAGUUQsfdh5/Qbwf4kmERqIiFwgIo+KyHYRuc7z+80icn/8+r6IPOf8Nuv8trnQaMaVtImpz5/Q6gqRLAduESd1pgZRMIrJXTaPrD62ZvztfesPKyBGLbURU/RGf+KF0Xvi+Owcz5Kzd2UVGfTdOH1hrml+0Zk0KassRNpJ7eKWkIZIg/CVaUkS5dLHq0ixvrzS6GncGdEGnRO+Uu1nfGBwfyaVrCimunY/aAFV/SX3u4gcBQycE1FE2sAtwHnADmCriGxW1UecbV/jLP8B4mipmJ+r6oCZXSaEREC4CU8urgaR9eQ7MMxVkHTbUCamIgIiQ8sZVMzO3XeR5dLLjJoHkVD0Ylv9L+FGJyw5OV5lYzUWLY0mPErjNTF5nNRpNl4fFX38xidzNIiUk7pnv/v1C4gDD4fr/w4+sb47xW3ig0jn72TNPNgzDkdw5Qnk5Pgm/0nff5M61umxnPQWOL/IXOUTSueeMb4aRJodwIkDl4LTge2q+ng8ydAdwJtzlr8M+OwQ/Rl/0iYmj3moX0Bk3HwTvGGuaaGSevooZGIqE+aaYQYr+qRfqQ8i54l0aBNT2fwJJzvYu70iTmpP/90aWFnFFd310iHT7ixlEJm/fEI/0SDaM71j31cg0t0VfkV8N0UDF/qCN8bIoVwF465BiMgn6IrxFrCOKKN6EEcCTznfdwDeuQRFZBWwGtjiNC8SkW3APuCjqvoFz3pXAlcCvOxlLyvQpYZIC4i+p0SB2UECYohEuYEahOfiKhXFlKWxjFEeRBVO6rImpsVZJqYCYa6ZN4YkN6OAiSk90dL+h/TnQfgeIhIfRKsd7Sd5iPH5U9a/JxI6STXaHid1xhje+Nv9/U3/X4m2tv490bwWaWHbdEhq1cxkWB1qoshetwH3xa+vA9eq6jsC92MT8DnVnpCJVaq6Abgc+B0R6SvErqq3qeoGVd2wYkWgAllV0DExxU8/6SiJQhrEoCgmXx5EKuy0iIAo46RO3ygr90E0LSDKmpgq0iCge+yLmJjc8tOnbOpWtU3Y90KGgEh8EAt695POCn/VVVGuwQkXOuMokGz2yvf297fvASU+1i9ZC+fd1P/fNfRkXRudRMiSkzSF2n2BZT4HvJDcvEWkLSL7q2pG8HSHnYA7y/zKuM3HJuD9boOq7ozfHxeRvyDyTzxWoL/jRyfMNXYW5gqILPv+gCgmfGGuC3uXHZQo592uh6xIq0qimEZNlPOMZ9ipIUObmHzj8YW55lFEg3DPi1Y7yo5ORx5lmZh0NvrNfUBJFx5MHMeDchjyGHROJMcyLRCWH9+/7HwieWDIKvJZMUU0iHsB14i5GPhygfW2AmtEZLWILCQSAn3RSCJyArCMSDtJ2paJyH7x5+XAmcAj6XUnhnQUU3oqz6E0iDImJl+Yq2RoECXLffesW1aDKJIo5+xj1BnlOtup2cSUFcXkm3in1Ya33Nr9PkhgZ40lPe5rHoarvh61+zKkW56HiLl9kabRXtAriF5MCYhEMLgCIn2OX/mXcO6N2eMo+tCQjPfAl0ZzL7zm6vzlJ52O1SFj+t+qd19gmUWq2jkjVPWnIjIwW0VV94nI1cDdQBu4XVUfFpGbgG2qmgiLTcAdqTIeJwKfEpE5IiH2UTf6aeIoYmJKJ8plmW863/szqVtZkU9FHd9QMIppQCjuWJmYAuZBDFvELcsHkTUzW1K7CHLGnDxRD3jiTli6EpYSaxCz/SYLrwaR+CBmetv3pkxMyXnUk/uQOsYvXdeNjsrrb/r8S5vzOv+dwjEbs7c3X0juGRVPDJS5+wLL/ExEXqGq3wYQkfVAzvyFXVT1LuCuVNsNqe83etb7GrC2yD4mgqTgWaImpouF+aJvTnwzfO0T3fY+n4MviinVlo6A6Is6GtVJXXeY66DtDphRLqGuKKbkJp5c5Ke9A77zv7pTvWYJiCzzUF6/0hpBpqmmHWsQKQHR8pgH9/zUmWApZ+yJ4Bzkd3B/P/Vyf38HCsS4H3nTns4nkmO7pBkfaxET04eAPxaRr4rIXwN3AvNcrwtMJ/ojlqs+DSL9+ahXRjHiByfRWWmNwmdiSmsQOVFM7u952/WR5Sfx3WS86w8rIELlQYxoYiqbB9FqR//lm2+J3pNJ5rNmcisiFN1jkYzn2HPgF/5d/nqJBpHed8tzvH7y99G5216Q7QyH4gIieSBZ8zq46Nbe3zL/r7QGEZ9701I3NMk/WTKmGoSqbo39BIk36FFVbcZjMqkkAiJ5akubHHqeGD0VWaH/5uj5XiqKCUYQEBkO4MY1iIoFRLJeVu5BJqn/yp0ExrufjHmIfagzQ15rQQFnb7s79Wq6Pb3e8zu7JeDzjlmnQsAAE1xidvKV78jqdyJUOol0jolpGkimqj3gJY3svkgexPuBz6jqQ/H3ZSJymap+svLezReSp7VXXgE/2wVnXdP7e16kzuV3RrHlB6/K30duJnXB+k7usrn7GnAxD3TiDpsHMeKEQQnDCoiZxbDx38OJvzR4Weje/9N9eN1/jmYEc8NCe9YrIhRdDcK5eQ4KAMjyQfjMkD/ZETnYWzPZCWknXwRr3xZ9HiQ4k+Pui8jJOqfO+Y1ovVMu7d3GtGgQ698dTcR05r9tZPdFTEzvi2eUA0BVdwMFiqobHZInpkVL4Y3/tZiJKeHQY+GcGwqZV1ppE1M6qii9bd8Nt5QGkWXSmqeJcgAbr42qq5Yh3Ycly+H1v5WTw1AicsudY7vtCIgs7aQTxVTAB/H0A1FCXWtBtvnowpv7o5iyNIlkH7MlNIjFy+ANH3P8aVOmQSw6yH/PqIkiAqItTg2HuMbSmMzJNyF0CvFlXOxlYv2zEM+Mcn3VXAf4MaDYzTMzD6LshDolIqZ8+8vql7tsaAExDGXDYsv4IBTHDLOg2DHy+SCytMynvtEf5uritic38WPP9i97wOHR+0s88SdZodN9yyU+iClxUjdMkSvlz4A7ReRT8fdfAf60ui7NQ+ZmAckJSSzxlJyFtPrXTZ5Qi5YQh3Impqw8iKLUPWFQQm3ZtyU0pZ7VypiY0j6IQdpbEsWUzoNIHa/174b7/rC73QWOP8u9ObuaxcIlUb7D8jX+fS9fA+/d4hcQRY9VRzBOiQbRMEXO3GuJaiT9m/j1IL2Jc0aCKjxwZ38xs06oYAZVCYhBTmrvzbOI2ScrD6JspnENJibfeOoq8FbGlObi04Sytu0uX0RAtBwndWtB94GgY2KK19/vwO6NvDXTPZfSIdppYfvSdf6S3Akr1/tNa51jVVR4m4Cog4FnrqrOAd8EniSq0Ho28L1quzWhPLYFPn8lfPnG3vak4FkWwQRE2oSUsiv3aRCePhXSIErkVeRuJ7SAqDgPYmjKmpjE/9lHTxRTu8Axiv+7JDopK5BBWr1T1nYERM7NPwSD+p/Y4l/769X2wwByTEwichxRCe7LgB8R5T+gqq+tp2sTSJLnsPuHve0614wGkb5JFnJSj1Due9j6O0WXGaTd1OGkLkWG72fgaiVNYB0B4WQ8Z+0z+X12b7QfaQG+Yn3S/T/bM11TkisgPvJEuX7mkZiMBh2r9kzvHB1GpeRdKX8LfBW4UFW3A4jINTnLG0mYX3p+4Do0CGSwCamID2KkPIgxNDE16oNI9SXo8s6NtF3GSZ0IiD1xfkPqv+zRIJzttj0CoorjON+rs04YeWfTW4Gnga+IyO+JyDmU1pWnjOQpy+eDyHsqrFqDyPo+tIkp4ym1cRPTuGkQSV9KXjalbpLqmIIKCIgeE1OrPxHN/W87253p+g3c6UurmOVs6Ackowoy/w1V/YKqbgJOAL5CVHLjMBG5VUTOr6uDE0VHQKQ1iNkBJqYQYa7SfyMqKzCg2M3JV/kThghzrVJA5CXKjbmTutBxcY59ctMu4oNI/rvZF3t9EH0CIsMH0TOVaEgBkZiYTECME0Wc1D9T1f8dz029EvgOUWSTkaZj320oiimt4FVtYupbd1IERN0aRFkBUeLGq9otdVFKg9gTfU5PE9vjg0iqtDpRTO70pVUcx4bmXjb8lDpzVXV3PIvbOVV1aKJJ4sP7TEyzxX0Qwz6V5ZqYSiTKlUpeS2sQQ06oU3SZMgIir612O/cIiXJFtjkT+77ajpM6K08gGfu+PX4Nws1HcE1XvjkfQt7M1TSIccT+jZB0BETKxKQlBESdPohRS230VdqsWoMoUYspq03a5X0CQzOsialM/7TrQC6UKOc6qVu9SXbuvkUc/8RMdx8zrgZRwe3DBMRYYf9GSDI1iDImpiFvXmkBsfz44ZzUhcJcM27U4+SDyGqr07w0tA+iwDlw8kXdd9dXUNgHkUQxOZFKPX1o9WoXiZO6dCXbklQhdIyhsX8jJFkaRC1RTCkn9dXf6hcARW6WozzBlZ6zuayAKFgEMG8fdWVR5/UhBIedEOUDHHZibzjqIHNW2geRHLN0hnQ6D6JdtYAwE9M4Yv9GSEL4IGo1MY1qn8/I3C68emgBUUSDaMAJWrVJy5cHkVfuG7pVWmeTWQ6X9K7nzlneWtAVEDMVaxAmIMYK+zdCkqVBzO7JzzIuY2fP20afABgQ1TSykzpjtq+ilBUQwyzbpIlp2EzqsrjnVqk8iHY34i5dQkOcxMuWk0m9oOIybBbFNFb75+bBAAASU0lEQVSYgAhJVgnifS/0OvfSVK1BZNnChy21kdeH0MtPtIDI6ENokif92T0lfBAvRp/37Ym+dwSEc64k502r7TipK9IgLIppLLF/IyRZAmLvC/nz9QZLlMsQEFkX37B5EFkhlCYgMqhYg0gczbN7izvyEx9ElgaB0KMB1eWkNgExVti/EZKsCsT7XshXzYMlyg1oK2JiKltwb1AfRl1+kgXEsFFMZUn+syICIp0HMZvSINw+uw8YlTupU/0zxgITECHJMzHlahABBIS3WF+qJMYgnwTk97Oz3oBKoUUpmyg3cNkxExBZfQhNkqBYxMTkRjH1mJhSUUxuVJzOdU1MFsU0Vdi/EZJcAZFzYQ0rIE69vHe90lFMnptvEQGR5twb47yLCjKGRxYQI0ZahaAuJ/Xs3sH7SudBJAEVnSJ8rtbjBCMcshoOXwtHnBqw4x5MQIwV9m+EJFNAvJjv3HMvijKJQhfd2ruNYRLJ0mTNPeyS9kGcdU2Ud1GFiWnU7Y1FFFNNJqa5sj6IFp0nd58Pwp33ev9D4Kq/hhXHB+r0gP4ZY4H9GyHJdVJXoEGkt5G5bonpHEcxITQuIDxPz33zZtdo467LB7HfQdH7gkWDNQhJaRAJiYnJ54NwnWtVaUMWxTSWNBHSMX9p0gfhhiX2d6z4tn3zBfftK5QPooabwThkUlcdxXTKJfBPT8OrfgW2fzl/WVdDdYXlwv17lxMniinrvK4Cc1KPFZVeoSJygYg8KiLbReQ6z+83i8j98ev7IvKc89u7ROQH8etdVfYzGL4LaW4uCiWsI4qpLhPTKNsfZflhmAYTU6sNv/CrkZmos68sIe7cgN1j0dEcM6KY6sI0iLGisqtFRNrALcB5wA5gq4hsVtVHkmVU9Rpn+Q8Ap8WfDwH+A7CB6PH3vnjd3VX1Nwg+AZHEmec6f0PkQRQxMRXRIIbwQbh9KMO8FxAZfWhyX+4TurRg1Znww7/xR7pJnRqEmZjGkSr/jdOB7ar6uKruAe4A3pyz/GXAZ+PPrwPuUdVnY6FwD3BBhX0Ng3shJTfRTpRIngbhXpTDltrwhLmmEzNCCYjMPpR84mxEQDRRi6nOfRUMc4XoWLzjT+DXHnUX6G7H54OoGiu1MVZUeYUeCTzlfN8Rt/UhIquA1cCWMuuKyJUisk1Etu3atStIp0fCvTEmwmJvLCAq90E4NmPvb1DIwVjExDTJPoj5mCjXu9P8n//5x86i7ejB5cCXeDbTkA+itrk6jCKMiz63Cficqs6WWSme3W6Dqm5YsWJFRV0r0yHnQpqLh5JoEIWjmEaZD2KIaqdpRqnHX0YQlVluFPoExDwp9z0sq87ofvZdbq5QO+USWHwIrHt7PX1L9muMDVX+GzuBo5zvK+M2H5vompfKrjs+9JiYhhUQDTupR2EsNYgxSJSr1cY0gCXL4fUfiz6ny9L3ILBsFVz7BBx6bC1dAyyKacyo8grdCqwRkdUispBICGxOLyQiJwDLgK87zXcD54vIMhFZBpwft403PQIiVfp7GgRE6bmXm9Ag6rwBNWFiKkCSFLf3554fG+qz5UGMJZU9TqnqPhG5mujG3gZuV9WHReQmYJuqJsJiE3CHateAr6rPish/JBIyADep6rNV9TUYXhNT/JRWNJN6ogVEWZoQEPM8iqkISVmNPA0iT3i/50/D9qdnv2N2rKacSq8WVb0LuCvVdkPq+40Z694O3F5Z56rAZ2JKntKKahBDP+FK/0Wdjiaq3MQ0jhpE6njWmShX1icThAIRR0nWdHpiKyjmWHf9GKGxKKaxwsR1SHxhrkk55bzooNpKbUzh3z3JiXIjlT3JEUqJiWmQD6JWzMQ0jlipjZD4TExz+6L3Juak7nZstG1PMmORBzHEcb/uqdH+r7xclI6AyPFBNMU0nqNjjAmIkPhMTImgyBUQVWdSj7jtSWYcfBDD3HQXHRS+GwmFNIgak+NcxijgyzATU1h8iXKJoMizrVadKEdgW3idtXlGpdFEueS91lTqwYt0BESOD6JuJumcmiJMQITEa2IqokGESpQbpEFM4eNZXx7ElCfKQTENorEb9hSeo2PMmJ25E06uiSnnybVHQAxbi8mXSV3RRb54Wfx+SDXbD0mfgLAoGWZiAXHgEZ4f7QZtdDEfREh8iXIdE1OOLA5lYsqskVTgon/3/+tOPDOI094Rjeu0f1W8f+NCIz6IMaO9AC75IzhyQ85CdWsQZmIaR+xqCUmPiSn+XNrENIKTOrNfBS6+o88qvq9WGzb86+LLjxNNhLmOIydlFFZu2gzZ9P6NHszEFBKfiak2J7VnvcP/RfR+7GuH2+Z8pBENos6n40D7MqexgWkQYfGZmJrUIF66Dj7yRDThvBHRbqDc90TdbC2KyehiGkRIfFFMSVtRDWJYJ2qWYDHh0Mu0mJhGNtVYFJNhAiIsPXkQDSTKGYMxJ3U+dn82HOyuEhKvBlE2imnYK9Su7EKYgChG7SYfMzGNIyYgguJqEPHnsj6IYSklWCoSJgsPjN4P8s4s22Xpynj5JdX0I49R5twuy7Kjo/f2wvr2mYQqe3McitDQg8bBq6L3Js4JIxN7nApJiCimYSm6jXd+sXvjAnj/1t55ikdh5Xr45T+A4y7IX+6Nvw0vPxeOXF9su+/bUvwm+957u/MdJLzzi7BsNfz9t+HYs4ttJwRv+zQ88Vdw8FGDlw3FqjPgrb8PJ7xxxA3V/ET/lk/CYxfD8jX17tfIxQRESEJUcx2Wots4ZmPv9xXHjb5vl7UXD15m4ZJiyyUUFSQAKz3JX8dsjN6XrSq+nRAsXpadb1AVInDK20ZbvwkWLYWTL2pm30YmZmIKiTfMNX7PLbUR4KI0J7UREgs7NTABEZZcE1NBJ/WwmIAwgmDBDkYXu6uEJKuaq7eQnkNSVfPQlw+/bxMQRlBMgzBMQIQlq1jfoAqty4+DE98Emz47/L6tho0RAjuPDAdzUofEN2HQ3Ozg7OiZRXDp/xxt36ZBGCExH4SBaRBhySq1MewcD2UwAWEEwTQIo4vdVUKSVayvjklqTEAYQTENwjABEZasKKY6bt5mOzZCYOeR4WACIiRZUUxVahCvfF912zamF/NBGJiACIvXxLSvWh/EG/4L3PBsdds3pgzTIIwuFsUUkqww1yoriIrU4wQ3DGPqqFRAiMgFwO8CbeD3VfWjnmUuAW4k8oo9oKqXx+2zwIPxYn+nqm+qsq9B8JqY5upxUiec+5u9xfgMowwbr4cXnoNTL2u6J8YYUJmAEJE2cAtwHrAD2Coim1X1EWeZNcD1wJmqultEDnM28XNVXVdV/yohM1GuRkveWR+qb1/G/OOAFXDx7U33whgTqrxznQ5sV9XHVXUPcAeQLm35PuAWVd0NoKrPVNif6smaUa5ODcIwDCMQVQqII4GnnO874jaX44DjRORvROQbsUkqYZGIbIvb3+LbgYhcGS+zbdeuXWF7PwxuUpw7o5z5CAzDmECadlIvANYAG4GVwF+JyFpVfQ5Ypao7ReQYYIuIPKiqj7krq+ptwG0AGzZsaD4uT+cih/TsbP2JcoZhGIGpUoPYCbhTaa2M21x2AJtVda+qPgF8n0hgoKo74/fHgb8ATquwr2HQOWjPxJ9rLrVhGIYRmCoFxFZgjYisFpGFwCZgc2qZLxBpD4jIciKT0+MiskxE9nPazwQeYdxJNAjoThQ0NwstSzcxDGPyqMzEpKr7RORq4G6iMNfbVfVhEbkJ2Kaqm+PfzheRR4BZ4MOq+mMROQP4lIjMEQmxj7rRT2OLKyDKlPs2DMMYQyr1QajqXcBdqbYbnM8K/Gr8cpf5GrC2yr5Vgs/ENLfPfBCGYUwkZvsIic5BKxYQPTPKmYAwDGPyMAEREtWuttAxMc1VW2rDMAyjIkxAhMRrYrIwV8MwJhMTECHpMTE1VGrDMAwjEHbnConOQTsVxWQahGEYE4oJiJCodh3SaqU2DMOYbExAhETj0t7Sqm9GOcMwjIowARESnYuEg7R7o5hMgzAMYwIxARGSjoBopaKY7DAbhjF52J0rJImAaM/A7N64zXwQhmFMJiYgQqIaCYglK+Cn/xi1WakNwzAmFBMQIdE5EIGlK+H5HVGbldowDGNCMQERksTEtHQlPL+z22alNgzDmEBMQIQkERAHHQn/9DTM7jMntWEYE4s92v7zs/Dp14fZ1u4nYdWZkQahs/DJV0e+CDMxGYYxgZiAaLVhxfFhtrXieFj7NjhyPZxyKex7AQ4/OfpsGIYxYZiAWLQULvmj8Nt9623ht2kYhlEjZhw3DMMwvJiAMAzDMLyYgDAMwzC8mIAwDMMwvJiAMAzDMLyYgDAMwzC8mIAwDMMwvJiAMAzDMLyIqjbdhyCIyC7ghyNsYjnwo0DdmRRszNOBjXk6GHbMq1R1he+HeSMgRkVEtqnqhqb7USc25unAxjwdVDFmMzEZhmEYXkxAGIZhGF5MQHSZxup6NubpwMY8HQQfs/kgDMMwDC+mQRiGYRheTEAYhmEYXqZeQIjIBSLyqIhsF5Hrmu5PKETkdhF5RkQectoOEZF7ROQH8fuyuF1E5OPxMfiuiLyiuZ4Pj4gcJSJfEZFHRORhEflg3D5vxy0ii0TkWyLyQDzm34zbV4vIN+Ox3SkiC+P2/eLv2+Pfj26y/6MgIm0R+Y6IfCn+Pq/HLCJPisiDInK/iGyL2yo9t6daQIhIG7gFeD1wEnCZiJzUbK+C8YfABam264B7VXUNcG/8HaLxr4lfVwK31tTH0OwDfk1VTwJeDbw//j/n87hfBM5W1VOBdcAFIvJq4LeAm1X15cBu4Ip4+SuA3XH7zfFyk8oHge8536dhzK9V1XVOvkO157aqTu0LeA1wt/P9euD6pvsVcHxHAw853x8Fjog/HwE8Gn/+FHCZb7lJfgFfBM6blnED+wPfBl5FlFG7IG7vnOfA3cBr4s8L4uWk6b4PMdaV8Q3xbOBLgEzBmJ8ElqfaKj23p1qDAI4EnnK+74jb5iuHq+rT8ed/AA6PP8+74xCbEU4Dvsk8H3dsarkfeAa4B3gMeE5V98WLuOPqjDn+/Xng0Hp7HITfAT4CzMXfD2X+j1mBPxeR+0Tkyrit0nN7wbA9NSYbVVURmZcxziJyAPAnwIdU9Sci0vltPo5bVWeBdSJyMPB54ISGu1QpInIh8Iyq3iciG5vuT42cpao7ReQw4B4R+Vv3xyrO7WnXIHYCRznfV8Zt85V/FJEjAOL3Z+L2eXMcRGSGSDh8RlX/T9w878cNoKrPAV8hMq8cLCLJA6A7rs6Y49+XAj+uuaujcibwJhF5EriDyMz0u8zvMaOqO+P3Z4geBE6n4nN72gXEVmBNHP2wENgEbG64T1WyGXhX/PldRDb6pP2dceTDq4HnHbV1YpBIVfgD4Huq+t+cn+btuEVkRaw5ICKLiXwu3yMSFBfHi6XHnByLi4EtGhupJwVVvV5VV6rq0UTX7BZVfTvzeMwiskREDkw+A+cDD1H1ud2046XpF/AG4PtEdttfb7o/Acf1WeBpYC+R/fEKIrvrvcAPgC8Dh8TLClE012PAg8CGpvs/5JjPIrLTfhe4P369YT6PGzgF+E485oeAG+L2Y4BvAduBPwb2i9sXxd+3x78f0/QYRhz/RuBL833M8dgeiF8PJ/eqqs9tK7VhGIZheJl2E5NhGIaRgQkIwzAMw4sJCMMwDMOLCQjDMAzDiwkIwzAMw4sJCMMogYjMxtU0k1ewCsAicrQ41XcNo2ms1IZhlOPnqrqu6U4YRh2YBmEYAYhr9X8srtf/LRF5edx+tIhsiWvy3ysiL4vbDxeRz8fzODwgImfEm2qLyO/Fczv8eZwdbRiNYALCMMqxOGViutT57XlVXQv8d6JqowCfAP6Hqp4CfAb4eNz+ceAvNZrH4RVE2bEQ1e+/RVVPBp4Dfrni8RhGJpZJbRglEJGfquoBnvYniSbueTwuGPgPqnqoiPyIqA7/3rj9aVVdLiK7gJWq+qKzjaOBezSa/AURuRaYUdX/VP3IDKMf0yAMIxya8bkMLzqfZzE/odEgJiAMIxyXOu9fjz9/jajiKMDbga/Gn+8FroLOhD9L6+qkYRTFnk4MoxyL49nbEv5MVZNQ12Ui8l0iLeCyuO0DwKdF5MPALuA9cfsHgdtE5AoiTeEqouq7hjE2mA/CMAIQ+yA2qOqPmu6LYYTCTEyGYRiGF9MgDMMwDC+mQRiGYRheTEAYhmEYXkxAGIZhGF5MQBiGYRheTEAYhmEYXv4/KBEvwLwdkYU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3" name="Picture 7" descr="C:\Users\DELL\Desktop\Sepsis\Data\Accura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674" y="3978234"/>
            <a:ext cx="4574761" cy="271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DELL\Desktop\Sepsis\Data\Lo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4" y="771366"/>
            <a:ext cx="4479760" cy="308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768934" y="2159845"/>
            <a:ext cx="19238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Figure 11(a) </a:t>
            </a:r>
            <a:r>
              <a:rPr lang="en-US" i="1" dirty="0"/>
              <a:t>: </a:t>
            </a:r>
            <a:endParaRPr lang="en-US" i="1" dirty="0" smtClean="0"/>
          </a:p>
          <a:p>
            <a:pPr algn="ctr"/>
            <a:r>
              <a:rPr lang="en-US" i="1" dirty="0" smtClean="0"/>
              <a:t>Loss v/s Epoch</a:t>
            </a:r>
            <a:endParaRPr lang="en-US" i="1" dirty="0"/>
          </a:p>
        </p:txBody>
      </p:sp>
      <p:sp>
        <p:nvSpPr>
          <p:cNvPr id="10" name="Rectangle 9"/>
          <p:cNvSpPr/>
          <p:nvPr/>
        </p:nvSpPr>
        <p:spPr>
          <a:xfrm>
            <a:off x="6921334" y="5076132"/>
            <a:ext cx="19238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Figure 11(b) </a:t>
            </a:r>
            <a:r>
              <a:rPr lang="en-US" i="1" dirty="0"/>
              <a:t>: </a:t>
            </a:r>
            <a:r>
              <a:rPr lang="en-US" i="1" dirty="0" smtClean="0"/>
              <a:t>Accuracy v/s Epoch</a:t>
            </a:r>
            <a:endParaRPr lang="en-US" i="1" dirty="0"/>
          </a:p>
        </p:txBody>
      </p:sp>
      <p:sp>
        <p:nvSpPr>
          <p:cNvPr id="11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 smtClean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36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7"/>
            <a:ext cx="7499350" cy="354755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Evaluation metrics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20125" y="6306115"/>
            <a:ext cx="3318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Table 4(b) : Classification report</a:t>
            </a:r>
            <a:endParaRPr lang="en-US" i="1" dirty="0"/>
          </a:p>
        </p:txBody>
      </p:sp>
      <p:sp>
        <p:nvSpPr>
          <p:cNvPr id="6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26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451317"/>
              </p:ext>
            </p:extLst>
          </p:nvPr>
        </p:nvGraphicFramePr>
        <p:xfrm>
          <a:off x="2308417" y="3140211"/>
          <a:ext cx="5477593" cy="3130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614"/>
                <a:gridCol w="1467640"/>
                <a:gridCol w="1130181"/>
                <a:gridCol w="1223158"/>
              </a:tblGrid>
              <a:tr h="734715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Precision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Recall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F1-score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0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0.79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0.58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0.67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41527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1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0.78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0.91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0.84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41527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Accuracy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0.79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41527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Macro avg.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0.79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0.75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0.76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73471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Weighted avg.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0.79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0.79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0.78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04854"/>
              </p:ext>
            </p:extLst>
          </p:nvPr>
        </p:nvGraphicFramePr>
        <p:xfrm>
          <a:off x="2089129" y="914827"/>
          <a:ext cx="5916168" cy="170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518"/>
                <a:gridCol w="1936009"/>
                <a:gridCol w="1921073"/>
                <a:gridCol w="1412568"/>
              </a:tblGrid>
              <a:tr h="3989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Predicted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09469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Cambria" pitchFamily="18" charset="0"/>
                        </a:rPr>
                        <a:t>Actual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itchFamily="18" charset="0"/>
                          <a:ea typeface="Cambria" pitchFamily="18" charset="0"/>
                        </a:rPr>
                        <a:t>Negative</a:t>
                      </a:r>
                      <a:endParaRPr lang="en-US" sz="20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itchFamily="18" charset="0"/>
                          <a:ea typeface="Cambria" pitchFamily="18" charset="0"/>
                        </a:rPr>
                        <a:t>Positive</a:t>
                      </a:r>
                      <a:endParaRPr lang="en-US" sz="20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3989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itchFamily="18" charset="0"/>
                          <a:ea typeface="Cambria" pitchFamily="18" charset="0"/>
                        </a:rPr>
                        <a:t>Negative</a:t>
                      </a:r>
                      <a:endParaRPr lang="en-US" sz="20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100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71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3989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itchFamily="18" charset="0"/>
                          <a:ea typeface="Cambria" pitchFamily="18" charset="0"/>
                        </a:rPr>
                        <a:t>Positive</a:t>
                      </a:r>
                      <a:endParaRPr lang="en-US" sz="20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26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itchFamily="18" charset="0"/>
                          <a:ea typeface="Cambria" pitchFamily="18" charset="0"/>
                        </a:rPr>
                        <a:t>255</a:t>
                      </a:r>
                      <a:endParaRPr lang="en-US" sz="20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08917" y="2704124"/>
            <a:ext cx="44765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Table 4(a) : Confusion / Misclassification matrix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8292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>
            <a:spLocks noGrp="1"/>
          </p:cNvSpPr>
          <p:nvPr>
            <p:ph type="title"/>
          </p:nvPr>
        </p:nvSpPr>
        <p:spPr>
          <a:xfrm>
            <a:off x="1279213" y="0"/>
            <a:ext cx="7499350" cy="79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200" b="1" i="0" u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Deployment</a:t>
            </a:r>
            <a:endParaRPr sz="42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27</a:t>
            </a:fld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1435100" y="632301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r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sp>
        <p:nvSpPr>
          <p:cNvPr id="8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7170" name="Picture 2" descr="C:\Users\DELL\Pictures\Screenshots\Screenshot (6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07" y="813109"/>
            <a:ext cx="7910568" cy="550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References</a:t>
            </a:r>
            <a:endParaRPr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31" name="Google Shape;231;p24"/>
          <p:cNvSpPr txBox="1">
            <a:spLocks noGrp="1"/>
          </p:cNvSpPr>
          <p:nvPr>
            <p:ph type="body" idx="1"/>
          </p:nvPr>
        </p:nvSpPr>
        <p:spPr>
          <a:xfrm>
            <a:off x="1151467" y="1125415"/>
            <a:ext cx="7919507" cy="5351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1" indent="0" algn="just">
              <a:spcBef>
                <a:spcPts val="600"/>
              </a:spcBef>
              <a:buSzPts val="2100"/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[1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] 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  <a:hlinkClick r:id="rId3"/>
              </a:rPr>
              <a:t>https://physionet.org/content/challenge-2019/1.0.0/</a:t>
            </a:r>
            <a:endParaRPr lang="en-US" sz="2400" dirty="0"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  <a:p>
            <a:pPr marL="182880" lvl="1" indent="0" algn="just">
              <a:spcBef>
                <a:spcPts val="600"/>
              </a:spcBef>
              <a:buSzPts val="2100"/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[2] 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Z. He et al., "Early Sepsis Prediction Using Ensemble Learning with Features Extracted from LSTM Recurrent Neural Network," 2019 Computing in Cardiology (</a:t>
            </a:r>
            <a:r>
              <a:rPr lang="en-US" sz="2400" dirty="0" err="1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CinC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), Singapore, Singapore, 2019, pp. Page 1-Page 4.</a:t>
            </a:r>
          </a:p>
          <a:p>
            <a:pPr marL="182880" lvl="1" indent="0" algn="just">
              <a:spcBef>
                <a:spcPts val="1000"/>
              </a:spcBef>
              <a:buSzPts val="2100"/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[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3]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Y. Wang, B. Xiao, X. Bi, W. Li, J. Zhang and X. Ma, "Prediction of Sepsis from Clinical Data Using Long Short-Term Memory and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eXtreme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Gradient Boosting," </a:t>
            </a:r>
            <a:r>
              <a:rPr lang="en-US" sz="2400" i="1" dirty="0">
                <a:latin typeface="Cambria" pitchFamily="18" charset="0"/>
                <a:ea typeface="Cambria" pitchFamily="18" charset="0"/>
              </a:rPr>
              <a:t>2019 Computing in Cardiology (</a:t>
            </a:r>
            <a:r>
              <a:rPr lang="en-US" sz="2400" i="1" dirty="0" err="1">
                <a:latin typeface="Cambria" pitchFamily="18" charset="0"/>
                <a:ea typeface="Cambria" pitchFamily="18" charset="0"/>
              </a:rPr>
              <a:t>CinC</a:t>
            </a:r>
            <a:r>
              <a:rPr lang="en-US" sz="2400" i="1" dirty="0">
                <a:latin typeface="Cambria" pitchFamily="18" charset="0"/>
                <a:ea typeface="Cambria" pitchFamily="18" charset="0"/>
              </a:rPr>
              <a:t>)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, Singapore, Singapore, 2019, pp. Page 1-Page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4.</a:t>
            </a:r>
            <a:endParaRPr sz="2400" dirty="0" smtClean="0"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28</a:t>
            </a:fld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1435100" y="632301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r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sp>
        <p:nvSpPr>
          <p:cNvPr id="8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References</a:t>
            </a:r>
            <a:r>
              <a:rPr lang="en-US" sz="4000" b="1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(cont</a:t>
            </a:r>
            <a:r>
              <a:rPr lang="en-US" sz="4000" dirty="0">
                <a:solidFill>
                  <a:schemeClr val="tx1"/>
                </a:solidFill>
              </a:rPr>
              <a:t>..)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lvl="1" indent="0" algn="just">
              <a:spcBef>
                <a:spcPts val="600"/>
              </a:spcBef>
              <a:buSzPts val="2100"/>
              <a:buNone/>
            </a:pP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[3]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Y. Wang, B. Xiao, X. Bi, W. Li, J. Zhang and X. Ma, "Prediction of Sepsis from Clinical Data Using Long Short-Term Memory and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eXtreme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Gradient Boosting," </a:t>
            </a:r>
            <a:r>
              <a:rPr lang="en-US" sz="2400" i="1" dirty="0">
                <a:latin typeface="Cambria" pitchFamily="18" charset="0"/>
                <a:ea typeface="Cambria" pitchFamily="18" charset="0"/>
              </a:rPr>
              <a:t>2019 Computing in Cardiology (</a:t>
            </a:r>
            <a:r>
              <a:rPr lang="en-US" sz="2400" i="1" dirty="0" err="1">
                <a:latin typeface="Cambria" pitchFamily="18" charset="0"/>
                <a:ea typeface="Cambria" pitchFamily="18" charset="0"/>
              </a:rPr>
              <a:t>CinC</a:t>
            </a:r>
            <a:r>
              <a:rPr lang="en-US" sz="2400" i="1" dirty="0">
                <a:latin typeface="Cambria" pitchFamily="18" charset="0"/>
                <a:ea typeface="Cambria" pitchFamily="18" charset="0"/>
              </a:rPr>
              <a:t>)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, Singapore, Singapore, 2019, pp. Page 1-Page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4</a:t>
            </a:r>
            <a:endParaRPr lang="en-US" sz="2400" u="sng" dirty="0" smtClean="0">
              <a:solidFill>
                <a:schemeClr val="hlink"/>
              </a:solidFill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  <a:p>
            <a:pPr marL="182880" lvl="1" indent="0" algn="just">
              <a:spcBef>
                <a:spcPts val="600"/>
              </a:spcBef>
              <a:buSzPts val="2100"/>
              <a:buNone/>
            </a:pPr>
            <a:endParaRPr lang="en-US" sz="2400" u="sng" dirty="0">
              <a:solidFill>
                <a:schemeClr val="hlink"/>
              </a:solidFill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  <a:p>
            <a:pPr marL="182880" lvl="1" indent="0" algn="just">
              <a:spcBef>
                <a:spcPts val="600"/>
              </a:spcBef>
              <a:buSzPts val="2100"/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[4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] P.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Nejedly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, F.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Plesinger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, I.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Viscor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, J.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Halamek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 and P.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Jurak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, "Prediction of Sepsis Using LSTM Neural Network With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Hyperparameter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 Optimization With a Genetic Algorithm," 2019 Computing in Cardiology (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CinC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), Singapore, Singapore, 2019, pp. Page 1-Page 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4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25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200" b="1" i="0" u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Introduction</a:t>
            </a:r>
            <a:endParaRPr sz="41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1"/>
          </p:nvPr>
        </p:nvSpPr>
        <p:spPr>
          <a:xfrm>
            <a:off x="1435100" y="871550"/>
            <a:ext cx="7499400" cy="5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3537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 dirty="0">
              <a:highlight>
                <a:srgbClr val="FFFFFF"/>
              </a:highlight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5207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3000"/>
              <a:buFont typeface="Wingdings" pitchFamily="2" charset="2"/>
              <a:buChar char="§"/>
            </a:pPr>
            <a:r>
              <a:rPr lang="en-US" sz="2600" dirty="0">
                <a:highlight>
                  <a:srgbClr val="FFFFFF"/>
                </a:highlight>
                <a:latin typeface="Cambria" pitchFamily="18" charset="0"/>
                <a:ea typeface="Cambria" pitchFamily="18" charset="0"/>
                <a:cs typeface="Cambria"/>
                <a:sym typeface="Cambria"/>
              </a:rPr>
              <a:t>Sepsis is a life-threatening illness caused by our body’s response to an infection.</a:t>
            </a:r>
            <a:endParaRPr sz="2600" dirty="0">
              <a:highlight>
                <a:srgbClr val="FFFFFF"/>
              </a:highlight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520700"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3000"/>
              <a:buFont typeface="Wingdings" pitchFamily="2" charset="2"/>
              <a:buChar char="§"/>
            </a:pPr>
            <a:r>
              <a:rPr lang="en-US" sz="2600" dirty="0">
                <a:highlight>
                  <a:srgbClr val="FFFFFF"/>
                </a:highlight>
                <a:latin typeface="Cambria" pitchFamily="18" charset="0"/>
                <a:ea typeface="Cambria" pitchFamily="18" charset="0"/>
                <a:cs typeface="Cambria"/>
                <a:sym typeface="Cambria"/>
              </a:rPr>
              <a:t>The goal of this </a:t>
            </a:r>
            <a:r>
              <a:rPr lang="en-US" sz="2600" dirty="0" smtClean="0">
                <a:highlight>
                  <a:srgbClr val="FFFFFF"/>
                </a:highlight>
                <a:latin typeface="Cambria" pitchFamily="18" charset="0"/>
                <a:ea typeface="Cambria" pitchFamily="18" charset="0"/>
                <a:cs typeface="Cambria"/>
                <a:sym typeface="Cambria"/>
              </a:rPr>
              <a:t>project </a:t>
            </a:r>
            <a:r>
              <a:rPr lang="en-US" sz="2600" dirty="0">
                <a:highlight>
                  <a:srgbClr val="FFFFFF"/>
                </a:highlight>
                <a:latin typeface="Cambria" pitchFamily="18" charset="0"/>
                <a:ea typeface="Cambria" pitchFamily="18" charset="0"/>
                <a:cs typeface="Cambria"/>
                <a:sym typeface="Cambria"/>
              </a:rPr>
              <a:t>is the prediction of sepsis six hours before the clinical prediction of </a:t>
            </a:r>
            <a:r>
              <a:rPr lang="en-US" sz="2600" dirty="0" smtClean="0">
                <a:highlight>
                  <a:srgbClr val="FFFFFF"/>
                </a:highlight>
                <a:latin typeface="Cambria" pitchFamily="18" charset="0"/>
                <a:ea typeface="Cambria" pitchFamily="18" charset="0"/>
                <a:cs typeface="Cambria"/>
                <a:sym typeface="Cambria"/>
              </a:rPr>
              <a:t>sepsis </a:t>
            </a:r>
            <a:r>
              <a:rPr lang="en-US" sz="2600" dirty="0">
                <a:highlight>
                  <a:srgbClr val="FFFFFF"/>
                </a:highlight>
                <a:latin typeface="Cambria" pitchFamily="18" charset="0"/>
                <a:ea typeface="Cambria" pitchFamily="18" charset="0"/>
                <a:cs typeface="Cambria"/>
                <a:sym typeface="Cambria"/>
              </a:rPr>
              <a:t>using physiological data</a:t>
            </a:r>
            <a:r>
              <a:rPr lang="en-US" sz="2600" dirty="0" smtClean="0">
                <a:highlight>
                  <a:srgbClr val="FFFFFF"/>
                </a:highlight>
                <a:latin typeface="Cambria" pitchFamily="18" charset="0"/>
                <a:ea typeface="Cambria" pitchFamily="18" charset="0"/>
                <a:cs typeface="Cambria"/>
                <a:sym typeface="Cambria"/>
              </a:rPr>
              <a:t>.</a:t>
            </a:r>
            <a:endParaRPr sz="2800" dirty="0"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  <a:p>
            <a:pPr marL="363537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3" name="Google Shape;83;p8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fld>
            <a:endParaRPr/>
          </a:p>
        </p:txBody>
      </p:sp>
      <p:sp>
        <p:nvSpPr>
          <p:cNvPr id="8" name="Google Shape;63;p6"/>
          <p:cNvSpPr txBox="1"/>
          <p:nvPr/>
        </p:nvSpPr>
        <p:spPr>
          <a:xfrm>
            <a:off x="1435099" y="6323012"/>
            <a:ext cx="3896921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References </a:t>
            </a:r>
            <a:r>
              <a:rPr lang="en-US" sz="4400" dirty="0">
                <a:solidFill>
                  <a:schemeClr val="tx1"/>
                </a:solidFill>
              </a:rPr>
              <a:t>(cont..)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100" y="1318161"/>
            <a:ext cx="7499350" cy="4930239"/>
          </a:xfrm>
        </p:spPr>
        <p:txBody>
          <a:bodyPr/>
          <a:lstStyle/>
          <a:p>
            <a:pPr marL="182880" lvl="1" indent="0" algn="just">
              <a:spcBef>
                <a:spcPts val="600"/>
              </a:spcBef>
              <a:buSzPts val="2100"/>
              <a:buNone/>
            </a:pP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[5] Le,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Xuan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Hien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 &amp; Ho, Hung &amp; Lee,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Giha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 &amp; Jung,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Sungho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. (2019). Application of Long Short-Term Memory (LSTM) Neural Network for Flood Forecasting. Water. 11. 1387. 10.3390/w11071387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.</a:t>
            </a:r>
          </a:p>
          <a:p>
            <a:pPr marL="182880" lvl="1" indent="0" algn="just">
              <a:spcBef>
                <a:spcPts val="600"/>
              </a:spcBef>
              <a:buSzPts val="2100"/>
              <a:buNone/>
            </a:pPr>
            <a:endParaRPr lang="en-US" sz="2400" dirty="0"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  <a:p>
            <a:pPr marL="182880" lvl="1" indent="0" algn="just">
              <a:spcBef>
                <a:spcPts val="600"/>
              </a:spcBef>
              <a:buSzPts val="2100"/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[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6] Reyna, Matthew A. PhD1; Josef, Christopher S. MD1; Jeter, Russell PhD1;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Shashikumar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,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Supreeth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 P. B.Tech2,3; Westover, M. Brandon MD, PhD4;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Nemati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,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Shamim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 PhD1,3; Clifford,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Gari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 D. DPhil1,2; Sharma,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Ashish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 PhD1 Early Prediction of Sepsis From Clinical Data: The </a:t>
            </a:r>
            <a:r>
              <a:rPr lang="en-US" sz="2400" dirty="0" err="1">
                <a:latin typeface="Cambria" pitchFamily="18" charset="0"/>
                <a:ea typeface="Cambria" pitchFamily="18" charset="0"/>
                <a:cs typeface="Calibri"/>
                <a:sym typeface="Calibri"/>
              </a:rPr>
              <a:t>PhysioNet</a:t>
            </a: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/Computing in Cardiology Challenge 2019, Critical Care Medicine: February 2020 - Volume 48 - Issue 2 - p 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210-217</a:t>
            </a:r>
            <a:endParaRPr lang="en-US" dirty="0"/>
          </a:p>
        </p:txBody>
      </p:sp>
      <p:sp>
        <p:nvSpPr>
          <p:cNvPr id="4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References</a:t>
            </a:r>
            <a:r>
              <a:rPr lang="en-US" sz="4000" b="1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>(cont..)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" lvl="0" indent="0" algn="just">
              <a:buNone/>
            </a:pPr>
            <a:r>
              <a:rPr lang="en-US" sz="2400" dirty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[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Calibri"/>
                <a:sym typeface="Calibri"/>
              </a:rPr>
              <a:t>7]</a:t>
            </a:r>
            <a:r>
              <a:rPr lang="en-US" sz="24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 P. Hsu and C. Holtz, "A Comparison of Machine Learning Tools for Early Prediction of Sepsis from ICU Data," 2019 Computing in Cardiology (</a:t>
            </a:r>
            <a:r>
              <a:rPr lang="en-US" sz="2400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CinC</a:t>
            </a:r>
            <a:r>
              <a:rPr lang="en-US" sz="24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), Singapore, Singapore, 2019, pp. Page 1-Page 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Google Shape;158;p16"/>
          <p:cNvSpPr txBox="1"/>
          <p:nvPr/>
        </p:nvSpPr>
        <p:spPr>
          <a:xfrm>
            <a:off x="1435099" y="6323012"/>
            <a:ext cx="417005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72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962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Noto Sans Symbols"/>
              <a:buNone/>
            </a:pPr>
            <a:endParaRPr sz="8000" b="1" i="0" u="none" dirty="0">
              <a:solidFill>
                <a:schemeClr val="dk1"/>
              </a:solidFill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  <a:p>
            <a:pPr marL="80962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Noto Sans Symbols"/>
              <a:buNone/>
            </a:pPr>
            <a:r>
              <a:rPr lang="en-US" sz="8000" b="1" i="0" u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Thank You</a:t>
            </a:r>
            <a:endParaRPr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2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4500" dirty="0"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1"/>
          </p:nvPr>
        </p:nvSpPr>
        <p:spPr>
          <a:xfrm>
            <a:off x="1435075" y="619125"/>
            <a:ext cx="7499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06437" indent="-342900" algn="just">
              <a:lnSpc>
                <a:spcPct val="115000"/>
              </a:lnSpc>
              <a:spcBef>
                <a:spcPts val="1200"/>
              </a:spcBef>
              <a:buFont typeface="Wingdings" pitchFamily="2" charset="2"/>
              <a:buChar char="§"/>
            </a:pPr>
            <a:endParaRPr sz="1900" i="1" dirty="0">
              <a:latin typeface="Cambria"/>
              <a:ea typeface="Cambria"/>
              <a:cs typeface="Cambria"/>
              <a:sym typeface="Cambria"/>
            </a:endParaRPr>
          </a:p>
          <a:p>
            <a:pPr marL="641350" lvl="0" indent="-5143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3000"/>
              <a:buFont typeface="Wingdings" pitchFamily="2" charset="2"/>
              <a:buChar char="§"/>
            </a:pPr>
            <a:r>
              <a:rPr lang="en-US" sz="2600" dirty="0">
                <a:latin typeface="Cambria"/>
                <a:ea typeface="Cambria"/>
                <a:cs typeface="Cambria"/>
                <a:sym typeface="Cambria"/>
              </a:rPr>
              <a:t>Sepsis is a life threatening response to infection that can lead to </a:t>
            </a:r>
            <a:r>
              <a:rPr lang="en-US" sz="2600" b="1" dirty="0">
                <a:latin typeface="Cambria"/>
                <a:ea typeface="Cambria"/>
                <a:cs typeface="Cambria"/>
                <a:sym typeface="Cambria"/>
              </a:rPr>
              <a:t>death</a:t>
            </a:r>
            <a:r>
              <a:rPr lang="en-US" sz="2600" dirty="0">
                <a:latin typeface="Cambria"/>
                <a:ea typeface="Cambria"/>
                <a:cs typeface="Cambria"/>
                <a:sym typeface="Cambria"/>
              </a:rPr>
              <a:t>. </a:t>
            </a:r>
            <a:endParaRPr sz="2600" dirty="0">
              <a:latin typeface="Cambria"/>
              <a:ea typeface="Cambria"/>
              <a:cs typeface="Cambria"/>
              <a:sym typeface="Cambria"/>
            </a:endParaRPr>
          </a:p>
          <a:p>
            <a:pPr marL="641350" lvl="0" indent="-514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3000"/>
              <a:buFont typeface="Wingdings" pitchFamily="2" charset="2"/>
              <a:buChar char="§"/>
            </a:pPr>
            <a:r>
              <a:rPr lang="en-US" sz="2600" dirty="0">
                <a:latin typeface="Cambria"/>
                <a:ea typeface="Cambria"/>
                <a:cs typeface="Cambria"/>
                <a:sym typeface="Cambria"/>
              </a:rPr>
              <a:t>In the USA, more than 270,000 people die from sepsis. Internationally, 6 Million people die each year; each hour of delay in treatment can roughly increase mortality by 4-8 %. US hospitals spend 24 Billion each year on sepsis (13 % of Health Budget). </a:t>
            </a:r>
            <a:endParaRPr sz="2600" dirty="0">
              <a:latin typeface="Cambria"/>
              <a:ea typeface="Cambria"/>
              <a:cs typeface="Cambria"/>
              <a:sym typeface="Cambria"/>
            </a:endParaRPr>
          </a:p>
          <a:p>
            <a:pPr marL="706437" indent="-342900" algn="just">
              <a:lnSpc>
                <a:spcPct val="115000"/>
              </a:lnSpc>
              <a:spcBef>
                <a:spcPts val="1200"/>
              </a:spcBef>
              <a:buFont typeface="Wingdings" pitchFamily="2" charset="2"/>
              <a:buChar char="§"/>
            </a:pPr>
            <a:endParaRPr sz="1900" i="1" dirty="0">
              <a:latin typeface="Cambria"/>
              <a:ea typeface="Cambria"/>
              <a:cs typeface="Cambria"/>
              <a:sym typeface="Cambria"/>
            </a:endParaRPr>
          </a:p>
          <a:p>
            <a:pPr marL="706437" indent="-342900" algn="just">
              <a:lnSpc>
                <a:spcPct val="115000"/>
              </a:lnSpc>
              <a:spcBef>
                <a:spcPts val="1200"/>
              </a:spcBef>
              <a:buFont typeface="Wingdings" pitchFamily="2" charset="2"/>
              <a:buChar char="§"/>
            </a:pPr>
            <a:endParaRPr sz="1900" i="1" dirty="0">
              <a:latin typeface="Cambria"/>
              <a:ea typeface="Cambria"/>
              <a:cs typeface="Cambria"/>
              <a:sym typeface="Cambria"/>
            </a:endParaRPr>
          </a:p>
          <a:p>
            <a:pPr marL="820737" indent="-457200">
              <a:spcBef>
                <a:spcPts val="1200"/>
              </a:spcBef>
              <a:buFont typeface="Wingdings" pitchFamily="2" charset="2"/>
              <a:buChar char="§"/>
            </a:pPr>
            <a:endParaRPr dirty="0"/>
          </a:p>
        </p:txBody>
      </p:sp>
      <p:sp>
        <p:nvSpPr>
          <p:cNvPr id="92" name="Google Shape;92;p9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fld>
            <a:endParaRPr/>
          </a:p>
        </p:txBody>
      </p:sp>
      <p:sp>
        <p:nvSpPr>
          <p:cNvPr id="93" name="Google Shape;93;p9"/>
          <p:cNvSpPr txBox="1"/>
          <p:nvPr/>
        </p:nvSpPr>
        <p:spPr>
          <a:xfrm>
            <a:off x="1435099" y="6323012"/>
            <a:ext cx="484694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</a:t>
            </a:r>
            <a:r>
              <a:rPr lang="en-US" dirty="0" smtClean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Clinical </a:t>
            </a: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D</a:t>
            </a:r>
            <a:r>
              <a:rPr lang="en-US" dirty="0" smtClean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200" b="1" i="0" u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Objective</a:t>
            </a:r>
            <a:endParaRPr sz="4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07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3000"/>
              <a:buFont typeface="Wingdings" pitchFamily="2" charset="2"/>
              <a:buChar char="§"/>
            </a:pPr>
            <a:r>
              <a:rPr lang="en-US" sz="2600" dirty="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The goal of this project is to predict sepsis six hours before its onset using clinical data.</a:t>
            </a:r>
            <a:endParaRPr sz="2600" dirty="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520700"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3000"/>
              <a:buFont typeface="Wingdings" pitchFamily="2" charset="2"/>
              <a:buChar char="§"/>
            </a:pPr>
            <a:r>
              <a:rPr lang="en-US" sz="2600" dirty="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The final expected outcome is to accurately classify </a:t>
            </a:r>
            <a:r>
              <a:rPr lang="en-US" sz="2600" dirty="0" smtClean="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‘</a:t>
            </a:r>
            <a:r>
              <a:rPr lang="en-US" sz="2600" dirty="0" err="1" smtClean="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SepsisLabel</a:t>
            </a:r>
            <a:r>
              <a:rPr lang="en-US" sz="2600" dirty="0" smtClean="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’ (‘1’ – meaning patient is suffering from sepsis </a:t>
            </a:r>
            <a:r>
              <a:rPr lang="en-US" sz="2600" dirty="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en-US" sz="2600" dirty="0" smtClean="0"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‘0’ – meaning patient is not suffering from sepsis).</a:t>
            </a:r>
            <a:endParaRPr sz="2600" dirty="0"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1" name="Google Shape;101;p10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fld>
            <a:endParaRPr/>
          </a:p>
        </p:txBody>
      </p:sp>
      <p:sp>
        <p:nvSpPr>
          <p:cNvPr id="8" name="Google Shape;63;p6"/>
          <p:cNvSpPr txBox="1"/>
          <p:nvPr/>
        </p:nvSpPr>
        <p:spPr>
          <a:xfrm>
            <a:off x="1435099" y="6323012"/>
            <a:ext cx="3896921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200" b="1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Scope</a:t>
            </a:r>
            <a:endParaRPr sz="42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" name="Google Shape;108;p11"/>
          <p:cNvSpPr txBox="1">
            <a:spLocks noGrp="1"/>
          </p:cNvSpPr>
          <p:nvPr>
            <p:ph type="body" idx="1"/>
          </p:nvPr>
        </p:nvSpPr>
        <p:spPr>
          <a:xfrm>
            <a:off x="1435100" y="1025769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endParaRPr lang="en-US" sz="2600" dirty="0" smtClean="0"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5334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In </a:t>
            </a:r>
            <a:r>
              <a:rPr lang="en-US" sz="26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this work, we address the problem of sepsis 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prediction using </a:t>
            </a:r>
            <a:r>
              <a:rPr lang="en-US" sz="2600" b="1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L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ong </a:t>
            </a:r>
            <a:r>
              <a:rPr lang="en-US" sz="2600" b="1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S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hort-</a:t>
            </a:r>
            <a:r>
              <a:rPr lang="en-US" sz="2600" b="1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T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erm </a:t>
            </a:r>
            <a:r>
              <a:rPr lang="en-US" sz="2600" b="1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M</a:t>
            </a: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emory (LSTM), a </a:t>
            </a:r>
            <a:r>
              <a:rPr lang="en-US" sz="26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recurrent neural network with specialized deep architecture. </a:t>
            </a:r>
            <a:endParaRPr lang="en-US" sz="2600" dirty="0" smtClean="0"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5334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We have followed </a:t>
            </a:r>
            <a:r>
              <a:rPr lang="en-US" sz="26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the temporal approach that will take into consideration the time component of the data. </a:t>
            </a:r>
            <a:endParaRPr sz="2800" dirty="0"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  <a:p>
            <a:pPr marL="363537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mbria" pitchFamily="18" charset="0"/>
              <a:ea typeface="Cambria" pitchFamily="18" charset="0"/>
            </a:endParaRPr>
          </a:p>
          <a:p>
            <a:pPr marL="363538" marR="0" lvl="0" indent="-138748" algn="just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dirty="0">
              <a:solidFill>
                <a:schemeClr val="dk1"/>
              </a:solidFill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</p:txBody>
      </p:sp>
      <p:sp>
        <p:nvSpPr>
          <p:cNvPr id="110" name="Google Shape;110;p11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fld>
            <a:endParaRPr/>
          </a:p>
        </p:txBody>
      </p:sp>
      <p:sp>
        <p:nvSpPr>
          <p:cNvPr id="6" name="Google Shape;63;p6"/>
          <p:cNvSpPr txBox="1"/>
          <p:nvPr/>
        </p:nvSpPr>
        <p:spPr>
          <a:xfrm>
            <a:off x="1435099" y="6323012"/>
            <a:ext cx="3896921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200" b="1" i="0" u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Analysis for development</a:t>
            </a:r>
            <a:endParaRPr sz="42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600" indent="-457200">
              <a:spcBef>
                <a:spcPts val="0"/>
              </a:spcBef>
              <a:buClr>
                <a:schemeClr val="dk1"/>
              </a:buClr>
              <a:buSzPct val="83000"/>
              <a:buFont typeface="Wingdings" pitchFamily="2" charset="2"/>
              <a:buChar char="§"/>
            </a:pPr>
            <a:r>
              <a:rPr lang="en-US" sz="2600" i="0" u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Workflow:</a:t>
            </a:r>
            <a:endParaRPr sz="3200" b="0" i="0" u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12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7</a:t>
            </a:fld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435100" y="6323012"/>
            <a:ext cx="4122552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 smtClean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8276" y="5983901"/>
            <a:ext cx="3057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Figure 1 </a:t>
            </a:r>
            <a:r>
              <a:rPr lang="en-US" sz="1600" i="1" dirty="0"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Workflow of the project</a:t>
            </a:r>
            <a:endParaRPr lang="en-US" sz="1600" i="1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93665" y="2269660"/>
            <a:ext cx="848416" cy="86275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1" name="Oval 10"/>
          <p:cNvSpPr/>
          <p:nvPr/>
        </p:nvSpPr>
        <p:spPr>
          <a:xfrm>
            <a:off x="2375325" y="2306611"/>
            <a:ext cx="890650" cy="8646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Oval 11"/>
          <p:cNvSpPr/>
          <p:nvPr/>
        </p:nvSpPr>
        <p:spPr>
          <a:xfrm>
            <a:off x="3681097" y="2273757"/>
            <a:ext cx="865310" cy="85865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Oval 12"/>
          <p:cNvSpPr/>
          <p:nvPr/>
        </p:nvSpPr>
        <p:spPr>
          <a:xfrm>
            <a:off x="4956900" y="2296382"/>
            <a:ext cx="861095" cy="836031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" name="Oval 13"/>
          <p:cNvSpPr/>
          <p:nvPr/>
        </p:nvSpPr>
        <p:spPr>
          <a:xfrm>
            <a:off x="6195261" y="2281290"/>
            <a:ext cx="821864" cy="85112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" name="Oval 14"/>
          <p:cNvSpPr/>
          <p:nvPr/>
        </p:nvSpPr>
        <p:spPr>
          <a:xfrm>
            <a:off x="6114600" y="4337709"/>
            <a:ext cx="902525" cy="82509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Oval 15"/>
          <p:cNvSpPr/>
          <p:nvPr/>
        </p:nvSpPr>
        <p:spPr>
          <a:xfrm>
            <a:off x="7397473" y="4312941"/>
            <a:ext cx="924414" cy="88942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xmlns="" id="{8ACFF6C1-8AA1-0E40-ABAD-7146F4FC1AB3}"/>
              </a:ext>
            </a:extLst>
          </p:cNvPr>
          <p:cNvSpPr/>
          <p:nvPr/>
        </p:nvSpPr>
        <p:spPr>
          <a:xfrm>
            <a:off x="2042081" y="2584161"/>
            <a:ext cx="365419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xmlns="" id="{8ACFF6C1-8AA1-0E40-ABAD-7146F4FC1AB3}"/>
              </a:ext>
            </a:extLst>
          </p:cNvPr>
          <p:cNvSpPr/>
          <p:nvPr/>
        </p:nvSpPr>
        <p:spPr>
          <a:xfrm>
            <a:off x="3290731" y="2596036"/>
            <a:ext cx="365419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xmlns="" id="{8ACFF6C1-8AA1-0E40-ABAD-7146F4FC1AB3}"/>
              </a:ext>
            </a:extLst>
          </p:cNvPr>
          <p:cNvSpPr/>
          <p:nvPr/>
        </p:nvSpPr>
        <p:spPr>
          <a:xfrm>
            <a:off x="4572000" y="2596036"/>
            <a:ext cx="365419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xmlns="" id="{8ACFF6C1-8AA1-0E40-ABAD-7146F4FC1AB3}"/>
              </a:ext>
            </a:extLst>
          </p:cNvPr>
          <p:cNvSpPr/>
          <p:nvPr/>
        </p:nvSpPr>
        <p:spPr>
          <a:xfrm>
            <a:off x="5829842" y="2584161"/>
            <a:ext cx="365419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xmlns="" id="{8ACFF6C1-8AA1-0E40-ABAD-7146F4FC1AB3}"/>
              </a:ext>
            </a:extLst>
          </p:cNvPr>
          <p:cNvSpPr/>
          <p:nvPr/>
        </p:nvSpPr>
        <p:spPr>
          <a:xfrm>
            <a:off x="7048501" y="2571522"/>
            <a:ext cx="381558" cy="260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xmlns="" id="{8ACFF6C1-8AA1-0E40-ABAD-7146F4FC1AB3}"/>
              </a:ext>
            </a:extLst>
          </p:cNvPr>
          <p:cNvSpPr/>
          <p:nvPr/>
        </p:nvSpPr>
        <p:spPr>
          <a:xfrm>
            <a:off x="8321887" y="2546039"/>
            <a:ext cx="365419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 descr="Database"/>
          <p:cNvSpPr/>
          <p:nvPr/>
        </p:nvSpPr>
        <p:spPr>
          <a:xfrm>
            <a:off x="1323791" y="2406955"/>
            <a:ext cx="588164" cy="58816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dgm="http://schemas.openxmlformats.org/drawingml/2006/diagram" xmlns:asvg="http://schemas.microsoft.com/office/drawing/2016/SVG/main" xmlns:lc="http://schemas.openxmlformats.org/drawingml/2006/lockedCanvas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Rectangle 23" descr="Forbidden"/>
          <p:cNvSpPr/>
          <p:nvPr/>
        </p:nvSpPr>
        <p:spPr>
          <a:xfrm>
            <a:off x="2528675" y="2441431"/>
            <a:ext cx="583950" cy="57121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dgm="http://schemas.openxmlformats.org/drawingml/2006/diagram" xmlns:asvg="http://schemas.microsoft.com/office/drawing/2016/SVG/main" xmlns:lc="http://schemas.openxmlformats.org/drawingml/2006/lockedCanvas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Rectangle 24" descr="Scales of Justice"/>
          <p:cNvSpPr/>
          <p:nvPr/>
        </p:nvSpPr>
        <p:spPr>
          <a:xfrm>
            <a:off x="3819670" y="2432954"/>
            <a:ext cx="588164" cy="588164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dgm="http://schemas.openxmlformats.org/drawingml/2006/diagram" xmlns:asvg="http://schemas.microsoft.com/office/drawing/2016/SVG/main" xmlns:lc="http://schemas.openxmlformats.org/drawingml/2006/lockedCanvas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Rectangle 25" descr="Gears"/>
          <p:cNvSpPr/>
          <p:nvPr/>
        </p:nvSpPr>
        <p:spPr>
          <a:xfrm>
            <a:off x="5093365" y="2406955"/>
            <a:ext cx="588164" cy="588164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dgm="http://schemas.openxmlformats.org/drawingml/2006/diagram" xmlns:asvg="http://schemas.microsoft.com/office/drawing/2016/SVG/main" xmlns:lc="http://schemas.openxmlformats.org/drawingml/2006/lockedCanvas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Rectangle 26" descr="Warning"/>
          <p:cNvSpPr/>
          <p:nvPr/>
        </p:nvSpPr>
        <p:spPr>
          <a:xfrm>
            <a:off x="6312111" y="2337470"/>
            <a:ext cx="588164" cy="588164"/>
          </a:xfrm>
          <a:prstGeom prst="rect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dgm="http://schemas.openxmlformats.org/drawingml/2006/diagram" xmlns:asvg="http://schemas.microsoft.com/office/drawing/2016/SVG/main" xmlns:lc="http://schemas.openxmlformats.org/drawingml/2006/lockedCanvas" r:embed="rId1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8" name="Picture 3" descr="C:\Users\DELL\Desktop\dump1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692" y="4487581"/>
            <a:ext cx="735347" cy="47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 descr="Bar chart"/>
          <p:cNvSpPr/>
          <p:nvPr/>
        </p:nvSpPr>
        <p:spPr>
          <a:xfrm>
            <a:off x="6312111" y="4444286"/>
            <a:ext cx="588164" cy="588164"/>
          </a:xfrm>
          <a:prstGeom prst="rect">
            <a:avLst/>
          </a:prstGeom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dgm="http://schemas.openxmlformats.org/drawingml/2006/diagram" xmlns:asvg="http://schemas.microsoft.com/office/drawing/2016/SVG/main" xmlns:lc="http://schemas.openxmlformats.org/drawingml/2006/lockedCanvas" r:embed="rId1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398473" y="3325873"/>
            <a:ext cx="1825128" cy="1367449"/>
            <a:chOff x="2681" y="1121829"/>
            <a:chExt cx="2204405" cy="1367449"/>
          </a:xfrm>
        </p:grpSpPr>
        <p:sp>
          <p:nvSpPr>
            <p:cNvPr id="31" name="Rectangle 30"/>
            <p:cNvSpPr/>
            <p:nvPr/>
          </p:nvSpPr>
          <p:spPr>
            <a:xfrm>
              <a:off x="2681" y="1817091"/>
              <a:ext cx="1680468" cy="6721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43880" y="1121829"/>
              <a:ext cx="1463206" cy="6721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1300" kern="1200" dirty="0" smtClean="0">
                  <a:latin typeface="Century Gothic" pitchFamily="34" charset="0"/>
                </a:rPr>
                <a:t>Combine all Data</a:t>
              </a:r>
              <a:endParaRPr lang="en-US" sz="1300" kern="1200" dirty="0">
                <a:latin typeface="Century Gothic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789808" y="3301046"/>
            <a:ext cx="1682576" cy="1392276"/>
            <a:chOff x="1977232" y="1097002"/>
            <a:chExt cx="2047193" cy="1392276"/>
          </a:xfrm>
        </p:grpSpPr>
        <p:sp>
          <p:nvSpPr>
            <p:cNvPr id="34" name="Rectangle 33"/>
            <p:cNvSpPr/>
            <p:nvPr/>
          </p:nvSpPr>
          <p:spPr>
            <a:xfrm>
              <a:off x="1977232" y="1817091"/>
              <a:ext cx="1680468" cy="6721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Rectangle 34"/>
            <p:cNvSpPr/>
            <p:nvPr/>
          </p:nvSpPr>
          <p:spPr>
            <a:xfrm>
              <a:off x="2438493" y="1097002"/>
              <a:ext cx="1585932" cy="6125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1300" kern="1200" dirty="0" smtClean="0">
                  <a:latin typeface="Century Gothic" pitchFamily="34" charset="0"/>
                </a:rPr>
                <a:t>time dependent approach</a:t>
              </a:r>
              <a:endParaRPr lang="en-US" sz="1300" kern="1200" dirty="0">
                <a:latin typeface="Century Gothic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55865" y="3308321"/>
            <a:ext cx="1856368" cy="549297"/>
            <a:chOff x="2836372" y="1750005"/>
            <a:chExt cx="2795879" cy="889022"/>
          </a:xfrm>
        </p:grpSpPr>
        <p:sp>
          <p:nvSpPr>
            <p:cNvPr id="37" name="Rectangle 36"/>
            <p:cNvSpPr/>
            <p:nvPr/>
          </p:nvSpPr>
          <p:spPr>
            <a:xfrm>
              <a:off x="3951783" y="1817091"/>
              <a:ext cx="1680468" cy="6721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2836372" y="1750005"/>
              <a:ext cx="1680468" cy="8890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1300" kern="1200" dirty="0" smtClean="0">
                  <a:latin typeface="Century Gothic" pitchFamily="34" charset="0"/>
                </a:rPr>
                <a:t>Feature engineering</a:t>
              </a:r>
              <a:endParaRPr lang="en-US" sz="1300" kern="1200" dirty="0">
                <a:latin typeface="Century Gothic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296460" y="3308322"/>
            <a:ext cx="1714601" cy="1293758"/>
            <a:chOff x="5916318" y="849560"/>
            <a:chExt cx="2310189" cy="1693735"/>
          </a:xfrm>
        </p:grpSpPr>
        <p:sp>
          <p:nvSpPr>
            <p:cNvPr id="40" name="Rectangle 39"/>
            <p:cNvSpPr/>
            <p:nvPr/>
          </p:nvSpPr>
          <p:spPr>
            <a:xfrm>
              <a:off x="5916318" y="1871108"/>
              <a:ext cx="1680468" cy="6721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6546039" y="849560"/>
              <a:ext cx="1680468" cy="6721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1300" kern="1200" dirty="0" smtClean="0">
                  <a:latin typeface="Century Gothic" pitchFamily="34" charset="0"/>
                </a:rPr>
                <a:t>Handling data imbalance</a:t>
              </a:r>
              <a:endParaRPr lang="en-US" sz="1300" kern="1200" dirty="0">
                <a:latin typeface="Century Gothic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96164" y="3308323"/>
            <a:ext cx="1655396" cy="1293758"/>
            <a:chOff x="8182665" y="1068811"/>
            <a:chExt cx="2321688" cy="1343073"/>
          </a:xfrm>
        </p:grpSpPr>
        <p:sp>
          <p:nvSpPr>
            <p:cNvPr id="43" name="Rectangle 42"/>
            <p:cNvSpPr/>
            <p:nvPr/>
          </p:nvSpPr>
          <p:spPr>
            <a:xfrm>
              <a:off x="8182665" y="1811561"/>
              <a:ext cx="1680468" cy="6003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8823885" y="1068811"/>
              <a:ext cx="1680468" cy="600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1300" kern="1200" dirty="0">
                  <a:latin typeface="Century Gothic" pitchFamily="34" charset="0"/>
                </a:rPr>
                <a:t>Handling </a:t>
              </a:r>
              <a:r>
                <a:rPr lang="en-US" sz="1300" kern="1200" dirty="0" smtClean="0">
                  <a:latin typeface="Century Gothic" pitchFamily="34" charset="0"/>
                </a:rPr>
                <a:t>Missing values</a:t>
              </a:r>
              <a:endParaRPr lang="en-US" sz="1300" kern="1200" dirty="0">
                <a:latin typeface="Century Gothic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769929" y="4088627"/>
            <a:ext cx="3712255" cy="1659531"/>
            <a:chOff x="6754261" y="1856933"/>
            <a:chExt cx="4804324" cy="1767448"/>
          </a:xfrm>
        </p:grpSpPr>
        <p:sp>
          <p:nvSpPr>
            <p:cNvPr id="46" name="Rectangle 45"/>
            <p:cNvSpPr/>
            <p:nvPr/>
          </p:nvSpPr>
          <p:spPr>
            <a:xfrm>
              <a:off x="9878117" y="1856933"/>
              <a:ext cx="1680468" cy="5398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Rectangle 46"/>
            <p:cNvSpPr/>
            <p:nvPr/>
          </p:nvSpPr>
          <p:spPr>
            <a:xfrm>
              <a:off x="6754261" y="3084554"/>
              <a:ext cx="2060159" cy="5398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1300" kern="1200" dirty="0" smtClean="0">
                  <a:latin typeface="Century Gothic" pitchFamily="34" charset="0"/>
                </a:rPr>
                <a:t>Classification</a:t>
              </a:r>
              <a:endParaRPr lang="en-US" sz="1300" kern="1200" dirty="0">
                <a:latin typeface="Century Gothic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31766" y="3159086"/>
            <a:ext cx="4763612" cy="2586935"/>
            <a:chOff x="9878117" y="1856933"/>
            <a:chExt cx="4763612" cy="2586935"/>
          </a:xfrm>
        </p:grpSpPr>
        <p:sp>
          <p:nvSpPr>
            <p:cNvPr id="49" name="Rectangle 48"/>
            <p:cNvSpPr/>
            <p:nvPr/>
          </p:nvSpPr>
          <p:spPr>
            <a:xfrm>
              <a:off x="9878117" y="1856933"/>
              <a:ext cx="1680468" cy="5398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ectangle 49"/>
            <p:cNvSpPr/>
            <p:nvPr/>
          </p:nvSpPr>
          <p:spPr>
            <a:xfrm>
              <a:off x="13370333" y="3930420"/>
              <a:ext cx="1271396" cy="5134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1300" kern="1200" dirty="0" smtClean="0">
                  <a:latin typeface="Century Gothic" pitchFamily="34" charset="0"/>
                </a:rPr>
                <a:t>Model Evaluation</a:t>
              </a:r>
              <a:endParaRPr lang="en-US" sz="1300" kern="1200" dirty="0">
                <a:latin typeface="Century Gothic" pitchFamily="34" charset="0"/>
              </a:endParaRPr>
            </a:p>
          </p:txBody>
        </p:sp>
      </p:grpSp>
      <p:sp>
        <p:nvSpPr>
          <p:cNvPr id="51" name="Oval 50"/>
          <p:cNvSpPr/>
          <p:nvPr/>
        </p:nvSpPr>
        <p:spPr>
          <a:xfrm>
            <a:off x="7486385" y="2281290"/>
            <a:ext cx="835502" cy="8511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176" name="Picture 8" descr="C:\Users\DELL\Desktop\d1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60" y="2449389"/>
            <a:ext cx="556251" cy="48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ight Arrow 55">
            <a:extLst>
              <a:ext uri="{FF2B5EF4-FFF2-40B4-BE49-F238E27FC236}">
                <a16:creationId xmlns:a16="http://schemas.microsoft.com/office/drawing/2014/main" xmlns="" id="{8ACFF6C1-8AA1-0E40-ABAD-7146F4FC1AB3}"/>
              </a:ext>
            </a:extLst>
          </p:cNvPr>
          <p:cNvSpPr/>
          <p:nvPr/>
        </p:nvSpPr>
        <p:spPr>
          <a:xfrm rot="5400000">
            <a:off x="8573747" y="3604881"/>
            <a:ext cx="365419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292370" y="3300708"/>
            <a:ext cx="1271396" cy="5134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lvl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defRPr cap="all"/>
            </a:pPr>
            <a:r>
              <a:rPr lang="en-US" sz="1300" kern="1200" dirty="0" smtClean="0">
                <a:latin typeface="Century Gothic" pitchFamily="34" charset="0"/>
              </a:rPr>
              <a:t>Model Training</a:t>
            </a:r>
            <a:endParaRPr lang="en-US" sz="1300" kern="1200" dirty="0">
              <a:latin typeface="Century Gothic" pitchFamily="34" charset="0"/>
            </a:endParaRP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xmlns="" id="{8ACFF6C1-8AA1-0E40-ABAD-7146F4FC1AB3}"/>
              </a:ext>
            </a:extLst>
          </p:cNvPr>
          <p:cNvSpPr/>
          <p:nvPr/>
        </p:nvSpPr>
        <p:spPr>
          <a:xfrm rot="10800000">
            <a:off x="8347295" y="4595493"/>
            <a:ext cx="365419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xmlns="" id="{8ACFF6C1-8AA1-0E40-ABAD-7146F4FC1AB3}"/>
              </a:ext>
            </a:extLst>
          </p:cNvPr>
          <p:cNvSpPr/>
          <p:nvPr/>
        </p:nvSpPr>
        <p:spPr>
          <a:xfrm rot="10800000">
            <a:off x="7017126" y="4582613"/>
            <a:ext cx="365419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200" b="1" i="0" u="none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Modules</a:t>
            </a:r>
            <a:endParaRPr sz="4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1128156" y="1447800"/>
            <a:ext cx="8015844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531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Collection of reliable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dataset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7531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Feature selection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7531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Data imbalance handling</a:t>
            </a:r>
          </a:p>
          <a:p>
            <a:pPr marL="57531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Imputation using </a:t>
            </a:r>
            <a:r>
              <a:rPr lang="en-US" sz="2600" b="1" dirty="0" smtClean="0">
                <a:latin typeface="Cambria" pitchFamily="18" charset="0"/>
                <a:ea typeface="Cambria" pitchFamily="18" charset="0"/>
              </a:rPr>
              <a:t>P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redictive </a:t>
            </a:r>
            <a:r>
              <a:rPr lang="en-US" sz="2600" b="1" dirty="0" smtClean="0">
                <a:latin typeface="Cambria" pitchFamily="18" charset="0"/>
                <a:ea typeface="Cambria" pitchFamily="18" charset="0"/>
              </a:rPr>
              <a:t>M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ean </a:t>
            </a:r>
            <a:r>
              <a:rPr lang="en-US" sz="2600" b="1" dirty="0" smtClean="0">
                <a:latin typeface="Cambria" pitchFamily="18" charset="0"/>
                <a:ea typeface="Cambria" pitchFamily="18" charset="0"/>
              </a:rPr>
              <a:t>M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atching (PMM)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75310" lvl="0" indent="-457200" algn="just">
              <a:spcBef>
                <a:spcPts val="0"/>
              </a:spcBef>
              <a:buClrTx/>
              <a:buSzPct val="83000"/>
              <a:buFont typeface="Wingdings" pitchFamily="2" charset="2"/>
              <a:buChar char="§"/>
            </a:pPr>
            <a:r>
              <a:rPr lang="en-US" sz="2600" dirty="0">
                <a:latin typeface="Cambria" pitchFamily="18" charset="0"/>
                <a:ea typeface="Cambria" pitchFamily="18" charset="0"/>
              </a:rPr>
              <a:t>Data preparation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7531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LSTM modeling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7531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Model evaluation</a:t>
            </a:r>
            <a:endParaRPr sz="2600" dirty="0">
              <a:latin typeface="Cambria" pitchFamily="18" charset="0"/>
              <a:ea typeface="Cambria" pitchFamily="18" charset="0"/>
            </a:endParaRPr>
          </a:p>
          <a:p>
            <a:pPr marL="57531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3000"/>
              <a:buFont typeface="Wingdings" pitchFamily="2" charset="2"/>
              <a:buChar char="§"/>
            </a:pPr>
            <a:r>
              <a:rPr lang="en-US" sz="2600" dirty="0" smtClean="0">
                <a:latin typeface="Cambria" pitchFamily="18" charset="0"/>
                <a:ea typeface="Cambria" pitchFamily="18" charset="0"/>
              </a:rPr>
              <a:t>Model deployment</a:t>
            </a:r>
            <a:endParaRPr sz="26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8</a:t>
            </a:fld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1435100" y="632301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r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sp>
        <p:nvSpPr>
          <p:cNvPr id="8" name="Google Shape;63;p6"/>
          <p:cNvSpPr txBox="1"/>
          <p:nvPr/>
        </p:nvSpPr>
        <p:spPr>
          <a:xfrm>
            <a:off x="1435099" y="6323012"/>
            <a:ext cx="3896921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899BA4"/>
              </a:buClr>
              <a:buSzPts val="1200"/>
            </a:pP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Clinical Data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/>
        </p:nvSpPr>
        <p:spPr>
          <a:xfrm>
            <a:off x="1071575" y="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i="1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Google Shape;194;p20"/>
          <p:cNvSpPr txBox="1"/>
          <p:nvPr/>
        </p:nvSpPr>
        <p:spPr>
          <a:xfrm>
            <a:off x="907254" y="6305550"/>
            <a:ext cx="3059104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r>
              <a:rPr lang="en-US" b="0" i="0" u="none" dirty="0" smtClean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Early Prediction of Sepsis from </a:t>
            </a: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C</a:t>
            </a:r>
            <a:r>
              <a:rPr lang="en-US" b="0" i="0" u="none" dirty="0" smtClean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linical </a:t>
            </a:r>
            <a:r>
              <a:rPr lang="en-US" dirty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D</a:t>
            </a:r>
            <a:r>
              <a:rPr lang="en-US" b="0" i="0" u="none" dirty="0" smtClean="0">
                <a:solidFill>
                  <a:srgbClr val="899BA4"/>
                </a:solidFill>
                <a:latin typeface="Cambria" pitchFamily="18" charset="0"/>
                <a:ea typeface="Cambria" pitchFamily="18" charset="0"/>
                <a:cs typeface="Gill Sans"/>
                <a:sym typeface="Gill Sans"/>
              </a:rPr>
              <a:t>ata</a:t>
            </a:r>
            <a:endParaRPr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Google Shape;241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BA4"/>
              </a:buClr>
              <a:buSzPts val="1200"/>
              <a:buFont typeface="Gill Sans"/>
              <a:buNone/>
            </a:pPr>
            <a:fld id="{00000000-1234-1234-1234-123412341234}" type="slidenum">
              <a:rPr lang="en-US" sz="1200" b="0" i="0" u="none">
                <a:solidFill>
                  <a:srgbClr val="899BA4"/>
                </a:solidFill>
                <a:latin typeface="Gill Sans"/>
                <a:ea typeface="Gill Sans"/>
                <a:cs typeface="Gill Sans"/>
                <a:sym typeface="Gill Sans"/>
              </a:rPr>
              <a:t>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518136" y="6205121"/>
            <a:ext cx="27671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i="1" dirty="0" smtClean="0">
                <a:latin typeface="Cambria"/>
                <a:ea typeface="Cambria"/>
                <a:cs typeface="Cambria"/>
                <a:sym typeface="Cambria"/>
              </a:rPr>
              <a:t>Figure 2 </a:t>
            </a:r>
            <a:r>
              <a:rPr lang="en-US" sz="1600" i="1" dirty="0">
                <a:latin typeface="Cambria"/>
                <a:ea typeface="Cambria"/>
                <a:cs typeface="Cambria"/>
                <a:sym typeface="Cambria"/>
              </a:rPr>
              <a:t>: Data Flow Diagram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1575" y="33556"/>
            <a:ext cx="1810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Diagram</a:t>
            </a:r>
            <a:endParaRPr lang="en-US" sz="3200" b="1" dirty="0"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</p:txBody>
      </p:sp>
      <p:pic>
        <p:nvPicPr>
          <p:cNvPr id="7170" name="Picture 2" descr="C:\Users\DELL\Desktop\Sepsis\Presentation\Images\DFD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5" y="534390"/>
            <a:ext cx="5890161" cy="567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lstice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olstice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1431</Words>
  <Application>Microsoft Office PowerPoint</Application>
  <PresentationFormat>On-screen Show (4:3)</PresentationFormat>
  <Paragraphs>316</Paragraphs>
  <Slides>32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Calibri</vt:lpstr>
      <vt:lpstr>Noto Sans Symbols</vt:lpstr>
      <vt:lpstr>Century Gothic</vt:lpstr>
      <vt:lpstr>Gill Sans</vt:lpstr>
      <vt:lpstr>Wingdings</vt:lpstr>
      <vt:lpstr>Cambria</vt:lpstr>
      <vt:lpstr>Times New Roman</vt:lpstr>
      <vt:lpstr>Verdana</vt:lpstr>
      <vt:lpstr>1_Solstice</vt:lpstr>
      <vt:lpstr>2_Solstice</vt:lpstr>
      <vt:lpstr>Macro-Enabled Worksheet</vt:lpstr>
      <vt:lpstr>Worksheet</vt:lpstr>
      <vt:lpstr> Early Prediction of Sepsis from Clinical Data    </vt:lpstr>
      <vt:lpstr>Outline </vt:lpstr>
      <vt:lpstr>Introduction</vt:lpstr>
      <vt:lpstr>Motivation</vt:lpstr>
      <vt:lpstr>Objective</vt:lpstr>
      <vt:lpstr>Scope</vt:lpstr>
      <vt:lpstr>Analysis for development</vt:lpstr>
      <vt:lpstr>Modules</vt:lpstr>
      <vt:lpstr>PowerPoint Presentation</vt:lpstr>
      <vt:lpstr>Technologies/Platform to be used for development</vt:lpstr>
      <vt:lpstr>Technologies/Platform to be used for development (cont..)</vt:lpstr>
      <vt:lpstr>Dataset</vt:lpstr>
      <vt:lpstr>Dataset (cont..)</vt:lpstr>
      <vt:lpstr>Implementation </vt:lpstr>
      <vt:lpstr>Implementation (cont..)</vt:lpstr>
      <vt:lpstr>Implementation (cont..)</vt:lpstr>
      <vt:lpstr>Implementation (cont..)</vt:lpstr>
      <vt:lpstr>Implementation (cont..)</vt:lpstr>
      <vt:lpstr>Dataset</vt:lpstr>
      <vt:lpstr>PowerPoint Presentation</vt:lpstr>
      <vt:lpstr>Preprocessed data</vt:lpstr>
      <vt:lpstr>Long Short-Term Memory</vt:lpstr>
      <vt:lpstr>Model parameters</vt:lpstr>
      <vt:lpstr>Model structure</vt:lpstr>
      <vt:lpstr>Loss and Accuracy</vt:lpstr>
      <vt:lpstr>Evaluation metrics</vt:lpstr>
      <vt:lpstr>Deployment</vt:lpstr>
      <vt:lpstr>References</vt:lpstr>
      <vt:lpstr>References (cont..)</vt:lpstr>
      <vt:lpstr>References (cont..)</vt:lpstr>
      <vt:lpstr>References (cont..)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Prediction of Sepsis from Clinical Data</dc:title>
  <dc:creator>Amish Sharma</dc:creator>
  <cp:lastModifiedBy>amish19</cp:lastModifiedBy>
  <cp:revision>135</cp:revision>
  <dcterms:modified xsi:type="dcterms:W3CDTF">2020-12-12T06:04:21Z</dcterms:modified>
</cp:coreProperties>
</file>