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2a37a2b5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2a37a2b5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2a37a2b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2a37a2b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2a37a2b5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2a37a2b5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2a37a2b5_4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2a37a2b5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2a37a2b5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2a37a2b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2a37a2b5_4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2a37a2b5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2a37a2b5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2a37a2b5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2a37a2b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2a37a2b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2a37a2b5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2a37a2b5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2a37a2b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2a37a2b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2a37a2b5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2a37a2b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2a37a2b5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2a37a2b5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2a37a2b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2a37a2b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2a37a2b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2a37a2b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2a37a2b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2a37a2b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Occlusion: Hand often obstructs itself ..so results in less data points for the classifier.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time: 2 applications ..sign language and air gestures..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2a37a2b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2a37a2b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2a37a2b5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2a37a2b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Used</a:t>
            </a:r>
            <a:endParaRPr b="1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095450"/>
            <a:ext cx="85206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We have used the Senz3D dataset which </a:t>
            </a:r>
            <a:r>
              <a:rPr lang="en" sz="1600"/>
              <a:t>contains gestures performed by 4 different people, each performing 11 different gestures repeated 30 times each, for a total of 1320 samples.</a:t>
            </a:r>
            <a:endParaRPr sz="1600"/>
          </a:p>
          <a:p>
            <a:pPr indent="-2159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For each sample, colour, depth and confidence frames are available.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75" y="2403450"/>
            <a:ext cx="4312375" cy="21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of the Proposed System</a:t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099" y="1403750"/>
            <a:ext cx="5520351" cy="25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450" y="1317000"/>
            <a:ext cx="6627101" cy="29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90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Convolutional Neural Network (CNN)</a:t>
            </a:r>
            <a:endParaRPr b="1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877300"/>
            <a:ext cx="40851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used CNNs for feature extraction and multi-class classification.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layers that were used were: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2D Convolutional Layer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Max Pooling Operation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Densely Connected NN Layer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Flattening Layer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Accuracy achieved through this method: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96.212%</a:t>
            </a:r>
            <a:endParaRPr b="1" sz="2400">
              <a:solidFill>
                <a:schemeClr val="accent4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21036" l="0" r="0" t="0"/>
          <a:stretch/>
        </p:blipFill>
        <p:spPr>
          <a:xfrm>
            <a:off x="4327525" y="1160300"/>
            <a:ext cx="4816474" cy="23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190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Vector Machine (SVM)</a:t>
            </a:r>
            <a:endParaRPr b="1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877300"/>
            <a:ext cx="41667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SVM algorithm outputs an optimal hyper plane which categorizes the samples.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SVC parameters that we used were: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Accuracy achieved through this method: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49</a:t>
            </a:r>
            <a:r>
              <a:rPr b="1" lang="en" sz="2400">
                <a:solidFill>
                  <a:schemeClr val="accent4"/>
                </a:solidFill>
              </a:rPr>
              <a:t>.243%</a:t>
            </a:r>
            <a:endParaRPr b="1" sz="2400">
              <a:solidFill>
                <a:schemeClr val="accent4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19322"/>
          <a:stretch/>
        </p:blipFill>
        <p:spPr>
          <a:xfrm>
            <a:off x="5430225" y="1596412"/>
            <a:ext cx="2897675" cy="18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3990" r="12530" t="0"/>
          <a:stretch/>
        </p:blipFill>
        <p:spPr>
          <a:xfrm>
            <a:off x="417425" y="2139075"/>
            <a:ext cx="4612875" cy="7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5230275" y="1044275"/>
            <a:ext cx="3297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Confusion Matrix obtained is: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90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 Nearest Neighbours (KNN)</a:t>
            </a:r>
            <a:endParaRPr b="1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877300"/>
            <a:ext cx="40182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 nearest neighbors stores all available cases and classifies new cases based on a similarity of HOG features.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Accuracy achieved through this method: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93.233%</a:t>
            </a:r>
            <a:endParaRPr b="1" sz="2400">
              <a:solidFill>
                <a:schemeClr val="accent4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7004" l="7667" r="8811" t="24323"/>
          <a:stretch/>
        </p:blipFill>
        <p:spPr>
          <a:xfrm>
            <a:off x="368288" y="2065900"/>
            <a:ext cx="4358175" cy="6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800" y="1301800"/>
            <a:ext cx="4594800" cy="233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90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877300"/>
            <a:ext cx="40851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 was used to learn the relationship between the standardized HOG features and the hand gestures.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Accuracy achieved through this method: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94.108%</a:t>
            </a:r>
            <a:endParaRPr b="1" sz="2400">
              <a:solidFill>
                <a:schemeClr val="accent4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800" y="1254552"/>
            <a:ext cx="4617600" cy="225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9898" l="6226" r="3528" t="34800"/>
          <a:stretch/>
        </p:blipFill>
        <p:spPr>
          <a:xfrm>
            <a:off x="388550" y="2040988"/>
            <a:ext cx="3931400" cy="7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261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Precision Analysis</a:t>
            </a:r>
            <a:endParaRPr b="1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3" y="997575"/>
            <a:ext cx="7563375" cy="35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261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Recall</a:t>
            </a:r>
            <a:r>
              <a:rPr b="1" lang="en"/>
              <a:t> Analysis</a:t>
            </a:r>
            <a:endParaRPr b="1"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87" y="1030475"/>
            <a:ext cx="7513024" cy="3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Team</a:t>
            </a:r>
            <a:endParaRPr b="1"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Maulik Shah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Parth N. Shah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Raj B. Shah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261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b="1" lang="en"/>
              <a:t> Analysis</a:t>
            </a:r>
            <a:endParaRPr b="1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66750"/>
            <a:ext cx="3951075" cy="35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96600" y="966750"/>
            <a:ext cx="40851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Therefore, the most accurate and thus the most suitable approach towards Hand Gesture Recognition is through: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Convolutional Neural Networks</a:t>
            </a:r>
            <a:endParaRPr b="1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318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Scope</a:t>
            </a:r>
            <a:endParaRPr b="1"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961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Increase quality of feature extraction: Use GLCM along with HOG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Decrease overfitting: Use data augmentation techniques (RGB Jittering,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Applications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Air Gesture Technologies: Add dynamic image processing and event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Sign Language Communicator: Broaden the no. of classification categories.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Remote Control and Robot guidance.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Home Automation Systems.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endParaRPr b="1"/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a system which: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an image-based input of hand gesture symbols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Recognizes the gesture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Classifies the image according to previously learned gestures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plain-text output of the gesture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Challenges</a:t>
            </a:r>
            <a:endParaRPr b="1"/>
          </a:p>
        </p:txBody>
      </p:sp>
      <p:sp>
        <p:nvSpPr>
          <p:cNvPr id="109" name="Google Shape;109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Robustness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 algorithm must be robust enough to adapt to varying illumination changes and shadow artefacts.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12" name="Google Shape;112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Self Occlusion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Hand Gestures often occlude (obstruct) themselves.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Computation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39951" y="22969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600"/>
              <a:t>The classifier should be able to classify the gesture fast.</a:t>
            </a:r>
            <a:endParaRPr sz="16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6447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Robustness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72575" y="16534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Studied Approaches</a:t>
            </a:r>
            <a:endParaRPr b="1"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approaches proposed in various papers are:</a:t>
            </a:r>
            <a:endParaRPr sz="1600"/>
          </a:p>
          <a:p>
            <a:pPr indent="-27305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Convolutional Neural Networks.</a:t>
            </a:r>
            <a:endParaRPr sz="16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Hand Gesture Recognition using Finger Segmentation.</a:t>
            </a:r>
            <a:endParaRPr sz="16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Hand Gesture Recognition using Random Forest and LDA.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98100" y="2152350"/>
            <a:ext cx="4375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 of the Project</a:t>
            </a:r>
            <a:endParaRPr b="1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13" y="1951801"/>
            <a:ext cx="7558975" cy="2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49725"/>
            <a:ext cx="8520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Our scope is limited to detecting and classifying 11 gestures only.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</a:t>
            </a:r>
            <a:r>
              <a:rPr lang="en"/>
              <a:t>esults will be based on images from the Creative Senz3D camera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