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321" r:id="rId2"/>
    <p:sldId id="322" r:id="rId3"/>
    <p:sldId id="316" r:id="rId4"/>
    <p:sldId id="324" r:id="rId5"/>
    <p:sldId id="325" r:id="rId6"/>
    <p:sldId id="328" r:id="rId7"/>
    <p:sldId id="329" r:id="rId8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8291E-5C61-48ED-882E-6EB93355814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A8E379-2304-442A-AFC6-E1043758CACC}">
      <dgm:prSet custT="1"/>
      <dgm:spPr>
        <a:xfrm>
          <a:off x="0" y="1054649"/>
          <a:ext cx="3286125" cy="1971675"/>
        </a:xfrm>
        <a:prstGeom prst="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Current Compensation Plan focuses more on the Sales Volume than the Absolute Growth Volume.</a:t>
          </a:r>
        </a:p>
        <a:p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There should be equal weightage of both factors as both of them are equally vital.</a:t>
          </a:r>
        </a:p>
      </dgm:t>
    </dgm:pt>
    <dgm:pt modelId="{E0F46804-77B6-4C7E-A684-EE5E1886E726}" type="parTrans" cxnId="{71FC4E38-C10C-4DF9-8C45-6C6BF7CEFCEC}">
      <dgm:prSet/>
      <dgm:spPr/>
      <dgm:t>
        <a:bodyPr/>
        <a:lstStyle/>
        <a:p>
          <a:endParaRPr lang="en-US" sz="1400"/>
        </a:p>
      </dgm:t>
    </dgm:pt>
    <dgm:pt modelId="{517FE4C7-19B0-4753-A95A-E961953DAFE0}" type="sibTrans" cxnId="{71FC4E38-C10C-4DF9-8C45-6C6BF7CEFCEC}">
      <dgm:prSet/>
      <dgm:spPr/>
      <dgm:t>
        <a:bodyPr/>
        <a:lstStyle/>
        <a:p>
          <a:endParaRPr lang="en-US" sz="1400"/>
        </a:p>
      </dgm:t>
    </dgm:pt>
    <dgm:pt modelId="{F06AC421-55D6-4718-9315-FE19753A507F}">
      <dgm:prSet custT="1"/>
      <dgm:spPr>
        <a:xfrm>
          <a:off x="3614737" y="1054649"/>
          <a:ext cx="3286125" cy="1971675"/>
        </a:xfrm>
        <a:prstGeom prst="rect">
          <a:avLst/>
        </a:prstGeom>
        <a:solidFill>
          <a:srgbClr val="4472C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importance is given to Sales Volume and Absolute Growth Volume of Segment B and C in the rank determination process. </a:t>
          </a:r>
        </a:p>
        <a:p>
          <a:r>
            <a:rPr lang="en-US" sz="1800" b="1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Absolute Growth Volume returns from Segment C (3.795%) does not look very promising.</a:t>
          </a:r>
        </a:p>
      </dgm:t>
    </dgm:pt>
    <dgm:pt modelId="{F1477A4D-2284-48AF-9ECC-769BDA835468}" type="parTrans" cxnId="{84297C7E-DEED-410F-99A1-ACECC982C6E7}">
      <dgm:prSet/>
      <dgm:spPr/>
      <dgm:t>
        <a:bodyPr/>
        <a:lstStyle/>
        <a:p>
          <a:endParaRPr lang="en-US" sz="1400"/>
        </a:p>
      </dgm:t>
    </dgm:pt>
    <dgm:pt modelId="{3DAD3DC9-776E-4696-8EB4-75EE20F3CCA9}" type="sibTrans" cxnId="{84297C7E-DEED-410F-99A1-ACECC982C6E7}">
      <dgm:prSet/>
      <dgm:spPr/>
      <dgm:t>
        <a:bodyPr/>
        <a:lstStyle/>
        <a:p>
          <a:endParaRPr lang="en-US" sz="1400"/>
        </a:p>
      </dgm:t>
    </dgm:pt>
    <dgm:pt modelId="{74CECE15-FC32-46FA-9C95-3A0C4D9E46AE}">
      <dgm:prSet custT="1"/>
      <dgm:spPr>
        <a:xfrm>
          <a:off x="7229475" y="1054649"/>
          <a:ext cx="3286125" cy="1971675"/>
        </a:xfrm>
        <a:prstGeom prst="rect">
          <a:avLst/>
        </a:prstGeom>
        <a:solidFill>
          <a:srgbClr val="ED7D3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weightage for each territory is assumed to be equal in the process of computation of ranks. </a:t>
          </a:r>
        </a:p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b="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he unta</a:t>
          </a:r>
          <a:r>
            <a:rPr lang="en-US" sz="1400" b="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ppe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 market potential for each territory differs. </a:t>
          </a:r>
          <a:endParaRPr lang="en-US" sz="1400" b="1" kern="1200" dirty="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A9312E9A-CBCB-4F64-8F9A-186855F2EBD3}" type="parTrans" cxnId="{6F6DD56E-9439-4626-87C8-F667200CCF87}">
      <dgm:prSet/>
      <dgm:spPr/>
      <dgm:t>
        <a:bodyPr/>
        <a:lstStyle/>
        <a:p>
          <a:endParaRPr lang="en-US" sz="1400"/>
        </a:p>
      </dgm:t>
    </dgm:pt>
    <dgm:pt modelId="{31A907BC-51CF-4D43-BD5F-1284CFD5FAEF}" type="sibTrans" cxnId="{6F6DD56E-9439-4626-87C8-F667200CCF87}">
      <dgm:prSet/>
      <dgm:spPr/>
      <dgm:t>
        <a:bodyPr/>
        <a:lstStyle/>
        <a:p>
          <a:endParaRPr lang="en-US" sz="1400"/>
        </a:p>
      </dgm:t>
    </dgm:pt>
    <dgm:pt modelId="{FE54E3A8-5296-46B4-B68D-C22CE10025AB}" type="pres">
      <dgm:prSet presAssocID="{7FF8291E-5C61-48ED-882E-6EB9335581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6F2E4E-D40E-4AD9-861A-043F5FA37393}" type="pres">
      <dgm:prSet presAssocID="{DCA8E379-2304-442A-AFC6-E1043758CACC}" presName="node" presStyleLbl="node1" presStyleIdx="0" presStyleCnt="3" custScaleY="1840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0212F-01AE-43BE-87C7-003738ED8183}" type="pres">
      <dgm:prSet presAssocID="{517FE4C7-19B0-4753-A95A-E961953DAFE0}" presName="sibTrans" presStyleCnt="0"/>
      <dgm:spPr/>
    </dgm:pt>
    <dgm:pt modelId="{C36B0604-65F7-4D6F-A29A-5B84C47A1BC4}" type="pres">
      <dgm:prSet presAssocID="{F06AC421-55D6-4718-9315-FE19753A507F}" presName="node" presStyleLbl="node1" presStyleIdx="1" presStyleCnt="3" custScaleY="1816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D4E7AB-4CFE-46CC-8589-E084AE5E14F8}" type="pres">
      <dgm:prSet presAssocID="{3DAD3DC9-776E-4696-8EB4-75EE20F3CCA9}" presName="sibTrans" presStyleCnt="0"/>
      <dgm:spPr/>
    </dgm:pt>
    <dgm:pt modelId="{DDEF48C7-88B6-4A21-B75B-276387BE7076}" type="pres">
      <dgm:prSet presAssocID="{74CECE15-FC32-46FA-9C95-3A0C4D9E46AE}" presName="node" presStyleLbl="node1" presStyleIdx="2" presStyleCnt="3" custScaleY="18052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7988D79-2AE2-433A-93AB-F3C24552E885}" type="presOf" srcId="{DCA8E379-2304-442A-AFC6-E1043758CACC}" destId="{656F2E4E-D40E-4AD9-861A-043F5FA37393}" srcOrd="0" destOrd="0" presId="urn:microsoft.com/office/officeart/2005/8/layout/default"/>
    <dgm:cxn modelId="{1F52CE89-1AA6-48E4-BBA7-A51C78880F54}" type="presOf" srcId="{F06AC421-55D6-4718-9315-FE19753A507F}" destId="{C36B0604-65F7-4D6F-A29A-5B84C47A1BC4}" srcOrd="0" destOrd="0" presId="urn:microsoft.com/office/officeart/2005/8/layout/default"/>
    <dgm:cxn modelId="{84297C7E-DEED-410F-99A1-ACECC982C6E7}" srcId="{7FF8291E-5C61-48ED-882E-6EB93355814A}" destId="{F06AC421-55D6-4718-9315-FE19753A507F}" srcOrd="1" destOrd="0" parTransId="{F1477A4D-2284-48AF-9ECC-769BDA835468}" sibTransId="{3DAD3DC9-776E-4696-8EB4-75EE20F3CCA9}"/>
    <dgm:cxn modelId="{6F6DD56E-9439-4626-87C8-F667200CCF87}" srcId="{7FF8291E-5C61-48ED-882E-6EB93355814A}" destId="{74CECE15-FC32-46FA-9C95-3A0C4D9E46AE}" srcOrd="2" destOrd="0" parTransId="{A9312E9A-CBCB-4F64-8F9A-186855F2EBD3}" sibTransId="{31A907BC-51CF-4D43-BD5F-1284CFD5FAEF}"/>
    <dgm:cxn modelId="{905BD83D-B502-4E42-9D5A-CE97BDB7C847}" type="presOf" srcId="{74CECE15-FC32-46FA-9C95-3A0C4D9E46AE}" destId="{DDEF48C7-88B6-4A21-B75B-276387BE7076}" srcOrd="0" destOrd="0" presId="urn:microsoft.com/office/officeart/2005/8/layout/default"/>
    <dgm:cxn modelId="{71FC4E38-C10C-4DF9-8C45-6C6BF7CEFCEC}" srcId="{7FF8291E-5C61-48ED-882E-6EB93355814A}" destId="{DCA8E379-2304-442A-AFC6-E1043758CACC}" srcOrd="0" destOrd="0" parTransId="{E0F46804-77B6-4C7E-A684-EE5E1886E726}" sibTransId="{517FE4C7-19B0-4753-A95A-E961953DAFE0}"/>
    <dgm:cxn modelId="{8B385B41-5BBA-4D55-A50D-2E25A8CDBCB2}" type="presOf" srcId="{7FF8291E-5C61-48ED-882E-6EB93355814A}" destId="{FE54E3A8-5296-46B4-B68D-C22CE10025AB}" srcOrd="0" destOrd="0" presId="urn:microsoft.com/office/officeart/2005/8/layout/default"/>
    <dgm:cxn modelId="{29C83B50-7E76-458A-9377-53E9D9CC6E32}" type="presParOf" srcId="{FE54E3A8-5296-46B4-B68D-C22CE10025AB}" destId="{656F2E4E-D40E-4AD9-861A-043F5FA37393}" srcOrd="0" destOrd="0" presId="urn:microsoft.com/office/officeart/2005/8/layout/default"/>
    <dgm:cxn modelId="{4050DA78-57BD-4345-B37D-3B66FCA0097E}" type="presParOf" srcId="{FE54E3A8-5296-46B4-B68D-C22CE10025AB}" destId="{A820212F-01AE-43BE-87C7-003738ED8183}" srcOrd="1" destOrd="0" presId="urn:microsoft.com/office/officeart/2005/8/layout/default"/>
    <dgm:cxn modelId="{18DB8C6A-43D0-445B-B33D-81079033754C}" type="presParOf" srcId="{FE54E3A8-5296-46B4-B68D-C22CE10025AB}" destId="{C36B0604-65F7-4D6F-A29A-5B84C47A1BC4}" srcOrd="2" destOrd="0" presId="urn:microsoft.com/office/officeart/2005/8/layout/default"/>
    <dgm:cxn modelId="{CEEFA12F-18A1-49A7-B3FD-DBBF691F8195}" type="presParOf" srcId="{FE54E3A8-5296-46B4-B68D-C22CE10025AB}" destId="{53D4E7AB-4CFE-46CC-8589-E084AE5E14F8}" srcOrd="3" destOrd="0" presId="urn:microsoft.com/office/officeart/2005/8/layout/default"/>
    <dgm:cxn modelId="{D64ABDC9-57EB-4D0F-9046-335250C12E03}" type="presParOf" srcId="{FE54E3A8-5296-46B4-B68D-C22CE10025AB}" destId="{DDEF48C7-88B6-4A21-B75B-276387BE707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8291E-5C61-48ED-882E-6EB93355814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A8E379-2304-442A-AFC6-E1043758CACC}">
      <dgm:prSet custT="1"/>
      <dgm:spPr>
        <a:xfrm>
          <a:off x="0" y="867665"/>
          <a:ext cx="3286125" cy="2345642"/>
        </a:xfrm>
        <a:prstGeom prst="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Current Compensation Plan focuses more on the Sales Volume than the Absolute Growth Volume.</a:t>
          </a:r>
        </a:p>
        <a:p>
          <a:r>
            <a:rPr lang="en-US" sz="17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weightage (50% - 50%) should be given to Sales Volume and Absolute Growth Volume for rank computation.</a:t>
          </a:r>
        </a:p>
      </dgm:t>
    </dgm:pt>
    <dgm:pt modelId="{E0F46804-77B6-4C7E-A684-EE5E1886E726}" type="parTrans" cxnId="{71FC4E38-C10C-4DF9-8C45-6C6BF7CEFCEC}">
      <dgm:prSet/>
      <dgm:spPr/>
      <dgm:t>
        <a:bodyPr/>
        <a:lstStyle/>
        <a:p>
          <a:endParaRPr lang="en-US"/>
        </a:p>
      </dgm:t>
    </dgm:pt>
    <dgm:pt modelId="{517FE4C7-19B0-4753-A95A-E961953DAFE0}" type="sibTrans" cxnId="{71FC4E38-C10C-4DF9-8C45-6C6BF7CEFCEC}">
      <dgm:prSet/>
      <dgm:spPr/>
      <dgm:t>
        <a:bodyPr/>
        <a:lstStyle/>
        <a:p>
          <a:endParaRPr lang="en-US"/>
        </a:p>
      </dgm:t>
    </dgm:pt>
    <dgm:pt modelId="{F06AC421-55D6-4718-9315-FE19753A507F}">
      <dgm:prSet custT="1"/>
      <dgm:spPr>
        <a:xfrm>
          <a:off x="3614737" y="732665"/>
          <a:ext cx="3286125" cy="2615643"/>
        </a:xfrm>
        <a:prstGeom prst="rect">
          <a:avLst/>
        </a:prstGeom>
        <a:solidFill>
          <a:srgbClr val="4472C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5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importance is given to Sales Volume and Absolute Growth Volume of Segment B and C in the rank determination process.</a:t>
          </a:r>
          <a:r>
            <a:rPr lang="en-US" sz="17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</a:p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5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Reduce the weightage offered to Segment C by assigning more weightage to Segment A and B.</a:t>
          </a:r>
        </a:p>
      </dgm:t>
    </dgm:pt>
    <dgm:pt modelId="{F1477A4D-2284-48AF-9ECC-769BDA835468}" type="parTrans" cxnId="{84297C7E-DEED-410F-99A1-ACECC982C6E7}">
      <dgm:prSet/>
      <dgm:spPr/>
      <dgm:t>
        <a:bodyPr/>
        <a:lstStyle/>
        <a:p>
          <a:endParaRPr lang="en-US"/>
        </a:p>
      </dgm:t>
    </dgm:pt>
    <dgm:pt modelId="{3DAD3DC9-776E-4696-8EB4-75EE20F3CCA9}" type="sibTrans" cxnId="{84297C7E-DEED-410F-99A1-ACECC982C6E7}">
      <dgm:prSet/>
      <dgm:spPr/>
      <dgm:t>
        <a:bodyPr/>
        <a:lstStyle/>
        <a:p>
          <a:endParaRPr lang="en-US"/>
        </a:p>
      </dgm:t>
    </dgm:pt>
    <dgm:pt modelId="{74CECE15-FC32-46FA-9C95-3A0C4D9E46AE}">
      <dgm:prSet custT="1"/>
      <dgm:spPr>
        <a:xfrm>
          <a:off x="7229475" y="967255"/>
          <a:ext cx="3286125" cy="2146463"/>
        </a:xfrm>
        <a:prstGeom prst="rect">
          <a:avLst/>
        </a:prstGeom>
        <a:solidFill>
          <a:srgbClr val="ED7D3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weightage for each territory is assumed to be equal in the process of computation of ranks. </a:t>
          </a:r>
        </a:p>
        <a:p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Assign weights to each territory based on untapped market potential.</a:t>
          </a:r>
        </a:p>
      </dgm:t>
    </dgm:pt>
    <dgm:pt modelId="{A9312E9A-CBCB-4F64-8F9A-186855F2EBD3}" type="parTrans" cxnId="{6F6DD56E-9439-4626-87C8-F667200CCF87}">
      <dgm:prSet/>
      <dgm:spPr/>
      <dgm:t>
        <a:bodyPr/>
        <a:lstStyle/>
        <a:p>
          <a:endParaRPr lang="en-US"/>
        </a:p>
      </dgm:t>
    </dgm:pt>
    <dgm:pt modelId="{31A907BC-51CF-4D43-BD5F-1284CFD5FAEF}" type="sibTrans" cxnId="{6F6DD56E-9439-4626-87C8-F667200CCF87}">
      <dgm:prSet/>
      <dgm:spPr/>
      <dgm:t>
        <a:bodyPr/>
        <a:lstStyle/>
        <a:p>
          <a:endParaRPr lang="en-US"/>
        </a:p>
      </dgm:t>
    </dgm:pt>
    <dgm:pt modelId="{FE54E3A8-5296-46B4-B68D-C22CE10025AB}" type="pres">
      <dgm:prSet presAssocID="{7FF8291E-5C61-48ED-882E-6EB9335581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6F2E4E-D40E-4AD9-861A-043F5FA37393}" type="pres">
      <dgm:prSet presAssocID="{DCA8E379-2304-442A-AFC6-E1043758CACC}" presName="node" presStyleLbl="node1" presStyleIdx="0" presStyleCnt="3" custScaleY="1647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0212F-01AE-43BE-87C7-003738ED8183}" type="pres">
      <dgm:prSet presAssocID="{517FE4C7-19B0-4753-A95A-E961953DAFE0}" presName="sibTrans" presStyleCnt="0"/>
      <dgm:spPr/>
    </dgm:pt>
    <dgm:pt modelId="{C36B0604-65F7-4D6F-A29A-5B84C47A1BC4}" type="pres">
      <dgm:prSet presAssocID="{F06AC421-55D6-4718-9315-FE19753A507F}" presName="node" presStyleLbl="node1" presStyleIdx="1" presStyleCnt="3" custScaleY="1647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D4E7AB-4CFE-46CC-8589-E084AE5E14F8}" type="pres">
      <dgm:prSet presAssocID="{3DAD3DC9-776E-4696-8EB4-75EE20F3CCA9}" presName="sibTrans" presStyleCnt="0"/>
      <dgm:spPr/>
    </dgm:pt>
    <dgm:pt modelId="{DDEF48C7-88B6-4A21-B75B-276387BE7076}" type="pres">
      <dgm:prSet presAssocID="{74CECE15-FC32-46FA-9C95-3A0C4D9E46AE}" presName="node" presStyleLbl="node1" presStyleIdx="2" presStyleCnt="3" custScaleY="1636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250EA38-5204-4016-A6E4-6D5E4487D25D}" type="presOf" srcId="{7FF8291E-5C61-48ED-882E-6EB93355814A}" destId="{FE54E3A8-5296-46B4-B68D-C22CE10025AB}" srcOrd="0" destOrd="0" presId="urn:microsoft.com/office/officeart/2005/8/layout/default"/>
    <dgm:cxn modelId="{84297C7E-DEED-410F-99A1-ACECC982C6E7}" srcId="{7FF8291E-5C61-48ED-882E-6EB93355814A}" destId="{F06AC421-55D6-4718-9315-FE19753A507F}" srcOrd="1" destOrd="0" parTransId="{F1477A4D-2284-48AF-9ECC-769BDA835468}" sibTransId="{3DAD3DC9-776E-4696-8EB4-75EE20F3CCA9}"/>
    <dgm:cxn modelId="{16EFE518-DB0A-4975-A7E7-B1136FC23D06}" type="presOf" srcId="{F06AC421-55D6-4718-9315-FE19753A507F}" destId="{C36B0604-65F7-4D6F-A29A-5B84C47A1BC4}" srcOrd="0" destOrd="0" presId="urn:microsoft.com/office/officeart/2005/8/layout/default"/>
    <dgm:cxn modelId="{6F6DD56E-9439-4626-87C8-F667200CCF87}" srcId="{7FF8291E-5C61-48ED-882E-6EB93355814A}" destId="{74CECE15-FC32-46FA-9C95-3A0C4D9E46AE}" srcOrd="2" destOrd="0" parTransId="{A9312E9A-CBCB-4F64-8F9A-186855F2EBD3}" sibTransId="{31A907BC-51CF-4D43-BD5F-1284CFD5FAEF}"/>
    <dgm:cxn modelId="{71FC4E38-C10C-4DF9-8C45-6C6BF7CEFCEC}" srcId="{7FF8291E-5C61-48ED-882E-6EB93355814A}" destId="{DCA8E379-2304-442A-AFC6-E1043758CACC}" srcOrd="0" destOrd="0" parTransId="{E0F46804-77B6-4C7E-A684-EE5E1886E726}" sibTransId="{517FE4C7-19B0-4753-A95A-E961953DAFE0}"/>
    <dgm:cxn modelId="{6B89A045-1387-43A4-950E-07D94C7AC910}" type="presOf" srcId="{74CECE15-FC32-46FA-9C95-3A0C4D9E46AE}" destId="{DDEF48C7-88B6-4A21-B75B-276387BE7076}" srcOrd="0" destOrd="0" presId="urn:microsoft.com/office/officeart/2005/8/layout/default"/>
    <dgm:cxn modelId="{EA5B7A96-C322-4CB6-8B6B-C998866BAEDA}" type="presOf" srcId="{DCA8E379-2304-442A-AFC6-E1043758CACC}" destId="{656F2E4E-D40E-4AD9-861A-043F5FA37393}" srcOrd="0" destOrd="0" presId="urn:microsoft.com/office/officeart/2005/8/layout/default"/>
    <dgm:cxn modelId="{6529F2F9-FC75-4288-A06E-CB576D0BBCBD}" type="presParOf" srcId="{FE54E3A8-5296-46B4-B68D-C22CE10025AB}" destId="{656F2E4E-D40E-4AD9-861A-043F5FA37393}" srcOrd="0" destOrd="0" presId="urn:microsoft.com/office/officeart/2005/8/layout/default"/>
    <dgm:cxn modelId="{6A9C2046-8BE0-4053-880D-446486B366DD}" type="presParOf" srcId="{FE54E3A8-5296-46B4-B68D-C22CE10025AB}" destId="{A820212F-01AE-43BE-87C7-003738ED8183}" srcOrd="1" destOrd="0" presId="urn:microsoft.com/office/officeart/2005/8/layout/default"/>
    <dgm:cxn modelId="{5DFDE7C4-1BAC-471D-8779-BED3BA18F644}" type="presParOf" srcId="{FE54E3A8-5296-46B4-B68D-C22CE10025AB}" destId="{C36B0604-65F7-4D6F-A29A-5B84C47A1BC4}" srcOrd="2" destOrd="0" presId="urn:microsoft.com/office/officeart/2005/8/layout/default"/>
    <dgm:cxn modelId="{194345DA-75BE-4A9B-AD0A-0A754E8A939D}" type="presParOf" srcId="{FE54E3A8-5296-46B4-B68D-C22CE10025AB}" destId="{53D4E7AB-4CFE-46CC-8589-E084AE5E14F8}" srcOrd="3" destOrd="0" presId="urn:microsoft.com/office/officeart/2005/8/layout/default"/>
    <dgm:cxn modelId="{86FF47F9-E9DD-41CC-BDF6-19E2E0F9E194}" type="presParOf" srcId="{FE54E3A8-5296-46B4-B68D-C22CE10025AB}" destId="{DDEF48C7-88B6-4A21-B75B-276387BE707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F2E4E-D40E-4AD9-861A-043F5FA37393}">
      <dsp:nvSpPr>
        <dsp:cNvPr id="0" name=""/>
        <dsp:cNvSpPr/>
      </dsp:nvSpPr>
      <dsp:spPr>
        <a:xfrm>
          <a:off x="0" y="235387"/>
          <a:ext cx="2581416" cy="2850379"/>
        </a:xfrm>
        <a:prstGeom prst="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Current Compensation Plan focuses more on the Sales Volume than the Absolute Growth Volume.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There should be equal weightage of both factors as both of them are equally vital.</a:t>
          </a:r>
        </a:p>
      </dsp:txBody>
      <dsp:txXfrm>
        <a:off x="0" y="235387"/>
        <a:ext cx="2581416" cy="2850379"/>
      </dsp:txXfrm>
    </dsp:sp>
    <dsp:sp modelId="{C36B0604-65F7-4D6F-A29A-5B84C47A1BC4}">
      <dsp:nvSpPr>
        <dsp:cNvPr id="0" name=""/>
        <dsp:cNvSpPr/>
      </dsp:nvSpPr>
      <dsp:spPr>
        <a:xfrm>
          <a:off x="2839558" y="253501"/>
          <a:ext cx="2581416" cy="2814151"/>
        </a:xfrm>
        <a:prstGeom prst="rect">
          <a:avLst/>
        </a:prstGeom>
        <a:solidFill>
          <a:srgbClr val="4472C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importance is given to Sales Volume and Absolute Growth Volume of Segment B and C in the rank determination process.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Absolute Growth Volume returns from Segment C (3.795%) does not look very promising.</a:t>
          </a:r>
        </a:p>
      </dsp:txBody>
      <dsp:txXfrm>
        <a:off x="2839558" y="253501"/>
        <a:ext cx="2581416" cy="2814151"/>
      </dsp:txXfrm>
    </dsp:sp>
    <dsp:sp modelId="{DDEF48C7-88B6-4A21-B75B-276387BE7076}">
      <dsp:nvSpPr>
        <dsp:cNvPr id="0" name=""/>
        <dsp:cNvSpPr/>
      </dsp:nvSpPr>
      <dsp:spPr>
        <a:xfrm>
          <a:off x="5679116" y="262554"/>
          <a:ext cx="2581416" cy="2796045"/>
        </a:xfrm>
        <a:prstGeom prst="rect">
          <a:avLst/>
        </a:prstGeom>
        <a:solidFill>
          <a:srgbClr val="ED7D3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weightage for each territory is assumed to be equal in the process of computation of ranks.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Why</a:t>
          </a:r>
          <a:r>
            <a:rPr lang="en-US" sz="14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b="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he unta</a:t>
          </a:r>
          <a:r>
            <a:rPr lang="en-US" sz="1400" b="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ppe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 market potential for each territory differs. </a:t>
          </a:r>
          <a:endParaRPr lang="en-US" sz="1400" b="1" kern="1200" dirty="0">
            <a:solidFill>
              <a:sysClr val="window" lastClr="FFFFFF"/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679116" y="262554"/>
        <a:ext cx="2581416" cy="279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F2E4E-D40E-4AD9-861A-043F5FA37393}">
      <dsp:nvSpPr>
        <dsp:cNvPr id="0" name=""/>
        <dsp:cNvSpPr/>
      </dsp:nvSpPr>
      <dsp:spPr>
        <a:xfrm>
          <a:off x="0" y="343549"/>
          <a:ext cx="2712503" cy="2681504"/>
        </a:xfrm>
        <a:prstGeom prst="rect">
          <a:avLst/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Current Compensation Plan focuses more on the Sales Volume than the Absolute Growth Volume.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weightage (50% - 50%) should be given to Sales Volume and Absolute Growth Volume for rank computation.</a:t>
          </a:r>
        </a:p>
      </dsp:txBody>
      <dsp:txXfrm>
        <a:off x="0" y="343549"/>
        <a:ext cx="2712503" cy="2681504"/>
      </dsp:txXfrm>
    </dsp:sp>
    <dsp:sp modelId="{C36B0604-65F7-4D6F-A29A-5B84C47A1BC4}">
      <dsp:nvSpPr>
        <dsp:cNvPr id="0" name=""/>
        <dsp:cNvSpPr/>
      </dsp:nvSpPr>
      <dsp:spPr>
        <a:xfrm>
          <a:off x="2983753" y="343549"/>
          <a:ext cx="2712503" cy="2681504"/>
        </a:xfrm>
        <a:prstGeom prst="rect">
          <a:avLst/>
        </a:prstGeom>
        <a:solidFill>
          <a:srgbClr val="4472C4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5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Equal importance is given to Sales Volume and Absolute Growth Volume of Segment B and C in the rank determination process.</a:t>
          </a:r>
          <a:r>
            <a:rPr lang="en-US" sz="17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5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Reduce the weightage offered to Segment C by assigning more weightage to Segment A and B.</a:t>
          </a:r>
        </a:p>
      </dsp:txBody>
      <dsp:txXfrm>
        <a:off x="2983753" y="343549"/>
        <a:ext cx="2712503" cy="2681504"/>
      </dsp:txXfrm>
    </dsp:sp>
    <dsp:sp modelId="{DDEF48C7-88B6-4A21-B75B-276387BE7076}">
      <dsp:nvSpPr>
        <dsp:cNvPr id="0" name=""/>
        <dsp:cNvSpPr/>
      </dsp:nvSpPr>
      <dsp:spPr>
        <a:xfrm>
          <a:off x="5967506" y="352606"/>
          <a:ext cx="2712503" cy="2663390"/>
        </a:xfrm>
        <a:prstGeom prst="rect">
          <a:avLst/>
        </a:prstGeom>
        <a:solidFill>
          <a:srgbClr val="ED7D31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What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The weightage for each territory is assumed to be equal in the process of computation of ranks.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How</a:t>
          </a:r>
          <a:r>
            <a:rPr lang="en-US" sz="1700" b="1" kern="1200" dirty="0">
              <a:solidFill>
                <a:sysClr val="window" lastClr="FFFFF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: </a:t>
          </a:r>
          <a:r>
            <a:rPr lang="en-US" sz="1400" kern="1200" dirty="0">
              <a:solidFill>
                <a:prstClr val="white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Assign weights to each territory based on untapped market potential.</a:t>
          </a:r>
        </a:p>
      </dsp:txBody>
      <dsp:txXfrm>
        <a:off x="5967506" y="352606"/>
        <a:ext cx="2712503" cy="2663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y ZS Lif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3" y="5880987"/>
            <a:ext cx="840800" cy="67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37" y="6105172"/>
            <a:ext cx="1706663" cy="21942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1" y="533400"/>
            <a:ext cx="8229599" cy="430887"/>
          </a:xfrm>
        </p:spPr>
        <p:txBody>
          <a:bodyPr anchor="t" anchorCtr="0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209800"/>
            <a:ext cx="8229600" cy="350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>
          <a:xfrm>
            <a:off x="457200" y="1066800"/>
            <a:ext cx="8229600" cy="10668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2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909" cy="429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786384"/>
            <a:ext cx="8229909" cy="429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36192"/>
            <a:ext cx="8225153" cy="46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20</a:t>
            </a:r>
          </a:p>
          <a:p>
            <a:pPr lvl="1"/>
            <a:r>
              <a:rPr lang="en-CA" dirty="0"/>
              <a:t>Level two bullet text is Arial 18</a:t>
            </a:r>
          </a:p>
          <a:p>
            <a:pPr lvl="2"/>
            <a:r>
              <a:rPr lang="en-CA" dirty="0"/>
              <a:t>Level three bullet text is Arial 18</a:t>
            </a:r>
          </a:p>
          <a:p>
            <a:pPr lvl="3"/>
            <a:r>
              <a:rPr lang="en-CA" dirty="0"/>
              <a:t>Level four bullet is Arial 18</a:t>
            </a:r>
          </a:p>
          <a:p>
            <a:pPr lvl="4"/>
            <a:r>
              <a:rPr lang="en-CA" dirty="0"/>
              <a:t>Level five bullet is Arial 18</a:t>
            </a:r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9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>
                <a:solidFill>
                  <a:schemeClr val="bg1"/>
                </a:solidFill>
              </a:rPr>
              <a:t>© 2019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Section2 - Solution Presentation Template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5pPr>
      <a:lvl6pPr marL="23463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D37B1-DAB5-4034-8390-2E91341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751892"/>
            <a:ext cx="3276600" cy="677108"/>
          </a:xfrm>
        </p:spPr>
        <p:txBody>
          <a:bodyPr/>
          <a:lstStyle/>
          <a:p>
            <a:r>
              <a:rPr lang="en-US" sz="4400" dirty="0"/>
              <a:t>Section #2</a:t>
            </a:r>
          </a:p>
        </p:txBody>
      </p:sp>
    </p:spTree>
    <p:extLst>
      <p:ext uri="{BB962C8B-B14F-4D97-AF65-F5344CB8AC3E}">
        <p14:creationId xmlns:p14="http://schemas.microsoft.com/office/powerpoint/2010/main" val="6844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" y="5311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Q2. Analysis &amp; Take away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1E4146D-5B2F-4315-81F0-EC55D24DE6C0}"/>
              </a:ext>
            </a:extLst>
          </p:cNvPr>
          <p:cNvGrpSpPr/>
          <p:nvPr/>
        </p:nvGrpSpPr>
        <p:grpSpPr>
          <a:xfrm>
            <a:off x="330796" y="565355"/>
            <a:ext cx="8482408" cy="518144"/>
            <a:chOff x="457200" y="891960"/>
            <a:chExt cx="8060633" cy="5181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5A28659-FAAE-48FA-9E9E-0FC231C002AB}"/>
                </a:ext>
              </a:extLst>
            </p:cNvPr>
            <p:cNvGrpSpPr/>
            <p:nvPr/>
          </p:nvGrpSpPr>
          <p:grpSpPr>
            <a:xfrm>
              <a:off x="457200" y="891960"/>
              <a:ext cx="8060633" cy="518144"/>
              <a:chOff x="1" y="0"/>
              <a:chExt cx="12191998" cy="700178"/>
            </a:xfrm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xmlns="" id="{DACE3265-CF5D-4460-B584-E60834DEF707}"/>
                  </a:ext>
                </a:extLst>
              </p:cNvPr>
              <p:cNvSpPr/>
              <p:nvPr/>
            </p:nvSpPr>
            <p:spPr bwMode="auto">
              <a:xfrm>
                <a:off x="1" y="0"/>
                <a:ext cx="1103149" cy="700178"/>
              </a:xfrm>
              <a:custGeom>
                <a:avLst/>
                <a:gdLst>
                  <a:gd name="connsiteX0" fmla="*/ 0 w 1103149"/>
                  <a:gd name="connsiteY0" fmla="*/ 0 h 700178"/>
                  <a:gd name="connsiteX1" fmla="*/ 698901 w 1103149"/>
                  <a:gd name="connsiteY1" fmla="*/ 0 h 700178"/>
                  <a:gd name="connsiteX2" fmla="*/ 1103149 w 1103149"/>
                  <a:gd name="connsiteY2" fmla="*/ 700178 h 700178"/>
                  <a:gd name="connsiteX3" fmla="*/ 0 w 1103149"/>
                  <a:gd name="connsiteY3" fmla="*/ 700178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149" h="700178">
                    <a:moveTo>
                      <a:pt x="0" y="0"/>
                    </a:moveTo>
                    <a:lnTo>
                      <a:pt x="698901" y="0"/>
                    </a:lnTo>
                    <a:lnTo>
                      <a:pt x="1103149" y="700178"/>
                    </a:lnTo>
                    <a:lnTo>
                      <a:pt x="0" y="700178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">
                <a:extLst>
                  <a:ext uri="{FF2B5EF4-FFF2-40B4-BE49-F238E27FC236}">
                    <a16:creationId xmlns:a16="http://schemas.microsoft.com/office/drawing/2014/main" xmlns="" id="{1639038A-61EC-4ED6-BD24-9375F0C87D8A}"/>
                  </a:ext>
                </a:extLst>
              </p:cNvPr>
              <p:cNvSpPr/>
              <p:nvPr/>
            </p:nvSpPr>
            <p:spPr bwMode="auto">
              <a:xfrm flipH="1" flipV="1">
                <a:off x="819744" y="0"/>
                <a:ext cx="11372255" cy="700178"/>
              </a:xfrm>
              <a:custGeom>
                <a:avLst/>
                <a:gdLst>
                  <a:gd name="connsiteX0" fmla="*/ 11372255 w 11372255"/>
                  <a:gd name="connsiteY0" fmla="*/ 700178 h 700178"/>
                  <a:gd name="connsiteX1" fmla="*/ 10792759 w 11372255"/>
                  <a:gd name="connsiteY1" fmla="*/ 700178 h 700178"/>
                  <a:gd name="connsiteX2" fmla="*/ 10269106 w 11372255"/>
                  <a:gd name="connsiteY2" fmla="*/ 700178 h 700178"/>
                  <a:gd name="connsiteX3" fmla="*/ 0 w 11372255"/>
                  <a:gd name="connsiteY3" fmla="*/ 700178 h 700178"/>
                  <a:gd name="connsiteX4" fmla="*/ 0 w 11372255"/>
                  <a:gd name="connsiteY4" fmla="*/ 0 h 700178"/>
                  <a:gd name="connsiteX5" fmla="*/ 10269106 w 11372255"/>
                  <a:gd name="connsiteY5" fmla="*/ 0 h 700178"/>
                  <a:gd name="connsiteX6" fmla="*/ 10792759 w 11372255"/>
                  <a:gd name="connsiteY6" fmla="*/ 0 h 700178"/>
                  <a:gd name="connsiteX7" fmla="*/ 10968007 w 11372255"/>
                  <a:gd name="connsiteY7" fmla="*/ 0 h 70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72255" h="700178">
                    <a:moveTo>
                      <a:pt x="11372255" y="700178"/>
                    </a:moveTo>
                    <a:lnTo>
                      <a:pt x="10792759" y="700178"/>
                    </a:lnTo>
                    <a:lnTo>
                      <a:pt x="10269106" y="700178"/>
                    </a:lnTo>
                    <a:lnTo>
                      <a:pt x="0" y="700178"/>
                    </a:lnTo>
                    <a:lnTo>
                      <a:pt x="0" y="0"/>
                    </a:lnTo>
                    <a:lnTo>
                      <a:pt x="10269106" y="0"/>
                    </a:lnTo>
                    <a:lnTo>
                      <a:pt x="10792759" y="0"/>
                    </a:lnTo>
                    <a:lnTo>
                      <a:pt x="1096800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B016D13-2467-4A1E-AF94-F58920A5DF96}"/>
                </a:ext>
              </a:extLst>
            </p:cNvPr>
            <p:cNvSpPr/>
            <p:nvPr/>
          </p:nvSpPr>
          <p:spPr>
            <a:xfrm>
              <a:off x="1280018" y="979828"/>
              <a:ext cx="27207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Section 2: Analysis &amp; Take away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7406" y="1928388"/>
            <a:ext cx="840579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analysis suggests that the </a:t>
            </a:r>
            <a:r>
              <a:rPr lang="en-IN" dirty="0"/>
              <a:t>reps will be more motivated to promote sales volume of Segment </a:t>
            </a:r>
            <a:r>
              <a:rPr lang="en-IN" dirty="0" smtClean="0"/>
              <a:t>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Similarly, </a:t>
            </a:r>
            <a:r>
              <a:rPr lang="en-IN" dirty="0"/>
              <a:t>a</a:t>
            </a:r>
            <a:r>
              <a:rPr lang="en-IN" dirty="0" smtClean="0"/>
              <a:t>s </a:t>
            </a:r>
            <a:r>
              <a:rPr lang="en-IN" dirty="0"/>
              <a:t>observed from the calculated percentage growth </a:t>
            </a:r>
            <a:r>
              <a:rPr lang="en-IN" dirty="0" smtClean="0"/>
              <a:t>values, Segment </a:t>
            </a:r>
            <a:r>
              <a:rPr lang="en-IN" dirty="0"/>
              <a:t>B has the highest percentage growth over the previous quarter, at 9.002</a:t>
            </a:r>
            <a:r>
              <a:rPr lang="en-IN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order to boost sales of a specific segment, say B, we can increase the </a:t>
            </a:r>
            <a:r>
              <a:rPr lang="en-IN" dirty="0"/>
              <a:t>weight assigned to Segment B sales in the overall rank </a:t>
            </a:r>
            <a:r>
              <a:rPr lang="en-IN" dirty="0" smtClean="0"/>
              <a:t>calculation. This will make the reps focus more </a:t>
            </a:r>
            <a:r>
              <a:rPr lang="en-IN" smtClean="0"/>
              <a:t>on Segment B.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9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45151"/>
              </p:ext>
            </p:extLst>
          </p:nvPr>
        </p:nvGraphicFramePr>
        <p:xfrm>
          <a:off x="571500" y="992832"/>
          <a:ext cx="4472228" cy="39835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8057"/>
                <a:gridCol w="1118057"/>
                <a:gridCol w="1118057"/>
                <a:gridCol w="1118057"/>
              </a:tblGrid>
              <a:tr h="6004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Employee ID</a:t>
                      </a:r>
                      <a:endParaRPr lang="en-IN" sz="115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Volume </a:t>
                      </a:r>
                      <a:r>
                        <a:rPr lang="en-IN" sz="115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Rank (60%)</a:t>
                      </a:r>
                      <a:endParaRPr lang="en-IN" sz="115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Absolute </a:t>
                      </a:r>
                      <a:r>
                        <a:rPr lang="en-IN" sz="115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Volume Growth Rank (40%)</a:t>
                      </a:r>
                      <a:endParaRPr lang="en-IN" sz="115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 Weighted </a:t>
                      </a:r>
                    </a:p>
                    <a:p>
                      <a:pPr algn="ctr" fontAlgn="ctr"/>
                      <a:r>
                        <a:rPr lang="en-IN" sz="115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Rank</a:t>
                      </a:r>
                      <a:endParaRPr lang="en-IN" sz="115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/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8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13" marR="5813" marT="5813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81431"/>
              </p:ext>
            </p:extLst>
          </p:nvPr>
        </p:nvGraphicFramePr>
        <p:xfrm>
          <a:off x="5239056" y="992832"/>
          <a:ext cx="3333444" cy="397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1148"/>
                <a:gridCol w="1111148"/>
                <a:gridCol w="1111148"/>
              </a:tblGrid>
              <a:tr h="59459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>
                          <a:effectLst/>
                        </a:rPr>
                        <a:t>Employee ID</a:t>
                      </a:r>
                      <a:endParaRPr lang="en-IN" sz="115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 smtClean="0">
                          <a:effectLst/>
                        </a:rPr>
                        <a:t>Final Weighted </a:t>
                      </a:r>
                    </a:p>
                    <a:p>
                      <a:pPr algn="ctr" fontAlgn="ctr"/>
                      <a:r>
                        <a:rPr lang="en-IN" sz="1150" u="none" strike="noStrike" dirty="0" smtClean="0">
                          <a:effectLst/>
                        </a:rPr>
                        <a:t>Rank</a:t>
                      </a:r>
                      <a:endParaRPr lang="en-IN" sz="11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50" u="none" strike="noStrike" dirty="0" smtClean="0">
                          <a:effectLst/>
                        </a:rPr>
                        <a:t>Incentive </a:t>
                      </a:r>
                      <a:br>
                        <a:rPr lang="en-IN" sz="1150" u="none" strike="noStrike" dirty="0" smtClean="0">
                          <a:effectLst/>
                        </a:rPr>
                      </a:br>
                      <a:r>
                        <a:rPr lang="en-IN" sz="1150" u="none" strike="noStrike" dirty="0" smtClean="0">
                          <a:effectLst/>
                        </a:rPr>
                        <a:t>Bonus</a:t>
                      </a:r>
                      <a:r>
                        <a:rPr lang="en-IN" sz="1150" u="none" strike="noStrike" baseline="0" dirty="0" smtClean="0">
                          <a:effectLst/>
                        </a:rPr>
                        <a:t> </a:t>
                      </a:r>
                      <a:endParaRPr lang="en-IN" sz="11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/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$10,000.00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$30,000.00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       </a:t>
                      </a:r>
                      <a:r>
                        <a:rPr lang="en-IN" sz="1100" b="1" u="none" strike="noStrike" dirty="0" smtClean="0">
                          <a:effectLst/>
                        </a:rPr>
                        <a:t>       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$30,000.00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$50,000.00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$50,000.00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$60,000.00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$10,000.00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$60,000.00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379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10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 $        </a:t>
                      </a:r>
                      <a:r>
                        <a:rPr lang="en-IN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IN" sz="1100" b="1" u="none" strike="noStrike" dirty="0" smtClean="0">
                          <a:effectLst/>
                        </a:rPr>
                        <a:t>     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500" y="5178582"/>
            <a:ext cx="8001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/>
                </a:solidFill>
              </a:rPr>
              <a:t>Q1-A) (II) </a:t>
            </a:r>
            <a:r>
              <a:rPr lang="en-IN" dirty="0" smtClean="0"/>
              <a:t>The reps will be more motivated to promote sales volume of </a:t>
            </a:r>
            <a:r>
              <a:rPr lang="en-IN" b="1" dirty="0" smtClean="0"/>
              <a:t>Segment A</a:t>
            </a:r>
            <a:r>
              <a:rPr lang="en-IN" dirty="0" smtClean="0"/>
              <a:t>, because of the higher weight assigned to that segment in calculation of the employee’s final rank.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" y="316871"/>
            <a:ext cx="444412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Q1-A) (I) </a:t>
            </a:r>
            <a:r>
              <a:rPr lang="en-IN" sz="1800" dirty="0" smtClean="0">
                <a:solidFill>
                  <a:schemeClr val="bg2"/>
                </a:solidFill>
              </a:rPr>
              <a:t>Ranks of reps across </a:t>
            </a:r>
          </a:p>
          <a:p>
            <a:pPr algn="ctr"/>
            <a:r>
              <a:rPr lang="en-IN" sz="1800" dirty="0" smtClean="0">
                <a:solidFill>
                  <a:schemeClr val="bg2"/>
                </a:solidFill>
              </a:rPr>
              <a:t>Sales Vol. and Abs. Vol. Growth</a:t>
            </a:r>
            <a:endParaRPr lang="en-IN" sz="18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1010" y="455370"/>
            <a:ext cx="332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>Q1-B)</a:t>
            </a:r>
            <a:r>
              <a:rPr lang="en-IN" sz="1800" dirty="0" smtClean="0">
                <a:solidFill>
                  <a:schemeClr val="bg2"/>
                </a:solidFill>
              </a:rPr>
              <a:t> Final Incentive Bonus</a:t>
            </a:r>
            <a:endParaRPr lang="en-IN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50614" y="1131864"/>
                <a:ext cx="7242772" cy="939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𝑆𝑒𝑔𝑚𝑒𝑛𝑡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𝐴𝑏𝑠𝑜𝑙𝑢𝑡𝑒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𝐺𝑟𝑜𝑤𝑡h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𝑆𝑒𝑔𝑚𝑒𝑛𝑡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𝑝𝑒𝑟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𝑒𝑚𝑝𝑙𝑜𝑦𝑒𝑒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𝑜𝑣𝑒𝑟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𝑝𝑟𝑒𝑣𝑖𝑜𝑢𝑠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𝑞𝑢𝑎𝑟𝑡𝑒𝑟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𝑆𝑎𝑙𝑒𝑠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𝑜𝑓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𝑆𝑒𝑔𝑚𝑒𝑛𝑡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𝑝𝑒𝑟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𝑒𝑚𝑝𝑙𝑜𝑦𝑒𝑒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𝑝𝑟𝑒𝑣𝑖𝑜𝑢𝑠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𝑞𝑢𝑎𝑟𝑡𝑒𝑟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 ×100</m:t>
                      </m:r>
                    </m:oMath>
                  </m:oMathPara>
                </a14:m>
                <a:endParaRPr lang="en-IN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4" y="1131864"/>
                <a:ext cx="7242772" cy="9398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60416" y="2319779"/>
                <a:ext cx="7912084" cy="416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N" sz="110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IN" sz="110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𝑆𝑎𝑙𝑒𝑠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𝑆𝑒𝑔𝑚𝑒𝑛𝑡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𝑒𝑚𝑝𝑙𝑜𝑦𝑒𝑒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IN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𝑞𝑢𝑎𝑟𝑡𝑒𝑟</m:t>
                          </m:r>
                        </m:e>
                      </m:eqArr>
                      <m:r>
                        <a:rPr lang="en-IN" sz="11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𝑆𝑒𝑔𝑚𝑒𝑛𝑡</m:t>
                              </m:r>
                            </m:e>
                            <m:e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𝑒𝑚𝑝𝑙𝑜𝑦𝑒𝑒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𝑞𝑢𝑎𝑟𝑡𝑒𝑟</m:t>
                              </m:r>
                            </m:e>
                          </m:eqArr>
                        </m:e>
                      </m:d>
                      <m:r>
                        <a:rPr lang="en-IN" sz="1100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I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𝐴𝑏𝑠𝑜𝑙𝑢𝑡𝑒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𝐺𝑟𝑜𝑤𝑡h</m:t>
                              </m:r>
                            </m:e>
                            <m:e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𝑒𝑚𝑝𝑙𝑜𝑦𝑒𝑒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IN" sz="11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100" i="1">
                                  <a:latin typeface="Cambria Math" panose="02040503050406030204" pitchFamily="18" charset="0"/>
                                </a:rPr>
                                <m:t>𝑞𝑢𝑎𝑟𝑡𝑒𝑟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16" y="2319779"/>
                <a:ext cx="7912084" cy="416204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09939"/>
              </p:ext>
            </p:extLst>
          </p:nvPr>
        </p:nvGraphicFramePr>
        <p:xfrm>
          <a:off x="2968821" y="2979876"/>
          <a:ext cx="3776682" cy="165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341"/>
                <a:gridCol w="1888341"/>
              </a:tblGrid>
              <a:tr h="413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413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8.960 %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13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9.002 %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13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3.795 %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0796" y="576045"/>
            <a:ext cx="848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calculation of percentage growth of every segment, we have used the following formulae: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416" y="4905248"/>
            <a:ext cx="7912084" cy="7001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observed from the calculated percentage growth values from the table above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5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 B has the highest percentage growth over the previous quarter, at 9.002%</a:t>
            </a:r>
          </a:p>
        </p:txBody>
      </p:sp>
    </p:spTree>
    <p:extLst>
      <p:ext uri="{BB962C8B-B14F-4D97-AF65-F5344CB8AC3E}">
        <p14:creationId xmlns:p14="http://schemas.microsoft.com/office/powerpoint/2010/main" val="373788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674" y="1966434"/>
            <a:ext cx="8338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order to better incentivize sales in Segment B for the sales reps, we propose that an additional weight of 20% be assigned to Absolute Growth Volume of Segment B by reducing the weights of Sales Volume and Absolute Growth Volume to 50% and 30% respectively.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74" y="1005475"/>
            <a:ext cx="8111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Currently, the scheme for determining the overall rank of the employee gives weights of 40%, 30% and 30% to Segment A,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Segment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B and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Segment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 respectively across Sales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olume and Absolute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olume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rowth combined.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674" y="2927393"/>
            <a:ext cx="814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additional weight will result in an increase in the impact of sales of Segment B in the process of determination of rank as shown in the table: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98356"/>
              </p:ext>
            </p:extLst>
          </p:nvPr>
        </p:nvGraphicFramePr>
        <p:xfrm>
          <a:off x="2082297" y="3517376"/>
          <a:ext cx="4659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172"/>
                <a:gridCol w="1553172"/>
                <a:gridCol w="155317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Segment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Current Weights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 Weights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24%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4895" y="5205743"/>
            <a:ext cx="774071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Thus, with the increased weight assigned to Segment B sales in the overall rank calculation, the sales reps will be more motivated to focus on Segment B sales.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246" y="452673"/>
            <a:ext cx="832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2"/>
                </a:solidFill>
              </a:rPr>
              <a:t>Plan to Boost Sales of Segment B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4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92C24EC6-FC1F-4D7F-BAF1-430477522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59481"/>
              </p:ext>
            </p:extLst>
          </p:nvPr>
        </p:nvGraphicFramePr>
        <p:xfrm>
          <a:off x="403633" y="1692998"/>
          <a:ext cx="8260533" cy="332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210079" y="667715"/>
            <a:ext cx="2619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Drawbacks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1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445" y="694876"/>
            <a:ext cx="76517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overcome the Drawbacks</a:t>
            </a:r>
            <a:endParaRPr lang="en-IN" sz="4000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C24EC6-FC1F-4D7F-BAF1-430477522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36380"/>
              </p:ext>
            </p:extLst>
          </p:nvPr>
        </p:nvGraphicFramePr>
        <p:xfrm>
          <a:off x="255760" y="1784012"/>
          <a:ext cx="8680010" cy="336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56173"/>
      </p:ext>
    </p:extLst>
  </p:cSld>
  <p:clrMapOvr>
    <a:masterClrMapping/>
  </p:clrMapOvr>
</p:sld>
</file>

<file path=ppt/theme/theme1.xml><?xml version="1.0" encoding="utf-8"?>
<a:theme xmlns:a="http://schemas.openxmlformats.org/drawingml/2006/main" name="ZS Conference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S Conference 1.0.potx" id="{9B4B3518-E7B9-4FBB-9BCF-8E297022C558}" vid="{22488F6E-A584-41A3-97BC-D400C52CC9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Conference 1.0</Template>
  <TotalTime>307</TotalTime>
  <Words>750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Segoe UI</vt:lpstr>
      <vt:lpstr>Wingdings</vt:lpstr>
      <vt:lpstr>ZS Conference 1.0</vt:lpstr>
      <vt:lpstr>Section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#2</dc:title>
  <dc:creator>Priyanka Mishra</dc:creator>
  <cp:lastModifiedBy>Raj</cp:lastModifiedBy>
  <cp:revision>27</cp:revision>
  <dcterms:created xsi:type="dcterms:W3CDTF">2019-03-20T10:38:58Z</dcterms:created>
  <dcterms:modified xsi:type="dcterms:W3CDTF">2019-03-24T15:17:06Z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</Properties>
</file>