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003366"/>
                </a:solidFill>
              </a:defRPr>
            </a:pPr>
            <a:r>
              <a:t>Climate Change: Causes, Effects, and Solutions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>
              <a:defRPr sz="2400">
                <a:solidFill>
                  <a:srgbClr val="505050"/>
                </a:solidFill>
              </a:defRPr>
            </a:pPr>
            <a:r>
              <a:t>Climate change is one of the most pressing issues of our time.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6600"/>
                </a:solidFill>
              </a:defRPr>
            </a:pPr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200">
                <a:solidFill>
                  <a:srgbClr val="323232"/>
                </a:solidFill>
                <a:latin typeface="Calibri"/>
              </a:defRPr>
            </a:pPr>
            <a:r>
              <a:t>Causes of Climate Change</a:t>
            </a:r>
          </a:p>
          <a:p>
            <a:pPr>
              <a:defRPr sz="2200">
                <a:solidFill>
                  <a:srgbClr val="323232"/>
                </a:solidFill>
                <a:latin typeface="Calibri"/>
              </a:defRPr>
            </a:pPr>
            <a:r>
              <a:t>Effects of Climate Change</a:t>
            </a:r>
          </a:p>
          <a:p>
            <a:pPr>
              <a:defRPr sz="2200">
                <a:solidFill>
                  <a:srgbClr val="323232"/>
                </a:solidFill>
                <a:latin typeface="Calibri"/>
              </a:defRPr>
            </a:pPr>
            <a:r>
              <a:t>Impacts and Challenges</a:t>
            </a:r>
          </a:p>
          <a:p>
            <a:pPr>
              <a:defRPr sz="2200">
                <a:solidFill>
                  <a:srgbClr val="323232"/>
                </a:solidFill>
                <a:latin typeface="Calibri"/>
              </a:defRPr>
            </a:pPr>
            <a:r>
              <a:t>Conclusion/Key Takeaways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6600"/>
                </a:solidFill>
              </a:defRPr>
            </a:pPr>
            <a:r>
              <a:t>Causes of Climate 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200">
                <a:solidFill>
                  <a:srgbClr val="323232"/>
                </a:solidFill>
                <a:latin typeface="Calibri"/>
              </a:defRPr>
            </a:pPr>
            <a:r>
              <a:t>Primary cause: increasing levels of greenhouse gases in the atmosphere</a:t>
            </a:r>
          </a:p>
          <a:p>
            <a:pPr>
              <a:defRPr sz="2200">
                <a:solidFill>
                  <a:srgbClr val="323232"/>
                </a:solidFill>
                <a:latin typeface="Calibri"/>
              </a:defRPr>
            </a:pPr>
            <a:r>
              <a:t>Released through human activities: burning fossil fuels, deforestation, and land-use changes</a:t>
            </a:r>
          </a:p>
          <a:p>
            <a:pPr>
              <a:defRPr sz="2200">
                <a:solidFill>
                  <a:srgbClr val="323232"/>
                </a:solidFill>
                <a:latin typeface="Calibri"/>
              </a:defRPr>
            </a:pPr>
            <a:r>
              <a:t>Fossil fuels account for over 75% of global greenhouse gas emissions, while agriculture and food production contribute around 25%.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6600"/>
                </a:solidFill>
              </a:defRPr>
            </a:pPr>
            <a:r>
              <a:t>Causes of Climate Change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200">
                <a:solidFill>
                  <a:srgbClr val="323232"/>
                </a:solidFill>
                <a:latin typeface="Calibri"/>
              </a:defRPr>
            </a:pPr>
            <a:r>
              <a:t>The World Meteorological Organization (WMO) predicts that the annually averaged global mean near-surface temperature will continue to rise, reaching 1.5°C above pre-industrial levels by the end of the century.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6600"/>
                </a:solidFill>
              </a:defRPr>
            </a:pPr>
            <a:r>
              <a:t>Effects of Climate 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200">
                <a:solidFill>
                  <a:srgbClr val="323232"/>
                </a:solidFill>
                <a:latin typeface="Calibri"/>
              </a:defRPr>
            </a:pPr>
            <a:r>
              <a:t>Rising sea levels</a:t>
            </a:r>
          </a:p>
          <a:p>
            <a:pPr>
              <a:defRPr sz="2200">
                <a:solidFill>
                  <a:srgbClr val="323232"/>
                </a:solidFill>
                <a:latin typeface="Calibri"/>
              </a:defRPr>
            </a:pPr>
            <a:r>
              <a:t>More frequent and severe weather events</a:t>
            </a:r>
          </a:p>
          <a:p>
            <a:pPr>
              <a:defRPr sz="2200">
                <a:solidFill>
                  <a:srgbClr val="323232"/>
                </a:solidFill>
                <a:latin typeface="Calibri"/>
              </a:defRPr>
            </a:pPr>
            <a:r>
              <a:t>Droughts and heatwaves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6600"/>
                </a:solidFill>
              </a:defRPr>
            </a:pPr>
            <a:r>
              <a:t>Effects of Climate Change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200">
                <a:solidFill>
                  <a:srgbClr val="323232"/>
                </a:solidFill>
                <a:latin typeface="Calibri"/>
              </a:defRPr>
            </a:pPr>
            <a:r>
              <a:t>The World Meteorological Organization (WMO) reports that the first calendar year to be more than 1.5°C above the 1850-1900 average was 2024, with a global mean near-surface temperature of 1.55°C above the 1850-1900 average.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6600"/>
                </a:solidFill>
              </a:defRPr>
            </a:pPr>
            <a:r>
              <a:t>Impacts and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200">
                <a:solidFill>
                  <a:srgbClr val="323232"/>
                </a:solidFill>
                <a:latin typeface="Calibri"/>
              </a:defRPr>
            </a:pPr>
            <a:r>
              <a:t>Water resources: changes in temperature and precipitation patterns can affect water availability, quality, and distribution</a:t>
            </a:r>
          </a:p>
          <a:p>
            <a:pPr>
              <a:defRPr sz="2200">
                <a:solidFill>
                  <a:srgbClr val="323232"/>
                </a:solidFill>
                <a:latin typeface="Calibri"/>
              </a:defRPr>
            </a:pPr>
            <a:r>
              <a:t>Health: climate change can exacerbate heat-related illnesses, increase the spread of diseases, and alter ecosystems</a:t>
            </a:r>
          </a:p>
          <a:p>
            <a:pPr>
              <a:defRPr sz="2200">
                <a:solidFill>
                  <a:srgbClr val="323232"/>
                </a:solidFill>
                <a:latin typeface="Calibri"/>
              </a:defRPr>
            </a:pPr>
            <a:r>
              <a:t>Food security: changes in temperature and precipitation patterns can impact crop yields, food availability, and quality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6600"/>
                </a:solidFill>
              </a:defRPr>
            </a:pPr>
            <a:r>
              <a:t>Conclusion / 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200">
                <a:solidFill>
                  <a:srgbClr val="323232"/>
                </a:solidFill>
                <a:latin typeface="Calibri"/>
              </a:defRPr>
            </a:pPr>
            <a:r>
              <a:t>Climate change is a pressing issue that requires immediate attention and action</a:t>
            </a:r>
          </a:p>
          <a:p>
            <a:pPr>
              <a:defRPr sz="2200">
                <a:solidFill>
                  <a:srgbClr val="323232"/>
                </a:solidFill>
                <a:latin typeface="Calibri"/>
              </a:defRPr>
            </a:pPr>
            <a:r>
              <a:t>Reduce greenhouse gas emissions through the transition to renewable energy sources and the adoption of energy-efficient technologies</a:t>
            </a:r>
          </a:p>
          <a:p>
            <a:pPr>
              <a:defRPr sz="2200">
                <a:solidFill>
                  <a:srgbClr val="323232"/>
                </a:solidFill>
                <a:latin typeface="Calibri"/>
              </a:defRPr>
            </a:pPr>
            <a:r>
              <a:t>Implement measures to adapt to the changing climate, such as sea wall construction, water conservation, and heat wave mitigation strategies</a:t>
            </a:r>
          </a:p>
          <a:p>
            <a:pPr>
              <a:defRPr sz="2200">
                <a:solidFill>
                  <a:srgbClr val="323232"/>
                </a:solidFill>
                <a:latin typeface="Calibri"/>
              </a:defRPr>
            </a:pPr>
            <a:r>
              <a:t>Support climate change research, monitoring, and reporting to better understand the issue and its impacts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