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aleway"/>
      <p:regular r:id="rId39"/>
      <p:bold r:id="rId40"/>
      <p:italic r:id="rId41"/>
      <p:boldItalic r:id="rId42"/>
    </p:embeddedFont>
    <p:embeddedFont>
      <p:font typeface="Maven Pro"/>
      <p:regular r:id="rId43"/>
      <p:bold r:id="rId44"/>
    </p:embeddedFont>
    <p:embeddedFont>
      <p:font typeface="Source Sans Pr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20" Type="http://schemas.openxmlformats.org/officeDocument/2006/relationships/slide" Target="slides/slide15.xml"/><Relationship Id="rId42" Type="http://schemas.openxmlformats.org/officeDocument/2006/relationships/font" Target="fonts/Raleway-boldItalic.fntdata"/><Relationship Id="rId41" Type="http://schemas.openxmlformats.org/officeDocument/2006/relationships/font" Target="fonts/Raleway-italic.fntdata"/><Relationship Id="rId22" Type="http://schemas.openxmlformats.org/officeDocument/2006/relationships/slide" Target="slides/slide17.xml"/><Relationship Id="rId44" Type="http://schemas.openxmlformats.org/officeDocument/2006/relationships/font" Target="fonts/MavenPro-bold.fntdata"/><Relationship Id="rId21" Type="http://schemas.openxmlformats.org/officeDocument/2006/relationships/slide" Target="slides/slide16.xml"/><Relationship Id="rId43" Type="http://schemas.openxmlformats.org/officeDocument/2006/relationships/font" Target="fonts/MavenPro-regular.fntdata"/><Relationship Id="rId24" Type="http://schemas.openxmlformats.org/officeDocument/2006/relationships/slide" Target="slides/slide19.xml"/><Relationship Id="rId46" Type="http://schemas.openxmlformats.org/officeDocument/2006/relationships/font" Target="fonts/SourceSansPro-bold.fntdata"/><Relationship Id="rId23" Type="http://schemas.openxmlformats.org/officeDocument/2006/relationships/slide" Target="slides/slide18.xml"/><Relationship Id="rId45" Type="http://schemas.openxmlformats.org/officeDocument/2006/relationships/font" Target="fonts/SourceSans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SourceSansPro-boldItalic.fntdata"/><Relationship Id="rId25" Type="http://schemas.openxmlformats.org/officeDocument/2006/relationships/slide" Target="slides/slide20.xml"/><Relationship Id="rId47" Type="http://schemas.openxmlformats.org/officeDocument/2006/relationships/font" Target="fonts/SourceSansPr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aleway-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544c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544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2c3d5ba77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2c3d5ba77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2c3d5ba77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2c3d5ba77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2c3d5ba77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2c3d5ba77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2c3d5ba77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2c3d5ba77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2d612451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2d612451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2d6124511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2d6124511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146e1b055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146e1b055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the extraordinary properties of DNA molecules researchers entered into DNA computing which made possible to solve several mathematical and biological problems.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146e1b055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146e1b055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14918e2c2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14918e2c2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146e1b055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146e1b055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9544c1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9544c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1835b717c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1835b717c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2cb8ebf6da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2cb8ebf6da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Enhancement of the Electrical Properties of DNA Molecular Wires through Incorporation of Perylenediimide DNA Base Surrogates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2cb8ebf6d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2cb8ebf6d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2cb8ebf6da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2cb8ebf6da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2cb8ebf6da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2cb8ebf6da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2cb8ebf6da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2cb8ebf6da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2cb8ebf6da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2cb8ebf6da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2cb8ebf6da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2cb8ebf6da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1835b717c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1835b717c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2d61245116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2d6124511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c3d5ba77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2c3d5ba77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PRECISION PROGRAMMABILITY </a:t>
            </a:r>
            <a:r>
              <a:rPr lang="en"/>
              <a:t>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2d61245116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2d61245116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2d61245116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2d61245116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146e1b055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146e1b055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2d61245116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2d61245116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181ee51f7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181ee51f7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highlight>
                  <a:schemeClr val="lt1"/>
                </a:highlight>
                <a:latin typeface="Source Sans Pro"/>
                <a:ea typeface="Source Sans Pro"/>
                <a:cs typeface="Source Sans Pro"/>
                <a:sym typeface="Source Sans Pro"/>
              </a:rPr>
              <a:t>How did scientist got this idea of producing nanostructures from DNA??*****</a:t>
            </a:r>
            <a:endParaRPr sz="1500">
              <a:solidFill>
                <a:schemeClr val="dk1"/>
              </a:solidFill>
              <a:highlight>
                <a:schemeClr val="lt1"/>
              </a:highlight>
              <a:latin typeface="Source Sans Pro"/>
              <a:ea typeface="Source Sans Pro"/>
              <a:cs typeface="Source Sans Pro"/>
              <a:sym typeface="Source Sans Pro"/>
            </a:endParaRPr>
          </a:p>
          <a:p>
            <a:pPr indent="0" lvl="0" marL="0" rtl="0" algn="l">
              <a:lnSpc>
                <a:spcPct val="115000"/>
              </a:lnSpc>
              <a:spcBef>
                <a:spcPts val="1600"/>
              </a:spcBef>
              <a:spcAft>
                <a:spcPts val="0"/>
              </a:spcAft>
              <a:buNone/>
            </a:pPr>
            <a:r>
              <a:rPr lang="en" sz="1200">
                <a:solidFill>
                  <a:schemeClr val="dk1"/>
                </a:solidFill>
                <a:highlight>
                  <a:schemeClr val="lt1"/>
                </a:highlight>
                <a:latin typeface="Source Sans Pro"/>
                <a:ea typeface="Source Sans Pro"/>
                <a:cs typeface="Source Sans Pro"/>
                <a:sym typeface="Source Sans Pro"/>
              </a:rPr>
              <a:t>They achieved this by exploiting two double helical arms of DNA connected by another short DNA sequence acting as a ‘hinge’. This ‘hinge’ repeatedly cycled the two strands into an opened and closed state by consecutive addition of two single-stranded DNA molecules.</a:t>
            </a:r>
            <a:endParaRPr sz="1200">
              <a:solidFill>
                <a:schemeClr val="dk1"/>
              </a:solidFill>
              <a:highlight>
                <a:schemeClr val="lt1"/>
              </a:highlight>
              <a:latin typeface="Source Sans Pro"/>
              <a:ea typeface="Source Sans Pro"/>
              <a:cs typeface="Source Sans Pro"/>
              <a:sym typeface="Source Sans Pro"/>
            </a:endParaRPr>
          </a:p>
          <a:p>
            <a:pPr indent="0" lvl="0" marL="0" rtl="0" algn="l">
              <a:lnSpc>
                <a:spcPct val="115000"/>
              </a:lnSpc>
              <a:spcBef>
                <a:spcPts val="1600"/>
              </a:spcBef>
              <a:spcAft>
                <a:spcPts val="0"/>
              </a:spcAft>
              <a:buNone/>
            </a:pPr>
            <a:r>
              <a:rPr b="1" lang="en" sz="1350">
                <a:solidFill>
                  <a:srgbClr val="222222"/>
                </a:solidFill>
                <a:highlight>
                  <a:srgbClr val="FFFFFF"/>
                </a:highlight>
                <a:latin typeface="Times New Roman"/>
                <a:ea typeface="Times New Roman"/>
                <a:cs typeface="Times New Roman"/>
                <a:sym typeface="Times New Roman"/>
              </a:rPr>
              <a:t>Addition of a first input strand pushed the two arms of the nanoactuator apart; addition of a second input strand set them free : have to say</a:t>
            </a:r>
            <a:endParaRPr b="1" sz="1350">
              <a:solidFill>
                <a:srgbClr val="222222"/>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Clr>
                <a:schemeClr val="dk1"/>
              </a:buClr>
              <a:buSzPts val="1100"/>
              <a:buFont typeface="Arial"/>
              <a:buNone/>
            </a:pPr>
            <a:r>
              <a:rPr lang="en" sz="1350">
                <a:solidFill>
                  <a:srgbClr val="222222"/>
                </a:solidFill>
                <a:highlight>
                  <a:srgbClr val="FFFFFF"/>
                </a:highlight>
                <a:latin typeface="Times New Roman"/>
                <a:ea typeface="Times New Roman"/>
                <a:cs typeface="Times New Roman"/>
                <a:sym typeface="Times New Roman"/>
              </a:rPr>
              <a:t>a hybridization step followed by strand displacement to reverse the effect of the initial hybridization</a:t>
            </a:r>
            <a:endParaRPr b="1" sz="1350">
              <a:solidFill>
                <a:srgbClr val="222222"/>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181ee51f7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181ee51f7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1"/>
                </a:solidFill>
                <a:highlight>
                  <a:schemeClr val="lt1"/>
                </a:highlight>
                <a:latin typeface="Source Sans Pro"/>
                <a:ea typeface="Source Sans Pro"/>
                <a:cs typeface="Source Sans Pro"/>
                <a:sym typeface="Source Sans Pro"/>
              </a:rPr>
              <a:t>DNA-modifying enzymes can also be used to generate and manipulate DNA nanostructures.</a:t>
            </a:r>
            <a:endParaRPr b="1" sz="1200">
              <a:solidFill>
                <a:schemeClr val="dk1"/>
              </a:solidFill>
              <a:highlight>
                <a:schemeClr val="lt1"/>
              </a:highlight>
              <a:latin typeface="Source Sans Pro"/>
              <a:ea typeface="Source Sans Pro"/>
              <a:cs typeface="Source Sans Pro"/>
              <a:sym typeface="Source Sans Pro"/>
            </a:endParaRPr>
          </a:p>
          <a:p>
            <a:pPr indent="0" lvl="0" marL="0" rtl="0" algn="l">
              <a:spcBef>
                <a:spcPts val="16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2c3d5ba7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2c3d5ba7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2c3d5ba77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2c3d5ba77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c3d5ba77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2c3d5ba77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2c3d5ba77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2c3d5ba77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cxnSp>
        <p:nvCxnSpPr>
          <p:cNvPr id="13" name="Google Shape;13;p2"/>
          <p:cNvCxnSpPr/>
          <p:nvPr/>
        </p:nvCxnSpPr>
        <p:spPr>
          <a:xfrm rot="10800000">
            <a:off x="7084275" y="4671675"/>
            <a:ext cx="1867200" cy="11700"/>
          </a:xfrm>
          <a:prstGeom prst="straightConnector1">
            <a:avLst/>
          </a:prstGeom>
          <a:noFill/>
          <a:ln cap="flat" cmpd="sng" w="19050">
            <a:solidFill>
              <a:schemeClr val="dk2"/>
            </a:solidFill>
            <a:prstDash val="solid"/>
            <a:round/>
            <a:headEnd len="med" w="med" type="none"/>
            <a:tailEnd len="med" w="med" type="none"/>
          </a:ln>
        </p:spPr>
      </p:cxnSp>
      <p:sp>
        <p:nvSpPr>
          <p:cNvPr id="14" name="Google Shape;14;p2"/>
          <p:cNvSpPr txBox="1"/>
          <p:nvPr/>
        </p:nvSpPr>
        <p:spPr>
          <a:xfrm>
            <a:off x="7236675" y="4671675"/>
            <a:ext cx="213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DNA Nanotechnolog</a:t>
            </a:r>
            <a:r>
              <a:rPr lang="en">
                <a:latin typeface="Source Sans Pro"/>
                <a:ea typeface="Source Sans Pro"/>
                <a:cs typeface="Source Sans Pro"/>
                <a:sym typeface="Source Sans Pro"/>
              </a:rPr>
              <a:t>y</a:t>
            </a:r>
            <a:endParaRPr>
              <a:latin typeface="Source Sans Pro"/>
              <a:ea typeface="Source Sans Pro"/>
              <a:cs typeface="Source Sans Pro"/>
              <a:sym typeface="Source Sans Pr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5" name="Google Shape;55;p11"/>
          <p:cNvSpPr txBox="1"/>
          <p:nvPr>
            <p:ph idx="1" type="body"/>
          </p:nvPr>
        </p:nvSpPr>
        <p:spPr>
          <a:xfrm>
            <a:off x="311700" y="2845182"/>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cxnSp>
        <p:nvCxnSpPr>
          <p:cNvPr id="56" name="Google Shape;56;p11"/>
          <p:cNvCxnSpPr/>
          <p:nvPr/>
        </p:nvCxnSpPr>
        <p:spPr>
          <a:xfrm rot="10800000">
            <a:off x="7084275" y="4671675"/>
            <a:ext cx="1867200" cy="11700"/>
          </a:xfrm>
          <a:prstGeom prst="straightConnector1">
            <a:avLst/>
          </a:prstGeom>
          <a:noFill/>
          <a:ln cap="flat" cmpd="sng" w="19050">
            <a:solidFill>
              <a:schemeClr val="dk2"/>
            </a:solidFill>
            <a:prstDash val="solid"/>
            <a:round/>
            <a:headEnd len="med" w="med" type="none"/>
            <a:tailEnd len="med" w="med" type="none"/>
          </a:ln>
        </p:spPr>
      </p:cxnSp>
      <p:sp>
        <p:nvSpPr>
          <p:cNvPr id="57" name="Google Shape;57;p11"/>
          <p:cNvSpPr txBox="1"/>
          <p:nvPr/>
        </p:nvSpPr>
        <p:spPr>
          <a:xfrm>
            <a:off x="7236675" y="4671675"/>
            <a:ext cx="213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DNA Nanotechnology</a:t>
            </a:r>
            <a:endParaRPr>
              <a:latin typeface="Source Sans Pro"/>
              <a:ea typeface="Source Sans Pro"/>
              <a:cs typeface="Source Sans Pro"/>
              <a:sym typeface="Source Sans Pr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cxnSp>
        <p:nvCxnSpPr>
          <p:cNvPr id="59" name="Google Shape;59;p12"/>
          <p:cNvCxnSpPr/>
          <p:nvPr/>
        </p:nvCxnSpPr>
        <p:spPr>
          <a:xfrm rot="10800000">
            <a:off x="7084275" y="4671675"/>
            <a:ext cx="1867200" cy="11700"/>
          </a:xfrm>
          <a:prstGeom prst="straightConnector1">
            <a:avLst/>
          </a:prstGeom>
          <a:noFill/>
          <a:ln cap="flat" cmpd="sng" w="19050">
            <a:solidFill>
              <a:schemeClr val="dk2"/>
            </a:solidFill>
            <a:prstDash val="solid"/>
            <a:round/>
            <a:headEnd len="med" w="med" type="none"/>
            <a:tailEnd len="med" w="med" type="none"/>
          </a:ln>
        </p:spPr>
      </p:cxnSp>
      <p:sp>
        <p:nvSpPr>
          <p:cNvPr id="60" name="Google Shape;60;p12"/>
          <p:cNvSpPr txBox="1"/>
          <p:nvPr/>
        </p:nvSpPr>
        <p:spPr>
          <a:xfrm>
            <a:off x="7236675" y="4671675"/>
            <a:ext cx="213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DNA Nanotechnology</a:t>
            </a:r>
            <a:endParaRPr>
              <a:latin typeface="Source Sans Pro"/>
              <a:ea typeface="Source Sans Pro"/>
              <a:cs typeface="Source Sans Pro"/>
              <a:sym typeface="Source Sans Pr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cxnSp>
        <p:nvCxnSpPr>
          <p:cNvPr id="22" name="Google Shape;22;p4"/>
          <p:cNvCxnSpPr/>
          <p:nvPr/>
        </p:nvCxnSpPr>
        <p:spPr>
          <a:xfrm rot="10800000">
            <a:off x="7236675" y="4824075"/>
            <a:ext cx="1867200" cy="11700"/>
          </a:xfrm>
          <a:prstGeom prst="straightConnector1">
            <a:avLst/>
          </a:prstGeom>
          <a:noFill/>
          <a:ln cap="flat" cmpd="sng" w="19050">
            <a:solidFill>
              <a:schemeClr val="dk2"/>
            </a:solidFill>
            <a:prstDash val="solid"/>
            <a:round/>
            <a:headEnd len="med" w="med" type="none"/>
            <a:tailEnd len="med" w="med" type="none"/>
          </a:ln>
        </p:spPr>
      </p:cxnSp>
      <p:sp>
        <p:nvSpPr>
          <p:cNvPr id="23" name="Google Shape;23;p4"/>
          <p:cNvSpPr txBox="1"/>
          <p:nvPr/>
        </p:nvSpPr>
        <p:spPr>
          <a:xfrm>
            <a:off x="7389075" y="4824075"/>
            <a:ext cx="213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DNA Nanotechnology</a:t>
            </a:r>
            <a:endParaRPr>
              <a:latin typeface="Source Sans Pro"/>
              <a:ea typeface="Source Sans Pro"/>
              <a:cs typeface="Source Sans Pro"/>
              <a:sym typeface="Source Sans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cxnSp>
        <p:nvCxnSpPr>
          <p:cNvPr id="35" name="Google Shape;35;p7"/>
          <p:cNvCxnSpPr/>
          <p:nvPr/>
        </p:nvCxnSpPr>
        <p:spPr>
          <a:xfrm rot="10800000">
            <a:off x="7084275" y="4671675"/>
            <a:ext cx="1867200" cy="11700"/>
          </a:xfrm>
          <a:prstGeom prst="straightConnector1">
            <a:avLst/>
          </a:prstGeom>
          <a:noFill/>
          <a:ln cap="flat" cmpd="sng" w="19050">
            <a:solidFill>
              <a:schemeClr val="dk2"/>
            </a:solidFill>
            <a:prstDash val="solid"/>
            <a:round/>
            <a:headEnd len="med" w="med" type="none"/>
            <a:tailEnd len="med" w="med" type="none"/>
          </a:ln>
        </p:spPr>
      </p:cxnSp>
      <p:sp>
        <p:nvSpPr>
          <p:cNvPr id="36" name="Google Shape;36;p7"/>
          <p:cNvSpPr txBox="1"/>
          <p:nvPr/>
        </p:nvSpPr>
        <p:spPr>
          <a:xfrm>
            <a:off x="7236675" y="4671675"/>
            <a:ext cx="213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DNA Nanotechnology</a:t>
            </a:r>
            <a:endParaRPr>
              <a:latin typeface="Source Sans Pro"/>
              <a:ea typeface="Source Sans Pro"/>
              <a:cs typeface="Source Sans Pro"/>
              <a:sym typeface="Source Sans Pr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7" name="Shape 37"/>
        <p:cNvGrpSpPr/>
        <p:nvPr/>
      </p:nvGrpSpPr>
      <p:grpSpPr>
        <a:xfrm>
          <a:off x="0" y="0"/>
          <a:ext cx="0" cy="0"/>
          <a:chOff x="0" y="0"/>
          <a:chExt cx="0" cy="0"/>
        </a:xfrm>
      </p:grpSpPr>
      <p:sp>
        <p:nvSpPr>
          <p:cNvPr id="38" name="Google Shape;38;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9" name="Google Shape;39;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 name="Google Shape;42;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3" name="Google Shape;43;p9"/>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4" name="Google Shape;44;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cxnSp>
        <p:nvCxnSpPr>
          <p:cNvPr id="46" name="Google Shape;46;p9"/>
          <p:cNvCxnSpPr/>
          <p:nvPr/>
        </p:nvCxnSpPr>
        <p:spPr>
          <a:xfrm rot="10800000">
            <a:off x="7084275" y="4671675"/>
            <a:ext cx="1867200" cy="11700"/>
          </a:xfrm>
          <a:prstGeom prst="straightConnector1">
            <a:avLst/>
          </a:prstGeom>
          <a:noFill/>
          <a:ln cap="flat" cmpd="sng" w="19050">
            <a:solidFill>
              <a:schemeClr val="dk2"/>
            </a:solidFill>
            <a:prstDash val="solid"/>
            <a:round/>
            <a:headEnd len="med" w="med" type="none"/>
            <a:tailEnd len="med" w="med" type="none"/>
          </a:ln>
        </p:spPr>
      </p:cxnSp>
      <p:sp>
        <p:nvSpPr>
          <p:cNvPr id="47" name="Google Shape;47;p9"/>
          <p:cNvSpPr txBox="1"/>
          <p:nvPr/>
        </p:nvSpPr>
        <p:spPr>
          <a:xfrm>
            <a:off x="7236675" y="4671675"/>
            <a:ext cx="213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DNA Nanotechnology</a:t>
            </a:r>
            <a:endParaRPr>
              <a:latin typeface="Source Sans Pro"/>
              <a:ea typeface="Source Sans Pro"/>
              <a:cs typeface="Source Sans Pro"/>
              <a:sym typeface="Source Sans Pr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cxnSp>
        <p:nvCxnSpPr>
          <p:cNvPr id="50" name="Google Shape;50;p10"/>
          <p:cNvCxnSpPr/>
          <p:nvPr/>
        </p:nvCxnSpPr>
        <p:spPr>
          <a:xfrm rot="10800000">
            <a:off x="7084275" y="4671675"/>
            <a:ext cx="1867200" cy="11700"/>
          </a:xfrm>
          <a:prstGeom prst="straightConnector1">
            <a:avLst/>
          </a:prstGeom>
          <a:noFill/>
          <a:ln cap="flat" cmpd="sng" w="19050">
            <a:solidFill>
              <a:schemeClr val="dk2"/>
            </a:solidFill>
            <a:prstDash val="solid"/>
            <a:round/>
            <a:headEnd len="med" w="med" type="none"/>
            <a:tailEnd len="med" w="med" type="none"/>
          </a:ln>
        </p:spPr>
      </p:cxnSp>
      <p:sp>
        <p:nvSpPr>
          <p:cNvPr id="51" name="Google Shape;51;p10"/>
          <p:cNvSpPr txBox="1"/>
          <p:nvPr/>
        </p:nvSpPr>
        <p:spPr>
          <a:xfrm>
            <a:off x="7236675" y="4671675"/>
            <a:ext cx="213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DNA Nanotechnology</a:t>
            </a:r>
            <a:endParaRPr>
              <a:latin typeface="Source Sans Pro"/>
              <a:ea typeface="Source Sans Pro"/>
              <a:cs typeface="Source Sans Pro"/>
              <a:sym typeface="Source Sans Pro"/>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www.section.io/engineering-education/dna-computing/" TargetMode="External"/><Relationship Id="rId4" Type="http://schemas.openxmlformats.org/officeDocument/2006/relationships/hyperlink" Target="https://www.popularmechanics.com/science/health/a11898/the-strands-of-dna-that-can-calculate-square-roots/" TargetMode="External"/><Relationship Id="rId5" Type="http://schemas.openxmlformats.org/officeDocument/2006/relationships/hyperlink" Target="https://arstechnica.com/science/2011/06/dna-logic-gates-calculate-a-square-root-using-130-different-molecules/" TargetMode="External"/><Relationship Id="rId6" Type="http://schemas.openxmlformats.org/officeDocument/2006/relationships/hyperlink" Target="https://acloudguru.com/blog/engineering/what-is-dna-computing-technology#:~:text=DNA%20can%20perform%20countless%20calculations,for%20scenarios%20like%20machine%20learning" TargetMode="External"/><Relationship Id="rId7" Type="http://schemas.openxmlformats.org/officeDocument/2006/relationships/hyperlink" Target="https://www.nature.com/articles/nchem.957"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3.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3"/>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DNA Nanotechnology</a:t>
            </a:r>
            <a:endParaRPr/>
          </a:p>
        </p:txBody>
      </p:sp>
      <p:sp>
        <p:nvSpPr>
          <p:cNvPr id="66" name="Google Shape;66;p13"/>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Future Perspective</a:t>
            </a:r>
            <a:endParaRPr/>
          </a:p>
        </p:txBody>
      </p:sp>
      <p:sp>
        <p:nvSpPr>
          <p:cNvPr id="67" name="Google Shape;67;p13"/>
          <p:cNvSpPr txBox="1"/>
          <p:nvPr/>
        </p:nvSpPr>
        <p:spPr>
          <a:xfrm>
            <a:off x="285675" y="2828875"/>
            <a:ext cx="230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68" name="Google Shape;68;p13"/>
          <p:cNvSpPr txBox="1"/>
          <p:nvPr/>
        </p:nvSpPr>
        <p:spPr>
          <a:xfrm>
            <a:off x="6180650" y="2625925"/>
            <a:ext cx="28989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Source Sans Pro"/>
                <a:ea typeface="Source Sans Pro"/>
                <a:cs typeface="Source Sans Pro"/>
                <a:sym typeface="Source Sans Pro"/>
              </a:rPr>
              <a:t>Team Members: Group 12</a:t>
            </a:r>
            <a:endParaRPr b="1" sz="17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lang="en" sz="1700">
                <a:solidFill>
                  <a:schemeClr val="lt1"/>
                </a:solidFill>
                <a:latin typeface="Source Sans Pro"/>
                <a:ea typeface="Source Sans Pro"/>
                <a:cs typeface="Source Sans Pro"/>
                <a:sym typeface="Source Sans Pro"/>
              </a:rPr>
              <a:t>Kavita (19NA10011)</a:t>
            </a:r>
            <a:endParaRPr sz="17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lang="en" sz="1700">
                <a:solidFill>
                  <a:schemeClr val="lt1"/>
                </a:solidFill>
                <a:latin typeface="Source Sans Pro"/>
                <a:ea typeface="Source Sans Pro"/>
                <a:cs typeface="Source Sans Pro"/>
                <a:sym typeface="Source Sans Pro"/>
              </a:rPr>
              <a:t>Shobhit Mahajan (19AE30018)</a:t>
            </a:r>
            <a:endParaRPr sz="17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lang="en" sz="1700">
                <a:solidFill>
                  <a:schemeClr val="lt1"/>
                </a:solidFill>
                <a:latin typeface="Source Sans Pro"/>
                <a:ea typeface="Source Sans Pro"/>
                <a:cs typeface="Source Sans Pro"/>
                <a:sym typeface="Source Sans Pro"/>
              </a:rPr>
              <a:t>Manvi Godika (19BT30014)</a:t>
            </a:r>
            <a:endParaRPr sz="17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lang="en" sz="1700">
                <a:solidFill>
                  <a:schemeClr val="lt1"/>
                </a:solidFill>
                <a:latin typeface="Source Sans Pro"/>
                <a:ea typeface="Source Sans Pro"/>
                <a:cs typeface="Source Sans Pro"/>
                <a:sym typeface="Source Sans Pro"/>
              </a:rPr>
              <a:t>Vinod (19AG36023)</a:t>
            </a:r>
            <a:endParaRPr sz="17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lang="en" sz="1700">
                <a:solidFill>
                  <a:schemeClr val="lt1"/>
                </a:solidFill>
                <a:latin typeface="Source Sans Pro"/>
                <a:ea typeface="Source Sans Pro"/>
                <a:cs typeface="Source Sans Pro"/>
                <a:sym typeface="Source Sans Pro"/>
              </a:rPr>
              <a:t>Charvi Jain (19CH30032)</a:t>
            </a:r>
            <a:endParaRPr sz="17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lang="en" sz="1700">
                <a:solidFill>
                  <a:schemeClr val="lt1"/>
                </a:solidFill>
                <a:latin typeface="Source Sans Pro"/>
                <a:ea typeface="Source Sans Pro"/>
                <a:cs typeface="Source Sans Pro"/>
                <a:sym typeface="Source Sans Pro"/>
              </a:rPr>
              <a:t>Shyamal Raj (19CE10064)</a:t>
            </a:r>
            <a:endParaRPr sz="1700">
              <a:solidFill>
                <a:schemeClr val="lt1"/>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nvSpPr>
        <p:spPr>
          <a:xfrm>
            <a:off x="328800" y="293400"/>
            <a:ext cx="8486400" cy="448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lt2"/>
                </a:solidFill>
                <a:latin typeface="Source Sans Pro"/>
                <a:ea typeface="Source Sans Pro"/>
                <a:cs typeface="Source Sans Pro"/>
                <a:sym typeface="Source Sans Pro"/>
              </a:rPr>
              <a:t>L</a:t>
            </a:r>
            <a:r>
              <a:rPr lang="en" sz="1500">
                <a:solidFill>
                  <a:schemeClr val="lt2"/>
                </a:solidFill>
                <a:latin typeface="Source Sans Pro"/>
                <a:ea typeface="Source Sans Pro"/>
                <a:cs typeface="Source Sans Pro"/>
                <a:sym typeface="Source Sans Pro"/>
              </a:rPr>
              <a:t>iposome-based nanoparticles carry miniscule amounts of chemotherapeutic agents to affected cancer sites; The lipid compositions of liposomes allow them to </a:t>
            </a:r>
            <a:r>
              <a:rPr b="1" lang="en" sz="1500">
                <a:solidFill>
                  <a:schemeClr val="lt2"/>
                </a:solidFill>
                <a:latin typeface="Source Sans Pro"/>
                <a:ea typeface="Source Sans Pro"/>
                <a:cs typeface="Source Sans Pro"/>
                <a:sym typeface="Source Sans Pro"/>
              </a:rPr>
              <a:t>easily diffuse</a:t>
            </a:r>
            <a:r>
              <a:rPr lang="en" sz="1500">
                <a:solidFill>
                  <a:schemeClr val="lt2"/>
                </a:solidFill>
                <a:latin typeface="Source Sans Pro"/>
                <a:ea typeface="Source Sans Pro"/>
                <a:cs typeface="Source Sans Pro"/>
                <a:sym typeface="Source Sans Pro"/>
              </a:rPr>
              <a:t> across cell membranes to deliver therapeutic product to cells </a:t>
            </a:r>
            <a:endParaRPr sz="1500">
              <a:solidFill>
                <a:schemeClr val="lt2"/>
              </a:solidFill>
              <a:latin typeface="Source Sans Pro"/>
              <a:ea typeface="Source Sans Pro"/>
              <a:cs typeface="Source Sans Pro"/>
              <a:sym typeface="Source Sans Pro"/>
            </a:endParaRPr>
          </a:p>
          <a:p>
            <a:pPr indent="0" lvl="0" marL="0" rtl="0" algn="l">
              <a:lnSpc>
                <a:spcPct val="115000"/>
              </a:lnSpc>
              <a:spcBef>
                <a:spcPts val="1600"/>
              </a:spcBef>
              <a:spcAft>
                <a:spcPts val="0"/>
              </a:spcAft>
              <a:buNone/>
            </a:pPr>
            <a:r>
              <a:rPr lang="en" sz="1500">
                <a:solidFill>
                  <a:schemeClr val="lt2"/>
                </a:solidFill>
                <a:latin typeface="Source Sans Pro"/>
                <a:ea typeface="Source Sans Pro"/>
                <a:cs typeface="Source Sans Pro"/>
                <a:sym typeface="Source Sans Pro"/>
              </a:rPr>
              <a:t>Insufficiency of</a:t>
            </a:r>
            <a:r>
              <a:rPr lang="en" sz="1500">
                <a:solidFill>
                  <a:schemeClr val="lt2"/>
                </a:solidFill>
                <a:latin typeface="Source Sans Pro"/>
                <a:ea typeface="Source Sans Pro"/>
                <a:cs typeface="Source Sans Pro"/>
                <a:sym typeface="Source Sans Pro"/>
              </a:rPr>
              <a:t> nanostructures for effective treatment of cancer cells has led to the development of </a:t>
            </a:r>
            <a:r>
              <a:rPr lang="en" sz="1500">
                <a:solidFill>
                  <a:schemeClr val="lt2"/>
                </a:solidFill>
                <a:latin typeface="Source Sans Pro"/>
                <a:ea typeface="Source Sans Pro"/>
                <a:cs typeface="Source Sans Pro"/>
                <a:sym typeface="Source Sans Pro"/>
              </a:rPr>
              <a:t>influential</a:t>
            </a:r>
            <a:r>
              <a:rPr lang="en" sz="1500">
                <a:solidFill>
                  <a:schemeClr val="lt2"/>
                </a:solidFill>
                <a:latin typeface="Source Sans Pro"/>
                <a:ea typeface="Source Sans Pro"/>
                <a:cs typeface="Source Sans Pro"/>
                <a:sym typeface="Source Sans Pro"/>
              </a:rPr>
              <a:t> </a:t>
            </a:r>
            <a:r>
              <a:rPr b="1" lang="en" sz="1500">
                <a:solidFill>
                  <a:schemeClr val="dk2"/>
                </a:solidFill>
                <a:latin typeface="Source Sans Pro"/>
                <a:ea typeface="Source Sans Pro"/>
                <a:cs typeface="Source Sans Pro"/>
                <a:sym typeface="Source Sans Pro"/>
              </a:rPr>
              <a:t>‘nano-systems’,  </a:t>
            </a:r>
            <a:endParaRPr b="1" sz="1500">
              <a:solidFill>
                <a:schemeClr val="dk2"/>
              </a:solidFill>
              <a:latin typeface="Source Sans Pro"/>
              <a:ea typeface="Source Sans Pro"/>
              <a:cs typeface="Source Sans Pro"/>
              <a:sym typeface="Source Sans Pro"/>
            </a:endParaRPr>
          </a:p>
          <a:p>
            <a:pPr indent="-323850" lvl="0" marL="457200" rtl="0" algn="l">
              <a:lnSpc>
                <a:spcPct val="115000"/>
              </a:lnSpc>
              <a:spcBef>
                <a:spcPts val="1600"/>
              </a:spcBef>
              <a:spcAft>
                <a:spcPts val="0"/>
              </a:spcAft>
              <a:buClr>
                <a:schemeClr val="lt2"/>
              </a:buClr>
              <a:buSzPts val="1500"/>
              <a:buFont typeface="Source Sans Pro"/>
              <a:buAutoNum type="arabicPeriod"/>
            </a:pPr>
            <a:r>
              <a:rPr b="1" lang="en" sz="1500">
                <a:solidFill>
                  <a:schemeClr val="lt2"/>
                </a:solidFill>
                <a:latin typeface="Source Sans Pro"/>
                <a:ea typeface="Source Sans Pro"/>
                <a:cs typeface="Source Sans Pro"/>
                <a:sym typeface="Source Sans Pro"/>
              </a:rPr>
              <a:t>therapeutic/diagnostic </a:t>
            </a:r>
            <a:r>
              <a:rPr b="1" lang="en" sz="1500">
                <a:solidFill>
                  <a:schemeClr val="lt2"/>
                </a:solidFill>
                <a:latin typeface="Source Sans Pro"/>
                <a:ea typeface="Source Sans Pro"/>
                <a:cs typeface="Source Sans Pro"/>
                <a:sym typeface="Source Sans Pro"/>
              </a:rPr>
              <a:t>themselves</a:t>
            </a:r>
            <a:r>
              <a:rPr lang="en" sz="1500">
                <a:solidFill>
                  <a:schemeClr val="lt2"/>
                </a:solidFill>
                <a:latin typeface="Source Sans Pro"/>
                <a:ea typeface="Source Sans Pro"/>
                <a:cs typeface="Source Sans Pro"/>
                <a:sym typeface="Source Sans Pro"/>
              </a:rPr>
              <a:t>,</a:t>
            </a:r>
            <a:r>
              <a:rPr lang="en" sz="1500">
                <a:solidFill>
                  <a:schemeClr val="lt2"/>
                </a:solidFill>
                <a:latin typeface="Source Sans Pro"/>
                <a:ea typeface="Source Sans Pro"/>
                <a:cs typeface="Source Sans Pro"/>
                <a:sym typeface="Source Sans Pro"/>
              </a:rPr>
              <a:t> and thus </a:t>
            </a:r>
            <a:r>
              <a:rPr lang="en" sz="1500">
                <a:solidFill>
                  <a:schemeClr val="lt2"/>
                </a:solidFill>
                <a:latin typeface="Source Sans Pro"/>
                <a:ea typeface="Source Sans Pro"/>
                <a:cs typeface="Source Sans Pro"/>
                <a:sym typeface="Source Sans Pro"/>
              </a:rPr>
              <a:t>theoretically</a:t>
            </a:r>
            <a:r>
              <a:rPr lang="en" sz="1500">
                <a:solidFill>
                  <a:schemeClr val="lt2"/>
                </a:solidFill>
                <a:latin typeface="Source Sans Pro"/>
                <a:ea typeface="Source Sans Pro"/>
                <a:cs typeface="Source Sans Pro"/>
                <a:sym typeface="Source Sans Pro"/>
              </a:rPr>
              <a:t>  can be designed to carry a large therapeutic cargo deliverable to the tumor site</a:t>
            </a:r>
            <a:endParaRPr sz="1500">
              <a:solidFill>
                <a:schemeClr val="lt2"/>
              </a:solidFill>
              <a:latin typeface="Source Sans Pro"/>
              <a:ea typeface="Source Sans Pro"/>
              <a:cs typeface="Source Sans Pro"/>
              <a:sym typeface="Source Sans Pro"/>
            </a:endParaRPr>
          </a:p>
          <a:p>
            <a:pPr indent="-323850" lvl="0" marL="457200" rtl="0" algn="l">
              <a:lnSpc>
                <a:spcPct val="115000"/>
              </a:lnSpc>
              <a:spcBef>
                <a:spcPts val="0"/>
              </a:spcBef>
              <a:spcAft>
                <a:spcPts val="0"/>
              </a:spcAft>
              <a:buClr>
                <a:schemeClr val="lt2"/>
              </a:buClr>
              <a:buSzPts val="1500"/>
              <a:buFont typeface="Source Sans Pro"/>
              <a:buAutoNum type="arabicPeriod"/>
            </a:pPr>
            <a:r>
              <a:rPr b="1" lang="en" sz="1500">
                <a:solidFill>
                  <a:schemeClr val="lt2"/>
                </a:solidFill>
                <a:latin typeface="Source Sans Pro"/>
                <a:ea typeface="Source Sans Pro"/>
                <a:cs typeface="Source Sans Pro"/>
                <a:sym typeface="Source Sans Pro"/>
              </a:rPr>
              <a:t>more than one targeting ligand</a:t>
            </a:r>
            <a:r>
              <a:rPr lang="en" sz="1500">
                <a:solidFill>
                  <a:schemeClr val="lt2"/>
                </a:solidFill>
                <a:latin typeface="Source Sans Pro"/>
                <a:ea typeface="Source Sans Pro"/>
                <a:cs typeface="Source Sans Pro"/>
                <a:sym typeface="Source Sans Pro"/>
              </a:rPr>
              <a:t> can be attached to these nanosystems, providing high affinity and specificity for target cells </a:t>
            </a:r>
            <a:endParaRPr sz="1500">
              <a:solidFill>
                <a:schemeClr val="lt2"/>
              </a:solidFill>
              <a:latin typeface="Source Sans Pro"/>
              <a:ea typeface="Source Sans Pro"/>
              <a:cs typeface="Source Sans Pro"/>
              <a:sym typeface="Source Sans Pro"/>
            </a:endParaRPr>
          </a:p>
          <a:p>
            <a:pPr indent="-323850" lvl="0" marL="457200" rtl="0" algn="l">
              <a:lnSpc>
                <a:spcPct val="115000"/>
              </a:lnSpc>
              <a:spcBef>
                <a:spcPts val="0"/>
              </a:spcBef>
              <a:spcAft>
                <a:spcPts val="0"/>
              </a:spcAft>
              <a:buClr>
                <a:schemeClr val="lt2"/>
              </a:buClr>
              <a:buSzPts val="1500"/>
              <a:buFont typeface="Source Sans Pro"/>
              <a:buAutoNum type="arabicPeriod"/>
            </a:pPr>
            <a:r>
              <a:rPr lang="en" sz="1500">
                <a:solidFill>
                  <a:schemeClr val="lt2"/>
                </a:solidFill>
                <a:latin typeface="Source Sans Pro"/>
                <a:ea typeface="Source Sans Pro"/>
                <a:cs typeface="Source Sans Pro"/>
                <a:sym typeface="Source Sans Pro"/>
              </a:rPr>
              <a:t>house more than one type of </a:t>
            </a:r>
            <a:r>
              <a:rPr b="1" lang="en" sz="1500">
                <a:solidFill>
                  <a:schemeClr val="lt2"/>
                </a:solidFill>
                <a:latin typeface="Source Sans Pro"/>
                <a:ea typeface="Source Sans Pro"/>
                <a:cs typeface="Source Sans Pro"/>
                <a:sym typeface="Source Sans Pro"/>
              </a:rPr>
              <a:t>therapeutic drug</a:t>
            </a:r>
            <a:r>
              <a:rPr lang="en" sz="1500">
                <a:solidFill>
                  <a:schemeClr val="lt2"/>
                </a:solidFill>
                <a:latin typeface="Source Sans Pro"/>
                <a:ea typeface="Source Sans Pro"/>
                <a:cs typeface="Source Sans Pro"/>
                <a:sym typeface="Source Sans Pro"/>
              </a:rPr>
              <a:t>, thereby providing multivalent drug therapy</a:t>
            </a:r>
            <a:endParaRPr sz="1500">
              <a:solidFill>
                <a:schemeClr val="lt2"/>
              </a:solidFill>
              <a:latin typeface="Source Sans Pro"/>
              <a:ea typeface="Source Sans Pro"/>
              <a:cs typeface="Source Sans Pro"/>
              <a:sym typeface="Source Sans Pro"/>
            </a:endParaRPr>
          </a:p>
          <a:p>
            <a:pPr indent="-323850" lvl="0" marL="457200" rtl="0" algn="l">
              <a:lnSpc>
                <a:spcPct val="115000"/>
              </a:lnSpc>
              <a:spcBef>
                <a:spcPts val="0"/>
              </a:spcBef>
              <a:spcAft>
                <a:spcPts val="0"/>
              </a:spcAft>
              <a:buClr>
                <a:schemeClr val="lt2"/>
              </a:buClr>
              <a:buSzPts val="1500"/>
              <a:buFont typeface="Source Sans Pro"/>
              <a:buAutoNum type="arabicPeriod"/>
            </a:pPr>
            <a:r>
              <a:rPr lang="en" sz="1500">
                <a:solidFill>
                  <a:schemeClr val="lt2"/>
                </a:solidFill>
                <a:latin typeface="Source Sans Pro"/>
                <a:ea typeface="Source Sans Pro"/>
                <a:cs typeface="Source Sans Pro"/>
                <a:sym typeface="Source Sans Pro"/>
              </a:rPr>
              <a:t>designed from biological materials such as DNA and RNA are </a:t>
            </a:r>
            <a:r>
              <a:rPr b="1" lang="en" sz="1500">
                <a:solidFill>
                  <a:schemeClr val="lt2"/>
                </a:solidFill>
                <a:latin typeface="Source Sans Pro"/>
                <a:ea typeface="Source Sans Pro"/>
                <a:cs typeface="Source Sans Pro"/>
                <a:sym typeface="Source Sans Pro"/>
              </a:rPr>
              <a:t>‘programmed’ </a:t>
            </a:r>
            <a:r>
              <a:rPr lang="en" sz="1500">
                <a:solidFill>
                  <a:schemeClr val="lt2"/>
                </a:solidFill>
                <a:latin typeface="Source Sans Pro"/>
                <a:ea typeface="Source Sans Pro"/>
                <a:cs typeface="Source Sans Pro"/>
                <a:sym typeface="Source Sans Pro"/>
              </a:rPr>
              <a:t>to be able to evade </a:t>
            </a:r>
            <a:r>
              <a:rPr b="1" lang="en" sz="1500">
                <a:solidFill>
                  <a:schemeClr val="lt2"/>
                </a:solidFill>
                <a:latin typeface="Source Sans Pro"/>
                <a:ea typeface="Source Sans Pro"/>
                <a:cs typeface="Source Sans Pro"/>
                <a:sym typeface="Source Sans Pro"/>
              </a:rPr>
              <a:t>drug-resistance mechanisms</a:t>
            </a:r>
            <a:endParaRPr sz="1500">
              <a:solidFill>
                <a:schemeClr val="lt2"/>
              </a:solidFill>
              <a:latin typeface="Source Sans Pro"/>
              <a:ea typeface="Source Sans Pro"/>
              <a:cs typeface="Source Sans Pro"/>
              <a:sym typeface="Source Sans Pro"/>
            </a:endParaRPr>
          </a:p>
          <a:p>
            <a:pPr indent="0" lvl="0" marL="457200" rtl="0" algn="l">
              <a:lnSpc>
                <a:spcPct val="115000"/>
              </a:lnSpc>
              <a:spcBef>
                <a:spcPts val="1600"/>
              </a:spcBef>
              <a:spcAft>
                <a:spcPts val="1600"/>
              </a:spcAft>
              <a:buNone/>
            </a:pPr>
            <a:r>
              <a:rPr lang="en" sz="1500">
                <a:solidFill>
                  <a:schemeClr val="lt2"/>
                </a:solidFill>
                <a:latin typeface="Source Sans Pro"/>
                <a:ea typeface="Source Sans Pro"/>
                <a:cs typeface="Source Sans Pro"/>
                <a:sym typeface="Source Sans Pro"/>
              </a:rPr>
              <a:t>These properties let nanosystems to deliver high concentrations of drugs to cancer cells while curtailing damage to surrounding healthy cells</a:t>
            </a:r>
            <a:endParaRPr sz="1500">
              <a:solidFill>
                <a:schemeClr val="lt2"/>
              </a:solidFill>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Drug delivery and biosensors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idx="1" type="body"/>
          </p:nvPr>
        </p:nvSpPr>
        <p:spPr>
          <a:xfrm>
            <a:off x="311700" y="727250"/>
            <a:ext cx="4616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600">
                <a:solidFill>
                  <a:schemeClr val="dk2"/>
                </a:solidFill>
              </a:rPr>
              <a:t>B</a:t>
            </a:r>
            <a:r>
              <a:rPr b="1" lang="en" sz="1600">
                <a:solidFill>
                  <a:schemeClr val="dk2"/>
                </a:solidFill>
              </a:rPr>
              <a:t>iosensors </a:t>
            </a:r>
            <a:r>
              <a:rPr lang="en" sz="1600"/>
              <a:t>:</a:t>
            </a:r>
            <a:r>
              <a:rPr lang="en" sz="1600"/>
              <a:t> devices that are capable of picking up biological signals and converting them into electrical outputs that can be analyzed for identification</a:t>
            </a:r>
            <a:endParaRPr sz="1600"/>
          </a:p>
          <a:p>
            <a:pPr indent="-330200" lvl="0" marL="457200" rtl="0" algn="l">
              <a:spcBef>
                <a:spcPts val="1600"/>
              </a:spcBef>
              <a:spcAft>
                <a:spcPts val="0"/>
              </a:spcAft>
              <a:buSzPts val="1600"/>
              <a:buChar char="●"/>
            </a:pPr>
            <a:r>
              <a:rPr lang="en" sz="1600"/>
              <a:t>efficient because of high surface area to volume ratio</a:t>
            </a:r>
            <a:endParaRPr sz="1600"/>
          </a:p>
          <a:p>
            <a:pPr indent="-330200" lvl="0" marL="457200" rtl="0" algn="l">
              <a:spcBef>
                <a:spcPts val="0"/>
              </a:spcBef>
              <a:spcAft>
                <a:spcPts val="0"/>
              </a:spcAft>
              <a:buSzPts val="1600"/>
              <a:buChar char="●"/>
            </a:pPr>
            <a:r>
              <a:rPr lang="en" sz="1600"/>
              <a:t>adjustable electronic, magnetic, optical, and biological properties</a:t>
            </a:r>
            <a:endParaRPr sz="1600"/>
          </a:p>
          <a:p>
            <a:pPr indent="-330200" lvl="0" marL="457200" rtl="0" algn="l">
              <a:spcBef>
                <a:spcPts val="0"/>
              </a:spcBef>
              <a:spcAft>
                <a:spcPts val="0"/>
              </a:spcAft>
              <a:buSzPts val="1600"/>
              <a:buChar char="●"/>
            </a:pPr>
            <a:r>
              <a:rPr lang="en" sz="1600"/>
              <a:t>engineered to have diverse chemical compositions, shapes, sizes, and hollow or solid structures</a:t>
            </a:r>
            <a:endParaRPr sz="1600"/>
          </a:p>
          <a:p>
            <a:pPr indent="0" lvl="0" marL="0" rtl="0" algn="l">
              <a:spcBef>
                <a:spcPts val="1600"/>
              </a:spcBef>
              <a:spcAft>
                <a:spcPts val="1600"/>
              </a:spcAft>
              <a:buNone/>
            </a:pPr>
            <a:r>
              <a:rPr lang="en" sz="1600"/>
              <a:t>I</a:t>
            </a:r>
            <a:r>
              <a:rPr lang="en" sz="1600"/>
              <a:t>ncorporated into new genera</a:t>
            </a:r>
            <a:r>
              <a:rPr lang="en" sz="1600"/>
              <a:t>tions of drug delivery vehicles, and diagnostic devices</a:t>
            </a:r>
            <a:endParaRPr/>
          </a:p>
        </p:txBody>
      </p:sp>
      <p:sp>
        <p:nvSpPr>
          <p:cNvPr id="204" name="Google Shape;204;p24"/>
          <p:cNvSpPr txBox="1"/>
          <p:nvPr/>
        </p:nvSpPr>
        <p:spPr>
          <a:xfrm>
            <a:off x="232050" y="0"/>
            <a:ext cx="4279200" cy="56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b="1" lang="en" sz="2500">
                <a:solidFill>
                  <a:schemeClr val="dk1"/>
                </a:solidFill>
                <a:latin typeface="Source Sans Pro"/>
                <a:ea typeface="Source Sans Pro"/>
                <a:cs typeface="Source Sans Pro"/>
                <a:sym typeface="Source Sans Pro"/>
              </a:rPr>
              <a:t>What exactly are B</a:t>
            </a:r>
            <a:r>
              <a:rPr b="1" lang="en" sz="2500">
                <a:solidFill>
                  <a:schemeClr val="dk1"/>
                </a:solidFill>
                <a:latin typeface="Source Sans Pro"/>
                <a:ea typeface="Source Sans Pro"/>
                <a:cs typeface="Source Sans Pro"/>
                <a:sym typeface="Source Sans Pro"/>
              </a:rPr>
              <a:t>iosensors? </a:t>
            </a:r>
            <a:endParaRPr sz="2100">
              <a:solidFill>
                <a:schemeClr val="dk1"/>
              </a:solidFill>
            </a:endParaRPr>
          </a:p>
        </p:txBody>
      </p:sp>
      <p:pic>
        <p:nvPicPr>
          <p:cNvPr id="205" name="Google Shape;205;p24"/>
          <p:cNvPicPr preferRelativeResize="0"/>
          <p:nvPr/>
        </p:nvPicPr>
        <p:blipFill rotWithShape="1">
          <a:blip r:embed="rId3">
            <a:alphaModFix/>
          </a:blip>
          <a:srcRect b="14528" l="2171" r="3825" t="2642"/>
          <a:stretch/>
        </p:blipFill>
        <p:spPr>
          <a:xfrm>
            <a:off x="5128550" y="685800"/>
            <a:ext cx="4015449" cy="2972975"/>
          </a:xfrm>
          <a:prstGeom prst="rect">
            <a:avLst/>
          </a:prstGeom>
          <a:noFill/>
          <a:ln>
            <a:noFill/>
          </a:ln>
        </p:spPr>
      </p:pic>
      <p:sp>
        <p:nvSpPr>
          <p:cNvPr id="206" name="Google Shape;206;p24"/>
          <p:cNvSpPr txBox="1"/>
          <p:nvPr/>
        </p:nvSpPr>
        <p:spPr>
          <a:xfrm>
            <a:off x="5301300" y="3658775"/>
            <a:ext cx="3842700" cy="84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300">
                <a:solidFill>
                  <a:schemeClr val="lt2"/>
                </a:solidFill>
                <a:latin typeface="Source Sans Pro"/>
                <a:ea typeface="Source Sans Pro"/>
                <a:cs typeface="Source Sans Pro"/>
                <a:sym typeface="Source Sans Pro"/>
              </a:rPr>
              <a:t>biosensor fabrication setup designed to mediate various molecular interactions and to identify minuscule molecular changes with high sensitivity. </a:t>
            </a:r>
            <a:endParaRPr sz="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idx="1" type="body"/>
          </p:nvPr>
        </p:nvSpPr>
        <p:spPr>
          <a:xfrm>
            <a:off x="311700" y="262450"/>
            <a:ext cx="46062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400"/>
          </a:p>
          <a:p>
            <a:pPr indent="-317500" lvl="0" marL="457200" rtl="0" algn="l">
              <a:spcBef>
                <a:spcPts val="1600"/>
              </a:spcBef>
              <a:spcAft>
                <a:spcPts val="0"/>
              </a:spcAft>
              <a:buSzPts val="1400"/>
              <a:buChar char="●"/>
            </a:pPr>
            <a:r>
              <a:rPr lang="en" sz="1400"/>
              <a:t>Porous inorganic particles loaded with an assortment of drugs in organic nanomicelles target specific cells and tissues</a:t>
            </a:r>
            <a:endParaRPr sz="1400"/>
          </a:p>
          <a:p>
            <a:pPr indent="-317500" lvl="0" marL="457200" rtl="0" algn="l">
              <a:spcBef>
                <a:spcPts val="0"/>
              </a:spcBef>
              <a:spcAft>
                <a:spcPts val="0"/>
              </a:spcAft>
              <a:buSzPts val="1400"/>
              <a:buChar char="●"/>
            </a:pPr>
            <a:r>
              <a:rPr b="1" lang="en" sz="1400"/>
              <a:t>Carbon nanotubules</a:t>
            </a:r>
            <a:r>
              <a:rPr lang="en" sz="1400"/>
              <a:t> are </a:t>
            </a:r>
            <a:r>
              <a:rPr lang="en" sz="1400"/>
              <a:t>influential</a:t>
            </a:r>
            <a:r>
              <a:rPr lang="en" sz="1400"/>
              <a:t> drug delivery vehicles for cancer treatment; both carrying and protection of drugs from external influences</a:t>
            </a:r>
            <a:endParaRPr sz="1400"/>
          </a:p>
          <a:p>
            <a:pPr indent="-317500" lvl="0" marL="457200" rtl="0" algn="l">
              <a:spcBef>
                <a:spcPts val="0"/>
              </a:spcBef>
              <a:spcAft>
                <a:spcPts val="0"/>
              </a:spcAft>
              <a:buSzPts val="1400"/>
              <a:buChar char="●"/>
            </a:pPr>
            <a:r>
              <a:rPr lang="en" sz="1400"/>
              <a:t>Highly organized DNA lattices used to detect biological activity of various molecules</a:t>
            </a:r>
            <a:endParaRPr sz="1400"/>
          </a:p>
          <a:p>
            <a:pPr indent="0" lvl="0" marL="0" rtl="0" algn="l">
              <a:spcBef>
                <a:spcPts val="1600"/>
              </a:spcBef>
              <a:spcAft>
                <a:spcPts val="0"/>
              </a:spcAft>
              <a:buClr>
                <a:schemeClr val="dk2"/>
              </a:buClr>
              <a:buSzPts val="1100"/>
              <a:buFont typeface="Arial"/>
              <a:buNone/>
            </a:pPr>
            <a:r>
              <a:rPr b="1" lang="en" sz="1400"/>
              <a:t>DNA thin films</a:t>
            </a:r>
            <a:r>
              <a:rPr lang="en" sz="1400"/>
              <a:t> : prepared by dropping DNA samples into a polymer optical fiber responding quickly to the specific biomolecules in the atmosphere; </a:t>
            </a:r>
            <a:endParaRPr sz="1400"/>
          </a:p>
          <a:p>
            <a:pPr indent="0" lvl="0" marL="0" rtl="0" algn="l">
              <a:spcBef>
                <a:spcPts val="1600"/>
              </a:spcBef>
              <a:spcAft>
                <a:spcPts val="1600"/>
              </a:spcAft>
              <a:buClr>
                <a:schemeClr val="dk2"/>
              </a:buClr>
              <a:buSzPts val="1100"/>
              <a:buFont typeface="Arial"/>
              <a:buNone/>
            </a:pPr>
            <a:r>
              <a:rPr lang="en" sz="1400"/>
              <a:t>Coating optical fibers with DNA nanostructures could be used for detecting </a:t>
            </a:r>
            <a:r>
              <a:rPr b="1" lang="en" sz="1400"/>
              <a:t>atmospheric bio-aerosols</a:t>
            </a:r>
            <a:r>
              <a:rPr lang="en" sz="1400"/>
              <a:t> with high sensitivity and specificity</a:t>
            </a:r>
            <a:endParaRPr sz="1600"/>
          </a:p>
        </p:txBody>
      </p:sp>
      <p:pic>
        <p:nvPicPr>
          <p:cNvPr id="212" name="Google Shape;212;p25"/>
          <p:cNvPicPr preferRelativeResize="0"/>
          <p:nvPr/>
        </p:nvPicPr>
        <p:blipFill>
          <a:blip r:embed="rId3">
            <a:alphaModFix/>
          </a:blip>
          <a:stretch>
            <a:fillRect/>
          </a:stretch>
        </p:blipFill>
        <p:spPr>
          <a:xfrm>
            <a:off x="5120975" y="676827"/>
            <a:ext cx="3914649" cy="3221625"/>
          </a:xfrm>
          <a:prstGeom prst="rect">
            <a:avLst/>
          </a:prstGeom>
          <a:noFill/>
          <a:ln>
            <a:noFill/>
          </a:ln>
        </p:spPr>
      </p:pic>
      <p:sp>
        <p:nvSpPr>
          <p:cNvPr id="213" name="Google Shape;213;p25"/>
          <p:cNvSpPr txBox="1"/>
          <p:nvPr/>
        </p:nvSpPr>
        <p:spPr>
          <a:xfrm>
            <a:off x="5120950" y="3898450"/>
            <a:ext cx="391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accent1"/>
                </a:solidFill>
                <a:latin typeface="Source Sans Pro"/>
                <a:ea typeface="Source Sans Pro"/>
                <a:cs typeface="Source Sans Pro"/>
                <a:sym typeface="Source Sans Pro"/>
              </a:rPr>
              <a:t>Carbon Nanotube</a:t>
            </a:r>
            <a:endParaRPr b="1">
              <a:solidFill>
                <a:schemeClr val="accent1"/>
              </a:solidFill>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311700" y="64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Nanotechnology-Dendrimers &amp; Contraception</a:t>
            </a:r>
            <a:endParaRPr sz="2900"/>
          </a:p>
        </p:txBody>
      </p:sp>
      <p:sp>
        <p:nvSpPr>
          <p:cNvPr id="219" name="Google Shape;219;p26"/>
          <p:cNvSpPr txBox="1"/>
          <p:nvPr>
            <p:ph idx="1" type="body"/>
          </p:nvPr>
        </p:nvSpPr>
        <p:spPr>
          <a:xfrm>
            <a:off x="311700" y="695275"/>
            <a:ext cx="8520600" cy="398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Synthetic polymers such as </a:t>
            </a:r>
            <a:r>
              <a:rPr b="1" lang="en"/>
              <a:t>dendriworms</a:t>
            </a:r>
            <a:r>
              <a:rPr lang="en"/>
              <a:t> </a:t>
            </a:r>
            <a:r>
              <a:rPr lang="en"/>
              <a:t>are made up of dendrimer units of magnetic nanoworms and are being used for intercellular delivery of </a:t>
            </a:r>
            <a:r>
              <a:rPr b="1" lang="en"/>
              <a:t>siRNA.</a:t>
            </a:r>
            <a:endParaRPr b="1"/>
          </a:p>
          <a:p>
            <a:pPr indent="-317500" lvl="1" marL="914400" rtl="0" algn="l">
              <a:spcBef>
                <a:spcPts val="0"/>
              </a:spcBef>
              <a:spcAft>
                <a:spcPts val="0"/>
              </a:spcAft>
              <a:buSzPts val="1400"/>
              <a:buChar char="➢"/>
            </a:pPr>
            <a:r>
              <a:rPr b="1" lang="en"/>
              <a:t>siRNA (</a:t>
            </a:r>
            <a:r>
              <a:rPr lang="en"/>
              <a:t>small interfering RNA) are a type of RNA molecule that can inhibit the expression of specific genes by regulating </a:t>
            </a:r>
            <a:r>
              <a:rPr lang="en"/>
              <a:t>certain</a:t>
            </a:r>
            <a:r>
              <a:rPr lang="en"/>
              <a:t> gene expression by </a:t>
            </a:r>
            <a:r>
              <a:rPr b="1" lang="en"/>
              <a:t>sequence-specific inhibition </a:t>
            </a:r>
            <a:r>
              <a:rPr lang="en"/>
              <a:t>of mRNA translation.</a:t>
            </a:r>
            <a:endParaRPr/>
          </a:p>
          <a:p>
            <a:pPr indent="-317500" lvl="1" marL="914400" rtl="0" algn="l">
              <a:lnSpc>
                <a:spcPct val="115000"/>
              </a:lnSpc>
              <a:spcBef>
                <a:spcPts val="0"/>
              </a:spcBef>
              <a:spcAft>
                <a:spcPts val="0"/>
              </a:spcAft>
              <a:buSzPts val="1400"/>
              <a:buChar char="➢"/>
            </a:pPr>
            <a:r>
              <a:rPr lang="en"/>
              <a:t>Dendrimers are used as carriers for siRNAs. The magnetic property of these nanoworms allows them to be directed towards </a:t>
            </a:r>
            <a:r>
              <a:rPr lang="en"/>
              <a:t>specific</a:t>
            </a:r>
            <a:r>
              <a:rPr lang="en"/>
              <a:t> location and fluorescence allows detection.</a:t>
            </a:r>
            <a:endParaRPr/>
          </a:p>
          <a:p>
            <a:pPr indent="-317500" lvl="1" marL="914400" rtl="0" algn="l">
              <a:lnSpc>
                <a:spcPct val="115000"/>
              </a:lnSpc>
              <a:spcBef>
                <a:spcPts val="0"/>
              </a:spcBef>
              <a:spcAft>
                <a:spcPts val="0"/>
              </a:spcAft>
              <a:buSzPts val="1400"/>
              <a:buChar char="➢"/>
            </a:pPr>
            <a:r>
              <a:rPr lang="en"/>
              <a:t>siRNA delivery vehicles such as lipid and polymer nanoparticle-based dendrimers have proven effective in improving the stability, bioavailability, and target specificity.</a:t>
            </a:r>
            <a:endParaRPr/>
          </a:p>
          <a:p>
            <a:pPr indent="0" lvl="0" marL="914400" rtl="0" algn="l">
              <a:lnSpc>
                <a:spcPct val="100000"/>
              </a:lnSpc>
              <a:spcBef>
                <a:spcPts val="1600"/>
              </a:spcBef>
              <a:spcAft>
                <a:spcPts val="0"/>
              </a:spcAft>
              <a:buNone/>
            </a:pPr>
            <a:r>
              <a:t/>
            </a:r>
            <a:endParaRPr sz="100"/>
          </a:p>
          <a:p>
            <a:pPr indent="-342900" lvl="0" marL="457200" rtl="0" algn="l">
              <a:lnSpc>
                <a:spcPct val="100000"/>
              </a:lnSpc>
              <a:spcBef>
                <a:spcPts val="1600"/>
              </a:spcBef>
              <a:spcAft>
                <a:spcPts val="0"/>
              </a:spcAft>
              <a:buSzPts val="1800"/>
              <a:buChar char="❖"/>
            </a:pPr>
            <a:r>
              <a:rPr lang="en"/>
              <a:t>Bionanotechnology has also been applied in the field of contraception.</a:t>
            </a:r>
            <a:endParaRPr/>
          </a:p>
          <a:p>
            <a:pPr indent="-317500" lvl="1" marL="914400" rtl="0" algn="l">
              <a:lnSpc>
                <a:spcPct val="115000"/>
              </a:lnSpc>
              <a:spcBef>
                <a:spcPts val="0"/>
              </a:spcBef>
              <a:spcAft>
                <a:spcPts val="0"/>
              </a:spcAft>
              <a:buSzPts val="1400"/>
              <a:buChar char="➢"/>
            </a:pPr>
            <a:r>
              <a:rPr lang="en"/>
              <a:t>In recent days, various nanomaterials drugs are being researched for new contraception techniques like drug for inhibition of FSH.</a:t>
            </a:r>
            <a:endParaRPr/>
          </a:p>
          <a:p>
            <a:pPr indent="-317500" lvl="1" marL="914400" rtl="0" algn="l">
              <a:lnSpc>
                <a:spcPct val="115000"/>
              </a:lnSpc>
              <a:spcBef>
                <a:spcPts val="0"/>
              </a:spcBef>
              <a:spcAft>
                <a:spcPts val="0"/>
              </a:spcAft>
              <a:buSzPts val="1400"/>
              <a:buChar char="➢"/>
            </a:pPr>
            <a:r>
              <a:rPr lang="en"/>
              <a:t>Bionanotechnology aims to develop drugs that may be effective in targeting the fallopian tubes.</a:t>
            </a:r>
            <a:endParaRPr/>
          </a:p>
          <a:p>
            <a:pPr indent="-317500" lvl="1" marL="914400" rtl="0" algn="l">
              <a:lnSpc>
                <a:spcPct val="115000"/>
              </a:lnSpc>
              <a:spcBef>
                <a:spcPts val="0"/>
              </a:spcBef>
              <a:spcAft>
                <a:spcPts val="0"/>
              </a:spcAft>
              <a:buSzPts val="1400"/>
              <a:buChar char="➢"/>
            </a:pPr>
            <a:r>
              <a:rPr lang="en"/>
              <a:t>Anti-implantation drugs can be employed in the uterus to foil pregnancy without influencing other organs.</a:t>
            </a:r>
            <a:endParaRPr/>
          </a:p>
          <a:p>
            <a:pPr indent="0" lvl="0" marL="91440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DNA Computing</a:t>
            </a:r>
            <a:endParaRPr/>
          </a:p>
        </p:txBody>
      </p:sp>
      <p:sp>
        <p:nvSpPr>
          <p:cNvPr id="225" name="Google Shape;225;p27"/>
          <p:cNvSpPr txBox="1"/>
          <p:nvPr>
            <p:ph idx="1" type="body"/>
          </p:nvPr>
        </p:nvSpPr>
        <p:spPr>
          <a:xfrm>
            <a:off x="311700" y="1152475"/>
            <a:ext cx="5634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DNA computing is a type of computing that uses DNA molecules to store and process information.</a:t>
            </a:r>
            <a:endParaRPr sz="1400"/>
          </a:p>
          <a:p>
            <a:pPr indent="-317500" lvl="0" marL="457200" rtl="0" algn="l">
              <a:spcBef>
                <a:spcPts val="0"/>
              </a:spcBef>
              <a:spcAft>
                <a:spcPts val="0"/>
              </a:spcAft>
              <a:buSzPts val="1400"/>
              <a:buChar char="❖"/>
            </a:pPr>
            <a:r>
              <a:rPr lang="en" sz="1400"/>
              <a:t>The incredible storage capacity of DNA is used to solve complex computational problems much faster and easier.</a:t>
            </a:r>
            <a:endParaRPr sz="1400"/>
          </a:p>
          <a:p>
            <a:pPr indent="-317500" lvl="0" marL="457200" rtl="0" algn="l">
              <a:spcBef>
                <a:spcPts val="0"/>
              </a:spcBef>
              <a:spcAft>
                <a:spcPts val="0"/>
              </a:spcAft>
              <a:buSzPts val="1400"/>
              <a:buChar char="❖"/>
            </a:pPr>
            <a:r>
              <a:rPr b="1" lang="en" sz="1400"/>
              <a:t>Sticker DNA </a:t>
            </a:r>
            <a:r>
              <a:rPr lang="en" sz="1400"/>
              <a:t>model applies to random access memory and requires no enzymes or strand extension. This method, thus, has the capability of becoming the universal method for DNA computation.</a:t>
            </a:r>
            <a:endParaRPr sz="1400"/>
          </a:p>
          <a:p>
            <a:pPr indent="-317500" lvl="0" marL="457200" rtl="0" algn="l">
              <a:spcBef>
                <a:spcPts val="0"/>
              </a:spcBef>
              <a:spcAft>
                <a:spcPts val="0"/>
              </a:spcAft>
              <a:buSzPts val="1400"/>
              <a:buChar char="❖"/>
            </a:pPr>
            <a:r>
              <a:rPr lang="en" sz="1400"/>
              <a:t>One of the main applications of DNA computing is in DNA-based sensors, where DNA strands are used to detect the presence of specific molecules in a solution.</a:t>
            </a:r>
            <a:endParaRPr sz="1400"/>
          </a:p>
          <a:p>
            <a:pPr indent="-317500" lvl="0" marL="457200" rtl="0" algn="l">
              <a:spcBef>
                <a:spcPts val="0"/>
              </a:spcBef>
              <a:spcAft>
                <a:spcPts val="0"/>
              </a:spcAft>
              <a:buSzPts val="1400"/>
              <a:buChar char="❖"/>
            </a:pPr>
            <a:r>
              <a:rPr lang="en" sz="1400"/>
              <a:t>DNA computing can also be used to create logic gates, which are fundamental components of digital circuits used in electronic computing.</a:t>
            </a:r>
            <a:endParaRPr sz="1400"/>
          </a:p>
          <a:p>
            <a:pPr indent="0" lvl="0" marL="457200" rtl="0" algn="l">
              <a:spcBef>
                <a:spcPts val="1600"/>
              </a:spcBef>
              <a:spcAft>
                <a:spcPts val="1600"/>
              </a:spcAft>
              <a:buNone/>
            </a:pPr>
            <a:r>
              <a:t/>
            </a:r>
            <a:endParaRPr sz="1400"/>
          </a:p>
        </p:txBody>
      </p:sp>
      <p:pic>
        <p:nvPicPr>
          <p:cNvPr id="226" name="Google Shape;226;p27"/>
          <p:cNvPicPr preferRelativeResize="0"/>
          <p:nvPr/>
        </p:nvPicPr>
        <p:blipFill>
          <a:blip r:embed="rId3">
            <a:alphaModFix/>
          </a:blip>
          <a:stretch>
            <a:fillRect/>
          </a:stretch>
        </p:blipFill>
        <p:spPr>
          <a:xfrm>
            <a:off x="6226700" y="1364300"/>
            <a:ext cx="2595025" cy="2558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Mathematical Problems</a:t>
            </a:r>
            <a:endParaRPr/>
          </a:p>
        </p:txBody>
      </p:sp>
      <p:sp>
        <p:nvSpPr>
          <p:cNvPr id="232" name="Google Shape;232;p28"/>
          <p:cNvSpPr txBox="1"/>
          <p:nvPr/>
        </p:nvSpPr>
        <p:spPr>
          <a:xfrm>
            <a:off x="516550" y="1392275"/>
            <a:ext cx="8116800" cy="143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Font typeface="Source Sans Pro"/>
              <a:buChar char="●"/>
            </a:pPr>
            <a:r>
              <a:rPr lang="en">
                <a:solidFill>
                  <a:schemeClr val="lt2"/>
                </a:solidFill>
                <a:latin typeface="Source Sans Pro"/>
                <a:ea typeface="Source Sans Pro"/>
                <a:cs typeface="Source Sans Pro"/>
                <a:sym typeface="Source Sans Pro"/>
              </a:rPr>
              <a:t>Adelman’s theory on </a:t>
            </a:r>
            <a:r>
              <a:rPr b="1" lang="en">
                <a:solidFill>
                  <a:srgbClr val="222222"/>
                </a:solidFill>
                <a:latin typeface="Source Sans Pro"/>
                <a:ea typeface="Source Sans Pro"/>
                <a:cs typeface="Source Sans Pro"/>
                <a:sym typeface="Source Sans Pro"/>
              </a:rPr>
              <a:t>travel salesman problem</a:t>
            </a:r>
            <a:r>
              <a:rPr lang="en">
                <a:solidFill>
                  <a:schemeClr val="lt2"/>
                </a:solidFill>
                <a:latin typeface="Source Sans Pro"/>
                <a:ea typeface="Source Sans Pro"/>
                <a:cs typeface="Source Sans Pro"/>
                <a:sym typeface="Source Sans Pro"/>
              </a:rPr>
              <a:t> also known as Hamiltonian path problem in </a:t>
            </a:r>
            <a:r>
              <a:rPr b="1" lang="en">
                <a:solidFill>
                  <a:schemeClr val="lt2"/>
                </a:solidFill>
                <a:latin typeface="Source Sans Pro"/>
                <a:ea typeface="Source Sans Pro"/>
                <a:cs typeface="Source Sans Pro"/>
                <a:sym typeface="Source Sans Pro"/>
              </a:rPr>
              <a:t>1994</a:t>
            </a:r>
            <a:endParaRPr>
              <a:solidFill>
                <a:schemeClr val="lt2"/>
              </a:solidFill>
              <a:latin typeface="Source Sans Pro"/>
              <a:ea typeface="Source Sans Pro"/>
              <a:cs typeface="Source Sans Pro"/>
              <a:sym typeface="Source Sans Pro"/>
            </a:endParaRPr>
          </a:p>
          <a:p>
            <a:pPr indent="-317500" lvl="0" marL="457200" rtl="0" algn="l">
              <a:spcBef>
                <a:spcPts val="1000"/>
              </a:spcBef>
              <a:spcAft>
                <a:spcPts val="0"/>
              </a:spcAft>
              <a:buClr>
                <a:schemeClr val="lt2"/>
              </a:buClr>
              <a:buSzPts val="1400"/>
              <a:buFont typeface="Source Sans Pro"/>
              <a:buChar char="●"/>
            </a:pPr>
            <a:r>
              <a:rPr lang="en">
                <a:solidFill>
                  <a:schemeClr val="lt2"/>
                </a:solidFill>
                <a:latin typeface="Source Sans Pro"/>
                <a:ea typeface="Source Sans Pro"/>
                <a:cs typeface="Source Sans Pro"/>
                <a:sym typeface="Source Sans Pro"/>
              </a:rPr>
              <a:t>Development of </a:t>
            </a:r>
            <a:r>
              <a:rPr b="1" lang="en">
                <a:solidFill>
                  <a:srgbClr val="222222"/>
                </a:solidFill>
                <a:latin typeface="Source Sans Pro"/>
                <a:ea typeface="Source Sans Pro"/>
                <a:cs typeface="Source Sans Pro"/>
                <a:sym typeface="Source Sans Pro"/>
              </a:rPr>
              <a:t>Artificial Neural Network</a:t>
            </a:r>
            <a:r>
              <a:rPr lang="en">
                <a:solidFill>
                  <a:schemeClr val="lt2"/>
                </a:solidFill>
                <a:latin typeface="Source Sans Pro"/>
                <a:ea typeface="Source Sans Pro"/>
                <a:cs typeface="Source Sans Pro"/>
                <a:sym typeface="Source Sans Pro"/>
              </a:rPr>
              <a:t> by Qian Group</a:t>
            </a:r>
            <a:endParaRPr>
              <a:solidFill>
                <a:schemeClr val="lt2"/>
              </a:solidFill>
              <a:latin typeface="Source Sans Pro"/>
              <a:ea typeface="Source Sans Pro"/>
              <a:cs typeface="Source Sans Pro"/>
              <a:sym typeface="Source Sans Pro"/>
            </a:endParaRPr>
          </a:p>
          <a:p>
            <a:pPr indent="-317500" lvl="0" marL="457200" rtl="0" algn="l">
              <a:spcBef>
                <a:spcPts val="1000"/>
              </a:spcBef>
              <a:spcAft>
                <a:spcPts val="0"/>
              </a:spcAft>
              <a:buClr>
                <a:schemeClr val="lt2"/>
              </a:buClr>
              <a:buSzPts val="1400"/>
              <a:buFont typeface="Source Sans Pro"/>
              <a:buChar char="●"/>
            </a:pPr>
            <a:r>
              <a:rPr lang="en">
                <a:solidFill>
                  <a:schemeClr val="lt2"/>
                </a:solidFill>
                <a:latin typeface="Source Sans Pro"/>
                <a:ea typeface="Source Sans Pro"/>
                <a:cs typeface="Source Sans Pro"/>
                <a:sym typeface="Source Sans Pro"/>
              </a:rPr>
              <a:t>Using sticker based DNA to solve </a:t>
            </a:r>
            <a:r>
              <a:rPr b="1" lang="en">
                <a:solidFill>
                  <a:srgbClr val="222222"/>
                </a:solidFill>
                <a:latin typeface="Source Sans Pro"/>
                <a:ea typeface="Source Sans Pro"/>
                <a:cs typeface="Source Sans Pro"/>
                <a:sym typeface="Source Sans Pro"/>
              </a:rPr>
              <a:t>Independent set problem</a:t>
            </a:r>
            <a:endParaRPr b="1">
              <a:solidFill>
                <a:srgbClr val="222222"/>
              </a:solidFill>
              <a:latin typeface="Source Sans Pro"/>
              <a:ea typeface="Source Sans Pro"/>
              <a:cs typeface="Source Sans Pro"/>
              <a:sym typeface="Source Sans Pro"/>
            </a:endParaRPr>
          </a:p>
          <a:p>
            <a:pPr indent="-317500" lvl="0" marL="457200" rtl="0" algn="l">
              <a:spcBef>
                <a:spcPts val="1000"/>
              </a:spcBef>
              <a:spcAft>
                <a:spcPts val="1000"/>
              </a:spcAft>
              <a:buClr>
                <a:schemeClr val="lt2"/>
              </a:buClr>
              <a:buSzPts val="1400"/>
              <a:buFont typeface="Source Sans Pro"/>
              <a:buChar char="●"/>
            </a:pPr>
            <a:r>
              <a:rPr b="1" lang="en">
                <a:solidFill>
                  <a:schemeClr val="dk2"/>
                </a:solidFill>
                <a:highlight>
                  <a:srgbClr val="00FFFF"/>
                </a:highlight>
                <a:latin typeface="Source Sans Pro"/>
                <a:ea typeface="Source Sans Pro"/>
                <a:cs typeface="Source Sans Pro"/>
                <a:sym typeface="Source Sans Pro"/>
              </a:rPr>
              <a:t>Square Root calculation</a:t>
            </a:r>
            <a:r>
              <a:rPr lang="en">
                <a:solidFill>
                  <a:schemeClr val="lt2"/>
                </a:solidFill>
                <a:highlight>
                  <a:srgbClr val="00FFFF"/>
                </a:highlight>
                <a:latin typeface="Source Sans Pro"/>
                <a:ea typeface="Source Sans Pro"/>
                <a:cs typeface="Source Sans Pro"/>
                <a:sym typeface="Source Sans Pro"/>
              </a:rPr>
              <a:t> using seesaw gates - proposed by Qian and Winfree in 2011</a:t>
            </a:r>
            <a:endParaRPr b="1">
              <a:solidFill>
                <a:schemeClr val="lt2"/>
              </a:solidFill>
              <a:highlight>
                <a:srgbClr val="00FFFF"/>
              </a:highlight>
              <a:latin typeface="Source Sans Pro"/>
              <a:ea typeface="Source Sans Pro"/>
              <a:cs typeface="Source Sans Pro"/>
              <a:sym typeface="Source Sans Pro"/>
            </a:endParaRPr>
          </a:p>
        </p:txBody>
      </p:sp>
      <p:pic>
        <p:nvPicPr>
          <p:cNvPr id="233" name="Google Shape;233;p28"/>
          <p:cNvPicPr preferRelativeResize="0"/>
          <p:nvPr/>
        </p:nvPicPr>
        <p:blipFill rotWithShape="1">
          <a:blip r:embed="rId3">
            <a:alphaModFix/>
          </a:blip>
          <a:srcRect b="0" l="0" r="0" t="8508"/>
          <a:stretch/>
        </p:blipFill>
        <p:spPr>
          <a:xfrm>
            <a:off x="457200" y="2995325"/>
            <a:ext cx="2371425" cy="1843375"/>
          </a:xfrm>
          <a:prstGeom prst="rect">
            <a:avLst/>
          </a:prstGeom>
          <a:noFill/>
          <a:ln>
            <a:noFill/>
          </a:ln>
        </p:spPr>
      </p:pic>
      <p:pic>
        <p:nvPicPr>
          <p:cNvPr id="234" name="Google Shape;234;p28"/>
          <p:cNvPicPr preferRelativeResize="0"/>
          <p:nvPr/>
        </p:nvPicPr>
        <p:blipFill>
          <a:blip r:embed="rId4">
            <a:alphaModFix/>
          </a:blip>
          <a:stretch>
            <a:fillRect/>
          </a:stretch>
        </p:blipFill>
        <p:spPr>
          <a:xfrm>
            <a:off x="3133425" y="2976275"/>
            <a:ext cx="1673443" cy="2014825"/>
          </a:xfrm>
          <a:prstGeom prst="rect">
            <a:avLst/>
          </a:prstGeom>
          <a:noFill/>
          <a:ln>
            <a:noFill/>
          </a:ln>
        </p:spPr>
      </p:pic>
      <p:pic>
        <p:nvPicPr>
          <p:cNvPr id="235" name="Google Shape;235;p28"/>
          <p:cNvPicPr preferRelativeResize="0"/>
          <p:nvPr/>
        </p:nvPicPr>
        <p:blipFill>
          <a:blip r:embed="rId5">
            <a:alphaModFix/>
          </a:blip>
          <a:stretch>
            <a:fillRect/>
          </a:stretch>
        </p:blipFill>
        <p:spPr>
          <a:xfrm>
            <a:off x="5238692" y="2823875"/>
            <a:ext cx="2014825" cy="2014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Square root calculation </a:t>
            </a:r>
            <a:endParaRPr/>
          </a:p>
        </p:txBody>
      </p:sp>
      <p:sp>
        <p:nvSpPr>
          <p:cNvPr id="241" name="Google Shape;241;p29"/>
          <p:cNvSpPr txBox="1"/>
          <p:nvPr>
            <p:ph idx="1" type="body"/>
          </p:nvPr>
        </p:nvSpPr>
        <p:spPr>
          <a:xfrm>
            <a:off x="311700" y="1457275"/>
            <a:ext cx="8520600" cy="2747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In 2011, Qian and Winfree were able to calculate square roots using </a:t>
            </a:r>
            <a:r>
              <a:rPr b="1" lang="en" sz="1300">
                <a:solidFill>
                  <a:srgbClr val="000000"/>
                </a:solidFill>
              </a:rPr>
              <a:t>‘seesaw’ logic gates</a:t>
            </a:r>
            <a:r>
              <a:rPr b="1" lang="en" sz="1300"/>
              <a:t>.</a:t>
            </a:r>
            <a:r>
              <a:rPr lang="en" sz="1300"/>
              <a:t> The idea behind these gates is that a single stretch of DNA can pair up with various molecules, thus allowing competition for binding sites. </a:t>
            </a:r>
            <a:endParaRPr sz="1300"/>
          </a:p>
          <a:p>
            <a:pPr indent="-311150" lvl="0" marL="457200" rtl="0" algn="l">
              <a:spcBef>
                <a:spcPts val="1000"/>
              </a:spcBef>
              <a:spcAft>
                <a:spcPts val="0"/>
              </a:spcAft>
              <a:buSzPts val="1300"/>
              <a:buChar char="●"/>
            </a:pPr>
            <a:r>
              <a:rPr lang="en" sz="1300"/>
              <a:t>Once a molecule is attached, it can be </a:t>
            </a:r>
            <a:r>
              <a:rPr b="1" lang="en" sz="1300">
                <a:solidFill>
                  <a:srgbClr val="000000"/>
                </a:solidFill>
              </a:rPr>
              <a:t>replaced instantly</a:t>
            </a:r>
            <a:r>
              <a:rPr lang="en" sz="1300"/>
              <a:t> to allow other molecules to fasten themselves to the resident sequence, which itself can be displaced again. </a:t>
            </a:r>
            <a:endParaRPr sz="1300"/>
          </a:p>
          <a:p>
            <a:pPr indent="-311150" lvl="0" marL="457200" rtl="0" algn="l">
              <a:spcBef>
                <a:spcPts val="1000"/>
              </a:spcBef>
              <a:spcAft>
                <a:spcPts val="0"/>
              </a:spcAft>
              <a:buSzPts val="1300"/>
              <a:buChar char="●"/>
            </a:pPr>
            <a:r>
              <a:rPr lang="en" sz="1300"/>
              <a:t>This system allows ‘gates’ to be </a:t>
            </a:r>
            <a:r>
              <a:rPr b="1" lang="en" sz="1300">
                <a:solidFill>
                  <a:srgbClr val="000000"/>
                </a:solidFill>
              </a:rPr>
              <a:t>loaded with several input molecule</a:t>
            </a:r>
            <a:r>
              <a:rPr b="1" lang="en" sz="1300">
                <a:solidFill>
                  <a:srgbClr val="980000"/>
                </a:solidFill>
              </a:rPr>
              <a:t>s</a:t>
            </a:r>
            <a:r>
              <a:rPr lang="en" sz="1300"/>
              <a:t> and generates logical output molecules as a result. The various DNA strands can come to represent numbers, of which output can yield the square root result as answers</a:t>
            </a:r>
            <a:endParaRPr sz="1300"/>
          </a:p>
        </p:txBody>
      </p:sp>
      <p:pic>
        <p:nvPicPr>
          <p:cNvPr id="242" name="Google Shape;242;p29"/>
          <p:cNvPicPr preferRelativeResize="0"/>
          <p:nvPr/>
        </p:nvPicPr>
        <p:blipFill>
          <a:blip r:embed="rId3">
            <a:alphaModFix/>
          </a:blip>
          <a:stretch>
            <a:fillRect/>
          </a:stretch>
        </p:blipFill>
        <p:spPr>
          <a:xfrm>
            <a:off x="2669150" y="3266375"/>
            <a:ext cx="3625925" cy="1643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DNA Computers</a:t>
            </a:r>
            <a:endParaRPr/>
          </a:p>
        </p:txBody>
      </p:sp>
      <p:cxnSp>
        <p:nvCxnSpPr>
          <p:cNvPr id="248" name="Google Shape;248;p30"/>
          <p:cNvCxnSpPr/>
          <p:nvPr/>
        </p:nvCxnSpPr>
        <p:spPr>
          <a:xfrm>
            <a:off x="469775" y="1669200"/>
            <a:ext cx="8109900" cy="12000"/>
          </a:xfrm>
          <a:prstGeom prst="straightConnector1">
            <a:avLst/>
          </a:prstGeom>
          <a:noFill/>
          <a:ln cap="flat" cmpd="sng" w="28575">
            <a:solidFill>
              <a:schemeClr val="dk2"/>
            </a:solidFill>
            <a:prstDash val="solid"/>
            <a:round/>
            <a:headEnd len="med" w="med" type="none"/>
            <a:tailEnd len="med" w="med" type="none"/>
          </a:ln>
        </p:spPr>
      </p:cxnSp>
      <p:sp>
        <p:nvSpPr>
          <p:cNvPr id="249" name="Google Shape;249;p30"/>
          <p:cNvSpPr txBox="1"/>
          <p:nvPr/>
        </p:nvSpPr>
        <p:spPr>
          <a:xfrm>
            <a:off x="3934650" y="1238575"/>
            <a:ext cx="157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DNA Computing</a:t>
            </a:r>
            <a:endParaRPr>
              <a:latin typeface="Source Sans Pro"/>
              <a:ea typeface="Source Sans Pro"/>
              <a:cs typeface="Source Sans Pro"/>
              <a:sym typeface="Source Sans Pro"/>
            </a:endParaRPr>
          </a:p>
        </p:txBody>
      </p:sp>
      <p:sp>
        <p:nvSpPr>
          <p:cNvPr id="250" name="Google Shape;250;p30"/>
          <p:cNvSpPr txBox="1"/>
          <p:nvPr/>
        </p:nvSpPr>
        <p:spPr>
          <a:xfrm>
            <a:off x="6583475" y="1238575"/>
            <a:ext cx="21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Conventional Computers</a:t>
            </a:r>
            <a:endParaRPr>
              <a:latin typeface="Source Sans Pro"/>
              <a:ea typeface="Source Sans Pro"/>
              <a:cs typeface="Source Sans Pro"/>
              <a:sym typeface="Source Sans Pro"/>
            </a:endParaRPr>
          </a:p>
        </p:txBody>
      </p:sp>
      <p:sp>
        <p:nvSpPr>
          <p:cNvPr id="251" name="Google Shape;251;p30"/>
          <p:cNvSpPr txBox="1"/>
          <p:nvPr/>
        </p:nvSpPr>
        <p:spPr>
          <a:xfrm>
            <a:off x="756850" y="1715700"/>
            <a:ext cx="176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Storage Media</a:t>
            </a:r>
            <a:endParaRPr>
              <a:latin typeface="Source Sans Pro"/>
              <a:ea typeface="Source Sans Pro"/>
              <a:cs typeface="Source Sans Pro"/>
              <a:sym typeface="Source Sans Pro"/>
            </a:endParaRPr>
          </a:p>
        </p:txBody>
      </p:sp>
      <p:sp>
        <p:nvSpPr>
          <p:cNvPr id="252" name="Google Shape;252;p30"/>
          <p:cNvSpPr txBox="1"/>
          <p:nvPr/>
        </p:nvSpPr>
        <p:spPr>
          <a:xfrm>
            <a:off x="3929791" y="1715700"/>
            <a:ext cx="176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Nucleic Acids</a:t>
            </a:r>
            <a:endParaRPr>
              <a:latin typeface="Source Sans Pro"/>
              <a:ea typeface="Source Sans Pro"/>
              <a:cs typeface="Source Sans Pro"/>
              <a:sym typeface="Source Sans Pro"/>
            </a:endParaRPr>
          </a:p>
        </p:txBody>
      </p:sp>
      <p:sp>
        <p:nvSpPr>
          <p:cNvPr id="253" name="Google Shape;253;p30"/>
          <p:cNvSpPr txBox="1"/>
          <p:nvPr/>
        </p:nvSpPr>
        <p:spPr>
          <a:xfrm>
            <a:off x="6592367" y="1715700"/>
            <a:ext cx="176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Semiconductors</a:t>
            </a:r>
            <a:endParaRPr>
              <a:latin typeface="Source Sans Pro"/>
              <a:ea typeface="Source Sans Pro"/>
              <a:cs typeface="Source Sans Pro"/>
              <a:sym typeface="Source Sans Pro"/>
            </a:endParaRPr>
          </a:p>
        </p:txBody>
      </p:sp>
      <p:sp>
        <p:nvSpPr>
          <p:cNvPr id="254" name="Google Shape;254;p30"/>
          <p:cNvSpPr txBox="1"/>
          <p:nvPr/>
        </p:nvSpPr>
        <p:spPr>
          <a:xfrm>
            <a:off x="756850" y="2074006"/>
            <a:ext cx="176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Memory Capacity</a:t>
            </a:r>
            <a:endParaRPr>
              <a:latin typeface="Source Sans Pro"/>
              <a:ea typeface="Source Sans Pro"/>
              <a:cs typeface="Source Sans Pro"/>
              <a:sym typeface="Source Sans Pro"/>
            </a:endParaRPr>
          </a:p>
        </p:txBody>
      </p:sp>
      <p:sp>
        <p:nvSpPr>
          <p:cNvPr id="255" name="Google Shape;255;p30"/>
          <p:cNvSpPr txBox="1"/>
          <p:nvPr/>
        </p:nvSpPr>
        <p:spPr>
          <a:xfrm>
            <a:off x="3929791" y="2074006"/>
            <a:ext cx="176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Ultra High</a:t>
            </a:r>
            <a:endParaRPr>
              <a:latin typeface="Source Sans Pro"/>
              <a:ea typeface="Source Sans Pro"/>
              <a:cs typeface="Source Sans Pro"/>
              <a:sym typeface="Source Sans Pro"/>
            </a:endParaRPr>
          </a:p>
        </p:txBody>
      </p:sp>
      <p:sp>
        <p:nvSpPr>
          <p:cNvPr id="256" name="Google Shape;256;p30"/>
          <p:cNvSpPr txBox="1"/>
          <p:nvPr/>
        </p:nvSpPr>
        <p:spPr>
          <a:xfrm>
            <a:off x="6592367" y="2074006"/>
            <a:ext cx="176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High</a:t>
            </a:r>
            <a:endParaRPr>
              <a:latin typeface="Source Sans Pro"/>
              <a:ea typeface="Source Sans Pro"/>
              <a:cs typeface="Source Sans Pro"/>
              <a:sym typeface="Source Sans Pro"/>
            </a:endParaRPr>
          </a:p>
        </p:txBody>
      </p:sp>
      <p:sp>
        <p:nvSpPr>
          <p:cNvPr id="257" name="Google Shape;257;p30"/>
          <p:cNvSpPr txBox="1"/>
          <p:nvPr/>
        </p:nvSpPr>
        <p:spPr>
          <a:xfrm>
            <a:off x="756850" y="2432313"/>
            <a:ext cx="176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Operators</a:t>
            </a:r>
            <a:endParaRPr>
              <a:latin typeface="Source Sans Pro"/>
              <a:ea typeface="Source Sans Pro"/>
              <a:cs typeface="Source Sans Pro"/>
              <a:sym typeface="Source Sans Pro"/>
            </a:endParaRPr>
          </a:p>
        </p:txBody>
      </p:sp>
      <p:sp>
        <p:nvSpPr>
          <p:cNvPr id="258" name="Google Shape;258;p30"/>
          <p:cNvSpPr txBox="1"/>
          <p:nvPr/>
        </p:nvSpPr>
        <p:spPr>
          <a:xfrm>
            <a:off x="3929791" y="2432313"/>
            <a:ext cx="206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Bio-chemical Operations</a:t>
            </a:r>
            <a:endParaRPr>
              <a:latin typeface="Source Sans Pro"/>
              <a:ea typeface="Source Sans Pro"/>
              <a:cs typeface="Source Sans Pro"/>
              <a:sym typeface="Source Sans Pro"/>
            </a:endParaRPr>
          </a:p>
        </p:txBody>
      </p:sp>
      <p:sp>
        <p:nvSpPr>
          <p:cNvPr id="259" name="Google Shape;259;p30"/>
          <p:cNvSpPr txBox="1"/>
          <p:nvPr/>
        </p:nvSpPr>
        <p:spPr>
          <a:xfrm>
            <a:off x="6592367" y="2432313"/>
            <a:ext cx="176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Logical ( and, or, not)</a:t>
            </a:r>
            <a:endParaRPr>
              <a:latin typeface="Source Sans Pro"/>
              <a:ea typeface="Source Sans Pro"/>
              <a:cs typeface="Source Sans Pro"/>
              <a:sym typeface="Source Sans Pro"/>
            </a:endParaRPr>
          </a:p>
        </p:txBody>
      </p:sp>
      <p:sp>
        <p:nvSpPr>
          <p:cNvPr id="260" name="Google Shape;260;p30"/>
          <p:cNvSpPr txBox="1"/>
          <p:nvPr/>
        </p:nvSpPr>
        <p:spPr>
          <a:xfrm>
            <a:off x="756850" y="2790619"/>
            <a:ext cx="176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Operation</a:t>
            </a:r>
            <a:endParaRPr>
              <a:latin typeface="Source Sans Pro"/>
              <a:ea typeface="Source Sans Pro"/>
              <a:cs typeface="Source Sans Pro"/>
              <a:sym typeface="Source Sans Pro"/>
            </a:endParaRPr>
          </a:p>
        </p:txBody>
      </p:sp>
      <p:sp>
        <p:nvSpPr>
          <p:cNvPr id="261" name="Google Shape;261;p30"/>
          <p:cNvSpPr txBox="1"/>
          <p:nvPr/>
        </p:nvSpPr>
        <p:spPr>
          <a:xfrm>
            <a:off x="3929791" y="2790619"/>
            <a:ext cx="217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Simultaneous</a:t>
            </a:r>
            <a:r>
              <a:rPr lang="en">
                <a:latin typeface="Source Sans Pro"/>
                <a:ea typeface="Source Sans Pro"/>
                <a:cs typeface="Source Sans Pro"/>
                <a:sym typeface="Source Sans Pro"/>
              </a:rPr>
              <a:t> (Parallel)</a:t>
            </a:r>
            <a:endParaRPr>
              <a:latin typeface="Source Sans Pro"/>
              <a:ea typeface="Source Sans Pro"/>
              <a:cs typeface="Source Sans Pro"/>
              <a:sym typeface="Source Sans Pro"/>
            </a:endParaRPr>
          </a:p>
        </p:txBody>
      </p:sp>
      <p:sp>
        <p:nvSpPr>
          <p:cNvPr id="262" name="Google Shape;262;p30"/>
          <p:cNvSpPr txBox="1"/>
          <p:nvPr/>
        </p:nvSpPr>
        <p:spPr>
          <a:xfrm>
            <a:off x="6592367" y="2790619"/>
            <a:ext cx="176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Bitwise (Sequential)</a:t>
            </a:r>
            <a:endParaRPr>
              <a:latin typeface="Source Sans Pro"/>
              <a:ea typeface="Source Sans Pro"/>
              <a:cs typeface="Source Sans Pro"/>
              <a:sym typeface="Source Sans Pro"/>
            </a:endParaRPr>
          </a:p>
        </p:txBody>
      </p:sp>
      <p:sp>
        <p:nvSpPr>
          <p:cNvPr id="263" name="Google Shape;263;p30"/>
          <p:cNvSpPr txBox="1"/>
          <p:nvPr/>
        </p:nvSpPr>
        <p:spPr>
          <a:xfrm>
            <a:off x="756850" y="3148926"/>
            <a:ext cx="237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Speed of each operations</a:t>
            </a:r>
            <a:endParaRPr>
              <a:latin typeface="Source Sans Pro"/>
              <a:ea typeface="Source Sans Pro"/>
              <a:cs typeface="Source Sans Pro"/>
              <a:sym typeface="Source Sans Pro"/>
            </a:endParaRPr>
          </a:p>
        </p:txBody>
      </p:sp>
      <p:sp>
        <p:nvSpPr>
          <p:cNvPr id="264" name="Google Shape;264;p30"/>
          <p:cNvSpPr txBox="1"/>
          <p:nvPr/>
        </p:nvSpPr>
        <p:spPr>
          <a:xfrm>
            <a:off x="3929791" y="3148926"/>
            <a:ext cx="176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Slow</a:t>
            </a:r>
            <a:endParaRPr>
              <a:latin typeface="Source Sans Pro"/>
              <a:ea typeface="Source Sans Pro"/>
              <a:cs typeface="Source Sans Pro"/>
              <a:sym typeface="Source Sans Pro"/>
            </a:endParaRPr>
          </a:p>
        </p:txBody>
      </p:sp>
      <p:sp>
        <p:nvSpPr>
          <p:cNvPr id="265" name="Google Shape;265;p30"/>
          <p:cNvSpPr txBox="1"/>
          <p:nvPr/>
        </p:nvSpPr>
        <p:spPr>
          <a:xfrm>
            <a:off x="6592367" y="3148926"/>
            <a:ext cx="176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Fast</a:t>
            </a:r>
            <a:endParaRPr>
              <a:latin typeface="Source Sans Pro"/>
              <a:ea typeface="Source Sans Pro"/>
              <a:cs typeface="Source Sans Pro"/>
              <a:sym typeface="Source Sans Pro"/>
            </a:endParaRPr>
          </a:p>
        </p:txBody>
      </p:sp>
      <p:sp>
        <p:nvSpPr>
          <p:cNvPr id="266" name="Google Shape;266;p30"/>
          <p:cNvSpPr txBox="1"/>
          <p:nvPr/>
        </p:nvSpPr>
        <p:spPr>
          <a:xfrm>
            <a:off x="756850" y="3447514"/>
            <a:ext cx="237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Process</a:t>
            </a:r>
            <a:endParaRPr>
              <a:latin typeface="Source Sans Pro"/>
              <a:ea typeface="Source Sans Pro"/>
              <a:cs typeface="Source Sans Pro"/>
              <a:sym typeface="Source Sans Pro"/>
            </a:endParaRPr>
          </a:p>
        </p:txBody>
      </p:sp>
      <p:sp>
        <p:nvSpPr>
          <p:cNvPr id="267" name="Google Shape;267;p30"/>
          <p:cNvSpPr txBox="1"/>
          <p:nvPr/>
        </p:nvSpPr>
        <p:spPr>
          <a:xfrm>
            <a:off x="3929791" y="3447514"/>
            <a:ext cx="176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Stochastic</a:t>
            </a:r>
            <a:endParaRPr>
              <a:latin typeface="Source Sans Pro"/>
              <a:ea typeface="Source Sans Pro"/>
              <a:cs typeface="Source Sans Pro"/>
              <a:sym typeface="Source Sans Pro"/>
            </a:endParaRPr>
          </a:p>
        </p:txBody>
      </p:sp>
      <p:sp>
        <p:nvSpPr>
          <p:cNvPr id="268" name="Google Shape;268;p30"/>
          <p:cNvSpPr txBox="1"/>
          <p:nvPr/>
        </p:nvSpPr>
        <p:spPr>
          <a:xfrm>
            <a:off x="6592367" y="3447514"/>
            <a:ext cx="176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Deterministic</a:t>
            </a:r>
            <a:endParaRPr>
              <a:latin typeface="Source Sans Pro"/>
              <a:ea typeface="Source Sans Pro"/>
              <a:cs typeface="Source Sans Pro"/>
              <a:sym typeface="Source Sans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 of the proposed theory</a:t>
            </a:r>
            <a:endParaRPr/>
          </a:p>
        </p:txBody>
      </p:sp>
      <p:sp>
        <p:nvSpPr>
          <p:cNvPr id="274" name="Google Shape;274;p31"/>
          <p:cNvSpPr txBox="1"/>
          <p:nvPr>
            <p:ph idx="1" type="body"/>
          </p:nvPr>
        </p:nvSpPr>
        <p:spPr>
          <a:xfrm>
            <a:off x="2690200" y="1762075"/>
            <a:ext cx="5913600" cy="1846200"/>
          </a:xfrm>
          <a:prstGeom prst="rect">
            <a:avLst/>
          </a:prstGeom>
          <a:ln cap="flat" cmpd="sng" w="9525">
            <a:solidFill>
              <a:schemeClr val="lt2"/>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 sz="1400"/>
              <a:t>There are certainly caveats. Calculating the square root of numbers is an impressive achievement for DNA, but the process of extracting that information takes hours. In addition, there's the reuse problem. "The DNA circuits are currently use-once circuits—the circuit components are consumed when the computation is done," Qian says. This presents a serious limitation—imagine having to rebuild your computer every time you ran a program.</a:t>
            </a:r>
            <a:endParaRPr sz="1400"/>
          </a:p>
        </p:txBody>
      </p:sp>
      <p:sp>
        <p:nvSpPr>
          <p:cNvPr id="275" name="Google Shape;275;p31"/>
          <p:cNvSpPr txBox="1"/>
          <p:nvPr/>
        </p:nvSpPr>
        <p:spPr>
          <a:xfrm>
            <a:off x="384700" y="1762075"/>
            <a:ext cx="2153100" cy="790500"/>
          </a:xfrm>
          <a:prstGeom prst="rect">
            <a:avLst/>
          </a:prstGeom>
          <a:solidFill>
            <a:srgbClr val="D9D9D9"/>
          </a:solidFill>
          <a:ln cap="flat" cmpd="sng" w="9525">
            <a:solidFill>
              <a:schemeClr val="lt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Source Sans Pro"/>
                <a:ea typeface="Source Sans Pro"/>
                <a:cs typeface="Source Sans Pro"/>
                <a:sym typeface="Source Sans Pro"/>
              </a:rPr>
              <a:t>Computational Time</a:t>
            </a:r>
            <a:endParaRPr b="1" sz="1800">
              <a:latin typeface="Source Sans Pro"/>
              <a:ea typeface="Source Sans Pro"/>
              <a:cs typeface="Source Sans Pro"/>
              <a:sym typeface="Source Sans Pro"/>
            </a:endParaRPr>
          </a:p>
        </p:txBody>
      </p:sp>
      <p:sp>
        <p:nvSpPr>
          <p:cNvPr id="276" name="Google Shape;276;p31"/>
          <p:cNvSpPr txBox="1"/>
          <p:nvPr/>
        </p:nvSpPr>
        <p:spPr>
          <a:xfrm>
            <a:off x="384700" y="2817824"/>
            <a:ext cx="2153100" cy="790500"/>
          </a:xfrm>
          <a:prstGeom prst="rect">
            <a:avLst/>
          </a:prstGeom>
          <a:solidFill>
            <a:srgbClr val="D9D9D9"/>
          </a:solidFill>
          <a:ln cap="flat" cmpd="sng" w="9525">
            <a:solidFill>
              <a:schemeClr val="lt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Source Sans Pro"/>
                <a:ea typeface="Source Sans Pro"/>
                <a:cs typeface="Source Sans Pro"/>
                <a:sym typeface="Source Sans Pro"/>
              </a:rPr>
              <a:t>Reusability problem</a:t>
            </a:r>
            <a:endParaRPr b="1" sz="1800">
              <a:latin typeface="Source Sans Pro"/>
              <a:ea typeface="Source Sans Pro"/>
              <a:cs typeface="Source Sans Pro"/>
              <a:sym typeface="Source Sans Pro"/>
            </a:endParaRPr>
          </a:p>
        </p:txBody>
      </p:sp>
      <p:sp>
        <p:nvSpPr>
          <p:cNvPr id="277" name="Google Shape;277;p31"/>
          <p:cNvSpPr txBox="1"/>
          <p:nvPr/>
        </p:nvSpPr>
        <p:spPr>
          <a:xfrm>
            <a:off x="2690200" y="1822925"/>
            <a:ext cx="367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74833"/>
                </a:solidFill>
              </a:rPr>
              <a:t>Content</a:t>
            </a:r>
            <a:endParaRPr>
              <a:solidFill>
                <a:srgbClr val="274833"/>
              </a:solidFill>
            </a:endParaRPr>
          </a:p>
        </p:txBody>
      </p:sp>
      <p:cxnSp>
        <p:nvCxnSpPr>
          <p:cNvPr id="74" name="Google Shape;74;p14"/>
          <p:cNvCxnSpPr/>
          <p:nvPr/>
        </p:nvCxnSpPr>
        <p:spPr>
          <a:xfrm flipH="1" rot="10800000">
            <a:off x="146950" y="3008525"/>
            <a:ext cx="8910600" cy="7200"/>
          </a:xfrm>
          <a:prstGeom prst="straightConnector1">
            <a:avLst/>
          </a:prstGeom>
          <a:noFill/>
          <a:ln cap="flat" cmpd="sng" w="19050">
            <a:solidFill>
              <a:schemeClr val="dk1"/>
            </a:solidFill>
            <a:prstDash val="dot"/>
            <a:round/>
            <a:headEnd len="sm" w="sm" type="none"/>
            <a:tailEnd len="sm" w="sm" type="none"/>
          </a:ln>
        </p:spPr>
      </p:cxnSp>
      <p:grpSp>
        <p:nvGrpSpPr>
          <p:cNvPr id="75" name="Google Shape;75;p14"/>
          <p:cNvGrpSpPr/>
          <p:nvPr/>
        </p:nvGrpSpPr>
        <p:grpSpPr>
          <a:xfrm>
            <a:off x="648684" y="2161939"/>
            <a:ext cx="173186" cy="925737"/>
            <a:chOff x="648675" y="1657471"/>
            <a:chExt cx="196200" cy="1306800"/>
          </a:xfrm>
        </p:grpSpPr>
        <p:sp>
          <p:nvSpPr>
            <p:cNvPr id="76" name="Google Shape;76;p14"/>
            <p:cNvSpPr/>
            <p:nvPr/>
          </p:nvSpPr>
          <p:spPr>
            <a:xfrm>
              <a:off x="64867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 name="Google Shape;77;p14"/>
            <p:cNvCxnSpPr>
              <a:stCxn id="76" idx="0"/>
            </p:cNvCxnSpPr>
            <p:nvPr/>
          </p:nvCxnSpPr>
          <p:spPr>
            <a:xfrm rot="10800000">
              <a:off x="746775" y="1657471"/>
              <a:ext cx="0" cy="1110900"/>
            </a:xfrm>
            <a:prstGeom prst="straightConnector1">
              <a:avLst/>
            </a:prstGeom>
            <a:noFill/>
            <a:ln cap="flat" cmpd="sng" w="19050">
              <a:solidFill>
                <a:schemeClr val="accent5"/>
              </a:solidFill>
              <a:prstDash val="solid"/>
              <a:round/>
              <a:headEnd len="sm" w="sm" type="none"/>
              <a:tailEnd len="med" w="med" type="oval"/>
            </a:ln>
          </p:spPr>
        </p:cxnSp>
      </p:grpSp>
      <p:grpSp>
        <p:nvGrpSpPr>
          <p:cNvPr id="78" name="Google Shape;78;p14"/>
          <p:cNvGrpSpPr/>
          <p:nvPr/>
        </p:nvGrpSpPr>
        <p:grpSpPr>
          <a:xfrm>
            <a:off x="6803878" y="2162035"/>
            <a:ext cx="173186" cy="925829"/>
            <a:chOff x="4279200" y="1559371"/>
            <a:chExt cx="196200" cy="1404900"/>
          </a:xfrm>
        </p:grpSpPr>
        <p:cxnSp>
          <p:nvCxnSpPr>
            <p:cNvPr id="79" name="Google Shape;79;p14"/>
            <p:cNvCxnSpPr>
              <a:stCxn id="80" idx="0"/>
            </p:cNvCxnSpPr>
            <p:nvPr/>
          </p:nvCxnSpPr>
          <p:spPr>
            <a:xfrm rot="10800000">
              <a:off x="4377300" y="1559371"/>
              <a:ext cx="0" cy="1209000"/>
            </a:xfrm>
            <a:prstGeom prst="straightConnector1">
              <a:avLst/>
            </a:prstGeom>
            <a:noFill/>
            <a:ln cap="flat" cmpd="sng" w="19050">
              <a:solidFill>
                <a:schemeClr val="accent5"/>
              </a:solidFill>
              <a:prstDash val="solid"/>
              <a:round/>
              <a:headEnd len="sm" w="sm" type="none"/>
              <a:tailEnd len="med" w="med" type="oval"/>
            </a:ln>
          </p:spPr>
        </p:cxnSp>
        <p:sp>
          <p:nvSpPr>
            <p:cNvPr id="80" name="Google Shape;80;p14"/>
            <p:cNvSpPr/>
            <p:nvPr/>
          </p:nvSpPr>
          <p:spPr>
            <a:xfrm>
              <a:off x="4279200"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 name="Google Shape;81;p14"/>
          <p:cNvGrpSpPr/>
          <p:nvPr/>
        </p:nvGrpSpPr>
        <p:grpSpPr>
          <a:xfrm>
            <a:off x="2823404" y="2958766"/>
            <a:ext cx="173186" cy="925832"/>
            <a:chOff x="2512925" y="2768371"/>
            <a:chExt cx="196200" cy="1404905"/>
          </a:xfrm>
        </p:grpSpPr>
        <p:cxnSp>
          <p:nvCxnSpPr>
            <p:cNvPr id="82" name="Google Shape;82;p14"/>
            <p:cNvCxnSpPr/>
            <p:nvPr/>
          </p:nvCxnSpPr>
          <p:spPr>
            <a:xfrm>
              <a:off x="2611025" y="2964276"/>
              <a:ext cx="0" cy="1209000"/>
            </a:xfrm>
            <a:prstGeom prst="straightConnector1">
              <a:avLst/>
            </a:prstGeom>
            <a:noFill/>
            <a:ln cap="flat" cmpd="sng" w="19050">
              <a:solidFill>
                <a:schemeClr val="accent5"/>
              </a:solidFill>
              <a:prstDash val="solid"/>
              <a:round/>
              <a:headEnd len="sm" w="sm" type="none"/>
              <a:tailEnd len="med" w="med" type="oval"/>
            </a:ln>
          </p:spPr>
        </p:cxnSp>
        <p:sp>
          <p:nvSpPr>
            <p:cNvPr id="83" name="Google Shape;83;p14"/>
            <p:cNvSpPr/>
            <p:nvPr/>
          </p:nvSpPr>
          <p:spPr>
            <a:xfrm>
              <a:off x="251292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 name="Google Shape;84;p14"/>
          <p:cNvGrpSpPr/>
          <p:nvPr/>
        </p:nvGrpSpPr>
        <p:grpSpPr>
          <a:xfrm>
            <a:off x="1343670" y="2958766"/>
            <a:ext cx="173186" cy="925832"/>
            <a:chOff x="2512925" y="2768371"/>
            <a:chExt cx="196200" cy="1404905"/>
          </a:xfrm>
        </p:grpSpPr>
        <p:cxnSp>
          <p:nvCxnSpPr>
            <p:cNvPr id="85" name="Google Shape;85;p14"/>
            <p:cNvCxnSpPr/>
            <p:nvPr/>
          </p:nvCxnSpPr>
          <p:spPr>
            <a:xfrm>
              <a:off x="2611025" y="2964276"/>
              <a:ext cx="0" cy="1209000"/>
            </a:xfrm>
            <a:prstGeom prst="straightConnector1">
              <a:avLst/>
            </a:prstGeom>
            <a:noFill/>
            <a:ln cap="flat" cmpd="sng" w="19050">
              <a:solidFill>
                <a:schemeClr val="accent5"/>
              </a:solidFill>
              <a:prstDash val="solid"/>
              <a:round/>
              <a:headEnd len="sm" w="sm" type="none"/>
              <a:tailEnd len="med" w="med" type="oval"/>
            </a:ln>
          </p:spPr>
        </p:cxnSp>
        <p:sp>
          <p:nvSpPr>
            <p:cNvPr id="86" name="Google Shape;86;p14"/>
            <p:cNvSpPr/>
            <p:nvPr/>
          </p:nvSpPr>
          <p:spPr>
            <a:xfrm>
              <a:off x="251292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14"/>
          <p:cNvGrpSpPr/>
          <p:nvPr/>
        </p:nvGrpSpPr>
        <p:grpSpPr>
          <a:xfrm>
            <a:off x="2028372" y="2162035"/>
            <a:ext cx="173186" cy="925829"/>
            <a:chOff x="4279200" y="1559371"/>
            <a:chExt cx="196200" cy="1404900"/>
          </a:xfrm>
        </p:grpSpPr>
        <p:cxnSp>
          <p:nvCxnSpPr>
            <p:cNvPr id="88" name="Google Shape;88;p14"/>
            <p:cNvCxnSpPr>
              <a:stCxn id="89" idx="0"/>
            </p:cNvCxnSpPr>
            <p:nvPr/>
          </p:nvCxnSpPr>
          <p:spPr>
            <a:xfrm rot="10800000">
              <a:off x="4377300" y="1559371"/>
              <a:ext cx="0" cy="1209000"/>
            </a:xfrm>
            <a:prstGeom prst="straightConnector1">
              <a:avLst/>
            </a:prstGeom>
            <a:noFill/>
            <a:ln cap="flat" cmpd="sng" w="19050">
              <a:solidFill>
                <a:schemeClr val="accent5"/>
              </a:solidFill>
              <a:prstDash val="solid"/>
              <a:round/>
              <a:headEnd len="sm" w="sm" type="none"/>
              <a:tailEnd len="med" w="med" type="oval"/>
            </a:ln>
          </p:spPr>
        </p:cxnSp>
        <p:sp>
          <p:nvSpPr>
            <p:cNvPr id="89" name="Google Shape;89;p14"/>
            <p:cNvSpPr/>
            <p:nvPr/>
          </p:nvSpPr>
          <p:spPr>
            <a:xfrm>
              <a:off x="4279200"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14"/>
          <p:cNvGrpSpPr/>
          <p:nvPr/>
        </p:nvGrpSpPr>
        <p:grpSpPr>
          <a:xfrm>
            <a:off x="3642628" y="2162035"/>
            <a:ext cx="173186" cy="925829"/>
            <a:chOff x="4279200" y="1559371"/>
            <a:chExt cx="196200" cy="1404900"/>
          </a:xfrm>
        </p:grpSpPr>
        <p:cxnSp>
          <p:nvCxnSpPr>
            <p:cNvPr id="91" name="Google Shape;91;p14"/>
            <p:cNvCxnSpPr>
              <a:stCxn id="92" idx="0"/>
            </p:cNvCxnSpPr>
            <p:nvPr/>
          </p:nvCxnSpPr>
          <p:spPr>
            <a:xfrm rot="10800000">
              <a:off x="4377300" y="1559371"/>
              <a:ext cx="0" cy="1209000"/>
            </a:xfrm>
            <a:prstGeom prst="straightConnector1">
              <a:avLst/>
            </a:prstGeom>
            <a:noFill/>
            <a:ln cap="flat" cmpd="sng" w="19050">
              <a:solidFill>
                <a:schemeClr val="accent5"/>
              </a:solidFill>
              <a:prstDash val="solid"/>
              <a:round/>
              <a:headEnd len="sm" w="sm" type="none"/>
              <a:tailEnd len="med" w="med" type="oval"/>
            </a:ln>
          </p:spPr>
        </p:cxnSp>
        <p:sp>
          <p:nvSpPr>
            <p:cNvPr id="92" name="Google Shape;92;p14"/>
            <p:cNvSpPr/>
            <p:nvPr/>
          </p:nvSpPr>
          <p:spPr>
            <a:xfrm>
              <a:off x="4279200"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14"/>
          <p:cNvGrpSpPr/>
          <p:nvPr/>
        </p:nvGrpSpPr>
        <p:grpSpPr>
          <a:xfrm>
            <a:off x="4437659" y="2958766"/>
            <a:ext cx="173186" cy="925832"/>
            <a:chOff x="2512925" y="2768371"/>
            <a:chExt cx="196200" cy="1404905"/>
          </a:xfrm>
        </p:grpSpPr>
        <p:cxnSp>
          <p:nvCxnSpPr>
            <p:cNvPr id="94" name="Google Shape;94;p14"/>
            <p:cNvCxnSpPr/>
            <p:nvPr/>
          </p:nvCxnSpPr>
          <p:spPr>
            <a:xfrm>
              <a:off x="2611025" y="2964276"/>
              <a:ext cx="0" cy="1209000"/>
            </a:xfrm>
            <a:prstGeom prst="straightConnector1">
              <a:avLst/>
            </a:prstGeom>
            <a:noFill/>
            <a:ln cap="flat" cmpd="sng" w="19050">
              <a:solidFill>
                <a:schemeClr val="accent5"/>
              </a:solidFill>
              <a:prstDash val="solid"/>
              <a:round/>
              <a:headEnd len="sm" w="sm" type="none"/>
              <a:tailEnd len="med" w="med" type="oval"/>
            </a:ln>
          </p:spPr>
        </p:cxnSp>
        <p:sp>
          <p:nvSpPr>
            <p:cNvPr id="95" name="Google Shape;95;p14"/>
            <p:cNvSpPr/>
            <p:nvPr/>
          </p:nvSpPr>
          <p:spPr>
            <a:xfrm>
              <a:off x="251292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 name="Google Shape;96;p14"/>
          <p:cNvGrpSpPr/>
          <p:nvPr/>
        </p:nvGrpSpPr>
        <p:grpSpPr>
          <a:xfrm>
            <a:off x="5324144" y="2162035"/>
            <a:ext cx="173186" cy="925829"/>
            <a:chOff x="4279200" y="1559371"/>
            <a:chExt cx="196200" cy="1404900"/>
          </a:xfrm>
        </p:grpSpPr>
        <p:cxnSp>
          <p:nvCxnSpPr>
            <p:cNvPr id="97" name="Google Shape;97;p14"/>
            <p:cNvCxnSpPr>
              <a:stCxn id="98" idx="0"/>
            </p:cNvCxnSpPr>
            <p:nvPr/>
          </p:nvCxnSpPr>
          <p:spPr>
            <a:xfrm rot="10800000">
              <a:off x="4377300" y="1559371"/>
              <a:ext cx="0" cy="1209000"/>
            </a:xfrm>
            <a:prstGeom prst="straightConnector1">
              <a:avLst/>
            </a:prstGeom>
            <a:noFill/>
            <a:ln cap="flat" cmpd="sng" w="19050">
              <a:solidFill>
                <a:schemeClr val="accent5"/>
              </a:solidFill>
              <a:prstDash val="solid"/>
              <a:round/>
              <a:headEnd len="sm" w="sm" type="none"/>
              <a:tailEnd len="med" w="med" type="oval"/>
            </a:ln>
          </p:spPr>
        </p:cxnSp>
        <p:sp>
          <p:nvSpPr>
            <p:cNvPr id="98" name="Google Shape;98;p14"/>
            <p:cNvSpPr/>
            <p:nvPr/>
          </p:nvSpPr>
          <p:spPr>
            <a:xfrm>
              <a:off x="4279200"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14"/>
          <p:cNvSpPr txBox="1"/>
          <p:nvPr/>
        </p:nvSpPr>
        <p:spPr>
          <a:xfrm>
            <a:off x="235150" y="1813275"/>
            <a:ext cx="114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Introduction</a:t>
            </a:r>
            <a:endParaRPr>
              <a:latin typeface="Source Sans Pro"/>
              <a:ea typeface="Source Sans Pro"/>
              <a:cs typeface="Source Sans Pro"/>
              <a:sym typeface="Source Sans Pro"/>
            </a:endParaRPr>
          </a:p>
        </p:txBody>
      </p:sp>
      <p:grpSp>
        <p:nvGrpSpPr>
          <p:cNvPr id="100" name="Google Shape;100;p14"/>
          <p:cNvGrpSpPr/>
          <p:nvPr/>
        </p:nvGrpSpPr>
        <p:grpSpPr>
          <a:xfrm>
            <a:off x="6051914" y="2958766"/>
            <a:ext cx="173186" cy="925832"/>
            <a:chOff x="2512925" y="2768371"/>
            <a:chExt cx="196200" cy="1404905"/>
          </a:xfrm>
        </p:grpSpPr>
        <p:cxnSp>
          <p:nvCxnSpPr>
            <p:cNvPr id="101" name="Google Shape;101;p14"/>
            <p:cNvCxnSpPr/>
            <p:nvPr/>
          </p:nvCxnSpPr>
          <p:spPr>
            <a:xfrm>
              <a:off x="2611025" y="2964276"/>
              <a:ext cx="0" cy="1209000"/>
            </a:xfrm>
            <a:prstGeom prst="straightConnector1">
              <a:avLst/>
            </a:prstGeom>
            <a:noFill/>
            <a:ln cap="flat" cmpd="sng" w="19050">
              <a:solidFill>
                <a:schemeClr val="accent5"/>
              </a:solidFill>
              <a:prstDash val="solid"/>
              <a:round/>
              <a:headEnd len="sm" w="sm" type="none"/>
              <a:tailEnd len="med" w="med" type="oval"/>
            </a:ln>
          </p:spPr>
        </p:cxnSp>
        <p:sp>
          <p:nvSpPr>
            <p:cNvPr id="102" name="Google Shape;102;p14"/>
            <p:cNvSpPr/>
            <p:nvPr/>
          </p:nvSpPr>
          <p:spPr>
            <a:xfrm>
              <a:off x="251292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4"/>
          <p:cNvSpPr txBox="1"/>
          <p:nvPr/>
        </p:nvSpPr>
        <p:spPr>
          <a:xfrm>
            <a:off x="646350" y="3893475"/>
            <a:ext cx="138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DNA Biological Applications</a:t>
            </a:r>
            <a:endParaRPr>
              <a:latin typeface="Source Sans Pro"/>
              <a:ea typeface="Source Sans Pro"/>
              <a:cs typeface="Source Sans Pro"/>
              <a:sym typeface="Source Sans Pro"/>
            </a:endParaRPr>
          </a:p>
        </p:txBody>
      </p:sp>
      <p:sp>
        <p:nvSpPr>
          <p:cNvPr id="104" name="Google Shape;104;p14"/>
          <p:cNvSpPr txBox="1"/>
          <p:nvPr/>
        </p:nvSpPr>
        <p:spPr>
          <a:xfrm>
            <a:off x="1530550" y="1584675"/>
            <a:ext cx="146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Cancer Nanotechnology</a:t>
            </a:r>
            <a:endParaRPr>
              <a:latin typeface="Source Sans Pro"/>
              <a:ea typeface="Source Sans Pro"/>
              <a:cs typeface="Source Sans Pro"/>
              <a:sym typeface="Source Sans Pro"/>
            </a:endParaRPr>
          </a:p>
        </p:txBody>
      </p:sp>
      <p:sp>
        <p:nvSpPr>
          <p:cNvPr id="105" name="Google Shape;105;p14"/>
          <p:cNvSpPr txBox="1"/>
          <p:nvPr/>
        </p:nvSpPr>
        <p:spPr>
          <a:xfrm>
            <a:off x="3149050" y="1584675"/>
            <a:ext cx="1690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Dendrimers, and contraception</a:t>
            </a:r>
            <a:endParaRPr>
              <a:latin typeface="Source Sans Pro"/>
              <a:ea typeface="Source Sans Pro"/>
              <a:cs typeface="Source Sans Pro"/>
              <a:sym typeface="Source Sans Pro"/>
            </a:endParaRPr>
          </a:p>
        </p:txBody>
      </p:sp>
      <p:sp>
        <p:nvSpPr>
          <p:cNvPr id="106" name="Google Shape;106;p14"/>
          <p:cNvSpPr txBox="1"/>
          <p:nvPr/>
        </p:nvSpPr>
        <p:spPr>
          <a:xfrm>
            <a:off x="2246550" y="3893475"/>
            <a:ext cx="138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Drug Delivery and biosensors</a:t>
            </a:r>
            <a:endParaRPr>
              <a:latin typeface="Source Sans Pro"/>
              <a:ea typeface="Source Sans Pro"/>
              <a:cs typeface="Source Sans Pro"/>
              <a:sym typeface="Source Sans Pro"/>
            </a:endParaRPr>
          </a:p>
        </p:txBody>
      </p:sp>
      <p:sp>
        <p:nvSpPr>
          <p:cNvPr id="107" name="Google Shape;107;p14"/>
          <p:cNvSpPr txBox="1"/>
          <p:nvPr/>
        </p:nvSpPr>
        <p:spPr>
          <a:xfrm>
            <a:off x="3922950" y="3893475"/>
            <a:ext cx="138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DNA Computing</a:t>
            </a:r>
            <a:endParaRPr>
              <a:latin typeface="Source Sans Pro"/>
              <a:ea typeface="Source Sans Pro"/>
              <a:cs typeface="Source Sans Pro"/>
              <a:sym typeface="Source Sans Pro"/>
            </a:endParaRPr>
          </a:p>
        </p:txBody>
      </p:sp>
      <p:sp>
        <p:nvSpPr>
          <p:cNvPr id="108" name="Google Shape;108;p14"/>
          <p:cNvSpPr txBox="1"/>
          <p:nvPr/>
        </p:nvSpPr>
        <p:spPr>
          <a:xfrm>
            <a:off x="4596850" y="1584675"/>
            <a:ext cx="1690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Mathematical problems</a:t>
            </a:r>
            <a:endParaRPr>
              <a:latin typeface="Source Sans Pro"/>
              <a:ea typeface="Source Sans Pro"/>
              <a:cs typeface="Source Sans Pro"/>
              <a:sym typeface="Source Sans Pro"/>
            </a:endParaRPr>
          </a:p>
        </p:txBody>
      </p:sp>
      <p:sp>
        <p:nvSpPr>
          <p:cNvPr id="109" name="Google Shape;109;p14"/>
          <p:cNvSpPr txBox="1"/>
          <p:nvPr/>
        </p:nvSpPr>
        <p:spPr>
          <a:xfrm>
            <a:off x="6349450" y="1356075"/>
            <a:ext cx="1382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Source Sans Pro"/>
                <a:ea typeface="Source Sans Pro"/>
                <a:cs typeface="Source Sans Pro"/>
                <a:sym typeface="Source Sans Pro"/>
              </a:rPr>
              <a:t>DNA wires, capacitors and other devices</a:t>
            </a:r>
            <a:endParaRPr>
              <a:latin typeface="Source Sans Pro"/>
              <a:ea typeface="Source Sans Pro"/>
              <a:cs typeface="Source Sans Pro"/>
              <a:sym typeface="Source Sans Pro"/>
            </a:endParaRPr>
          </a:p>
        </p:txBody>
      </p:sp>
      <p:grpSp>
        <p:nvGrpSpPr>
          <p:cNvPr id="110" name="Google Shape;110;p14"/>
          <p:cNvGrpSpPr/>
          <p:nvPr/>
        </p:nvGrpSpPr>
        <p:grpSpPr>
          <a:xfrm>
            <a:off x="7599761" y="2933260"/>
            <a:ext cx="178051" cy="1000714"/>
            <a:chOff x="6045475" y="2768371"/>
            <a:chExt cx="196200" cy="1404905"/>
          </a:xfrm>
        </p:grpSpPr>
        <p:cxnSp>
          <p:nvCxnSpPr>
            <p:cNvPr id="111" name="Google Shape;111;p14"/>
            <p:cNvCxnSpPr/>
            <p:nvPr/>
          </p:nvCxnSpPr>
          <p:spPr>
            <a:xfrm>
              <a:off x="6143575" y="2964276"/>
              <a:ext cx="0" cy="1209000"/>
            </a:xfrm>
            <a:prstGeom prst="straightConnector1">
              <a:avLst/>
            </a:prstGeom>
            <a:noFill/>
            <a:ln cap="flat" cmpd="sng" w="19050">
              <a:solidFill>
                <a:schemeClr val="accent5"/>
              </a:solidFill>
              <a:prstDash val="solid"/>
              <a:round/>
              <a:headEnd len="sm" w="sm" type="none"/>
              <a:tailEnd len="med" w="med" type="oval"/>
            </a:ln>
          </p:spPr>
        </p:cxnSp>
        <p:sp>
          <p:nvSpPr>
            <p:cNvPr id="112" name="Google Shape;112;p14"/>
            <p:cNvSpPr/>
            <p:nvPr/>
          </p:nvSpPr>
          <p:spPr>
            <a:xfrm>
              <a:off x="604547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4"/>
          <p:cNvSpPr txBox="1"/>
          <p:nvPr/>
        </p:nvSpPr>
        <p:spPr>
          <a:xfrm>
            <a:off x="5446950" y="3893475"/>
            <a:ext cx="138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Source Sans Pro"/>
                <a:ea typeface="Source Sans Pro"/>
                <a:cs typeface="Source Sans Pro"/>
                <a:sym typeface="Source Sans Pro"/>
              </a:rPr>
              <a:t>Physical Applications</a:t>
            </a:r>
            <a:endParaRPr>
              <a:latin typeface="Source Sans Pro"/>
              <a:ea typeface="Source Sans Pro"/>
              <a:cs typeface="Source Sans Pro"/>
              <a:sym typeface="Source Sans Pro"/>
            </a:endParaRPr>
          </a:p>
        </p:txBody>
      </p:sp>
      <p:grpSp>
        <p:nvGrpSpPr>
          <p:cNvPr id="114" name="Google Shape;114;p14"/>
          <p:cNvGrpSpPr/>
          <p:nvPr/>
        </p:nvGrpSpPr>
        <p:grpSpPr>
          <a:xfrm>
            <a:off x="8251678" y="2162035"/>
            <a:ext cx="173186" cy="925829"/>
            <a:chOff x="4279200" y="1559371"/>
            <a:chExt cx="196200" cy="1404900"/>
          </a:xfrm>
        </p:grpSpPr>
        <p:cxnSp>
          <p:nvCxnSpPr>
            <p:cNvPr id="115" name="Google Shape;115;p14"/>
            <p:cNvCxnSpPr>
              <a:stCxn id="116" idx="0"/>
            </p:cNvCxnSpPr>
            <p:nvPr/>
          </p:nvCxnSpPr>
          <p:spPr>
            <a:xfrm rot="10800000">
              <a:off x="4377300" y="1559371"/>
              <a:ext cx="0" cy="1209000"/>
            </a:xfrm>
            <a:prstGeom prst="straightConnector1">
              <a:avLst/>
            </a:prstGeom>
            <a:noFill/>
            <a:ln cap="flat" cmpd="sng" w="19050">
              <a:solidFill>
                <a:schemeClr val="accent5"/>
              </a:solidFill>
              <a:prstDash val="solid"/>
              <a:round/>
              <a:headEnd len="sm" w="sm" type="none"/>
              <a:tailEnd len="med" w="med" type="oval"/>
            </a:ln>
          </p:spPr>
        </p:cxnSp>
        <p:sp>
          <p:nvSpPr>
            <p:cNvPr id="116" name="Google Shape;116;p14"/>
            <p:cNvSpPr/>
            <p:nvPr/>
          </p:nvSpPr>
          <p:spPr>
            <a:xfrm>
              <a:off x="4279200"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14"/>
          <p:cNvSpPr txBox="1"/>
          <p:nvPr/>
        </p:nvSpPr>
        <p:spPr>
          <a:xfrm>
            <a:off x="6970950" y="3893475"/>
            <a:ext cx="1382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Source Sans Pro"/>
                <a:ea typeface="Source Sans Pro"/>
                <a:cs typeface="Source Sans Pro"/>
                <a:sym typeface="Source Sans Pro"/>
              </a:rPr>
              <a:t>Correction of sequence mismatch</a:t>
            </a:r>
            <a:endParaRPr>
              <a:latin typeface="Source Sans Pro"/>
              <a:ea typeface="Source Sans Pro"/>
              <a:cs typeface="Source Sans Pro"/>
              <a:sym typeface="Source Sans Pro"/>
            </a:endParaRPr>
          </a:p>
        </p:txBody>
      </p:sp>
      <p:sp>
        <p:nvSpPr>
          <p:cNvPr id="118" name="Google Shape;118;p14"/>
          <p:cNvSpPr txBox="1"/>
          <p:nvPr/>
        </p:nvSpPr>
        <p:spPr>
          <a:xfrm>
            <a:off x="7568650" y="1356075"/>
            <a:ext cx="138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119" name="Google Shape;119;p14"/>
          <p:cNvSpPr txBox="1"/>
          <p:nvPr/>
        </p:nvSpPr>
        <p:spPr>
          <a:xfrm>
            <a:off x="7887250" y="1814025"/>
            <a:ext cx="10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Source Sans Pro"/>
                <a:ea typeface="Source Sans Pro"/>
                <a:cs typeface="Source Sans Pro"/>
                <a:sym typeface="Source Sans Pro"/>
              </a:rPr>
              <a:t>Conclusion</a:t>
            </a:r>
            <a:endParaRPr>
              <a:solidFill>
                <a:schemeClr val="dk2"/>
              </a:solidFill>
              <a:latin typeface="Source Sans Pro"/>
              <a:ea typeface="Source Sans Pro"/>
              <a:cs typeface="Source Sans Pro"/>
              <a:sym typeface="Source Sans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Physical Applications</a:t>
            </a:r>
            <a:endParaRPr/>
          </a:p>
        </p:txBody>
      </p:sp>
      <p:sp>
        <p:nvSpPr>
          <p:cNvPr id="283" name="Google Shape;283;p32"/>
          <p:cNvSpPr txBox="1"/>
          <p:nvPr/>
        </p:nvSpPr>
        <p:spPr>
          <a:xfrm>
            <a:off x="606313" y="1359875"/>
            <a:ext cx="2276400" cy="813300"/>
          </a:xfrm>
          <a:prstGeom prst="rect">
            <a:avLst/>
          </a:prstGeom>
          <a:no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Source Sans Pro"/>
                <a:ea typeface="Source Sans Pro"/>
                <a:cs typeface="Source Sans Pro"/>
                <a:sym typeface="Source Sans Pro"/>
              </a:rPr>
              <a:t>Defining the term Nanoelectronics</a:t>
            </a:r>
            <a:endParaRPr b="1">
              <a:latin typeface="Source Sans Pro"/>
              <a:ea typeface="Source Sans Pro"/>
              <a:cs typeface="Source Sans Pro"/>
              <a:sym typeface="Source Sans Pro"/>
            </a:endParaRPr>
          </a:p>
        </p:txBody>
      </p:sp>
      <p:sp>
        <p:nvSpPr>
          <p:cNvPr id="284" name="Google Shape;284;p32"/>
          <p:cNvSpPr txBox="1"/>
          <p:nvPr/>
        </p:nvSpPr>
        <p:spPr>
          <a:xfrm>
            <a:off x="566943" y="2293360"/>
            <a:ext cx="2316000" cy="813300"/>
          </a:xfrm>
          <a:prstGeom prst="rect">
            <a:avLst/>
          </a:prstGeom>
          <a:no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Source Sans Pro"/>
                <a:ea typeface="Source Sans Pro"/>
                <a:cs typeface="Source Sans Pro"/>
                <a:sym typeface="Source Sans Pro"/>
              </a:rPr>
              <a:t>CMOS technology, its usage and its limitations</a:t>
            </a:r>
            <a:endParaRPr b="1">
              <a:latin typeface="Source Sans Pro"/>
              <a:ea typeface="Source Sans Pro"/>
              <a:cs typeface="Source Sans Pro"/>
              <a:sym typeface="Source Sans Pro"/>
            </a:endParaRPr>
          </a:p>
        </p:txBody>
      </p:sp>
      <p:sp>
        <p:nvSpPr>
          <p:cNvPr id="285" name="Google Shape;285;p32"/>
          <p:cNvSpPr txBox="1"/>
          <p:nvPr/>
        </p:nvSpPr>
        <p:spPr>
          <a:xfrm>
            <a:off x="527575" y="3226845"/>
            <a:ext cx="2316000" cy="8133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Source Sans Pro"/>
                <a:ea typeface="Source Sans Pro"/>
                <a:cs typeface="Source Sans Pro"/>
                <a:sym typeface="Source Sans Pro"/>
              </a:rPr>
              <a:t>DNA offers a solution to this problem</a:t>
            </a:r>
            <a:endParaRPr b="1">
              <a:latin typeface="Source Sans Pro"/>
              <a:ea typeface="Source Sans Pro"/>
              <a:cs typeface="Source Sans Pro"/>
              <a:sym typeface="Source Sans Pro"/>
            </a:endParaRPr>
          </a:p>
        </p:txBody>
      </p:sp>
      <p:sp>
        <p:nvSpPr>
          <p:cNvPr id="286" name="Google Shape;286;p32"/>
          <p:cNvSpPr/>
          <p:nvPr/>
        </p:nvSpPr>
        <p:spPr>
          <a:xfrm>
            <a:off x="3028093" y="1381007"/>
            <a:ext cx="5367082" cy="792298"/>
          </a:xfrm>
          <a:prstGeom prst="flowChartProcess">
            <a:avLst/>
          </a:prstGeom>
          <a:no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Nanotechnology for the use and development of electrical components and circuits</a:t>
            </a:r>
            <a:endParaRPr/>
          </a:p>
        </p:txBody>
      </p:sp>
      <p:sp>
        <p:nvSpPr>
          <p:cNvPr id="287" name="Google Shape;287;p32"/>
          <p:cNvSpPr/>
          <p:nvPr/>
        </p:nvSpPr>
        <p:spPr>
          <a:xfrm>
            <a:off x="3028093" y="2314492"/>
            <a:ext cx="5367082" cy="792298"/>
          </a:xfrm>
          <a:prstGeom prst="flowChartProcess">
            <a:avLst/>
          </a:prstGeom>
          <a:no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Complementary symmetry metal oxide semiconductor (CMOS) technology has been vital in analogue circuits.</a:t>
            </a:r>
            <a:endParaRPr/>
          </a:p>
        </p:txBody>
      </p:sp>
      <p:sp>
        <p:nvSpPr>
          <p:cNvPr id="288" name="Google Shape;288;p32"/>
          <p:cNvSpPr/>
          <p:nvPr/>
        </p:nvSpPr>
        <p:spPr>
          <a:xfrm>
            <a:off x="3028093" y="3247977"/>
            <a:ext cx="5367082" cy="792298"/>
          </a:xfrm>
          <a:prstGeom prst="flowChartProcess">
            <a:avLst/>
          </a:prstGeom>
          <a:no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CMOS is being replaced as the demand of further miniaturization and processing speed increase.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3"/>
          <p:cNvSpPr txBox="1"/>
          <p:nvPr>
            <p:ph type="title"/>
          </p:nvPr>
        </p:nvSpPr>
        <p:spPr>
          <a:xfrm>
            <a:off x="189300" y="1884500"/>
            <a:ext cx="4306500" cy="16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3000"/>
              <a:t>DNA wires, transistors, capacitors and other devices</a:t>
            </a:r>
            <a:endParaRPr/>
          </a:p>
        </p:txBody>
      </p:sp>
      <p:sp>
        <p:nvSpPr>
          <p:cNvPr id="294" name="Google Shape;294;p3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295" name="Google Shape;295;p33"/>
          <p:cNvPicPr preferRelativeResize="0"/>
          <p:nvPr/>
        </p:nvPicPr>
        <p:blipFill rotWithShape="1">
          <a:blip r:embed="rId3">
            <a:alphaModFix/>
          </a:blip>
          <a:srcRect b="1519" l="6384" r="8826" t="1674"/>
          <a:stretch/>
        </p:blipFill>
        <p:spPr>
          <a:xfrm>
            <a:off x="4495800" y="-2300"/>
            <a:ext cx="4646200" cy="51435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4"/>
          <p:cNvSpPr txBox="1"/>
          <p:nvPr>
            <p:ph type="title"/>
          </p:nvPr>
        </p:nvSpPr>
        <p:spPr>
          <a:xfrm>
            <a:off x="235500" y="749825"/>
            <a:ext cx="3730800" cy="41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DNA Self Assembly</a:t>
            </a:r>
            <a:endParaRPr sz="1800"/>
          </a:p>
        </p:txBody>
      </p:sp>
      <p:pic>
        <p:nvPicPr>
          <p:cNvPr id="301" name="Google Shape;301;p34"/>
          <p:cNvPicPr preferRelativeResize="0"/>
          <p:nvPr/>
        </p:nvPicPr>
        <p:blipFill>
          <a:blip r:embed="rId3">
            <a:alphaModFix/>
          </a:blip>
          <a:stretch>
            <a:fillRect/>
          </a:stretch>
        </p:blipFill>
        <p:spPr>
          <a:xfrm>
            <a:off x="342900" y="1257375"/>
            <a:ext cx="3322750" cy="2663750"/>
          </a:xfrm>
          <a:prstGeom prst="rect">
            <a:avLst/>
          </a:prstGeom>
          <a:noFill/>
          <a:ln cap="flat" cmpd="sng" w="9525">
            <a:solidFill>
              <a:schemeClr val="dk2"/>
            </a:solidFill>
            <a:prstDash val="solid"/>
            <a:round/>
            <a:headEnd len="sm" w="sm" type="none"/>
            <a:tailEnd len="sm" w="sm" type="none"/>
          </a:ln>
        </p:spPr>
      </p:pic>
      <p:sp>
        <p:nvSpPr>
          <p:cNvPr id="302" name="Google Shape;302;p34"/>
          <p:cNvSpPr txBox="1"/>
          <p:nvPr/>
        </p:nvSpPr>
        <p:spPr>
          <a:xfrm>
            <a:off x="342900" y="4033875"/>
            <a:ext cx="3322800" cy="954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2"/>
              </a:buClr>
              <a:buSzPts val="1100"/>
              <a:buFont typeface="Arial"/>
              <a:buNone/>
            </a:pPr>
            <a:r>
              <a:rPr lang="en" sz="1000">
                <a:solidFill>
                  <a:schemeClr val="lt2"/>
                </a:solidFill>
                <a:latin typeface="Source Sans Pro"/>
                <a:ea typeface="Source Sans Pro"/>
                <a:cs typeface="Source Sans Pro"/>
                <a:sym typeface="Source Sans Pro"/>
              </a:rPr>
              <a:t>DNA self-assembly is essential to form any nanoscale biological device. It is the spontaneous self-ordering and reversible organization of DNA structural components into well-arranged nanostructures driven by the selective affinity</a:t>
            </a:r>
            <a:endParaRPr sz="1000">
              <a:solidFill>
                <a:schemeClr val="lt2"/>
              </a:solidFill>
              <a:latin typeface="Source Sans Pro"/>
              <a:ea typeface="Source Sans Pro"/>
              <a:cs typeface="Source Sans Pro"/>
              <a:sym typeface="Source Sans Pro"/>
            </a:endParaRPr>
          </a:p>
        </p:txBody>
      </p:sp>
      <p:sp>
        <p:nvSpPr>
          <p:cNvPr id="303" name="Google Shape;303;p34"/>
          <p:cNvSpPr txBox="1"/>
          <p:nvPr/>
        </p:nvSpPr>
        <p:spPr>
          <a:xfrm>
            <a:off x="4495800" y="762000"/>
            <a:ext cx="3019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latin typeface="Raleway"/>
                <a:ea typeface="Raleway"/>
                <a:cs typeface="Raleway"/>
                <a:sym typeface="Raleway"/>
              </a:rPr>
              <a:t>Single Strand of DNA</a:t>
            </a:r>
            <a:endParaRPr b="1" sz="1800">
              <a:solidFill>
                <a:schemeClr val="dk2"/>
              </a:solidFill>
              <a:latin typeface="Raleway"/>
              <a:ea typeface="Raleway"/>
              <a:cs typeface="Raleway"/>
              <a:sym typeface="Raleway"/>
            </a:endParaRPr>
          </a:p>
        </p:txBody>
      </p:sp>
      <p:pic>
        <p:nvPicPr>
          <p:cNvPr id="304" name="Google Shape;304;p34"/>
          <p:cNvPicPr preferRelativeResize="0"/>
          <p:nvPr/>
        </p:nvPicPr>
        <p:blipFill>
          <a:blip r:embed="rId4">
            <a:alphaModFix/>
          </a:blip>
          <a:stretch>
            <a:fillRect/>
          </a:stretch>
        </p:blipFill>
        <p:spPr>
          <a:xfrm>
            <a:off x="4572002" y="1377150"/>
            <a:ext cx="3628175" cy="1471282"/>
          </a:xfrm>
          <a:prstGeom prst="rect">
            <a:avLst/>
          </a:prstGeom>
          <a:noFill/>
          <a:ln cap="flat" cmpd="sng" w="9525">
            <a:solidFill>
              <a:schemeClr val="dk2"/>
            </a:solidFill>
            <a:prstDash val="solid"/>
            <a:round/>
            <a:headEnd len="sm" w="sm" type="none"/>
            <a:tailEnd len="sm" w="sm" type="none"/>
          </a:ln>
        </p:spPr>
      </p:pic>
      <p:pic>
        <p:nvPicPr>
          <p:cNvPr id="305" name="Google Shape;305;p34"/>
          <p:cNvPicPr preferRelativeResize="0"/>
          <p:nvPr/>
        </p:nvPicPr>
        <p:blipFill>
          <a:blip r:embed="rId5">
            <a:alphaModFix/>
          </a:blip>
          <a:stretch>
            <a:fillRect/>
          </a:stretch>
        </p:blipFill>
        <p:spPr>
          <a:xfrm>
            <a:off x="4601827" y="3080955"/>
            <a:ext cx="1967587" cy="1313920"/>
          </a:xfrm>
          <a:prstGeom prst="rect">
            <a:avLst/>
          </a:prstGeom>
          <a:noFill/>
          <a:ln cap="flat" cmpd="sng" w="9525">
            <a:solidFill>
              <a:schemeClr val="dk2"/>
            </a:solidFill>
            <a:prstDash val="solid"/>
            <a:round/>
            <a:headEnd len="sm" w="sm" type="none"/>
            <a:tailEnd len="sm" w="sm" type="none"/>
          </a:ln>
        </p:spPr>
      </p:pic>
      <p:sp>
        <p:nvSpPr>
          <p:cNvPr id="306" name="Google Shape;306;p34"/>
          <p:cNvSpPr txBox="1"/>
          <p:nvPr>
            <p:ph idx="1" type="body"/>
          </p:nvPr>
        </p:nvSpPr>
        <p:spPr>
          <a:xfrm>
            <a:off x="6711550" y="2981275"/>
            <a:ext cx="2273400" cy="15480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000"/>
              <a:t>Basically a single strand of DNA built up by units comprising of a sugar and a base. The kernels are connected by different Phosphorus bridges or else what we call the P-Bonds, whereas the complementary bases in different strands are connected by hydrogen bonds  or H-Bonds </a:t>
            </a:r>
            <a:endParaRPr sz="1000"/>
          </a:p>
        </p:txBody>
      </p:sp>
      <p:sp>
        <p:nvSpPr>
          <p:cNvPr id="307" name="Google Shape;307;p34"/>
          <p:cNvSpPr txBox="1"/>
          <p:nvPr/>
        </p:nvSpPr>
        <p:spPr>
          <a:xfrm>
            <a:off x="203450" y="27675"/>
            <a:ext cx="4841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Raleway"/>
                <a:ea typeface="Raleway"/>
                <a:cs typeface="Raleway"/>
                <a:sym typeface="Raleway"/>
              </a:rPr>
              <a:t>Common terminologies</a:t>
            </a:r>
            <a:endParaRPr b="1" sz="3000">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conformation of DNA - a nanowire</a:t>
            </a:r>
            <a:endParaRPr/>
          </a:p>
        </p:txBody>
      </p:sp>
      <p:sp>
        <p:nvSpPr>
          <p:cNvPr id="313" name="Google Shape;313;p35"/>
          <p:cNvSpPr/>
          <p:nvPr/>
        </p:nvSpPr>
        <p:spPr>
          <a:xfrm>
            <a:off x="2921900" y="1561525"/>
            <a:ext cx="1685700" cy="1120200"/>
          </a:xfrm>
          <a:prstGeom prst="rect">
            <a:avLst/>
          </a:prstGeom>
          <a:solidFill>
            <a:srgbClr val="D9EAD3"/>
          </a:solidFill>
          <a:ln cap="flat" cmpd="sng" w="9525">
            <a:solidFill>
              <a:srgbClr val="38761D"/>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5"/>
          <p:cNvSpPr/>
          <p:nvPr/>
        </p:nvSpPr>
        <p:spPr>
          <a:xfrm>
            <a:off x="2921900" y="2845764"/>
            <a:ext cx="1685700" cy="1120200"/>
          </a:xfrm>
          <a:prstGeom prst="rect">
            <a:avLst/>
          </a:prstGeom>
          <a:solidFill>
            <a:srgbClr val="D9EAD3"/>
          </a:solidFill>
          <a:ln cap="flat" cmpd="sng" w="9525">
            <a:solidFill>
              <a:srgbClr val="38761D"/>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5"/>
          <p:cNvSpPr/>
          <p:nvPr/>
        </p:nvSpPr>
        <p:spPr>
          <a:xfrm>
            <a:off x="4829180" y="1561525"/>
            <a:ext cx="4003200" cy="1120200"/>
          </a:xfrm>
          <a:prstGeom prst="rect">
            <a:avLst/>
          </a:prstGeom>
          <a:noFill/>
          <a:ln cap="flat" cmpd="sng" w="9525">
            <a:solidFill>
              <a:srgbClr val="38761D"/>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300">
                <a:solidFill>
                  <a:schemeClr val="lt2"/>
                </a:solidFill>
                <a:latin typeface="Source Sans Pro"/>
                <a:ea typeface="Source Sans Pro"/>
                <a:cs typeface="Source Sans Pro"/>
                <a:sym typeface="Source Sans Pro"/>
              </a:rPr>
              <a:t>1. It is right handed double helix structure </a:t>
            </a:r>
            <a:endParaRPr sz="1300">
              <a:solidFill>
                <a:schemeClr val="lt2"/>
              </a:solidFill>
              <a:latin typeface="Source Sans Pro"/>
              <a:ea typeface="Source Sans Pro"/>
              <a:cs typeface="Source Sans Pro"/>
              <a:sym typeface="Source Sans Pro"/>
            </a:endParaRPr>
          </a:p>
          <a:p>
            <a:pPr indent="0" lvl="0" marL="0" rtl="0" algn="l">
              <a:spcBef>
                <a:spcPts val="0"/>
              </a:spcBef>
              <a:spcAft>
                <a:spcPts val="0"/>
              </a:spcAft>
              <a:buClr>
                <a:schemeClr val="dk2"/>
              </a:buClr>
              <a:buSzPts val="1100"/>
              <a:buFont typeface="Arial"/>
              <a:buNone/>
            </a:pPr>
            <a:r>
              <a:rPr lang="en" sz="1300">
                <a:solidFill>
                  <a:schemeClr val="lt2"/>
                </a:solidFill>
                <a:latin typeface="Source Sans Pro"/>
                <a:ea typeface="Source Sans Pro"/>
                <a:cs typeface="Source Sans Pro"/>
                <a:sym typeface="Source Sans Pro"/>
              </a:rPr>
              <a:t>2. It was used before nanowires were invented</a:t>
            </a:r>
            <a:endParaRPr sz="1300">
              <a:solidFill>
                <a:schemeClr val="lt2"/>
              </a:solidFill>
              <a:latin typeface="Source Sans Pro"/>
              <a:ea typeface="Source Sans Pro"/>
              <a:cs typeface="Source Sans Pro"/>
              <a:sym typeface="Source Sans Pro"/>
            </a:endParaRPr>
          </a:p>
          <a:p>
            <a:pPr indent="0" lvl="0" marL="0" rtl="0" algn="l">
              <a:spcBef>
                <a:spcPts val="0"/>
              </a:spcBef>
              <a:spcAft>
                <a:spcPts val="0"/>
              </a:spcAft>
              <a:buClr>
                <a:schemeClr val="dk2"/>
              </a:buClr>
              <a:buSzPts val="1100"/>
              <a:buFont typeface="Arial"/>
              <a:buNone/>
            </a:pPr>
            <a:r>
              <a:rPr lang="en" sz="1300">
                <a:solidFill>
                  <a:schemeClr val="lt2"/>
                </a:solidFill>
                <a:latin typeface="Source Sans Pro"/>
                <a:ea typeface="Source Sans Pro"/>
                <a:cs typeface="Source Sans Pro"/>
                <a:sym typeface="Source Sans Pro"/>
              </a:rPr>
              <a:t>3. It has excellent geometric properties for self-assembly</a:t>
            </a:r>
            <a:endParaRPr sz="1300">
              <a:solidFill>
                <a:schemeClr val="lt2"/>
              </a:solidFill>
              <a:latin typeface="Source Sans Pro"/>
              <a:ea typeface="Source Sans Pro"/>
              <a:cs typeface="Source Sans Pro"/>
              <a:sym typeface="Source Sans Pro"/>
            </a:endParaRPr>
          </a:p>
          <a:p>
            <a:pPr indent="0" lvl="0" marL="0" rtl="0" algn="l">
              <a:spcBef>
                <a:spcPts val="0"/>
              </a:spcBef>
              <a:spcAft>
                <a:spcPts val="0"/>
              </a:spcAft>
              <a:buClr>
                <a:schemeClr val="dk2"/>
              </a:buClr>
              <a:buSzPts val="1100"/>
              <a:buFont typeface="Arial"/>
              <a:buNone/>
            </a:pPr>
            <a:r>
              <a:rPr lang="en" sz="1300">
                <a:solidFill>
                  <a:schemeClr val="lt2"/>
                </a:solidFill>
                <a:latin typeface="Source Sans Pro"/>
                <a:ea typeface="Source Sans Pro"/>
                <a:cs typeface="Source Sans Pro"/>
                <a:sym typeface="Source Sans Pro"/>
              </a:rPr>
              <a:t>4. It has very limited conductivity at room temperature</a:t>
            </a:r>
            <a:endParaRPr sz="900"/>
          </a:p>
        </p:txBody>
      </p:sp>
      <p:sp>
        <p:nvSpPr>
          <p:cNvPr id="316" name="Google Shape;316;p35"/>
          <p:cNvSpPr/>
          <p:nvPr/>
        </p:nvSpPr>
        <p:spPr>
          <a:xfrm>
            <a:off x="4829180" y="2845764"/>
            <a:ext cx="4003200" cy="1120200"/>
          </a:xfrm>
          <a:prstGeom prst="rect">
            <a:avLst/>
          </a:prstGeom>
          <a:noFill/>
          <a:ln cap="flat" cmpd="sng" w="9525">
            <a:solidFill>
              <a:srgbClr val="38761D"/>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2"/>
                </a:solidFill>
                <a:latin typeface="Source Sans Pro"/>
                <a:ea typeface="Source Sans Pro"/>
                <a:cs typeface="Source Sans Pro"/>
                <a:sym typeface="Source Sans Pro"/>
              </a:rPr>
              <a:t>1. Invented in 1993 by addition of zinc at high pH. It is a good conductor than B-DNA</a:t>
            </a:r>
            <a:endParaRPr sz="1300">
              <a:solidFill>
                <a:schemeClr val="lt2"/>
              </a:solidFill>
              <a:latin typeface="Source Sans Pro"/>
              <a:ea typeface="Source Sans Pro"/>
              <a:cs typeface="Source Sans Pro"/>
              <a:sym typeface="Source Sans Pro"/>
            </a:endParaRPr>
          </a:p>
          <a:p>
            <a:pPr indent="0" lvl="0" marL="0" rtl="0" algn="l">
              <a:spcBef>
                <a:spcPts val="0"/>
              </a:spcBef>
              <a:spcAft>
                <a:spcPts val="0"/>
              </a:spcAft>
              <a:buNone/>
            </a:pPr>
            <a:r>
              <a:rPr lang="en" sz="1300">
                <a:solidFill>
                  <a:schemeClr val="lt2"/>
                </a:solidFill>
                <a:latin typeface="Source Sans Pro"/>
                <a:ea typeface="Source Sans Pro"/>
                <a:cs typeface="Source Sans Pro"/>
                <a:sym typeface="Source Sans Pro"/>
              </a:rPr>
              <a:t>2. M-DNA duplex is a chain of metals surrounded</a:t>
            </a:r>
            <a:endParaRPr sz="1300">
              <a:solidFill>
                <a:schemeClr val="lt2"/>
              </a:solidFill>
              <a:latin typeface="Source Sans Pro"/>
              <a:ea typeface="Source Sans Pro"/>
              <a:cs typeface="Source Sans Pro"/>
              <a:sym typeface="Source Sans Pro"/>
            </a:endParaRPr>
          </a:p>
          <a:p>
            <a:pPr indent="0" lvl="0" marL="0" rtl="0" algn="l">
              <a:spcBef>
                <a:spcPts val="0"/>
              </a:spcBef>
              <a:spcAft>
                <a:spcPts val="0"/>
              </a:spcAft>
              <a:buClr>
                <a:schemeClr val="dk2"/>
              </a:buClr>
              <a:buSzPts val="1100"/>
              <a:buFont typeface="Arial"/>
              <a:buNone/>
            </a:pPr>
            <a:r>
              <a:rPr lang="en" sz="1300">
                <a:solidFill>
                  <a:schemeClr val="lt2"/>
                </a:solidFill>
                <a:latin typeface="Source Sans Pro"/>
                <a:ea typeface="Source Sans Pro"/>
                <a:cs typeface="Source Sans Pro"/>
                <a:sym typeface="Source Sans Pro"/>
              </a:rPr>
              <a:t>by an organic sheet and, hence, capable of electron</a:t>
            </a:r>
            <a:endParaRPr sz="1300">
              <a:solidFill>
                <a:schemeClr val="lt2"/>
              </a:solidFill>
              <a:latin typeface="Source Sans Pro"/>
              <a:ea typeface="Source Sans Pro"/>
              <a:cs typeface="Source Sans Pro"/>
              <a:sym typeface="Source Sans Pro"/>
            </a:endParaRPr>
          </a:p>
          <a:p>
            <a:pPr indent="0" lvl="0" marL="0" rtl="0" algn="l">
              <a:spcBef>
                <a:spcPts val="0"/>
              </a:spcBef>
              <a:spcAft>
                <a:spcPts val="0"/>
              </a:spcAft>
              <a:buNone/>
            </a:pPr>
            <a:r>
              <a:rPr lang="en" sz="1300">
                <a:solidFill>
                  <a:schemeClr val="lt2"/>
                </a:solidFill>
                <a:latin typeface="Source Sans Pro"/>
                <a:ea typeface="Source Sans Pro"/>
                <a:cs typeface="Source Sans Pro"/>
                <a:sym typeface="Source Sans Pro"/>
              </a:rPr>
              <a:t>transport</a:t>
            </a:r>
            <a:endParaRPr>
              <a:solidFill>
                <a:schemeClr val="lt2"/>
              </a:solidFill>
            </a:endParaRPr>
          </a:p>
        </p:txBody>
      </p:sp>
      <p:sp>
        <p:nvSpPr>
          <p:cNvPr id="317" name="Google Shape;317;p35"/>
          <p:cNvSpPr txBox="1"/>
          <p:nvPr/>
        </p:nvSpPr>
        <p:spPr>
          <a:xfrm>
            <a:off x="3159267" y="1823270"/>
            <a:ext cx="1319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latin typeface="Source Sans Pro"/>
                <a:ea typeface="Source Sans Pro"/>
                <a:cs typeface="Source Sans Pro"/>
                <a:sym typeface="Source Sans Pro"/>
              </a:rPr>
              <a:t>B-DNA</a:t>
            </a:r>
            <a:endParaRPr b="1" sz="2800">
              <a:latin typeface="Source Sans Pro"/>
              <a:ea typeface="Source Sans Pro"/>
              <a:cs typeface="Source Sans Pro"/>
              <a:sym typeface="Source Sans Pro"/>
            </a:endParaRPr>
          </a:p>
        </p:txBody>
      </p:sp>
      <p:sp>
        <p:nvSpPr>
          <p:cNvPr id="318" name="Google Shape;318;p35"/>
          <p:cNvSpPr txBox="1"/>
          <p:nvPr/>
        </p:nvSpPr>
        <p:spPr>
          <a:xfrm>
            <a:off x="3144081" y="3118291"/>
            <a:ext cx="1319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2"/>
                </a:solidFill>
                <a:latin typeface="Source Sans Pro"/>
                <a:ea typeface="Source Sans Pro"/>
                <a:cs typeface="Source Sans Pro"/>
                <a:sym typeface="Source Sans Pro"/>
              </a:rPr>
              <a:t>M-DNA</a:t>
            </a:r>
            <a:endParaRPr b="1" sz="2800">
              <a:solidFill>
                <a:schemeClr val="dk2"/>
              </a:solidFill>
              <a:latin typeface="Source Sans Pro"/>
              <a:ea typeface="Source Sans Pro"/>
              <a:cs typeface="Source Sans Pro"/>
              <a:sym typeface="Source Sans Pro"/>
            </a:endParaRPr>
          </a:p>
        </p:txBody>
      </p:sp>
      <p:pic>
        <p:nvPicPr>
          <p:cNvPr id="319" name="Google Shape;319;p35"/>
          <p:cNvPicPr preferRelativeResize="0"/>
          <p:nvPr/>
        </p:nvPicPr>
        <p:blipFill>
          <a:blip r:embed="rId3">
            <a:alphaModFix/>
          </a:blip>
          <a:stretch>
            <a:fillRect/>
          </a:stretch>
        </p:blipFill>
        <p:spPr>
          <a:xfrm>
            <a:off x="342900" y="1558425"/>
            <a:ext cx="2357425" cy="1623640"/>
          </a:xfrm>
          <a:prstGeom prst="rect">
            <a:avLst/>
          </a:prstGeom>
          <a:noFill/>
          <a:ln>
            <a:noFill/>
          </a:ln>
        </p:spPr>
      </p:pic>
      <p:sp>
        <p:nvSpPr>
          <p:cNvPr id="320" name="Google Shape;320;p35"/>
          <p:cNvSpPr txBox="1"/>
          <p:nvPr/>
        </p:nvSpPr>
        <p:spPr>
          <a:xfrm>
            <a:off x="304800" y="3276600"/>
            <a:ext cx="2471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2"/>
                </a:solidFill>
              </a:rPr>
              <a:t>SEM image of DNA template nanowires</a:t>
            </a:r>
            <a:endParaRPr b="1" sz="1800">
              <a:solidFill>
                <a:schemeClr val="lt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Schematic of a DNA transistor</a:t>
            </a:r>
            <a:endParaRPr/>
          </a:p>
        </p:txBody>
      </p:sp>
      <p:sp>
        <p:nvSpPr>
          <p:cNvPr id="326" name="Google Shape;326;p36"/>
          <p:cNvSpPr txBox="1"/>
          <p:nvPr>
            <p:ph idx="1" type="body"/>
          </p:nvPr>
        </p:nvSpPr>
        <p:spPr>
          <a:xfrm>
            <a:off x="1073600" y="3503791"/>
            <a:ext cx="7065000" cy="15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500"/>
              <a:t>A qubit made of one short DNA strand attached to two long strands by two H-bonds. The long strands are metal-coated and connected to an external voltage source, V, via resistance, R, and inductance, L</a:t>
            </a:r>
            <a:endParaRPr sz="1500"/>
          </a:p>
          <a:p>
            <a:pPr indent="0" lvl="0" marL="0" rtl="0" algn="l">
              <a:spcBef>
                <a:spcPts val="1600"/>
              </a:spcBef>
              <a:spcAft>
                <a:spcPts val="1600"/>
              </a:spcAft>
              <a:buNone/>
            </a:pPr>
            <a:r>
              <a:t/>
            </a:r>
            <a:endParaRPr sz="1500"/>
          </a:p>
        </p:txBody>
      </p:sp>
      <p:pic>
        <p:nvPicPr>
          <p:cNvPr id="327" name="Google Shape;327;p36"/>
          <p:cNvPicPr preferRelativeResize="0"/>
          <p:nvPr/>
        </p:nvPicPr>
        <p:blipFill>
          <a:blip r:embed="rId3">
            <a:alphaModFix/>
          </a:blip>
          <a:stretch>
            <a:fillRect/>
          </a:stretch>
        </p:blipFill>
        <p:spPr>
          <a:xfrm>
            <a:off x="1281844" y="1476146"/>
            <a:ext cx="6548806" cy="1901591"/>
          </a:xfrm>
          <a:prstGeom prst="rect">
            <a:avLst/>
          </a:prstGeom>
          <a:noFill/>
          <a:ln>
            <a:noFill/>
          </a:ln>
        </p:spPr>
      </p:pic>
      <p:sp>
        <p:nvSpPr>
          <p:cNvPr id="328" name="Google Shape;328;p36"/>
          <p:cNvSpPr/>
          <p:nvPr/>
        </p:nvSpPr>
        <p:spPr>
          <a:xfrm>
            <a:off x="1290962" y="1469600"/>
            <a:ext cx="6535200" cy="1927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Electron Transistor (SET)</a:t>
            </a:r>
            <a:endParaRPr/>
          </a:p>
        </p:txBody>
      </p:sp>
      <p:pic>
        <p:nvPicPr>
          <p:cNvPr id="334" name="Google Shape;334;p37"/>
          <p:cNvPicPr preferRelativeResize="0"/>
          <p:nvPr/>
        </p:nvPicPr>
        <p:blipFill>
          <a:blip r:embed="rId3">
            <a:alphaModFix/>
          </a:blip>
          <a:stretch>
            <a:fillRect/>
          </a:stretch>
        </p:blipFill>
        <p:spPr>
          <a:xfrm>
            <a:off x="1214325" y="1234151"/>
            <a:ext cx="2950851" cy="2689100"/>
          </a:xfrm>
          <a:prstGeom prst="rect">
            <a:avLst/>
          </a:prstGeom>
          <a:noFill/>
          <a:ln cap="flat" cmpd="sng" w="9525">
            <a:solidFill>
              <a:schemeClr val="accent2"/>
            </a:solidFill>
            <a:prstDash val="solid"/>
            <a:round/>
            <a:headEnd len="sm" w="sm" type="none"/>
            <a:tailEnd len="sm" w="sm" type="none"/>
          </a:ln>
        </p:spPr>
      </p:pic>
      <p:sp>
        <p:nvSpPr>
          <p:cNvPr id="335" name="Google Shape;335;p37"/>
          <p:cNvSpPr txBox="1"/>
          <p:nvPr/>
        </p:nvSpPr>
        <p:spPr>
          <a:xfrm>
            <a:off x="1162725" y="4088975"/>
            <a:ext cx="3002400" cy="9543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sz="1000">
                <a:solidFill>
                  <a:schemeClr val="lt2"/>
                </a:solidFill>
                <a:latin typeface="Source Sans Pro"/>
                <a:ea typeface="Source Sans Pro"/>
                <a:cs typeface="Source Sans Pro"/>
                <a:sym typeface="Source Sans Pro"/>
              </a:rPr>
              <a:t>The SET transistor can be viewed as an electron box that has two separate junctions for the entrance and exit of single electrons. The tunneling junctions are mainly thin oxide layers in this case with a potential difference which electrons can tunnel through.</a:t>
            </a:r>
            <a:endParaRPr sz="1000">
              <a:solidFill>
                <a:schemeClr val="lt2"/>
              </a:solidFill>
              <a:latin typeface="Source Sans Pro"/>
              <a:ea typeface="Source Sans Pro"/>
              <a:cs typeface="Source Sans Pro"/>
              <a:sym typeface="Source Sans Pro"/>
            </a:endParaRPr>
          </a:p>
        </p:txBody>
      </p:sp>
      <p:pic>
        <p:nvPicPr>
          <p:cNvPr id="336" name="Google Shape;336;p37"/>
          <p:cNvPicPr preferRelativeResize="0"/>
          <p:nvPr/>
        </p:nvPicPr>
        <p:blipFill>
          <a:blip r:embed="rId4">
            <a:alphaModFix/>
          </a:blip>
          <a:stretch>
            <a:fillRect/>
          </a:stretch>
        </p:blipFill>
        <p:spPr>
          <a:xfrm>
            <a:off x="4800600" y="1220825"/>
            <a:ext cx="3002400" cy="2702425"/>
          </a:xfrm>
          <a:prstGeom prst="rect">
            <a:avLst/>
          </a:prstGeom>
          <a:noFill/>
          <a:ln cap="flat" cmpd="sng" w="9525">
            <a:solidFill>
              <a:schemeClr val="dk2"/>
            </a:solidFill>
            <a:prstDash val="solid"/>
            <a:round/>
            <a:headEnd len="sm" w="sm" type="none"/>
            <a:tailEnd len="sm" w="sm" type="none"/>
          </a:ln>
        </p:spPr>
      </p:pic>
      <p:sp>
        <p:nvSpPr>
          <p:cNvPr id="337" name="Google Shape;337;p37"/>
          <p:cNvSpPr txBox="1"/>
          <p:nvPr/>
        </p:nvSpPr>
        <p:spPr>
          <a:xfrm>
            <a:off x="4820325" y="4088975"/>
            <a:ext cx="3002400" cy="3387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sz="1000">
                <a:solidFill>
                  <a:schemeClr val="lt2"/>
                </a:solidFill>
                <a:latin typeface="Source Sans Pro"/>
                <a:ea typeface="Source Sans Pro"/>
                <a:cs typeface="Source Sans Pro"/>
                <a:sym typeface="Source Sans Pro"/>
              </a:rPr>
              <a:t>DNA based </a:t>
            </a:r>
            <a:r>
              <a:rPr lang="en" sz="1000">
                <a:solidFill>
                  <a:schemeClr val="lt2"/>
                </a:solidFill>
                <a:latin typeface="Source Sans Pro"/>
                <a:ea typeface="Source Sans Pro"/>
                <a:cs typeface="Source Sans Pro"/>
                <a:sym typeface="Source Sans Pro"/>
              </a:rPr>
              <a:t>single</a:t>
            </a:r>
            <a:r>
              <a:rPr lang="en" sz="1000">
                <a:solidFill>
                  <a:schemeClr val="lt2"/>
                </a:solidFill>
                <a:latin typeface="Source Sans Pro"/>
                <a:ea typeface="Source Sans Pro"/>
                <a:cs typeface="Source Sans Pro"/>
                <a:sym typeface="Source Sans Pro"/>
              </a:rPr>
              <a:t> electron transistor (SET)</a:t>
            </a:r>
            <a:endParaRPr sz="1000">
              <a:solidFill>
                <a:schemeClr val="lt2"/>
              </a:solidFill>
              <a:latin typeface="Source Sans Pro"/>
              <a:ea typeface="Source Sans Pro"/>
              <a:cs typeface="Source Sans Pro"/>
              <a:sym typeface="Source Sans Pr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8"/>
          <p:cNvSpPr txBox="1"/>
          <p:nvPr>
            <p:ph type="title"/>
          </p:nvPr>
        </p:nvSpPr>
        <p:spPr>
          <a:xfrm>
            <a:off x="311700" y="1402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DNA based Single Electron Transistor </a:t>
            </a:r>
            <a:endParaRPr/>
          </a:p>
        </p:txBody>
      </p:sp>
      <p:sp>
        <p:nvSpPr>
          <p:cNvPr id="343" name="Google Shape;343;p38"/>
          <p:cNvSpPr txBox="1"/>
          <p:nvPr>
            <p:ph idx="1" type="body"/>
          </p:nvPr>
        </p:nvSpPr>
        <p:spPr>
          <a:xfrm>
            <a:off x="294450" y="2863765"/>
            <a:ext cx="3837900" cy="14925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b="1" lang="en" sz="1000">
                <a:solidFill>
                  <a:schemeClr val="dk2"/>
                </a:solidFill>
              </a:rPr>
              <a:t>Phosphate bridges </a:t>
            </a:r>
            <a:r>
              <a:rPr lang="en" sz="1000"/>
              <a:t>in DNA strand can act as tunneling junctions for SET transistor.</a:t>
            </a:r>
            <a:endParaRPr sz="1000"/>
          </a:p>
          <a:p>
            <a:pPr indent="0" lvl="0" marL="0" rtl="0" algn="l">
              <a:lnSpc>
                <a:spcPct val="100000"/>
              </a:lnSpc>
              <a:spcBef>
                <a:spcPts val="1000"/>
              </a:spcBef>
              <a:spcAft>
                <a:spcPts val="0"/>
              </a:spcAft>
              <a:buNone/>
            </a:pPr>
            <a:r>
              <a:rPr b="1" lang="en" sz="1000">
                <a:solidFill>
                  <a:srgbClr val="000000"/>
                </a:solidFill>
              </a:rPr>
              <a:t>H-bonds</a:t>
            </a:r>
            <a:r>
              <a:rPr lang="en" sz="1000"/>
              <a:t> have capacitive properties. The proton present in the H-bond between two strands can produce a net charge density.</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rPr b="1" lang="en" sz="1000">
                <a:solidFill>
                  <a:srgbClr val="000000"/>
                </a:solidFill>
              </a:rPr>
              <a:t>Coating </a:t>
            </a:r>
            <a:r>
              <a:rPr lang="en" sz="1000"/>
              <a:t>of  DNA strands with metal, thus forming a conductive wire with self assembly property.</a:t>
            </a:r>
            <a:endParaRPr sz="1000"/>
          </a:p>
        </p:txBody>
      </p:sp>
      <p:pic>
        <p:nvPicPr>
          <p:cNvPr id="344" name="Google Shape;344;p38"/>
          <p:cNvPicPr preferRelativeResize="0"/>
          <p:nvPr/>
        </p:nvPicPr>
        <p:blipFill>
          <a:blip r:embed="rId3">
            <a:alphaModFix/>
          </a:blip>
          <a:stretch>
            <a:fillRect/>
          </a:stretch>
        </p:blipFill>
        <p:spPr>
          <a:xfrm>
            <a:off x="386685" y="1089733"/>
            <a:ext cx="3570656" cy="1636851"/>
          </a:xfrm>
          <a:prstGeom prst="rect">
            <a:avLst/>
          </a:prstGeom>
          <a:noFill/>
          <a:ln>
            <a:noFill/>
          </a:ln>
        </p:spPr>
      </p:pic>
      <p:sp>
        <p:nvSpPr>
          <p:cNvPr id="345" name="Google Shape;345;p38"/>
          <p:cNvSpPr txBox="1"/>
          <p:nvPr/>
        </p:nvSpPr>
        <p:spPr>
          <a:xfrm>
            <a:off x="386680" y="4095118"/>
            <a:ext cx="29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346" name="Google Shape;346;p38"/>
          <p:cNvSpPr txBox="1"/>
          <p:nvPr/>
        </p:nvSpPr>
        <p:spPr>
          <a:xfrm>
            <a:off x="4612500" y="1062175"/>
            <a:ext cx="4390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2"/>
                </a:solidFill>
                <a:latin typeface="Maven Pro"/>
                <a:ea typeface="Maven Pro"/>
                <a:cs typeface="Maven Pro"/>
                <a:sym typeface="Maven Pro"/>
              </a:rPr>
              <a:t>How the phosphate bridge acts as a tunnel?</a:t>
            </a:r>
            <a:endParaRPr b="1" sz="1500">
              <a:solidFill>
                <a:schemeClr val="dk2"/>
              </a:solidFill>
              <a:latin typeface="Maven Pro"/>
              <a:ea typeface="Maven Pro"/>
              <a:cs typeface="Maven Pro"/>
              <a:sym typeface="Maven Pro"/>
            </a:endParaRPr>
          </a:p>
        </p:txBody>
      </p:sp>
      <p:pic>
        <p:nvPicPr>
          <p:cNvPr id="347" name="Google Shape;347;p38"/>
          <p:cNvPicPr preferRelativeResize="0"/>
          <p:nvPr/>
        </p:nvPicPr>
        <p:blipFill>
          <a:blip r:embed="rId4">
            <a:alphaModFix/>
          </a:blip>
          <a:stretch>
            <a:fillRect/>
          </a:stretch>
        </p:blipFill>
        <p:spPr>
          <a:xfrm>
            <a:off x="6062850" y="1630850"/>
            <a:ext cx="1604125" cy="1604125"/>
          </a:xfrm>
          <a:prstGeom prst="rect">
            <a:avLst/>
          </a:prstGeom>
          <a:noFill/>
          <a:ln>
            <a:noFill/>
          </a:ln>
        </p:spPr>
      </p:pic>
      <p:sp>
        <p:nvSpPr>
          <p:cNvPr id="348" name="Google Shape;348;p38"/>
          <p:cNvSpPr txBox="1"/>
          <p:nvPr/>
        </p:nvSpPr>
        <p:spPr>
          <a:xfrm>
            <a:off x="4603650" y="3248000"/>
            <a:ext cx="4390800" cy="157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chemeClr val="lt2"/>
                </a:solidFill>
                <a:latin typeface="Source Sans Pro"/>
                <a:ea typeface="Source Sans Pro"/>
                <a:cs typeface="Source Sans Pro"/>
                <a:sym typeface="Source Sans Pro"/>
              </a:rPr>
              <a:t>When two oxygen atoms diagonally connected to the phosphorus atom, it is what we call as the origin of this tunnel junction. Now, two σ  bonds and one  π bonds are made up by the oxygen, when it shares three  electrons with the phosphorous.  As the lowest level is occupied by π electron, it resembles an electron in a </a:t>
            </a:r>
            <a:r>
              <a:rPr b="1" lang="en" sz="1000">
                <a:solidFill>
                  <a:schemeClr val="lt2"/>
                </a:solidFill>
                <a:latin typeface="Source Sans Pro"/>
                <a:ea typeface="Source Sans Pro"/>
                <a:cs typeface="Source Sans Pro"/>
                <a:sym typeface="Source Sans Pro"/>
              </a:rPr>
              <a:t>double well potential</a:t>
            </a:r>
            <a:r>
              <a:rPr lang="en" sz="1000">
                <a:solidFill>
                  <a:schemeClr val="lt2"/>
                </a:solidFill>
                <a:latin typeface="Source Sans Pro"/>
                <a:ea typeface="Source Sans Pro"/>
                <a:cs typeface="Source Sans Pro"/>
                <a:sym typeface="Source Sans Pro"/>
              </a:rPr>
              <a:t>. When an additional electron proceeds towards the well, a narrow barrier is encountered, due to the presence of an energy gap to the next level of the well and these electrons can easily tunnel through it. </a:t>
            </a:r>
            <a:endParaRPr sz="1000">
              <a:solidFill>
                <a:schemeClr val="lt2"/>
              </a:solidFill>
              <a:latin typeface="Source Sans Pro"/>
              <a:ea typeface="Source Sans Pro"/>
              <a:cs typeface="Source Sans Pro"/>
              <a:sym typeface="Source Sans Pr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9"/>
          <p:cNvSpPr txBox="1"/>
          <p:nvPr>
            <p:ph type="title"/>
          </p:nvPr>
        </p:nvSpPr>
        <p:spPr>
          <a:xfrm>
            <a:off x="311700" y="205525"/>
            <a:ext cx="6003300" cy="55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Enhancing the transistor behaviour</a:t>
            </a:r>
            <a:endParaRPr/>
          </a:p>
        </p:txBody>
      </p:sp>
      <p:sp>
        <p:nvSpPr>
          <p:cNvPr id="354" name="Google Shape;354;p39"/>
          <p:cNvSpPr txBox="1"/>
          <p:nvPr>
            <p:ph idx="1" type="body"/>
          </p:nvPr>
        </p:nvSpPr>
        <p:spPr>
          <a:xfrm>
            <a:off x="365400" y="2196099"/>
            <a:ext cx="2580300" cy="2372100"/>
          </a:xfrm>
          <a:prstGeom prst="rect">
            <a:avLst/>
          </a:prstGeom>
          <a:ln cap="flat" cmpd="sng" w="9525">
            <a:solidFill>
              <a:schemeClr val="accent3"/>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400"/>
              <a:t>U</a:t>
            </a:r>
            <a:r>
              <a:rPr lang="en" sz="1400"/>
              <a:t>sing a longer strand of DNA having more than one grain. Longer chains of DNA tend to have more non-linear effects. As a result, more charges are formed. A large uncoated DNA molecule is, thus, used as compared to one that is entirely coated with a metal sheath.</a:t>
            </a:r>
            <a:endParaRPr sz="1400"/>
          </a:p>
          <a:p>
            <a:pPr indent="0" lvl="0" marL="0" rtl="0" algn="l">
              <a:spcBef>
                <a:spcPts val="1600"/>
              </a:spcBef>
              <a:spcAft>
                <a:spcPts val="1600"/>
              </a:spcAft>
              <a:buNone/>
            </a:pPr>
            <a:r>
              <a:t/>
            </a:r>
            <a:endParaRPr sz="1400"/>
          </a:p>
        </p:txBody>
      </p:sp>
      <p:sp>
        <p:nvSpPr>
          <p:cNvPr id="355" name="Google Shape;355;p39"/>
          <p:cNvSpPr txBox="1"/>
          <p:nvPr/>
        </p:nvSpPr>
        <p:spPr>
          <a:xfrm>
            <a:off x="3371900" y="2196099"/>
            <a:ext cx="2580300" cy="2372100"/>
          </a:xfrm>
          <a:prstGeom prst="rect">
            <a:avLst/>
          </a:prstGeom>
          <a:noFill/>
          <a:ln cap="flat" cmpd="sng" w="9525">
            <a:solidFill>
              <a:schemeClr val="accent3"/>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2"/>
                </a:solidFill>
                <a:latin typeface="Source Sans Pro"/>
                <a:ea typeface="Source Sans Pro"/>
                <a:cs typeface="Source Sans Pro"/>
                <a:sym typeface="Source Sans Pro"/>
              </a:rPr>
              <a:t>The tunneling rates of electrons, however, are about the same as the two phosphate bonds are identical. To counter this effect, a chemical group may be attached to one of the phosphate bonds, thus altering its properties and making electron transport and transistor behavior possible</a:t>
            </a:r>
            <a:endParaRPr>
              <a:solidFill>
                <a:schemeClr val="lt2"/>
              </a:solidFill>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356" name="Google Shape;356;p39"/>
          <p:cNvSpPr txBox="1"/>
          <p:nvPr/>
        </p:nvSpPr>
        <p:spPr>
          <a:xfrm>
            <a:off x="369492" y="1380546"/>
            <a:ext cx="2576100" cy="738900"/>
          </a:xfrm>
          <a:prstGeom prst="rect">
            <a:avLst/>
          </a:prstGeom>
          <a:solidFill>
            <a:srgbClr val="D9D2E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Source Sans Pro"/>
                <a:ea typeface="Source Sans Pro"/>
                <a:cs typeface="Source Sans Pro"/>
                <a:sym typeface="Source Sans Pro"/>
              </a:rPr>
              <a:t>Enhancing Natural Energy Gap of the DNA</a:t>
            </a:r>
            <a:endParaRPr b="1" sz="1800">
              <a:latin typeface="Source Sans Pro"/>
              <a:ea typeface="Source Sans Pro"/>
              <a:cs typeface="Source Sans Pro"/>
              <a:sym typeface="Source Sans Pro"/>
            </a:endParaRPr>
          </a:p>
        </p:txBody>
      </p:sp>
      <p:sp>
        <p:nvSpPr>
          <p:cNvPr id="357" name="Google Shape;357;p39"/>
          <p:cNvSpPr txBox="1"/>
          <p:nvPr/>
        </p:nvSpPr>
        <p:spPr>
          <a:xfrm>
            <a:off x="3376016" y="1380546"/>
            <a:ext cx="2576100" cy="738900"/>
          </a:xfrm>
          <a:prstGeom prst="rect">
            <a:avLst/>
          </a:prstGeom>
          <a:solidFill>
            <a:srgbClr val="D9D2E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Source Sans Pro"/>
                <a:ea typeface="Source Sans Pro"/>
                <a:cs typeface="Source Sans Pro"/>
                <a:sym typeface="Source Sans Pro"/>
              </a:rPr>
              <a:t>Altering the tunneling rates of two junctions</a:t>
            </a:r>
            <a:endParaRPr b="1" sz="1800">
              <a:latin typeface="Source Sans Pro"/>
              <a:ea typeface="Source Sans Pro"/>
              <a:cs typeface="Source Sans Pro"/>
              <a:sym typeface="Source Sans Pro"/>
            </a:endParaRPr>
          </a:p>
        </p:txBody>
      </p:sp>
      <p:cxnSp>
        <p:nvCxnSpPr>
          <p:cNvPr id="358" name="Google Shape;358;p39"/>
          <p:cNvCxnSpPr/>
          <p:nvPr/>
        </p:nvCxnSpPr>
        <p:spPr>
          <a:xfrm>
            <a:off x="6175800" y="4150"/>
            <a:ext cx="41400" cy="5112600"/>
          </a:xfrm>
          <a:prstGeom prst="straightConnector1">
            <a:avLst/>
          </a:prstGeom>
          <a:noFill/>
          <a:ln cap="flat" cmpd="sng" w="28575">
            <a:solidFill>
              <a:schemeClr val="dk2"/>
            </a:solidFill>
            <a:prstDash val="dash"/>
            <a:round/>
            <a:headEnd len="med" w="med" type="none"/>
            <a:tailEnd len="med" w="med" type="none"/>
          </a:ln>
        </p:spPr>
      </p:cxnSp>
      <p:sp>
        <p:nvSpPr>
          <p:cNvPr id="359" name="Google Shape;359;p39"/>
          <p:cNvSpPr txBox="1"/>
          <p:nvPr>
            <p:ph type="title"/>
          </p:nvPr>
        </p:nvSpPr>
        <p:spPr>
          <a:xfrm>
            <a:off x="6407700" y="216425"/>
            <a:ext cx="2576100" cy="9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 of DNA transistors</a:t>
            </a:r>
            <a:endParaRPr/>
          </a:p>
        </p:txBody>
      </p:sp>
      <p:sp>
        <p:nvSpPr>
          <p:cNvPr id="360" name="Google Shape;360;p39"/>
          <p:cNvSpPr txBox="1"/>
          <p:nvPr>
            <p:ph idx="1" type="body"/>
          </p:nvPr>
        </p:nvSpPr>
        <p:spPr>
          <a:xfrm>
            <a:off x="6378400" y="1923134"/>
            <a:ext cx="2576100" cy="1920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DNA Transistors are very </a:t>
            </a:r>
            <a:r>
              <a:rPr b="1" lang="en" sz="1400"/>
              <a:t>small in size</a:t>
            </a:r>
            <a:r>
              <a:rPr lang="en" sz="1400"/>
              <a:t>. So implementing these transistors in IC would reduce the chip area and so more  number  of  chips  can  be  fabricated  on  devices  like  computers  and  sensors.  Thus  much  faster  device  can  be constructed</a:t>
            </a:r>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DNA Capacitors and other devices</a:t>
            </a:r>
            <a:endParaRPr/>
          </a:p>
        </p:txBody>
      </p:sp>
      <p:sp>
        <p:nvSpPr>
          <p:cNvPr id="366" name="Google Shape;366;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Some studies have reported the formation of three-dimensional structures such as </a:t>
            </a:r>
            <a:r>
              <a:rPr b="1" lang="en">
                <a:solidFill>
                  <a:srgbClr val="000000"/>
                </a:solidFill>
              </a:rPr>
              <a:t>switches </a:t>
            </a:r>
            <a:r>
              <a:rPr lang="en"/>
              <a:t>and </a:t>
            </a:r>
            <a:r>
              <a:rPr b="1" lang="en">
                <a:solidFill>
                  <a:srgbClr val="000000"/>
                </a:solidFill>
              </a:rPr>
              <a:t>motors</a:t>
            </a:r>
            <a:r>
              <a:rPr lang="en"/>
              <a:t>; devices such as DNA-based </a:t>
            </a:r>
            <a:r>
              <a:rPr b="1" lang="en">
                <a:solidFill>
                  <a:srgbClr val="000000"/>
                </a:solidFill>
              </a:rPr>
              <a:t>capacitors </a:t>
            </a:r>
            <a:r>
              <a:rPr lang="en"/>
              <a:t>are also being contemplated. </a:t>
            </a:r>
            <a:endParaRPr/>
          </a:p>
          <a:p>
            <a:pPr indent="-342900" lvl="0" marL="457200" rtl="0" algn="l">
              <a:spcBef>
                <a:spcPts val="0"/>
              </a:spcBef>
              <a:spcAft>
                <a:spcPts val="0"/>
              </a:spcAft>
              <a:buSzPts val="1800"/>
              <a:buAutoNum type="arabicPeriod"/>
            </a:pPr>
            <a:r>
              <a:rPr lang="en"/>
              <a:t>Biological polymer-based DNA hybrids have intriguing </a:t>
            </a:r>
            <a:r>
              <a:rPr b="1" lang="en">
                <a:solidFill>
                  <a:srgbClr val="000000"/>
                </a:solidFill>
              </a:rPr>
              <a:t>electrical characteristics</a:t>
            </a:r>
            <a:r>
              <a:rPr lang="en"/>
              <a:t> such as </a:t>
            </a:r>
            <a:endParaRPr/>
          </a:p>
          <a:p>
            <a:pPr indent="-342900" lvl="0" marL="914400" rtl="0" algn="l">
              <a:spcBef>
                <a:spcPts val="0"/>
              </a:spcBef>
              <a:spcAft>
                <a:spcPts val="0"/>
              </a:spcAft>
              <a:buSzPts val="1800"/>
              <a:buAutoNum type="arabicParenR"/>
            </a:pPr>
            <a:r>
              <a:rPr lang="en"/>
              <a:t>High dielectric constant</a:t>
            </a:r>
            <a:endParaRPr/>
          </a:p>
          <a:p>
            <a:pPr indent="-342900" lvl="0" marL="914400" rtl="0" algn="l">
              <a:spcBef>
                <a:spcPts val="0"/>
              </a:spcBef>
              <a:spcAft>
                <a:spcPts val="0"/>
              </a:spcAft>
              <a:buSzPts val="1800"/>
              <a:buAutoNum type="arabicParenR"/>
            </a:pPr>
            <a:r>
              <a:rPr lang="en"/>
              <a:t>Dielectric breakdown behavior</a:t>
            </a:r>
            <a:endParaRPr/>
          </a:p>
          <a:p>
            <a:pPr indent="-342900" lvl="0" marL="914400" rtl="0" algn="l">
              <a:spcBef>
                <a:spcPts val="0"/>
              </a:spcBef>
              <a:spcAft>
                <a:spcPts val="0"/>
              </a:spcAft>
              <a:buSzPts val="1800"/>
              <a:buAutoNum type="arabicParenR"/>
            </a:pPr>
            <a:r>
              <a:rPr lang="en"/>
              <a:t>Good resistivity. </a:t>
            </a:r>
            <a:endParaRPr/>
          </a:p>
          <a:p>
            <a:pPr indent="457200" lvl="0" marL="0" rtl="0" algn="l">
              <a:spcBef>
                <a:spcPts val="1600"/>
              </a:spcBef>
              <a:spcAft>
                <a:spcPts val="0"/>
              </a:spcAft>
              <a:buNone/>
            </a:pPr>
            <a:r>
              <a:rPr lang="en"/>
              <a:t>These are encouraging signs for the development of DNA-based capacitors.</a:t>
            </a:r>
            <a:endParaRPr/>
          </a:p>
          <a:p>
            <a:pPr indent="0" lvl="0" marL="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Correction of Sequence Mismatch</a:t>
            </a:r>
            <a:endParaRPr/>
          </a:p>
        </p:txBody>
      </p:sp>
      <p:sp>
        <p:nvSpPr>
          <p:cNvPr id="372" name="Google Shape;372;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Overview of synthetic DNA production, including the ability to synthesize small molecules up to entire viral genomes</a:t>
            </a:r>
            <a:endParaRPr/>
          </a:p>
          <a:p>
            <a:pPr indent="-342900" lvl="0" marL="457200" rtl="0" algn="l">
              <a:spcBef>
                <a:spcPts val="0"/>
              </a:spcBef>
              <a:spcAft>
                <a:spcPts val="0"/>
              </a:spcAft>
              <a:buSzPts val="1800"/>
              <a:buChar char="●"/>
            </a:pPr>
            <a:r>
              <a:rPr lang="en"/>
              <a:t>Limitations of current synthetic DNA production, such as high cost and significant error rates</a:t>
            </a:r>
            <a:endParaRPr/>
          </a:p>
          <a:p>
            <a:pPr indent="-342900" lvl="0" marL="457200" rtl="0" algn="l">
              <a:spcBef>
                <a:spcPts val="0"/>
              </a:spcBef>
              <a:spcAft>
                <a:spcPts val="0"/>
              </a:spcAft>
              <a:buSzPts val="1800"/>
              <a:buChar char="●"/>
            </a:pPr>
            <a:r>
              <a:rPr lang="en"/>
              <a:t>Importance of error-free DNA synthesis for successful research</a:t>
            </a:r>
            <a:endParaRPr/>
          </a:p>
          <a:p>
            <a:pPr indent="-342900" lvl="0" marL="457200" rtl="0" algn="l">
              <a:spcBef>
                <a:spcPts val="0"/>
              </a:spcBef>
              <a:spcAft>
                <a:spcPts val="0"/>
              </a:spcAft>
              <a:buSzPts val="1800"/>
              <a:buChar char="●"/>
            </a:pPr>
            <a:r>
              <a:rPr lang="en"/>
              <a:t>Strategies for developing error-free DNA, including physical separation and PCR-based approaches such as hairpin PCR, selective destruction methods, and self-assembly</a:t>
            </a:r>
            <a:endParaRPr/>
          </a:p>
          <a:p>
            <a:pPr indent="-342900" lvl="0" marL="457200" rtl="0" algn="l">
              <a:spcBef>
                <a:spcPts val="0"/>
              </a:spcBef>
              <a:spcAft>
                <a:spcPts val="0"/>
              </a:spcAft>
              <a:buSzPts val="1800"/>
              <a:buChar char="●"/>
            </a:pPr>
            <a:r>
              <a:rPr lang="en"/>
              <a:t>Use of CEL I nuclease enzyme for error reduction and its benefits in reducing common insertions and deletions that may occur during DNA synthesis</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5"/>
          <p:cNvSpPr txBox="1"/>
          <p:nvPr>
            <p:ph type="title"/>
          </p:nvPr>
        </p:nvSpPr>
        <p:spPr>
          <a:xfrm>
            <a:off x="203225" y="3094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74833"/>
                </a:solidFill>
              </a:rPr>
              <a:t>Introduction</a:t>
            </a:r>
            <a:endParaRPr>
              <a:solidFill>
                <a:srgbClr val="274833"/>
              </a:solidFill>
            </a:endParaRPr>
          </a:p>
        </p:txBody>
      </p:sp>
      <p:sp>
        <p:nvSpPr>
          <p:cNvPr id="125" name="Google Shape;125;p15"/>
          <p:cNvSpPr txBox="1"/>
          <p:nvPr>
            <p:ph idx="1" type="body"/>
          </p:nvPr>
        </p:nvSpPr>
        <p:spPr>
          <a:xfrm>
            <a:off x="203225" y="932825"/>
            <a:ext cx="3089100" cy="114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Nucleic acids encode the genomes of all living things on earth. DNA has become a key biological molecule in the study of genetics, medicine, and biotechnology. </a:t>
            </a:r>
            <a:endParaRPr sz="1200"/>
          </a:p>
        </p:txBody>
      </p:sp>
      <p:pic>
        <p:nvPicPr>
          <p:cNvPr id="126" name="Google Shape;126;p15"/>
          <p:cNvPicPr preferRelativeResize="0"/>
          <p:nvPr/>
        </p:nvPicPr>
        <p:blipFill>
          <a:blip r:embed="rId3">
            <a:alphaModFix/>
          </a:blip>
          <a:stretch>
            <a:fillRect/>
          </a:stretch>
        </p:blipFill>
        <p:spPr>
          <a:xfrm>
            <a:off x="3545362" y="742675"/>
            <a:ext cx="3462449" cy="3505125"/>
          </a:xfrm>
          <a:prstGeom prst="rect">
            <a:avLst/>
          </a:prstGeom>
          <a:noFill/>
          <a:ln>
            <a:noFill/>
          </a:ln>
        </p:spPr>
      </p:pic>
      <p:sp>
        <p:nvSpPr>
          <p:cNvPr id="127" name="Google Shape;127;p15"/>
          <p:cNvSpPr txBox="1"/>
          <p:nvPr>
            <p:ph idx="1" type="body"/>
          </p:nvPr>
        </p:nvSpPr>
        <p:spPr>
          <a:xfrm>
            <a:off x="3798400" y="4329200"/>
            <a:ext cx="4572000" cy="27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solidFill>
                  <a:srgbClr val="000000"/>
                </a:solidFill>
                <a:latin typeface="Arial"/>
                <a:ea typeface="Arial"/>
                <a:cs typeface="Arial"/>
                <a:sym typeface="Arial"/>
              </a:rPr>
              <a:t>Double helical structure of DNA proposed by Watson and Crick in 1953</a:t>
            </a:r>
            <a:endParaRPr sz="1100"/>
          </a:p>
        </p:txBody>
      </p:sp>
      <p:sp>
        <p:nvSpPr>
          <p:cNvPr id="128" name="Google Shape;128;p15"/>
          <p:cNvSpPr txBox="1"/>
          <p:nvPr/>
        </p:nvSpPr>
        <p:spPr>
          <a:xfrm>
            <a:off x="5524975" y="553588"/>
            <a:ext cx="3000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Source Sans Pro"/>
                <a:ea typeface="Source Sans Pro"/>
                <a:cs typeface="Source Sans Pro"/>
                <a:sym typeface="Source Sans Pro"/>
              </a:rPr>
              <a:t>It primarily consists of nitrogenous base pairs of adenine with thymine (A-T) and guanine with cytosine (G-C)</a:t>
            </a:r>
            <a:endParaRPr sz="1100">
              <a:latin typeface="Source Sans Pro"/>
              <a:ea typeface="Source Sans Pro"/>
              <a:cs typeface="Source Sans Pro"/>
              <a:sym typeface="Source Sans Pro"/>
            </a:endParaRPr>
          </a:p>
        </p:txBody>
      </p:sp>
      <p:cxnSp>
        <p:nvCxnSpPr>
          <p:cNvPr id="129" name="Google Shape;129;p15"/>
          <p:cNvCxnSpPr/>
          <p:nvPr/>
        </p:nvCxnSpPr>
        <p:spPr>
          <a:xfrm>
            <a:off x="7305750" y="1115475"/>
            <a:ext cx="470100" cy="660000"/>
          </a:xfrm>
          <a:prstGeom prst="straightConnector1">
            <a:avLst/>
          </a:prstGeom>
          <a:noFill/>
          <a:ln cap="flat" cmpd="sng" w="9525">
            <a:solidFill>
              <a:schemeClr val="dk2"/>
            </a:solidFill>
            <a:prstDash val="solid"/>
            <a:round/>
            <a:headEnd len="med" w="med" type="none"/>
            <a:tailEnd len="med" w="med" type="triangle"/>
          </a:ln>
        </p:spPr>
      </p:cxnSp>
      <p:sp>
        <p:nvSpPr>
          <p:cNvPr id="130" name="Google Shape;130;p15"/>
          <p:cNvSpPr txBox="1"/>
          <p:nvPr/>
        </p:nvSpPr>
        <p:spPr>
          <a:xfrm>
            <a:off x="7097850" y="1775475"/>
            <a:ext cx="21063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Source Sans Pro"/>
                <a:ea typeface="Source Sans Pro"/>
                <a:cs typeface="Source Sans Pro"/>
                <a:sym typeface="Source Sans Pro"/>
              </a:rPr>
              <a:t>easily assembled into predictable nanoscale structures by hydrogen bonding</a:t>
            </a:r>
            <a:endParaRPr sz="1100">
              <a:latin typeface="Source Sans Pro"/>
              <a:ea typeface="Source Sans Pro"/>
              <a:cs typeface="Source Sans Pro"/>
              <a:sym typeface="Source Sans Pro"/>
            </a:endParaRPr>
          </a:p>
        </p:txBody>
      </p:sp>
      <p:sp>
        <p:nvSpPr>
          <p:cNvPr id="131" name="Google Shape;131;p15"/>
          <p:cNvSpPr txBox="1"/>
          <p:nvPr/>
        </p:nvSpPr>
        <p:spPr>
          <a:xfrm>
            <a:off x="7097850" y="3166538"/>
            <a:ext cx="1716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Source Sans Pro"/>
                <a:ea typeface="Source Sans Pro"/>
                <a:cs typeface="Source Sans Pro"/>
                <a:sym typeface="Source Sans Pro"/>
              </a:rPr>
              <a:t>excellent smart material for designing and fabricating nanostructures</a:t>
            </a:r>
            <a:endParaRPr sz="1100">
              <a:latin typeface="Source Sans Pro"/>
              <a:ea typeface="Source Sans Pro"/>
              <a:cs typeface="Source Sans Pro"/>
              <a:sym typeface="Source Sans Pro"/>
            </a:endParaRPr>
          </a:p>
        </p:txBody>
      </p:sp>
      <p:cxnSp>
        <p:nvCxnSpPr>
          <p:cNvPr id="132" name="Google Shape;132;p15"/>
          <p:cNvCxnSpPr/>
          <p:nvPr/>
        </p:nvCxnSpPr>
        <p:spPr>
          <a:xfrm flipH="1">
            <a:off x="7694275" y="2475750"/>
            <a:ext cx="370800" cy="624000"/>
          </a:xfrm>
          <a:prstGeom prst="straightConnector1">
            <a:avLst/>
          </a:prstGeom>
          <a:noFill/>
          <a:ln cap="flat" cmpd="sng" w="9525">
            <a:solidFill>
              <a:schemeClr val="dk2"/>
            </a:solidFill>
            <a:prstDash val="solid"/>
            <a:round/>
            <a:headEnd len="med" w="med" type="none"/>
            <a:tailEnd len="med" w="med" type="triangle"/>
          </a:ln>
        </p:spPr>
      </p:cxnSp>
      <p:sp>
        <p:nvSpPr>
          <p:cNvPr id="133" name="Google Shape;133;p15"/>
          <p:cNvSpPr txBox="1"/>
          <p:nvPr/>
        </p:nvSpPr>
        <p:spPr>
          <a:xfrm>
            <a:off x="203225" y="2123400"/>
            <a:ext cx="3676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Source Sans Pro"/>
                <a:ea typeface="Source Sans Pro"/>
                <a:cs typeface="Source Sans Pro"/>
                <a:sym typeface="Source Sans Pro"/>
              </a:rPr>
              <a:t>DNA is made up of two kinds of nitrogenous bases, purines (adenine and guanine) and pyrimidines (thymine and cytosine). Purine bases bind only to their respective pyrimidine bases, i.e., adenine always pairs with thymine, while guanine binds to cytosine.</a:t>
            </a:r>
            <a:endParaRPr sz="1100">
              <a:latin typeface="Source Sans Pro"/>
              <a:ea typeface="Source Sans Pro"/>
              <a:cs typeface="Source Sans Pro"/>
              <a:sym typeface="Source Sans Pro"/>
            </a:endParaRPr>
          </a:p>
        </p:txBody>
      </p:sp>
      <p:sp>
        <p:nvSpPr>
          <p:cNvPr id="134" name="Google Shape;134;p15"/>
          <p:cNvSpPr txBox="1"/>
          <p:nvPr/>
        </p:nvSpPr>
        <p:spPr>
          <a:xfrm>
            <a:off x="247775" y="3204500"/>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2"/>
                </a:solidFill>
                <a:latin typeface="Source Sans Pro"/>
                <a:ea typeface="Source Sans Pro"/>
                <a:cs typeface="Source Sans Pro"/>
                <a:sym typeface="Source Sans Pro"/>
              </a:rPr>
              <a:t>DNA has also become a preferred material for nanotechnologists because of its unique properties of structural stability, programmability of sequences, and predictable </a:t>
            </a:r>
            <a:r>
              <a:rPr b="1" lang="en" sz="1200">
                <a:solidFill>
                  <a:schemeClr val="lt2"/>
                </a:solidFill>
                <a:latin typeface="Source Sans Pro"/>
                <a:ea typeface="Source Sans Pro"/>
                <a:cs typeface="Source Sans Pro"/>
                <a:sym typeface="Source Sans Pro"/>
              </a:rPr>
              <a:t>self-assembly</a:t>
            </a:r>
            <a:r>
              <a:rPr lang="en" sz="1200">
                <a:solidFill>
                  <a:schemeClr val="lt2"/>
                </a:solidFill>
                <a:latin typeface="Source Sans Pro"/>
                <a:ea typeface="Source Sans Pro"/>
                <a:cs typeface="Source Sans Pro"/>
                <a:sym typeface="Source Sans Pro"/>
              </a:rPr>
              <a:t>.</a:t>
            </a:r>
            <a:endParaRPr sz="1200">
              <a:solidFill>
                <a:schemeClr val="lt2"/>
              </a:solidFill>
              <a:latin typeface="Source Sans Pro"/>
              <a:ea typeface="Source Sans Pro"/>
              <a:cs typeface="Source Sans Pro"/>
              <a:sym typeface="Source Sans Pro"/>
            </a:endParaRPr>
          </a:p>
        </p:txBody>
      </p:sp>
      <p:sp>
        <p:nvSpPr>
          <p:cNvPr id="135" name="Google Shape;135;p15"/>
          <p:cNvSpPr txBox="1"/>
          <p:nvPr/>
        </p:nvSpPr>
        <p:spPr>
          <a:xfrm>
            <a:off x="7775850" y="1210775"/>
            <a:ext cx="1295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Source Sans Pro"/>
                <a:ea typeface="Source Sans Pro"/>
                <a:cs typeface="Source Sans Pro"/>
                <a:sym typeface="Source Sans Pro"/>
              </a:rPr>
              <a:t>Precision programmability &amp; </a:t>
            </a:r>
            <a:r>
              <a:rPr lang="en" sz="900">
                <a:solidFill>
                  <a:srgbClr val="222222"/>
                </a:solidFill>
                <a:highlight>
                  <a:srgbClr val="FFFFFF"/>
                </a:highlight>
                <a:latin typeface="Source Sans Pro"/>
                <a:ea typeface="Source Sans Pro"/>
                <a:cs typeface="Source Sans Pro"/>
                <a:sym typeface="Source Sans Pro"/>
              </a:rPr>
              <a:t>specificity</a:t>
            </a:r>
            <a:endParaRPr sz="900">
              <a:latin typeface="Source Sans Pro"/>
              <a:ea typeface="Source Sans Pro"/>
              <a:cs typeface="Source Sans Pro"/>
              <a:sym typeface="Source Sans Pro"/>
            </a:endParaRPr>
          </a:p>
        </p:txBody>
      </p:sp>
      <p:sp>
        <p:nvSpPr>
          <p:cNvPr id="136" name="Google Shape;136;p15"/>
          <p:cNvSpPr txBox="1"/>
          <p:nvPr/>
        </p:nvSpPr>
        <p:spPr>
          <a:xfrm>
            <a:off x="4518200" y="4602200"/>
            <a:ext cx="2420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4D5156"/>
                </a:solidFill>
                <a:highlight>
                  <a:srgbClr val="FFFFFF"/>
                </a:highlight>
                <a:latin typeface="Source Sans Pro"/>
                <a:ea typeface="Source Sans Pro"/>
                <a:cs typeface="Source Sans Pro"/>
                <a:sym typeface="Source Sans Pro"/>
              </a:rPr>
              <a:t>composed of two polynucleotide chains that coil around each other to form a double helix</a:t>
            </a:r>
            <a:endParaRPr sz="900">
              <a:latin typeface="Source Sans Pro"/>
              <a:ea typeface="Source Sans Pro"/>
              <a:cs typeface="Source Sans Pro"/>
              <a:sym typeface="Source Sans Pr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for reducing error rates in Synthetic DNA Synthesis</a:t>
            </a:r>
            <a:endParaRPr/>
          </a:p>
        </p:txBody>
      </p:sp>
      <p:sp>
        <p:nvSpPr>
          <p:cNvPr id="378" name="Google Shape;378;p42"/>
          <p:cNvSpPr txBox="1"/>
          <p:nvPr>
            <p:ph idx="1" type="body"/>
          </p:nvPr>
        </p:nvSpPr>
        <p:spPr>
          <a:xfrm>
            <a:off x="311700" y="15334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Introduction to strategies for reducing error rates in synthetic DNA synthesis, including spatial confinement on a silica chip, photochemistry, and directing redox reactions</a:t>
            </a:r>
            <a:endParaRPr sz="1700"/>
          </a:p>
          <a:p>
            <a:pPr indent="-336550" lvl="0" marL="457200" rtl="0" algn="l">
              <a:spcBef>
                <a:spcPts val="0"/>
              </a:spcBef>
              <a:spcAft>
                <a:spcPts val="0"/>
              </a:spcAft>
              <a:buSzPts val="1700"/>
              <a:buChar char="●"/>
            </a:pPr>
            <a:r>
              <a:rPr lang="en" sz="1700"/>
              <a:t>Explanation of how spatial confinement on a silica chip and photochemistry can help reduce error rates by controlling the locations where reagents end up and blocking reactions at potential error sites</a:t>
            </a:r>
            <a:endParaRPr sz="1700"/>
          </a:p>
          <a:p>
            <a:pPr indent="-336550" lvl="0" marL="457200" rtl="0" algn="l">
              <a:spcBef>
                <a:spcPts val="0"/>
              </a:spcBef>
              <a:spcAft>
                <a:spcPts val="0"/>
              </a:spcAft>
              <a:buSzPts val="1700"/>
              <a:buChar char="●"/>
            </a:pPr>
            <a:r>
              <a:rPr lang="en" sz="1700"/>
              <a:t>Discussion of how directing redox reactions only at desirable sites in the forming DNA can help reduce error rates</a:t>
            </a:r>
            <a:endParaRPr sz="1700"/>
          </a:p>
          <a:p>
            <a:pPr indent="-336550" lvl="0" marL="457200" rtl="0" algn="l">
              <a:spcBef>
                <a:spcPts val="0"/>
              </a:spcBef>
              <a:spcAft>
                <a:spcPts val="0"/>
              </a:spcAft>
              <a:buSzPts val="1700"/>
              <a:buChar char="●"/>
            </a:pPr>
            <a:r>
              <a:rPr lang="en" sz="1700"/>
              <a:t>Examples of successful implementation of these strategies in research and their benefits in </a:t>
            </a:r>
            <a:r>
              <a:rPr lang="en" sz="1700"/>
              <a:t>r</a:t>
            </a:r>
            <a:r>
              <a:rPr lang="en" sz="1700"/>
              <a:t>educing error rates from 1 in 200 bases to 1 in 600 bases</a:t>
            </a:r>
            <a:endParaRPr sz="1700"/>
          </a:p>
          <a:p>
            <a:pPr indent="-336550" lvl="0" marL="457200" rtl="0" algn="l">
              <a:spcBef>
                <a:spcPts val="0"/>
              </a:spcBef>
              <a:spcAft>
                <a:spcPts val="0"/>
              </a:spcAft>
              <a:buSzPts val="1700"/>
              <a:buChar char="●"/>
            </a:pPr>
            <a:r>
              <a:rPr lang="en" sz="1700"/>
              <a:t>Importance of continued development and improvement of synthetic DNA synthesis methods for future research applications.</a:t>
            </a:r>
            <a:endParaRPr sz="17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84" name="Google Shape;384;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DNA is a valuable engineering material in nanotechnology due to its potential for self-assembly and programmable nanostructures and its ability to provide a platform for mechanical, chemical, and physical devices.</a:t>
            </a:r>
            <a:endParaRPr sz="1600"/>
          </a:p>
          <a:p>
            <a:pPr indent="-330200" lvl="0" marL="457200" rtl="0" algn="l">
              <a:spcBef>
                <a:spcPts val="0"/>
              </a:spcBef>
              <a:spcAft>
                <a:spcPts val="0"/>
              </a:spcAft>
              <a:buSzPts val="1600"/>
              <a:buChar char="●"/>
            </a:pPr>
            <a:r>
              <a:rPr lang="en" sz="1600"/>
              <a:t>There is a need to aggressively pursue the development of DNA-based nanotechnologies for diverse applications in medicine, computation, material sciences, and physics.</a:t>
            </a:r>
            <a:endParaRPr sz="1600"/>
          </a:p>
          <a:p>
            <a:pPr indent="-330200" lvl="0" marL="457200" rtl="0" algn="l">
              <a:spcBef>
                <a:spcPts val="0"/>
              </a:spcBef>
              <a:spcAft>
                <a:spcPts val="0"/>
              </a:spcAft>
              <a:buSzPts val="1600"/>
              <a:buChar char="●"/>
            </a:pPr>
            <a:r>
              <a:rPr lang="en" sz="1600"/>
              <a:t>The development of sophisticated architectures for DNA-based nanostructures with viable physical, chemical, and biological applications is urgently needed.</a:t>
            </a:r>
            <a:endParaRPr sz="1600"/>
          </a:p>
          <a:p>
            <a:pPr indent="-330200" lvl="0" marL="457200" rtl="0" algn="l">
              <a:spcBef>
                <a:spcPts val="0"/>
              </a:spcBef>
              <a:spcAft>
                <a:spcPts val="0"/>
              </a:spcAft>
              <a:buSzPts val="1600"/>
              <a:buChar char="●"/>
            </a:pPr>
            <a:r>
              <a:rPr lang="en" sz="1600"/>
              <a:t>Despite the limited forays into electronics and mathematics, DNA computation has great potential for future development and could have a comprehensive role in biological computation and data storage.</a:t>
            </a:r>
            <a:endParaRPr sz="1600"/>
          </a:p>
          <a:p>
            <a:pPr indent="-330200" lvl="0" marL="457200" rtl="0" algn="l">
              <a:spcBef>
                <a:spcPts val="0"/>
              </a:spcBef>
              <a:spcAft>
                <a:spcPts val="0"/>
              </a:spcAft>
              <a:buSzPts val="1600"/>
              <a:buChar char="●"/>
            </a:pPr>
            <a:r>
              <a:rPr lang="en" sz="1600"/>
              <a:t>The use of DNA molecules is expected to exceed expectations far beyond the scope of current understanding and capabilities in nanotechnology.</a:t>
            </a:r>
            <a:endParaRPr sz="1600"/>
          </a:p>
          <a:p>
            <a:pPr indent="0" lvl="0" marL="457200" rtl="0" algn="l">
              <a:spcBef>
                <a:spcPts val="1600"/>
              </a:spcBef>
              <a:spcAft>
                <a:spcPts val="1600"/>
              </a:spcAft>
              <a:buNone/>
            </a:pPr>
            <a:r>
              <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90" name="Google Shape;390;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u="sng">
                <a:solidFill>
                  <a:schemeClr val="hlink"/>
                </a:solidFill>
                <a:hlinkClick r:id="rId3"/>
              </a:rPr>
              <a:t>https://www.section.io/engineering-education/dna-computing/</a:t>
            </a:r>
            <a:endParaRPr sz="1300"/>
          </a:p>
          <a:p>
            <a:pPr indent="0" lvl="0" marL="0" rtl="0" algn="l">
              <a:spcBef>
                <a:spcPts val="1600"/>
              </a:spcBef>
              <a:spcAft>
                <a:spcPts val="0"/>
              </a:spcAft>
              <a:buNone/>
            </a:pPr>
            <a:r>
              <a:rPr lang="en" sz="1300" u="sng">
                <a:solidFill>
                  <a:schemeClr val="hlink"/>
                </a:solidFill>
                <a:hlinkClick r:id="rId4"/>
              </a:rPr>
              <a:t>https://www.popularmechanics.com/science/health/a11898/the-strands-of-dna-that-can-calculate-square-roots/</a:t>
            </a:r>
            <a:endParaRPr sz="1300"/>
          </a:p>
          <a:p>
            <a:pPr indent="0" lvl="0" marL="0" rtl="0" algn="l">
              <a:spcBef>
                <a:spcPts val="1600"/>
              </a:spcBef>
              <a:spcAft>
                <a:spcPts val="0"/>
              </a:spcAft>
              <a:buNone/>
            </a:pPr>
            <a:r>
              <a:rPr lang="en" sz="1300" u="sng">
                <a:solidFill>
                  <a:schemeClr val="hlink"/>
                </a:solidFill>
                <a:hlinkClick r:id="rId5"/>
              </a:rPr>
              <a:t>https://arstechnica.com/science/2011/06/dna-logic-gates-calculate-a-square-root-using-130-different-molecules/</a:t>
            </a:r>
            <a:endParaRPr sz="1300"/>
          </a:p>
          <a:p>
            <a:pPr indent="0" lvl="0" marL="0" rtl="0" algn="l">
              <a:spcBef>
                <a:spcPts val="1600"/>
              </a:spcBef>
              <a:spcAft>
                <a:spcPts val="0"/>
              </a:spcAft>
              <a:buNone/>
            </a:pPr>
            <a:r>
              <a:rPr lang="en" sz="1300" u="sng">
                <a:solidFill>
                  <a:schemeClr val="hlink"/>
                </a:solidFill>
                <a:hlinkClick r:id="rId6"/>
              </a:rPr>
              <a:t>https://acloudguru.com/blog/engineering/what-is-dna-computing-technology#:~:text=DNA%20can%20perform%20countless%20calculations,for%20scenarios%20like%20machine%20learning</a:t>
            </a:r>
            <a:r>
              <a:rPr lang="en" sz="1300"/>
              <a:t>.</a:t>
            </a:r>
            <a:endParaRPr sz="1300"/>
          </a:p>
          <a:p>
            <a:pPr indent="0" lvl="0" marL="0" rtl="0" algn="l">
              <a:spcBef>
                <a:spcPts val="1600"/>
              </a:spcBef>
              <a:spcAft>
                <a:spcPts val="0"/>
              </a:spcAft>
              <a:buNone/>
            </a:pPr>
            <a:r>
              <a:rPr lang="en" sz="1300" u="sng">
                <a:solidFill>
                  <a:schemeClr val="hlink"/>
                </a:solidFill>
                <a:hlinkClick r:id="rId7"/>
              </a:rPr>
              <a:t>https://www.nature.com/articles/nchem.957</a:t>
            </a:r>
            <a:endParaRPr sz="13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5"/>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6"/>
          <p:cNvSpPr txBox="1"/>
          <p:nvPr>
            <p:ph type="title"/>
          </p:nvPr>
        </p:nvSpPr>
        <p:spPr>
          <a:xfrm>
            <a:off x="311700" y="2164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74833"/>
                </a:solidFill>
              </a:rPr>
              <a:t>SOME HISTORY?</a:t>
            </a:r>
            <a:endParaRPr>
              <a:solidFill>
                <a:srgbClr val="274833"/>
              </a:solidFill>
            </a:endParaRPr>
          </a:p>
        </p:txBody>
      </p:sp>
      <p:sp>
        <p:nvSpPr>
          <p:cNvPr id="142" name="Google Shape;142;p16"/>
          <p:cNvSpPr txBox="1"/>
          <p:nvPr>
            <p:ph idx="1" type="body"/>
          </p:nvPr>
        </p:nvSpPr>
        <p:spPr>
          <a:xfrm>
            <a:off x="58500" y="492925"/>
            <a:ext cx="5593200" cy="221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highlight>
                <a:schemeClr val="lt1"/>
              </a:highlight>
            </a:endParaRPr>
          </a:p>
          <a:p>
            <a:pPr indent="0" lvl="0" marL="0" rtl="0" algn="l">
              <a:spcBef>
                <a:spcPts val="1600"/>
              </a:spcBef>
              <a:spcAft>
                <a:spcPts val="0"/>
              </a:spcAft>
              <a:buNone/>
            </a:pPr>
            <a:r>
              <a:rPr lang="en" sz="1100">
                <a:solidFill>
                  <a:schemeClr val="dk2"/>
                </a:solidFill>
                <a:highlight>
                  <a:schemeClr val="lt1"/>
                </a:highlight>
              </a:rPr>
              <a:t>In 1990s, Seeman and colleagues first described a process by which DNA could be hybridized in more than one way to create self-assembling nanostructures. They created tiles made up of DNA with sticky ends which were allowed to hybridize to form a cube-like structure.</a:t>
            </a:r>
            <a:endParaRPr sz="1100">
              <a:solidFill>
                <a:schemeClr val="dk2"/>
              </a:solidFill>
              <a:highlight>
                <a:schemeClr val="lt1"/>
              </a:highlight>
            </a:endParaRPr>
          </a:p>
          <a:p>
            <a:pPr indent="0" lvl="0" marL="0" rtl="0" algn="l">
              <a:spcBef>
                <a:spcPts val="1600"/>
              </a:spcBef>
              <a:spcAft>
                <a:spcPts val="0"/>
              </a:spcAft>
              <a:buNone/>
            </a:pPr>
            <a:r>
              <a:rPr lang="en" sz="1200">
                <a:solidFill>
                  <a:schemeClr val="dk2"/>
                </a:solidFill>
                <a:highlight>
                  <a:schemeClr val="lt1"/>
                </a:highlight>
              </a:rPr>
              <a:t>Yurke's DNA tweezers showed that </a:t>
            </a:r>
            <a:r>
              <a:rPr b="1" lang="en" sz="1200">
                <a:solidFill>
                  <a:schemeClr val="dk2"/>
                </a:solidFill>
                <a:highlight>
                  <a:schemeClr val="lt1"/>
                </a:highlight>
              </a:rPr>
              <a:t>DNA hybridization</a:t>
            </a:r>
            <a:r>
              <a:rPr lang="en" sz="1200">
                <a:solidFill>
                  <a:schemeClr val="dk2"/>
                </a:solidFill>
                <a:highlight>
                  <a:schemeClr val="lt1"/>
                </a:highlight>
              </a:rPr>
              <a:t> and </a:t>
            </a:r>
            <a:r>
              <a:rPr b="1" lang="en" sz="1200">
                <a:solidFill>
                  <a:schemeClr val="dk2"/>
                </a:solidFill>
                <a:highlight>
                  <a:schemeClr val="lt1"/>
                </a:highlight>
              </a:rPr>
              <a:t>strand displacement </a:t>
            </a:r>
            <a:r>
              <a:rPr lang="en" sz="1200">
                <a:solidFill>
                  <a:schemeClr val="dk2"/>
                </a:solidFill>
                <a:highlight>
                  <a:schemeClr val="lt1"/>
                </a:highlight>
              </a:rPr>
              <a:t>can be used to engineer molecular-scale changes in structure.  </a:t>
            </a:r>
            <a:endParaRPr sz="1200">
              <a:solidFill>
                <a:schemeClr val="dk2"/>
              </a:solidFill>
              <a:highlight>
                <a:schemeClr val="lt1"/>
              </a:highlight>
            </a:endParaRPr>
          </a:p>
          <a:p>
            <a:pPr indent="0" lvl="0" marL="0" rtl="0" algn="l">
              <a:spcBef>
                <a:spcPts val="1600"/>
              </a:spcBef>
              <a:spcAft>
                <a:spcPts val="0"/>
              </a:spcAft>
              <a:buNone/>
            </a:pPr>
            <a:r>
              <a:rPr lang="en" sz="1200">
                <a:solidFill>
                  <a:srgbClr val="222222"/>
                </a:solidFill>
                <a:highlight>
                  <a:srgbClr val="FFFFFF"/>
                </a:highlight>
              </a:rPr>
              <a:t>Input A binds to distal domains 2 and 4 of the tweezers, causing the tweezers to adopt a closed configuration. Input B displaces the tweezers in binding to input A, releasing the DNA tweezers and allowing them to relax into an open configuration.</a:t>
            </a:r>
            <a:endParaRPr sz="1200">
              <a:solidFill>
                <a:srgbClr val="222222"/>
              </a:solidFill>
              <a:highlight>
                <a:srgbClr val="FFFFFF"/>
              </a:highlight>
            </a:endParaRPr>
          </a:p>
          <a:p>
            <a:pPr indent="0" lvl="0" marL="0" rtl="0" algn="l">
              <a:spcBef>
                <a:spcPts val="1600"/>
              </a:spcBef>
              <a:spcAft>
                <a:spcPts val="0"/>
              </a:spcAft>
              <a:buNone/>
            </a:pPr>
            <a:r>
              <a:rPr b="1" lang="en" sz="1400">
                <a:solidFill>
                  <a:srgbClr val="222222"/>
                </a:solidFill>
                <a:highlight>
                  <a:srgbClr val="FFFFFF"/>
                </a:highlight>
              </a:rPr>
              <a:t>Why this reaction?</a:t>
            </a:r>
            <a:endParaRPr b="1" sz="1400">
              <a:solidFill>
                <a:srgbClr val="222222"/>
              </a:solidFill>
              <a:highlight>
                <a:srgbClr val="FFFFFF"/>
              </a:highlight>
            </a:endParaRPr>
          </a:p>
          <a:p>
            <a:pPr indent="0" lvl="0" marL="0" rtl="0" algn="l">
              <a:spcBef>
                <a:spcPts val="1600"/>
              </a:spcBef>
              <a:spcAft>
                <a:spcPts val="0"/>
              </a:spcAft>
              <a:buNone/>
            </a:pPr>
            <a:r>
              <a:rPr lang="en" sz="1200">
                <a:solidFill>
                  <a:srgbClr val="222222"/>
                </a:solidFill>
                <a:highlight>
                  <a:srgbClr val="FFFFFF"/>
                </a:highlight>
              </a:rPr>
              <a:t>Each reaction step is driven by the formation of </a:t>
            </a:r>
            <a:r>
              <a:rPr b="1" lang="en" sz="1200">
                <a:solidFill>
                  <a:srgbClr val="222222"/>
                </a:solidFill>
                <a:highlight>
                  <a:srgbClr val="FFFFFF"/>
                </a:highlight>
              </a:rPr>
              <a:t>additional base pairs</a:t>
            </a:r>
            <a:r>
              <a:rPr lang="en" sz="1200">
                <a:solidFill>
                  <a:srgbClr val="222222"/>
                </a:solidFill>
                <a:highlight>
                  <a:srgbClr val="FFFFFF"/>
                </a:highlight>
              </a:rPr>
              <a:t> and each full cycle leads to the production of an inert double-stranded by-product.</a:t>
            </a:r>
            <a:endParaRPr sz="1200">
              <a:solidFill>
                <a:srgbClr val="222222"/>
              </a:solidFill>
              <a:highlight>
                <a:srgbClr val="FFFFFF"/>
              </a:highlight>
            </a:endParaRPr>
          </a:p>
          <a:p>
            <a:pPr indent="0" lvl="0" marL="0" rtl="0" algn="l">
              <a:spcBef>
                <a:spcPts val="1600"/>
              </a:spcBef>
              <a:spcAft>
                <a:spcPts val="0"/>
              </a:spcAft>
              <a:buNone/>
            </a:pPr>
            <a:r>
              <a:rPr lang="en" sz="1300">
                <a:solidFill>
                  <a:srgbClr val="222222"/>
                </a:solidFill>
                <a:highlight>
                  <a:srgbClr val="FFFFFF"/>
                </a:highlight>
              </a:rPr>
              <a:t>This method made it possible to form a variety of nanostructures based on differences in sequence, rather than being dependent on the influence of changes in the environment surrounding the DNA (pH, salt, and temperature)</a:t>
            </a:r>
            <a:endParaRPr sz="1300">
              <a:solidFill>
                <a:srgbClr val="222222"/>
              </a:solidFill>
              <a:highlight>
                <a:srgbClr val="FFFFFF"/>
              </a:highlight>
            </a:endParaRPr>
          </a:p>
          <a:p>
            <a:pPr indent="0" lvl="0" marL="0" rtl="0" algn="l">
              <a:spcBef>
                <a:spcPts val="1600"/>
              </a:spcBef>
              <a:spcAft>
                <a:spcPts val="1600"/>
              </a:spcAft>
              <a:buNone/>
            </a:pPr>
            <a:r>
              <a:t/>
            </a:r>
            <a:endParaRPr sz="1200"/>
          </a:p>
        </p:txBody>
      </p:sp>
      <p:pic>
        <p:nvPicPr>
          <p:cNvPr id="143" name="Google Shape;143;p16"/>
          <p:cNvPicPr preferRelativeResize="0"/>
          <p:nvPr/>
        </p:nvPicPr>
        <p:blipFill>
          <a:blip r:embed="rId3">
            <a:alphaModFix/>
          </a:blip>
          <a:stretch>
            <a:fillRect/>
          </a:stretch>
        </p:blipFill>
        <p:spPr>
          <a:xfrm>
            <a:off x="5516750" y="541832"/>
            <a:ext cx="3568400" cy="4194443"/>
          </a:xfrm>
          <a:prstGeom prst="rect">
            <a:avLst/>
          </a:prstGeom>
          <a:noFill/>
          <a:ln>
            <a:noFill/>
          </a:ln>
        </p:spPr>
      </p:pic>
      <p:cxnSp>
        <p:nvCxnSpPr>
          <p:cNvPr id="144" name="Google Shape;144;p16"/>
          <p:cNvCxnSpPr/>
          <p:nvPr/>
        </p:nvCxnSpPr>
        <p:spPr>
          <a:xfrm rot="10800000">
            <a:off x="6509350" y="922275"/>
            <a:ext cx="298200" cy="81300"/>
          </a:xfrm>
          <a:prstGeom prst="straightConnector1">
            <a:avLst/>
          </a:prstGeom>
          <a:noFill/>
          <a:ln cap="flat" cmpd="sng" w="9525">
            <a:solidFill>
              <a:schemeClr val="dk2"/>
            </a:solidFill>
            <a:prstDash val="solid"/>
            <a:round/>
            <a:headEnd len="med" w="med" type="none"/>
            <a:tailEnd len="med" w="med" type="triangle"/>
          </a:ln>
        </p:spPr>
      </p:cxnSp>
      <p:sp>
        <p:nvSpPr>
          <p:cNvPr id="145" name="Google Shape;145;p16"/>
          <p:cNvSpPr txBox="1"/>
          <p:nvPr/>
        </p:nvSpPr>
        <p:spPr>
          <a:xfrm>
            <a:off x="6062350" y="714325"/>
            <a:ext cx="665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Source Sans Pro"/>
                <a:ea typeface="Source Sans Pro"/>
                <a:cs typeface="Source Sans Pro"/>
                <a:sym typeface="Source Sans Pro"/>
              </a:rPr>
              <a:t>Hing</a:t>
            </a:r>
            <a:endParaRPr sz="1100">
              <a:latin typeface="Source Sans Pro"/>
              <a:ea typeface="Source Sans Pro"/>
              <a:cs typeface="Source Sans Pro"/>
              <a:sym typeface="Source Sans Pro"/>
            </a:endParaRPr>
          </a:p>
        </p:txBody>
      </p:sp>
      <p:sp>
        <p:nvSpPr>
          <p:cNvPr id="146" name="Google Shape;146;p16"/>
          <p:cNvSpPr txBox="1"/>
          <p:nvPr/>
        </p:nvSpPr>
        <p:spPr>
          <a:xfrm>
            <a:off x="5700700" y="922275"/>
            <a:ext cx="1214400" cy="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900">
                <a:solidFill>
                  <a:schemeClr val="dk2"/>
                </a:solidFill>
                <a:highlight>
                  <a:schemeClr val="lt1"/>
                </a:highlight>
                <a:latin typeface="Source Sans Pro"/>
                <a:ea typeface="Source Sans Pro"/>
                <a:cs typeface="Source Sans Pro"/>
                <a:sym typeface="Source Sans Pro"/>
              </a:rPr>
              <a:t>short DNA sequence</a:t>
            </a:r>
            <a:endParaRPr sz="1100"/>
          </a:p>
        </p:txBody>
      </p:sp>
      <p:sp>
        <p:nvSpPr>
          <p:cNvPr id="147" name="Google Shape;147;p16"/>
          <p:cNvSpPr txBox="1"/>
          <p:nvPr/>
        </p:nvSpPr>
        <p:spPr>
          <a:xfrm>
            <a:off x="7952775" y="629725"/>
            <a:ext cx="1079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Source Sans Pro"/>
                <a:ea typeface="Source Sans Pro"/>
                <a:cs typeface="Source Sans Pro"/>
                <a:sym typeface="Source Sans Pro"/>
              </a:rPr>
              <a:t>Double helix DNA sequence</a:t>
            </a:r>
            <a:endParaRPr sz="1100">
              <a:latin typeface="Source Sans Pro"/>
              <a:ea typeface="Source Sans Pro"/>
              <a:cs typeface="Source Sans Pro"/>
              <a:sym typeface="Source Sans Pro"/>
            </a:endParaRPr>
          </a:p>
        </p:txBody>
      </p:sp>
      <p:sp>
        <p:nvSpPr>
          <p:cNvPr id="148" name="Google Shape;148;p16"/>
          <p:cNvSpPr txBox="1"/>
          <p:nvPr/>
        </p:nvSpPr>
        <p:spPr>
          <a:xfrm>
            <a:off x="5832950" y="2792300"/>
            <a:ext cx="1214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Source Sans Pro"/>
                <a:ea typeface="Source Sans Pro"/>
                <a:cs typeface="Source Sans Pro"/>
                <a:sym typeface="Source Sans Pro"/>
              </a:rPr>
              <a:t>Single stranded DNA sequence</a:t>
            </a:r>
            <a:endParaRPr sz="1100">
              <a:latin typeface="Source Sans Pro"/>
              <a:ea typeface="Source Sans Pro"/>
              <a:cs typeface="Source Sans Pro"/>
              <a:sym typeface="Source Sans Pro"/>
            </a:endParaRPr>
          </a:p>
        </p:txBody>
      </p:sp>
      <p:sp>
        <p:nvSpPr>
          <p:cNvPr id="149" name="Google Shape;149;p16"/>
          <p:cNvSpPr txBox="1"/>
          <p:nvPr/>
        </p:nvSpPr>
        <p:spPr>
          <a:xfrm>
            <a:off x="7587300" y="3555100"/>
            <a:ext cx="1556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Source Sans Pro"/>
                <a:ea typeface="Source Sans Pro"/>
                <a:cs typeface="Source Sans Pro"/>
                <a:sym typeface="Source Sans Pro"/>
              </a:rPr>
              <a:t>A) </a:t>
            </a:r>
            <a:r>
              <a:rPr lang="en" sz="900">
                <a:latin typeface="Source Sans Pro"/>
                <a:ea typeface="Source Sans Pro"/>
                <a:cs typeface="Source Sans Pro"/>
                <a:sym typeface="Source Sans Pro"/>
              </a:rPr>
              <a:t> Pushing the 2 arms apart</a:t>
            </a:r>
            <a:endParaRPr sz="900">
              <a:latin typeface="Source Sans Pro"/>
              <a:ea typeface="Source Sans Pro"/>
              <a:cs typeface="Source Sans Pro"/>
              <a:sym typeface="Source Sans Pro"/>
            </a:endParaRPr>
          </a:p>
          <a:p>
            <a:pPr indent="0" lvl="0" marL="0" rtl="0" algn="l">
              <a:spcBef>
                <a:spcPts val="0"/>
              </a:spcBef>
              <a:spcAft>
                <a:spcPts val="0"/>
              </a:spcAft>
              <a:buNone/>
            </a:pPr>
            <a:r>
              <a:rPr lang="en" sz="900">
                <a:latin typeface="Source Sans Pro"/>
                <a:ea typeface="Source Sans Pro"/>
                <a:cs typeface="Source Sans Pro"/>
                <a:sym typeface="Source Sans Pro"/>
              </a:rPr>
              <a:t>B) Setting them free</a:t>
            </a:r>
            <a:endParaRPr sz="900">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311700" y="216425"/>
            <a:ext cx="8520600" cy="623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a:highlight>
                  <a:srgbClr val="FFFFFF"/>
                </a:highlight>
              </a:rPr>
              <a:t>Structural DNA Nanotechnology</a:t>
            </a:r>
            <a:endParaRPr>
              <a:highlight>
                <a:srgbClr val="FFFFFF"/>
              </a:highlight>
            </a:endParaRPr>
          </a:p>
          <a:p>
            <a:pPr indent="0" lvl="0" marL="0" rtl="0" algn="l">
              <a:spcBef>
                <a:spcPts val="400"/>
              </a:spcBef>
              <a:spcAft>
                <a:spcPts val="0"/>
              </a:spcAft>
              <a:buNone/>
            </a:pPr>
            <a:r>
              <a:t/>
            </a:r>
            <a:endParaRPr>
              <a:solidFill>
                <a:srgbClr val="274833"/>
              </a:solidFill>
            </a:endParaRPr>
          </a:p>
        </p:txBody>
      </p:sp>
      <p:pic>
        <p:nvPicPr>
          <p:cNvPr id="155" name="Google Shape;155;p17"/>
          <p:cNvPicPr preferRelativeResize="0"/>
          <p:nvPr/>
        </p:nvPicPr>
        <p:blipFill>
          <a:blip r:embed="rId3">
            <a:alphaModFix/>
          </a:blip>
          <a:stretch>
            <a:fillRect/>
          </a:stretch>
        </p:blipFill>
        <p:spPr>
          <a:xfrm>
            <a:off x="6532025" y="2747650"/>
            <a:ext cx="1894050" cy="2056325"/>
          </a:xfrm>
          <a:prstGeom prst="rect">
            <a:avLst/>
          </a:prstGeom>
          <a:noFill/>
          <a:ln>
            <a:noFill/>
          </a:ln>
        </p:spPr>
      </p:pic>
      <p:sp>
        <p:nvSpPr>
          <p:cNvPr id="156" name="Google Shape;156;p17"/>
          <p:cNvSpPr txBox="1"/>
          <p:nvPr/>
        </p:nvSpPr>
        <p:spPr>
          <a:xfrm>
            <a:off x="56150" y="1087800"/>
            <a:ext cx="4156500" cy="2216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050">
              <a:latin typeface="Source Sans Pro"/>
              <a:ea typeface="Source Sans Pro"/>
              <a:cs typeface="Source Sans Pro"/>
              <a:sym typeface="Source Sans Pro"/>
            </a:endParaRPr>
          </a:p>
          <a:p>
            <a:pPr indent="0" lvl="0" marL="457200" rtl="0" algn="just">
              <a:spcBef>
                <a:spcPts val="0"/>
              </a:spcBef>
              <a:spcAft>
                <a:spcPts val="0"/>
              </a:spcAft>
              <a:buNone/>
            </a:pPr>
            <a:r>
              <a:t/>
            </a:r>
            <a:endParaRPr sz="1150">
              <a:latin typeface="Source Sans Pro"/>
              <a:ea typeface="Source Sans Pro"/>
              <a:cs typeface="Source Sans Pro"/>
              <a:sym typeface="Source Sans Pro"/>
            </a:endParaRPr>
          </a:p>
          <a:p>
            <a:pPr indent="-298450" lvl="0" marL="457200" rtl="0" algn="just">
              <a:spcBef>
                <a:spcPts val="0"/>
              </a:spcBef>
              <a:spcAft>
                <a:spcPts val="0"/>
              </a:spcAft>
              <a:buSzPts val="1100"/>
              <a:buFont typeface="Source Sans Pro"/>
              <a:buChar char="●"/>
            </a:pPr>
            <a:r>
              <a:rPr lang="en" sz="1100">
                <a:solidFill>
                  <a:schemeClr val="dk2"/>
                </a:solidFill>
                <a:highlight>
                  <a:srgbClr val="FFFFFF"/>
                </a:highlight>
                <a:latin typeface="Source Sans Pro"/>
                <a:ea typeface="Source Sans Pro"/>
                <a:cs typeface="Source Sans Pro"/>
                <a:sym typeface="Source Sans Pro"/>
              </a:rPr>
              <a:t>In 2006, the emergence of </a:t>
            </a:r>
            <a:r>
              <a:rPr b="1" lang="en" sz="1100">
                <a:solidFill>
                  <a:schemeClr val="dk2"/>
                </a:solidFill>
                <a:highlight>
                  <a:srgbClr val="FFFFFF"/>
                </a:highlight>
                <a:latin typeface="Source Sans Pro"/>
                <a:ea typeface="Source Sans Pro"/>
                <a:cs typeface="Source Sans Pro"/>
                <a:sym typeface="Source Sans Pro"/>
              </a:rPr>
              <a:t>DNA origami</a:t>
            </a:r>
            <a:r>
              <a:rPr lang="en" sz="1100">
                <a:solidFill>
                  <a:schemeClr val="dk2"/>
                </a:solidFill>
                <a:highlight>
                  <a:srgbClr val="FFFFFF"/>
                </a:highlight>
                <a:latin typeface="Source Sans Pro"/>
                <a:ea typeface="Source Sans Pro"/>
                <a:cs typeface="Source Sans Pro"/>
                <a:sym typeface="Source Sans Pro"/>
              </a:rPr>
              <a:t> (a process of DNA self folding) transformed the landscape of structural DNA nanotechnology. The DNA origami method uses a number of short single-stranded DNA (ssDNA) oligonucleotides to direct the folding path of a long ssDNA “scaffold” strand</a:t>
            </a:r>
            <a:endParaRPr sz="1100">
              <a:latin typeface="Source Sans Pro"/>
              <a:ea typeface="Source Sans Pro"/>
              <a:cs typeface="Source Sans Pro"/>
              <a:sym typeface="Source Sans Pro"/>
            </a:endParaRPr>
          </a:p>
          <a:p>
            <a:pPr indent="0" lvl="0" marL="457200" rtl="0" algn="just">
              <a:spcBef>
                <a:spcPts val="0"/>
              </a:spcBef>
              <a:spcAft>
                <a:spcPts val="0"/>
              </a:spcAft>
              <a:buNone/>
            </a:pPr>
            <a:r>
              <a:t/>
            </a:r>
            <a:endParaRPr sz="1100">
              <a:latin typeface="Source Sans Pro"/>
              <a:ea typeface="Source Sans Pro"/>
              <a:cs typeface="Source Sans Pro"/>
              <a:sym typeface="Source Sans Pro"/>
            </a:endParaRPr>
          </a:p>
          <a:p>
            <a:pPr indent="-298450" lvl="0" marL="457200" rtl="0" algn="just">
              <a:spcBef>
                <a:spcPts val="0"/>
              </a:spcBef>
              <a:spcAft>
                <a:spcPts val="0"/>
              </a:spcAft>
              <a:buSzPts val="1100"/>
              <a:buFont typeface="Source Sans Pro"/>
              <a:buChar char="●"/>
            </a:pPr>
            <a:r>
              <a:rPr lang="en" sz="1100">
                <a:solidFill>
                  <a:schemeClr val="dk2"/>
                </a:solidFill>
                <a:highlight>
                  <a:srgbClr val="FFFFFF"/>
                </a:highlight>
                <a:latin typeface="Source Sans Pro"/>
                <a:ea typeface="Source Sans Pro"/>
                <a:cs typeface="Source Sans Pro"/>
                <a:sym typeface="Source Sans Pro"/>
              </a:rPr>
              <a:t>Rothemund used genomic ssDNA from the M13 phage as the scaffold strand (7249 nucleotides) and designed a set of short “staple” strands to selectively bind to distant regions of the scaffold and fold it into a predesigned shape.</a:t>
            </a:r>
            <a:endParaRPr sz="1100">
              <a:latin typeface="Source Sans Pro"/>
              <a:ea typeface="Source Sans Pro"/>
              <a:cs typeface="Source Sans Pro"/>
              <a:sym typeface="Source Sans Pro"/>
            </a:endParaRPr>
          </a:p>
        </p:txBody>
      </p:sp>
      <p:sp>
        <p:nvSpPr>
          <p:cNvPr id="157" name="Google Shape;157;p17"/>
          <p:cNvSpPr txBox="1"/>
          <p:nvPr/>
        </p:nvSpPr>
        <p:spPr>
          <a:xfrm>
            <a:off x="564000" y="787825"/>
            <a:ext cx="8016000" cy="738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chemeClr val="dk2"/>
                </a:solidFill>
                <a:latin typeface="Source Sans Pro"/>
                <a:ea typeface="Source Sans Pro"/>
                <a:cs typeface="Source Sans Pro"/>
                <a:sym typeface="Source Sans Pro"/>
              </a:rPr>
              <a:t>DNAs have been manipulated to construct branched junction structures in one, two, and even three dimensions with distinct geometries. The majority of researchers have used a ‘bottom up’ approach of DNA self-assembly to construct dynamic structures.</a:t>
            </a:r>
            <a:endParaRPr sz="1200"/>
          </a:p>
        </p:txBody>
      </p:sp>
      <p:pic>
        <p:nvPicPr>
          <p:cNvPr id="158" name="Google Shape;158;p17"/>
          <p:cNvPicPr preferRelativeResize="0"/>
          <p:nvPr/>
        </p:nvPicPr>
        <p:blipFill>
          <a:blip r:embed="rId4">
            <a:alphaModFix/>
          </a:blip>
          <a:stretch>
            <a:fillRect/>
          </a:stretch>
        </p:blipFill>
        <p:spPr>
          <a:xfrm>
            <a:off x="4329650" y="1478475"/>
            <a:ext cx="4250351" cy="1269175"/>
          </a:xfrm>
          <a:prstGeom prst="rect">
            <a:avLst/>
          </a:prstGeom>
          <a:noFill/>
          <a:ln>
            <a:noFill/>
          </a:ln>
        </p:spPr>
      </p:pic>
      <p:sp>
        <p:nvSpPr>
          <p:cNvPr id="159" name="Google Shape;159;p17"/>
          <p:cNvSpPr txBox="1"/>
          <p:nvPr/>
        </p:nvSpPr>
        <p:spPr>
          <a:xfrm>
            <a:off x="463625" y="3304200"/>
            <a:ext cx="206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Utility of DNA Origami?</a:t>
            </a:r>
            <a:endParaRPr b="1">
              <a:latin typeface="Source Sans Pro"/>
              <a:ea typeface="Source Sans Pro"/>
              <a:cs typeface="Source Sans Pro"/>
              <a:sym typeface="Source Sans Pro"/>
            </a:endParaRPr>
          </a:p>
        </p:txBody>
      </p:sp>
      <p:cxnSp>
        <p:nvCxnSpPr>
          <p:cNvPr id="160" name="Google Shape;160;p17"/>
          <p:cNvCxnSpPr/>
          <p:nvPr/>
        </p:nvCxnSpPr>
        <p:spPr>
          <a:xfrm flipH="1" rot="10800000">
            <a:off x="2528225" y="3498900"/>
            <a:ext cx="706500" cy="5400"/>
          </a:xfrm>
          <a:prstGeom prst="straightConnector1">
            <a:avLst/>
          </a:prstGeom>
          <a:noFill/>
          <a:ln cap="flat" cmpd="sng" w="9525">
            <a:solidFill>
              <a:schemeClr val="dk2"/>
            </a:solidFill>
            <a:prstDash val="solid"/>
            <a:round/>
            <a:headEnd len="med" w="med" type="none"/>
            <a:tailEnd len="med" w="med" type="triangle"/>
          </a:ln>
        </p:spPr>
      </p:cxnSp>
      <p:cxnSp>
        <p:nvCxnSpPr>
          <p:cNvPr id="161" name="Google Shape;161;p17"/>
          <p:cNvCxnSpPr>
            <a:stCxn id="159" idx="2"/>
          </p:cNvCxnSpPr>
          <p:nvPr/>
        </p:nvCxnSpPr>
        <p:spPr>
          <a:xfrm>
            <a:off x="1495925" y="3704400"/>
            <a:ext cx="0" cy="301800"/>
          </a:xfrm>
          <a:prstGeom prst="straightConnector1">
            <a:avLst/>
          </a:prstGeom>
          <a:noFill/>
          <a:ln cap="flat" cmpd="sng" w="9525">
            <a:solidFill>
              <a:schemeClr val="dk2"/>
            </a:solidFill>
            <a:prstDash val="solid"/>
            <a:round/>
            <a:headEnd len="med" w="med" type="none"/>
            <a:tailEnd len="med" w="med" type="triangle"/>
          </a:ln>
        </p:spPr>
      </p:cxnSp>
      <p:sp>
        <p:nvSpPr>
          <p:cNvPr id="162" name="Google Shape;162;p17"/>
          <p:cNvSpPr txBox="1"/>
          <p:nvPr/>
        </p:nvSpPr>
        <p:spPr>
          <a:xfrm>
            <a:off x="146700" y="4006188"/>
            <a:ext cx="28977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Source Sans Pro"/>
                <a:ea typeface="Source Sans Pro"/>
                <a:cs typeface="Source Sans Pro"/>
                <a:sym typeface="Source Sans Pro"/>
              </a:rPr>
              <a:t>3D DNA origami nanostructures have also been used for modulating and studying enzymatic behavior, such as using a ‘‘nanocage’’ to encapsulate multiple enzymes to improve reaction efficiency</a:t>
            </a:r>
            <a:endParaRPr sz="1100">
              <a:latin typeface="Source Sans Pro"/>
              <a:ea typeface="Source Sans Pro"/>
              <a:cs typeface="Source Sans Pro"/>
              <a:sym typeface="Source Sans Pro"/>
            </a:endParaRPr>
          </a:p>
        </p:txBody>
      </p:sp>
      <p:sp>
        <p:nvSpPr>
          <p:cNvPr id="163" name="Google Shape;163;p17"/>
          <p:cNvSpPr txBox="1"/>
          <p:nvPr/>
        </p:nvSpPr>
        <p:spPr>
          <a:xfrm>
            <a:off x="3383375" y="3304200"/>
            <a:ext cx="30000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Source Sans Pro"/>
                <a:ea typeface="Source Sans Pro"/>
                <a:cs typeface="Source Sans Pro"/>
                <a:sym typeface="Source Sans Pro"/>
              </a:rPr>
              <a:t>This has led to the development of several macroscopic structures with nanometer-size features. It has also been used to produce various kinds of reprogrammable functionalized devices and sensors, some of which will be discussed in this seminar</a:t>
            </a:r>
            <a:endParaRPr sz="1100">
              <a:latin typeface="Source Sans Pro"/>
              <a:ea typeface="Source Sans Pro"/>
              <a:cs typeface="Source Sans Pro"/>
              <a:sym typeface="Source Sans Pro"/>
            </a:endParaRPr>
          </a:p>
        </p:txBody>
      </p:sp>
      <p:sp>
        <p:nvSpPr>
          <p:cNvPr id="164" name="Google Shape;164;p17"/>
          <p:cNvSpPr txBox="1"/>
          <p:nvPr/>
        </p:nvSpPr>
        <p:spPr>
          <a:xfrm rot="5400000">
            <a:off x="8074525" y="3627450"/>
            <a:ext cx="1363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Source Sans Pro"/>
                <a:ea typeface="Source Sans Pro"/>
                <a:cs typeface="Source Sans Pro"/>
                <a:sym typeface="Source Sans Pro"/>
              </a:rPr>
              <a:t>Complex shapes designed using a DNA molecular canvas</a:t>
            </a:r>
            <a:endParaRPr sz="800">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DNA Biological Applications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idx="1" type="body"/>
          </p:nvPr>
        </p:nvSpPr>
        <p:spPr>
          <a:xfrm>
            <a:off x="177150" y="266625"/>
            <a:ext cx="5082300" cy="47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400">
                <a:solidFill>
                  <a:schemeClr val="accent1"/>
                </a:solidFill>
                <a:latin typeface="Raleway"/>
                <a:ea typeface="Raleway"/>
                <a:cs typeface="Raleway"/>
                <a:sym typeface="Raleway"/>
              </a:rPr>
              <a:t>The properties of nanomaterials such as polymers, semiconductors, and metals present diverse advantages for various </a:t>
            </a:r>
            <a:r>
              <a:rPr b="1" lang="en" sz="1400">
                <a:solidFill>
                  <a:schemeClr val="accent1"/>
                </a:solidFill>
                <a:latin typeface="Raleway"/>
                <a:ea typeface="Raleway"/>
                <a:cs typeface="Raleway"/>
                <a:sym typeface="Raleway"/>
              </a:rPr>
              <a:t>In vivo applications</a:t>
            </a:r>
            <a:endParaRPr sz="1400">
              <a:solidFill>
                <a:schemeClr val="accent1"/>
              </a:solidFill>
              <a:latin typeface="Raleway"/>
              <a:ea typeface="Raleway"/>
              <a:cs typeface="Raleway"/>
              <a:sym typeface="Raleway"/>
            </a:endParaRPr>
          </a:p>
          <a:p>
            <a:pPr indent="0" lvl="0" marL="0" rtl="0" algn="l">
              <a:spcBef>
                <a:spcPts val="1600"/>
              </a:spcBef>
              <a:spcAft>
                <a:spcPts val="0"/>
              </a:spcAft>
              <a:buClr>
                <a:schemeClr val="dk2"/>
              </a:buClr>
              <a:buSzPts val="1100"/>
              <a:buFont typeface="Arial"/>
              <a:buNone/>
            </a:pPr>
            <a:r>
              <a:rPr b="1" lang="en" sz="1400">
                <a:solidFill>
                  <a:schemeClr val="accent1"/>
                </a:solidFill>
                <a:latin typeface="Raleway"/>
                <a:ea typeface="Raleway"/>
                <a:cs typeface="Raleway"/>
                <a:sym typeface="Raleway"/>
              </a:rPr>
              <a:t>Nanobiotechnology </a:t>
            </a:r>
            <a:r>
              <a:rPr lang="en" sz="1400">
                <a:solidFill>
                  <a:schemeClr val="accent1"/>
                </a:solidFill>
                <a:latin typeface="Raleway"/>
                <a:ea typeface="Raleway"/>
                <a:cs typeface="Raleway"/>
                <a:sym typeface="Raleway"/>
              </a:rPr>
              <a:t>provides a new perspective in both medicine and pharmacology leading to the development of a new field called </a:t>
            </a:r>
            <a:r>
              <a:rPr b="1" lang="en" sz="1400">
                <a:solidFill>
                  <a:schemeClr val="accent1"/>
                </a:solidFill>
                <a:latin typeface="Raleway"/>
                <a:ea typeface="Raleway"/>
                <a:cs typeface="Raleway"/>
                <a:sym typeface="Raleway"/>
              </a:rPr>
              <a:t>nanomedicine</a:t>
            </a:r>
            <a:r>
              <a:rPr lang="en" sz="1400">
                <a:solidFill>
                  <a:schemeClr val="accent1"/>
                </a:solidFill>
                <a:latin typeface="Raleway"/>
                <a:ea typeface="Raleway"/>
                <a:cs typeface="Raleway"/>
                <a:sym typeface="Raleway"/>
              </a:rPr>
              <a:t>; Pharmaceutical companies are expanding their research to the application of nanotechnology in vital areas of medicine such as </a:t>
            </a:r>
            <a:r>
              <a:rPr b="1" lang="en" sz="1400">
                <a:solidFill>
                  <a:schemeClr val="accent1"/>
                </a:solidFill>
                <a:latin typeface="Raleway"/>
                <a:ea typeface="Raleway"/>
                <a:cs typeface="Raleway"/>
                <a:sym typeface="Raleway"/>
              </a:rPr>
              <a:t>drug delivery</a:t>
            </a:r>
            <a:r>
              <a:rPr lang="en" sz="1400">
                <a:solidFill>
                  <a:schemeClr val="accent1"/>
                </a:solidFill>
                <a:latin typeface="Raleway"/>
                <a:ea typeface="Raleway"/>
                <a:cs typeface="Raleway"/>
                <a:sym typeface="Raleway"/>
              </a:rPr>
              <a:t> and </a:t>
            </a:r>
            <a:r>
              <a:rPr b="1" lang="en" sz="1400">
                <a:solidFill>
                  <a:schemeClr val="accent1"/>
                </a:solidFill>
                <a:latin typeface="Raleway"/>
                <a:ea typeface="Raleway"/>
                <a:cs typeface="Raleway"/>
                <a:sym typeface="Raleway"/>
              </a:rPr>
              <a:t>disease therapy</a:t>
            </a:r>
            <a:endParaRPr b="1" sz="1400">
              <a:solidFill>
                <a:schemeClr val="accent1"/>
              </a:solidFill>
              <a:latin typeface="Raleway"/>
              <a:ea typeface="Raleway"/>
              <a:cs typeface="Raleway"/>
              <a:sym typeface="Raleway"/>
            </a:endParaRPr>
          </a:p>
          <a:p>
            <a:pPr indent="0" lvl="0" marL="0" rtl="0" algn="l">
              <a:spcBef>
                <a:spcPts val="1600"/>
              </a:spcBef>
              <a:spcAft>
                <a:spcPts val="0"/>
              </a:spcAft>
              <a:buClr>
                <a:schemeClr val="dk2"/>
              </a:buClr>
              <a:buSzPts val="1100"/>
              <a:buFont typeface="Arial"/>
              <a:buNone/>
            </a:pPr>
            <a:r>
              <a:rPr b="1" lang="en" sz="2300">
                <a:solidFill>
                  <a:schemeClr val="dk1"/>
                </a:solidFill>
                <a:latin typeface="Raleway"/>
                <a:ea typeface="Raleway"/>
                <a:cs typeface="Raleway"/>
                <a:sym typeface="Raleway"/>
              </a:rPr>
              <a:t>But, we’ve got Challenges!</a:t>
            </a:r>
            <a:endParaRPr b="1" sz="2300">
              <a:solidFill>
                <a:schemeClr val="dk1"/>
              </a:solidFill>
              <a:latin typeface="Raleway"/>
              <a:ea typeface="Raleway"/>
              <a:cs typeface="Raleway"/>
              <a:sym typeface="Raleway"/>
            </a:endParaRPr>
          </a:p>
          <a:p>
            <a:pPr indent="0" lvl="0" marL="0" rtl="0" algn="l">
              <a:spcBef>
                <a:spcPts val="1600"/>
              </a:spcBef>
              <a:spcAft>
                <a:spcPts val="0"/>
              </a:spcAft>
              <a:buClr>
                <a:schemeClr val="dk2"/>
              </a:buClr>
              <a:buSzPts val="1100"/>
              <a:buFont typeface="Arial"/>
              <a:buNone/>
            </a:pPr>
            <a:r>
              <a:rPr lang="en" sz="1400">
                <a:solidFill>
                  <a:schemeClr val="accent1"/>
                </a:solidFill>
                <a:latin typeface="Raleway"/>
                <a:ea typeface="Raleway"/>
                <a:cs typeface="Raleway"/>
                <a:sym typeface="Raleway"/>
              </a:rPr>
              <a:t>Nature has developed an intelligent and complex material at the nanoscale through </a:t>
            </a:r>
            <a:r>
              <a:rPr b="1" lang="en" sz="1400">
                <a:solidFill>
                  <a:schemeClr val="accent1"/>
                </a:solidFill>
                <a:latin typeface="Raleway"/>
                <a:ea typeface="Raleway"/>
                <a:cs typeface="Raleway"/>
                <a:sym typeface="Raleway"/>
              </a:rPr>
              <a:t>millions of years</a:t>
            </a:r>
            <a:r>
              <a:rPr lang="en" sz="1400">
                <a:solidFill>
                  <a:schemeClr val="accent1"/>
                </a:solidFill>
                <a:latin typeface="Raleway"/>
                <a:ea typeface="Raleway"/>
                <a:cs typeface="Raleway"/>
                <a:sym typeface="Raleway"/>
              </a:rPr>
              <a:t> of evolution </a:t>
            </a:r>
            <a:endParaRPr sz="1400">
              <a:solidFill>
                <a:schemeClr val="accent1"/>
              </a:solidFill>
              <a:latin typeface="Raleway"/>
              <a:ea typeface="Raleway"/>
              <a:cs typeface="Raleway"/>
              <a:sym typeface="Raleway"/>
            </a:endParaRPr>
          </a:p>
          <a:p>
            <a:pPr indent="0" lvl="0" marL="0" rtl="0" algn="l">
              <a:spcBef>
                <a:spcPts val="1600"/>
              </a:spcBef>
              <a:spcAft>
                <a:spcPts val="1600"/>
              </a:spcAft>
              <a:buClr>
                <a:schemeClr val="dk2"/>
              </a:buClr>
              <a:buSzPts val="1100"/>
              <a:buFont typeface="Arial"/>
              <a:buNone/>
            </a:pPr>
            <a:r>
              <a:rPr lang="en" sz="1400">
                <a:solidFill>
                  <a:schemeClr val="accent1"/>
                </a:solidFill>
                <a:latin typeface="Raleway"/>
                <a:ea typeface="Raleway"/>
                <a:cs typeface="Raleway"/>
                <a:sym typeface="Raleway"/>
              </a:rPr>
              <a:t>And, A</a:t>
            </a:r>
            <a:r>
              <a:rPr lang="en" sz="1400">
                <a:solidFill>
                  <a:schemeClr val="accent1"/>
                </a:solidFill>
                <a:latin typeface="Raleway"/>
                <a:ea typeface="Raleway"/>
                <a:cs typeface="Raleway"/>
                <a:sym typeface="Raleway"/>
              </a:rPr>
              <a:t>dvances </a:t>
            </a:r>
            <a:r>
              <a:rPr lang="en" sz="1400">
                <a:solidFill>
                  <a:schemeClr val="accent1"/>
                </a:solidFill>
                <a:latin typeface="Raleway"/>
                <a:ea typeface="Raleway"/>
                <a:cs typeface="Raleway"/>
                <a:sym typeface="Raleway"/>
              </a:rPr>
              <a:t>in </a:t>
            </a:r>
            <a:r>
              <a:rPr b="1" lang="en" sz="1400">
                <a:solidFill>
                  <a:schemeClr val="accent1"/>
                </a:solidFill>
                <a:latin typeface="Raleway"/>
                <a:ea typeface="Raleway"/>
                <a:cs typeface="Raleway"/>
                <a:sym typeface="Raleway"/>
              </a:rPr>
              <a:t>structural DNA nanotechnology</a:t>
            </a:r>
            <a:r>
              <a:rPr lang="en" sz="1400">
                <a:solidFill>
                  <a:schemeClr val="accent1"/>
                </a:solidFill>
                <a:latin typeface="Raleway"/>
                <a:ea typeface="Raleway"/>
                <a:cs typeface="Raleway"/>
                <a:sym typeface="Raleway"/>
              </a:rPr>
              <a:t> would create important progress in the nanotechnology field…</a:t>
            </a:r>
            <a:endParaRPr sz="1400">
              <a:solidFill>
                <a:schemeClr val="accent1"/>
              </a:solidFill>
              <a:latin typeface="Raleway"/>
              <a:ea typeface="Raleway"/>
              <a:cs typeface="Raleway"/>
              <a:sym typeface="Raleway"/>
            </a:endParaRPr>
          </a:p>
        </p:txBody>
      </p:sp>
      <p:pic>
        <p:nvPicPr>
          <p:cNvPr id="175" name="Google Shape;175;p19"/>
          <p:cNvPicPr preferRelativeResize="0"/>
          <p:nvPr/>
        </p:nvPicPr>
        <p:blipFill>
          <a:blip r:embed="rId3">
            <a:alphaModFix/>
          </a:blip>
          <a:stretch>
            <a:fillRect/>
          </a:stretch>
        </p:blipFill>
        <p:spPr>
          <a:xfrm>
            <a:off x="5434725" y="822276"/>
            <a:ext cx="3709275" cy="2495450"/>
          </a:xfrm>
          <a:prstGeom prst="rect">
            <a:avLst/>
          </a:prstGeom>
          <a:noFill/>
          <a:ln>
            <a:noFill/>
          </a:ln>
        </p:spPr>
      </p:pic>
      <p:sp>
        <p:nvSpPr>
          <p:cNvPr id="176" name="Google Shape;176;p19"/>
          <p:cNvSpPr txBox="1"/>
          <p:nvPr/>
        </p:nvSpPr>
        <p:spPr>
          <a:xfrm>
            <a:off x="5434756" y="3317725"/>
            <a:ext cx="3709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2"/>
                </a:solidFill>
              </a:rPr>
              <a:t>Structural DNA nanotechnology has applications in modern nanodevice fabrication</a:t>
            </a:r>
            <a:endParaRPr sz="1300">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Cancer and Nanotechnology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idx="1" type="body"/>
          </p:nvPr>
        </p:nvSpPr>
        <p:spPr>
          <a:xfrm>
            <a:off x="209050" y="238075"/>
            <a:ext cx="4512000" cy="42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400">
                <a:solidFill>
                  <a:schemeClr val="dk2"/>
                </a:solidFill>
              </a:rPr>
              <a:t>The Problem</a:t>
            </a:r>
            <a:r>
              <a:rPr lang="en" sz="1400"/>
              <a:t>: More than 10 million people around the world develop some form of Cancer in a single year</a:t>
            </a:r>
            <a:endParaRPr sz="1400"/>
          </a:p>
          <a:p>
            <a:pPr indent="0" lvl="0" marL="0" rtl="0" algn="l">
              <a:spcBef>
                <a:spcPts val="1600"/>
              </a:spcBef>
              <a:spcAft>
                <a:spcPts val="0"/>
              </a:spcAft>
              <a:buClr>
                <a:schemeClr val="dk2"/>
              </a:buClr>
              <a:buSzPts val="1100"/>
              <a:buFont typeface="Arial"/>
              <a:buNone/>
            </a:pPr>
            <a:r>
              <a:rPr lang="en" sz="1400"/>
              <a:t>Cells begin to function and divide abnormally</a:t>
            </a:r>
            <a:endParaRPr sz="1400"/>
          </a:p>
          <a:p>
            <a:pPr indent="0" lvl="0" marL="0" rtl="0" algn="l">
              <a:spcBef>
                <a:spcPts val="1600"/>
              </a:spcBef>
              <a:spcAft>
                <a:spcPts val="0"/>
              </a:spcAft>
              <a:buClr>
                <a:schemeClr val="dk2"/>
              </a:buClr>
              <a:buSzPts val="1100"/>
              <a:buFont typeface="Arial"/>
              <a:buNone/>
            </a:pPr>
            <a:r>
              <a:rPr lang="en" sz="1400"/>
              <a:t>Most cancer therapies require an optimum concentration of chemotherapeutic agents at the tumor site to destroy cancerous cells while diminishing injury to normal cells</a:t>
            </a:r>
            <a:endParaRPr sz="1400"/>
          </a:p>
          <a:p>
            <a:pPr indent="0" lvl="0" marL="0" rtl="0" algn="l">
              <a:spcBef>
                <a:spcPts val="1600"/>
              </a:spcBef>
              <a:spcAft>
                <a:spcPts val="0"/>
              </a:spcAft>
              <a:buClr>
                <a:schemeClr val="dk2"/>
              </a:buClr>
              <a:buSzPts val="1100"/>
              <a:buFont typeface="Arial"/>
              <a:buNone/>
            </a:pPr>
            <a:r>
              <a:t/>
            </a:r>
            <a:endParaRPr b="1" sz="1400">
              <a:solidFill>
                <a:schemeClr val="dk2"/>
              </a:solidFill>
            </a:endParaRPr>
          </a:p>
          <a:p>
            <a:pPr indent="0" lvl="0" marL="0" rtl="0" algn="l">
              <a:spcBef>
                <a:spcPts val="1600"/>
              </a:spcBef>
              <a:spcAft>
                <a:spcPts val="0"/>
              </a:spcAft>
              <a:buClr>
                <a:schemeClr val="dk2"/>
              </a:buClr>
              <a:buSzPts val="1100"/>
              <a:buFont typeface="Arial"/>
              <a:buNone/>
            </a:pPr>
            <a:r>
              <a:rPr b="1" lang="en" sz="1400">
                <a:solidFill>
                  <a:schemeClr val="dk2"/>
                </a:solidFill>
              </a:rPr>
              <a:t>The Possible </a:t>
            </a:r>
            <a:r>
              <a:rPr b="1" lang="en" sz="1400">
                <a:solidFill>
                  <a:schemeClr val="dk2"/>
                </a:solidFill>
              </a:rPr>
              <a:t>Solution</a:t>
            </a:r>
            <a:r>
              <a:rPr lang="en" sz="1400"/>
              <a:t>: Nanotechnology prevent healthy cell loss as an alternative to chemotherapy</a:t>
            </a:r>
            <a:endParaRPr sz="1400"/>
          </a:p>
          <a:p>
            <a:pPr indent="0" lvl="0" marL="0" rtl="0" algn="l">
              <a:spcBef>
                <a:spcPts val="1600"/>
              </a:spcBef>
              <a:spcAft>
                <a:spcPts val="0"/>
              </a:spcAft>
              <a:buClr>
                <a:schemeClr val="dk2"/>
              </a:buClr>
              <a:buSzPts val="1100"/>
              <a:buFont typeface="Arial"/>
              <a:buNone/>
            </a:pPr>
            <a:r>
              <a:rPr lang="en" sz="1400"/>
              <a:t>Development of technologies such as </a:t>
            </a:r>
            <a:r>
              <a:rPr b="1" lang="en" sz="1400"/>
              <a:t>ligand-targeted delivery</a:t>
            </a:r>
            <a:r>
              <a:rPr lang="en" sz="1400"/>
              <a:t> of therapeutic drugs and nanocarriers ranging in sizes from 10 to 100 nm</a:t>
            </a:r>
            <a:endParaRPr sz="1400"/>
          </a:p>
          <a:p>
            <a:pPr indent="0" lvl="0" marL="0" rtl="0" algn="l">
              <a:spcBef>
                <a:spcPts val="1600"/>
              </a:spcBef>
              <a:spcAft>
                <a:spcPts val="1600"/>
              </a:spcAft>
              <a:buClr>
                <a:schemeClr val="dk2"/>
              </a:buClr>
              <a:buSzPts val="1100"/>
              <a:buFont typeface="Arial"/>
              <a:buNone/>
            </a:pPr>
            <a:r>
              <a:rPr lang="en" sz="1400"/>
              <a:t>Nanocarriers: </a:t>
            </a:r>
            <a:r>
              <a:rPr b="1" lang="en" sz="1400"/>
              <a:t>liposomes </a:t>
            </a:r>
            <a:r>
              <a:rPr lang="en" sz="1400"/>
              <a:t>or </a:t>
            </a:r>
            <a:r>
              <a:rPr b="1" lang="en" sz="1400"/>
              <a:t>albumin-based nanoparticle</a:t>
            </a:r>
            <a:endParaRPr sz="1400"/>
          </a:p>
        </p:txBody>
      </p:sp>
      <p:pic>
        <p:nvPicPr>
          <p:cNvPr id="187" name="Google Shape;187;p21"/>
          <p:cNvPicPr preferRelativeResize="0"/>
          <p:nvPr/>
        </p:nvPicPr>
        <p:blipFill rotWithShape="1">
          <a:blip r:embed="rId3">
            <a:alphaModFix/>
          </a:blip>
          <a:srcRect b="10977" l="20164" r="20755" t="2103"/>
          <a:stretch/>
        </p:blipFill>
        <p:spPr>
          <a:xfrm>
            <a:off x="4938600" y="494230"/>
            <a:ext cx="4161301" cy="3101045"/>
          </a:xfrm>
          <a:prstGeom prst="rect">
            <a:avLst/>
          </a:prstGeom>
          <a:noFill/>
          <a:ln>
            <a:noFill/>
          </a:ln>
        </p:spPr>
      </p:pic>
      <p:sp>
        <p:nvSpPr>
          <p:cNvPr id="188" name="Google Shape;188;p21"/>
          <p:cNvSpPr txBox="1"/>
          <p:nvPr/>
        </p:nvSpPr>
        <p:spPr>
          <a:xfrm>
            <a:off x="4970100" y="3595275"/>
            <a:ext cx="409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2"/>
                </a:solidFill>
                <a:latin typeface="Source Sans Pro"/>
                <a:ea typeface="Source Sans Pro"/>
                <a:cs typeface="Source Sans Pro"/>
                <a:sym typeface="Source Sans Pro"/>
              </a:rPr>
              <a:t>Drug deliveries by (a) liposomes and (b) emulsions across a cell membrane </a:t>
            </a:r>
            <a:endParaRPr sz="1200">
              <a:solidFill>
                <a:schemeClr val="lt2"/>
              </a:solidFill>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