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607829-BBC7-49F2-82B7-F9EBB8CC1EF8}" type="datetimeFigureOut">
              <a:rPr lang="en-US" smtClean="0"/>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D9D28-7FE1-4E35-A202-070BB81552CB}" type="slidenum">
              <a:rPr lang="en-US" smtClean="0"/>
              <a:t>‹#›</a:t>
            </a:fld>
            <a:endParaRPr lang="en-US"/>
          </a:p>
        </p:txBody>
      </p:sp>
    </p:spTree>
    <p:extLst>
      <p:ext uri="{BB962C8B-B14F-4D97-AF65-F5344CB8AC3E}">
        <p14:creationId xmlns:p14="http://schemas.microsoft.com/office/powerpoint/2010/main" val="1643923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607829-BBC7-49F2-82B7-F9EBB8CC1EF8}" type="datetimeFigureOut">
              <a:rPr lang="en-US" smtClean="0"/>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D9D28-7FE1-4E35-A202-070BB81552CB}" type="slidenum">
              <a:rPr lang="en-US" smtClean="0"/>
              <a:t>‹#›</a:t>
            </a:fld>
            <a:endParaRPr lang="en-US"/>
          </a:p>
        </p:txBody>
      </p:sp>
    </p:spTree>
    <p:extLst>
      <p:ext uri="{BB962C8B-B14F-4D97-AF65-F5344CB8AC3E}">
        <p14:creationId xmlns:p14="http://schemas.microsoft.com/office/powerpoint/2010/main" val="919487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607829-BBC7-49F2-82B7-F9EBB8CC1EF8}" type="datetimeFigureOut">
              <a:rPr lang="en-US" smtClean="0"/>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D9D28-7FE1-4E35-A202-070BB81552C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00360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607829-BBC7-49F2-82B7-F9EBB8CC1EF8}" type="datetimeFigureOut">
              <a:rPr lang="en-US" smtClean="0"/>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D9D28-7FE1-4E35-A202-070BB81552CB}" type="slidenum">
              <a:rPr lang="en-US" smtClean="0"/>
              <a:t>‹#›</a:t>
            </a:fld>
            <a:endParaRPr lang="en-US"/>
          </a:p>
        </p:txBody>
      </p:sp>
    </p:spTree>
    <p:extLst>
      <p:ext uri="{BB962C8B-B14F-4D97-AF65-F5344CB8AC3E}">
        <p14:creationId xmlns:p14="http://schemas.microsoft.com/office/powerpoint/2010/main" val="351715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607829-BBC7-49F2-82B7-F9EBB8CC1EF8}" type="datetimeFigureOut">
              <a:rPr lang="en-US" smtClean="0"/>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D9D28-7FE1-4E35-A202-070BB81552C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8724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607829-BBC7-49F2-82B7-F9EBB8CC1EF8}" type="datetimeFigureOut">
              <a:rPr lang="en-US" smtClean="0"/>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D9D28-7FE1-4E35-A202-070BB81552CB}" type="slidenum">
              <a:rPr lang="en-US" smtClean="0"/>
              <a:t>‹#›</a:t>
            </a:fld>
            <a:endParaRPr lang="en-US"/>
          </a:p>
        </p:txBody>
      </p:sp>
    </p:spTree>
    <p:extLst>
      <p:ext uri="{BB962C8B-B14F-4D97-AF65-F5344CB8AC3E}">
        <p14:creationId xmlns:p14="http://schemas.microsoft.com/office/powerpoint/2010/main" val="5996623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607829-BBC7-49F2-82B7-F9EBB8CC1EF8}" type="datetimeFigureOut">
              <a:rPr lang="en-US" smtClean="0"/>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D9D28-7FE1-4E35-A202-070BB81552CB}" type="slidenum">
              <a:rPr lang="en-US" smtClean="0"/>
              <a:t>‹#›</a:t>
            </a:fld>
            <a:endParaRPr lang="en-US"/>
          </a:p>
        </p:txBody>
      </p:sp>
    </p:spTree>
    <p:extLst>
      <p:ext uri="{BB962C8B-B14F-4D97-AF65-F5344CB8AC3E}">
        <p14:creationId xmlns:p14="http://schemas.microsoft.com/office/powerpoint/2010/main" val="2859707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607829-BBC7-49F2-82B7-F9EBB8CC1EF8}" type="datetimeFigureOut">
              <a:rPr lang="en-US" smtClean="0"/>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D9D28-7FE1-4E35-A202-070BB81552CB}" type="slidenum">
              <a:rPr lang="en-US" smtClean="0"/>
              <a:t>‹#›</a:t>
            </a:fld>
            <a:endParaRPr lang="en-US"/>
          </a:p>
        </p:txBody>
      </p:sp>
    </p:spTree>
    <p:extLst>
      <p:ext uri="{BB962C8B-B14F-4D97-AF65-F5344CB8AC3E}">
        <p14:creationId xmlns:p14="http://schemas.microsoft.com/office/powerpoint/2010/main" val="366150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607829-BBC7-49F2-82B7-F9EBB8CC1EF8}" type="datetimeFigureOut">
              <a:rPr lang="en-US" smtClean="0"/>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D9D28-7FE1-4E35-A202-070BB81552CB}" type="slidenum">
              <a:rPr lang="en-US" smtClean="0"/>
              <a:t>‹#›</a:t>
            </a:fld>
            <a:endParaRPr lang="en-US"/>
          </a:p>
        </p:txBody>
      </p:sp>
    </p:spTree>
    <p:extLst>
      <p:ext uri="{BB962C8B-B14F-4D97-AF65-F5344CB8AC3E}">
        <p14:creationId xmlns:p14="http://schemas.microsoft.com/office/powerpoint/2010/main" val="388921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607829-BBC7-49F2-82B7-F9EBB8CC1EF8}" type="datetimeFigureOut">
              <a:rPr lang="en-US" smtClean="0"/>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D9D28-7FE1-4E35-A202-070BB81552CB}" type="slidenum">
              <a:rPr lang="en-US" smtClean="0"/>
              <a:t>‹#›</a:t>
            </a:fld>
            <a:endParaRPr lang="en-US"/>
          </a:p>
        </p:txBody>
      </p:sp>
    </p:spTree>
    <p:extLst>
      <p:ext uri="{BB962C8B-B14F-4D97-AF65-F5344CB8AC3E}">
        <p14:creationId xmlns:p14="http://schemas.microsoft.com/office/powerpoint/2010/main" val="1109655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607829-BBC7-49F2-82B7-F9EBB8CC1EF8}" type="datetimeFigureOut">
              <a:rPr lang="en-US" smtClean="0"/>
              <a:t>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4D9D28-7FE1-4E35-A202-070BB81552CB}" type="slidenum">
              <a:rPr lang="en-US" smtClean="0"/>
              <a:t>‹#›</a:t>
            </a:fld>
            <a:endParaRPr lang="en-US"/>
          </a:p>
        </p:txBody>
      </p:sp>
    </p:spTree>
    <p:extLst>
      <p:ext uri="{BB962C8B-B14F-4D97-AF65-F5344CB8AC3E}">
        <p14:creationId xmlns:p14="http://schemas.microsoft.com/office/powerpoint/2010/main" val="1636961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607829-BBC7-49F2-82B7-F9EBB8CC1EF8}" type="datetimeFigureOut">
              <a:rPr lang="en-US" smtClean="0"/>
              <a:t>1/10/2019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4D9D28-7FE1-4E35-A202-070BB81552CB}" type="slidenum">
              <a:rPr lang="en-US" smtClean="0"/>
              <a:t>‹#›</a:t>
            </a:fld>
            <a:endParaRPr lang="en-US"/>
          </a:p>
        </p:txBody>
      </p:sp>
    </p:spTree>
    <p:extLst>
      <p:ext uri="{BB962C8B-B14F-4D97-AF65-F5344CB8AC3E}">
        <p14:creationId xmlns:p14="http://schemas.microsoft.com/office/powerpoint/2010/main" val="2960183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607829-BBC7-49F2-82B7-F9EBB8CC1EF8}" type="datetimeFigureOut">
              <a:rPr lang="en-US" smtClean="0"/>
              <a:t>1/10/2019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4D9D28-7FE1-4E35-A202-070BB81552CB}" type="slidenum">
              <a:rPr lang="en-US" smtClean="0"/>
              <a:t>‹#›</a:t>
            </a:fld>
            <a:endParaRPr lang="en-US"/>
          </a:p>
        </p:txBody>
      </p:sp>
    </p:spTree>
    <p:extLst>
      <p:ext uri="{BB962C8B-B14F-4D97-AF65-F5344CB8AC3E}">
        <p14:creationId xmlns:p14="http://schemas.microsoft.com/office/powerpoint/2010/main" val="2350936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607829-BBC7-49F2-82B7-F9EBB8CC1EF8}" type="datetimeFigureOut">
              <a:rPr lang="en-US" smtClean="0"/>
              <a:t>1/10/2019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4D9D28-7FE1-4E35-A202-070BB81552CB}" type="slidenum">
              <a:rPr lang="en-US" smtClean="0"/>
              <a:t>‹#›</a:t>
            </a:fld>
            <a:endParaRPr lang="en-US"/>
          </a:p>
        </p:txBody>
      </p:sp>
    </p:spTree>
    <p:extLst>
      <p:ext uri="{BB962C8B-B14F-4D97-AF65-F5344CB8AC3E}">
        <p14:creationId xmlns:p14="http://schemas.microsoft.com/office/powerpoint/2010/main" val="2757085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607829-BBC7-49F2-82B7-F9EBB8CC1EF8}" type="datetimeFigureOut">
              <a:rPr lang="en-US" smtClean="0"/>
              <a:t>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4D9D28-7FE1-4E35-A202-070BB81552CB}" type="slidenum">
              <a:rPr lang="en-US" smtClean="0"/>
              <a:t>‹#›</a:t>
            </a:fld>
            <a:endParaRPr lang="en-US"/>
          </a:p>
        </p:txBody>
      </p:sp>
    </p:spTree>
    <p:extLst>
      <p:ext uri="{BB962C8B-B14F-4D97-AF65-F5344CB8AC3E}">
        <p14:creationId xmlns:p14="http://schemas.microsoft.com/office/powerpoint/2010/main" val="2530379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607829-BBC7-49F2-82B7-F9EBB8CC1EF8}" type="datetimeFigureOut">
              <a:rPr lang="en-US" smtClean="0"/>
              <a:t>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4D9D28-7FE1-4E35-A202-070BB81552CB}" type="slidenum">
              <a:rPr lang="en-US" smtClean="0"/>
              <a:t>‹#›</a:t>
            </a:fld>
            <a:endParaRPr lang="en-US"/>
          </a:p>
        </p:txBody>
      </p:sp>
    </p:spTree>
    <p:extLst>
      <p:ext uri="{BB962C8B-B14F-4D97-AF65-F5344CB8AC3E}">
        <p14:creationId xmlns:p14="http://schemas.microsoft.com/office/powerpoint/2010/main" val="4096520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6607829-BBC7-49F2-82B7-F9EBB8CC1EF8}" type="datetimeFigureOut">
              <a:rPr lang="en-US" smtClean="0"/>
              <a:t>1/10/2019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E4D9D28-7FE1-4E35-A202-070BB81552CB}" type="slidenum">
              <a:rPr lang="en-US" smtClean="0"/>
              <a:t>‹#›</a:t>
            </a:fld>
            <a:endParaRPr lang="en-US"/>
          </a:p>
        </p:txBody>
      </p:sp>
    </p:spTree>
    <p:extLst>
      <p:ext uri="{BB962C8B-B14F-4D97-AF65-F5344CB8AC3E}">
        <p14:creationId xmlns:p14="http://schemas.microsoft.com/office/powerpoint/2010/main" val="31106363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7">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9">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13">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3">
              <a:alpha val="88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2" name="Straight Connector 15">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3" name="Straight Connector 17">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Subtitle 2">
            <a:extLst>
              <a:ext uri="{FF2B5EF4-FFF2-40B4-BE49-F238E27FC236}">
                <a16:creationId xmlns:a16="http://schemas.microsoft.com/office/drawing/2014/main" id="{68FA89C7-BA26-495E-8A9B-5E2970902599}"/>
              </a:ext>
            </a:extLst>
          </p:cNvPr>
          <p:cNvSpPr>
            <a:spLocks noGrp="1"/>
          </p:cNvSpPr>
          <p:nvPr>
            <p:ph type="subTitle" idx="1"/>
          </p:nvPr>
        </p:nvSpPr>
        <p:spPr>
          <a:xfrm>
            <a:off x="1507067" y="4050833"/>
            <a:ext cx="7766936" cy="1096899"/>
          </a:xfrm>
        </p:spPr>
        <p:txBody>
          <a:bodyPr>
            <a:normAutofit/>
          </a:bodyPr>
          <a:lstStyle/>
          <a:p>
            <a:r>
              <a:rPr lang="en-US" b="1" dirty="0">
                <a:solidFill>
                  <a:srgbClr val="C00000"/>
                </a:solidFill>
              </a:rPr>
              <a:t>Domain : Chemical test</a:t>
            </a:r>
          </a:p>
        </p:txBody>
      </p:sp>
      <p:sp>
        <p:nvSpPr>
          <p:cNvPr id="2" name="Title 1">
            <a:extLst>
              <a:ext uri="{FF2B5EF4-FFF2-40B4-BE49-F238E27FC236}">
                <a16:creationId xmlns:a16="http://schemas.microsoft.com/office/drawing/2014/main" id="{CCC8E088-2C43-4CBA-A93E-E6676AE16FB3}"/>
              </a:ext>
            </a:extLst>
          </p:cNvPr>
          <p:cNvSpPr>
            <a:spLocks noGrp="1"/>
          </p:cNvSpPr>
          <p:nvPr>
            <p:ph type="ctrTitle"/>
          </p:nvPr>
        </p:nvSpPr>
        <p:spPr>
          <a:xfrm>
            <a:off x="1507067" y="1397000"/>
            <a:ext cx="7766936" cy="2653836"/>
          </a:xfrm>
        </p:spPr>
        <p:txBody>
          <a:bodyPr>
            <a:normAutofit/>
          </a:bodyPr>
          <a:lstStyle/>
          <a:p>
            <a:r>
              <a:rPr lang="en-US" dirty="0"/>
              <a:t>Red Wine Quality Project</a:t>
            </a:r>
          </a:p>
        </p:txBody>
      </p:sp>
    </p:spTree>
    <p:extLst>
      <p:ext uri="{BB962C8B-B14F-4D97-AF65-F5344CB8AC3E}">
        <p14:creationId xmlns:p14="http://schemas.microsoft.com/office/powerpoint/2010/main" val="2020790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6376D-6EC9-4480-A579-3119925AFC4A}"/>
              </a:ext>
            </a:extLst>
          </p:cNvPr>
          <p:cNvSpPr>
            <a:spLocks noGrp="1"/>
          </p:cNvSpPr>
          <p:nvPr>
            <p:ph type="title"/>
          </p:nvPr>
        </p:nvSpPr>
        <p:spPr>
          <a:xfrm>
            <a:off x="677334" y="167813"/>
            <a:ext cx="8596668" cy="1320800"/>
          </a:xfrm>
        </p:spPr>
        <p:txBody>
          <a:bodyPr/>
          <a:lstStyle/>
          <a:p>
            <a:r>
              <a:rPr lang="en-US" dirty="0"/>
              <a:t>Introduction</a:t>
            </a:r>
          </a:p>
        </p:txBody>
      </p:sp>
      <p:sp>
        <p:nvSpPr>
          <p:cNvPr id="3" name="Content Placeholder 2">
            <a:extLst>
              <a:ext uri="{FF2B5EF4-FFF2-40B4-BE49-F238E27FC236}">
                <a16:creationId xmlns:a16="http://schemas.microsoft.com/office/drawing/2014/main" id="{D1AE6555-2E96-41DE-A83A-8EBE380E792F}"/>
              </a:ext>
            </a:extLst>
          </p:cNvPr>
          <p:cNvSpPr>
            <a:spLocks noGrp="1"/>
          </p:cNvSpPr>
          <p:nvPr>
            <p:ph idx="1"/>
          </p:nvPr>
        </p:nvSpPr>
        <p:spPr>
          <a:xfrm>
            <a:off x="677334" y="1488613"/>
            <a:ext cx="9063014" cy="4965196"/>
          </a:xfrm>
        </p:spPr>
        <p:txBody>
          <a:bodyPr>
            <a:normAutofit fontScale="92500" lnSpcReduction="20000"/>
          </a:bodyPr>
          <a:lstStyle/>
          <a:p>
            <a:pPr marL="0" indent="0">
              <a:buNone/>
            </a:pPr>
            <a:r>
              <a:rPr lang="en-US" dirty="0"/>
              <a:t>Machine learning has made its foray into food and beverages as well and it is being applied to assess the quality of produce using different parameters. In this problem, the goal is to model the quality of red wine based on its physical properties. This dataset consists of attributes related to the red wine variant of the Portuguese  wine.</a:t>
            </a:r>
          </a:p>
          <a:p>
            <a:pPr marL="0" indent="0">
              <a:buNone/>
            </a:pPr>
            <a:r>
              <a:rPr lang="en-US" dirty="0"/>
              <a:t>Input Variables:</a:t>
            </a:r>
          </a:p>
          <a:p>
            <a:r>
              <a:rPr lang="en-US" dirty="0"/>
              <a:t>1 - fixed acidity </a:t>
            </a:r>
          </a:p>
          <a:p>
            <a:r>
              <a:rPr lang="en-US" dirty="0"/>
              <a:t>2 - volatile acidity </a:t>
            </a:r>
          </a:p>
          <a:p>
            <a:r>
              <a:rPr lang="en-US" dirty="0"/>
              <a:t>3 - citric acid </a:t>
            </a:r>
          </a:p>
          <a:p>
            <a:r>
              <a:rPr lang="en-US" dirty="0"/>
              <a:t>4 - residual sugar </a:t>
            </a:r>
          </a:p>
          <a:p>
            <a:r>
              <a:rPr lang="en-US" dirty="0"/>
              <a:t>5 - chlorides </a:t>
            </a:r>
          </a:p>
          <a:p>
            <a:r>
              <a:rPr lang="en-US" dirty="0"/>
              <a:t>6 - free sulfur dioxide </a:t>
            </a:r>
          </a:p>
          <a:p>
            <a:r>
              <a:rPr lang="en-US" dirty="0"/>
              <a:t>7 - total sulfur dioxide  </a:t>
            </a:r>
          </a:p>
          <a:p>
            <a:r>
              <a:rPr lang="en-US" dirty="0"/>
              <a:t>8 - density </a:t>
            </a:r>
          </a:p>
          <a:p>
            <a:r>
              <a:rPr lang="en-US" dirty="0"/>
              <a:t>9 - pH </a:t>
            </a:r>
          </a:p>
          <a:p>
            <a:r>
              <a:rPr lang="en-US" dirty="0"/>
              <a:t>10 - sulphates </a:t>
            </a:r>
          </a:p>
          <a:p>
            <a:r>
              <a:rPr lang="en-US" dirty="0"/>
              <a:t>11 - alcohol content</a:t>
            </a:r>
          </a:p>
        </p:txBody>
      </p:sp>
    </p:spTree>
    <p:extLst>
      <p:ext uri="{BB962C8B-B14F-4D97-AF65-F5344CB8AC3E}">
        <p14:creationId xmlns:p14="http://schemas.microsoft.com/office/powerpoint/2010/main" val="2687135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EEC2777-4B58-46E8-A89F-3E7DA96ADF0C}"/>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Sample Dataset</a:t>
            </a:r>
          </a:p>
        </p:txBody>
      </p:sp>
      <p:graphicFrame>
        <p:nvGraphicFramePr>
          <p:cNvPr id="4" name="Content Placeholder 3">
            <a:extLst>
              <a:ext uri="{FF2B5EF4-FFF2-40B4-BE49-F238E27FC236}">
                <a16:creationId xmlns:a16="http://schemas.microsoft.com/office/drawing/2014/main" id="{24E099AE-0625-4373-9985-2D59810384C0}"/>
              </a:ext>
            </a:extLst>
          </p:cNvPr>
          <p:cNvGraphicFramePr>
            <a:graphicFrameLocks noGrp="1"/>
          </p:cNvGraphicFramePr>
          <p:nvPr>
            <p:ph idx="1"/>
          </p:nvPr>
        </p:nvGraphicFramePr>
        <p:xfrm>
          <a:off x="985968" y="1693544"/>
          <a:ext cx="8288041" cy="1780807"/>
        </p:xfrm>
        <a:graphic>
          <a:graphicData uri="http://schemas.openxmlformats.org/drawingml/2006/table">
            <a:tbl>
              <a:tblPr firstRow="1" bandRow="1"/>
              <a:tblGrid>
                <a:gridCol w="620846">
                  <a:extLst>
                    <a:ext uri="{9D8B030D-6E8A-4147-A177-3AD203B41FA5}">
                      <a16:colId xmlns:a16="http://schemas.microsoft.com/office/drawing/2014/main" val="3322969081"/>
                    </a:ext>
                  </a:extLst>
                </a:gridCol>
                <a:gridCol w="658019">
                  <a:extLst>
                    <a:ext uri="{9D8B030D-6E8A-4147-A177-3AD203B41FA5}">
                      <a16:colId xmlns:a16="http://schemas.microsoft.com/office/drawing/2014/main" val="1082118872"/>
                    </a:ext>
                  </a:extLst>
                </a:gridCol>
                <a:gridCol w="517723">
                  <a:extLst>
                    <a:ext uri="{9D8B030D-6E8A-4147-A177-3AD203B41FA5}">
                      <a16:colId xmlns:a16="http://schemas.microsoft.com/office/drawing/2014/main" val="714773878"/>
                    </a:ext>
                  </a:extLst>
                </a:gridCol>
                <a:gridCol w="710780">
                  <a:extLst>
                    <a:ext uri="{9D8B030D-6E8A-4147-A177-3AD203B41FA5}">
                      <a16:colId xmlns:a16="http://schemas.microsoft.com/office/drawing/2014/main" val="781975130"/>
                    </a:ext>
                  </a:extLst>
                </a:gridCol>
                <a:gridCol w="792319">
                  <a:extLst>
                    <a:ext uri="{9D8B030D-6E8A-4147-A177-3AD203B41FA5}">
                      <a16:colId xmlns:a16="http://schemas.microsoft.com/office/drawing/2014/main" val="4286168210"/>
                    </a:ext>
                  </a:extLst>
                </a:gridCol>
                <a:gridCol w="665214">
                  <a:extLst>
                    <a:ext uri="{9D8B030D-6E8A-4147-A177-3AD203B41FA5}">
                      <a16:colId xmlns:a16="http://schemas.microsoft.com/office/drawing/2014/main" val="1519833549"/>
                    </a:ext>
                  </a:extLst>
                </a:gridCol>
                <a:gridCol w="665214">
                  <a:extLst>
                    <a:ext uri="{9D8B030D-6E8A-4147-A177-3AD203B41FA5}">
                      <a16:colId xmlns:a16="http://schemas.microsoft.com/office/drawing/2014/main" val="3342441437"/>
                    </a:ext>
                  </a:extLst>
                </a:gridCol>
                <a:gridCol w="665213">
                  <a:extLst>
                    <a:ext uri="{9D8B030D-6E8A-4147-A177-3AD203B41FA5}">
                      <a16:colId xmlns:a16="http://schemas.microsoft.com/office/drawing/2014/main" val="1404778259"/>
                    </a:ext>
                  </a:extLst>
                </a:gridCol>
                <a:gridCol w="606457">
                  <a:extLst>
                    <a:ext uri="{9D8B030D-6E8A-4147-A177-3AD203B41FA5}">
                      <a16:colId xmlns:a16="http://schemas.microsoft.com/office/drawing/2014/main" val="3874273568"/>
                    </a:ext>
                  </a:extLst>
                </a:gridCol>
                <a:gridCol w="821097">
                  <a:extLst>
                    <a:ext uri="{9D8B030D-6E8A-4147-A177-3AD203B41FA5}">
                      <a16:colId xmlns:a16="http://schemas.microsoft.com/office/drawing/2014/main" val="462363395"/>
                    </a:ext>
                  </a:extLst>
                </a:gridCol>
                <a:gridCol w="665214">
                  <a:extLst>
                    <a:ext uri="{9D8B030D-6E8A-4147-A177-3AD203B41FA5}">
                      <a16:colId xmlns:a16="http://schemas.microsoft.com/office/drawing/2014/main" val="2281543149"/>
                    </a:ext>
                  </a:extLst>
                </a:gridCol>
                <a:gridCol w="628041">
                  <a:extLst>
                    <a:ext uri="{9D8B030D-6E8A-4147-A177-3AD203B41FA5}">
                      <a16:colId xmlns:a16="http://schemas.microsoft.com/office/drawing/2014/main" val="3810925961"/>
                    </a:ext>
                  </a:extLst>
                </a:gridCol>
                <a:gridCol w="271904">
                  <a:extLst>
                    <a:ext uri="{9D8B030D-6E8A-4147-A177-3AD203B41FA5}">
                      <a16:colId xmlns:a16="http://schemas.microsoft.com/office/drawing/2014/main" val="2503745372"/>
                    </a:ext>
                  </a:extLst>
                </a:gridCol>
              </a:tblGrid>
              <a:tr h="565402">
                <a:tc>
                  <a:txBody>
                    <a:bodyPr/>
                    <a:lstStyle/>
                    <a:p>
                      <a:pPr algn="r" fontAlgn="ctr"/>
                      <a:r>
                        <a:rPr lang="en-US" sz="1100" b="1">
                          <a:effectLst/>
                        </a:rPr>
                        <a:t>fixed acidity</a:t>
                      </a:r>
                    </a:p>
                  </a:txBody>
                  <a:tcPr marL="54293" marR="54293" marT="27146" marB="27146" anchor="ctr">
                    <a:lnL>
                      <a:noFill/>
                    </a:lnL>
                    <a:lnR>
                      <a:noFill/>
                    </a:lnR>
                    <a:lnT>
                      <a:noFill/>
                    </a:lnT>
                    <a:lnB>
                      <a:noFill/>
                    </a:lnB>
                  </a:tcPr>
                </a:tc>
                <a:tc>
                  <a:txBody>
                    <a:bodyPr/>
                    <a:lstStyle/>
                    <a:p>
                      <a:pPr algn="r" fontAlgn="ctr"/>
                      <a:r>
                        <a:rPr lang="en-US" sz="1100" b="1">
                          <a:effectLst/>
                        </a:rPr>
                        <a:t>volatile acidity</a:t>
                      </a:r>
                    </a:p>
                  </a:txBody>
                  <a:tcPr marL="54293" marR="54293" marT="27146" marB="27146" anchor="ctr">
                    <a:lnL>
                      <a:noFill/>
                    </a:lnL>
                    <a:lnR>
                      <a:noFill/>
                    </a:lnR>
                    <a:lnT>
                      <a:noFill/>
                    </a:lnT>
                    <a:lnB>
                      <a:noFill/>
                    </a:lnB>
                  </a:tcPr>
                </a:tc>
                <a:tc>
                  <a:txBody>
                    <a:bodyPr/>
                    <a:lstStyle/>
                    <a:p>
                      <a:pPr algn="r" fontAlgn="ctr"/>
                      <a:r>
                        <a:rPr lang="en-US" sz="1100" b="1">
                          <a:effectLst/>
                        </a:rPr>
                        <a:t>citric acid</a:t>
                      </a:r>
                    </a:p>
                  </a:txBody>
                  <a:tcPr marL="54293" marR="54293" marT="27146" marB="27146" anchor="ctr">
                    <a:lnL>
                      <a:noFill/>
                    </a:lnL>
                    <a:lnR>
                      <a:noFill/>
                    </a:lnR>
                    <a:lnT>
                      <a:noFill/>
                    </a:lnT>
                    <a:lnB>
                      <a:noFill/>
                    </a:lnB>
                  </a:tcPr>
                </a:tc>
                <a:tc>
                  <a:txBody>
                    <a:bodyPr/>
                    <a:lstStyle/>
                    <a:p>
                      <a:pPr algn="r" fontAlgn="ctr"/>
                      <a:r>
                        <a:rPr lang="en-US" sz="1100" b="1">
                          <a:effectLst/>
                        </a:rPr>
                        <a:t>residual sugar</a:t>
                      </a:r>
                    </a:p>
                  </a:txBody>
                  <a:tcPr marL="54293" marR="54293" marT="27146" marB="27146" anchor="ctr">
                    <a:lnL>
                      <a:noFill/>
                    </a:lnL>
                    <a:lnR>
                      <a:noFill/>
                    </a:lnR>
                    <a:lnT>
                      <a:noFill/>
                    </a:lnT>
                    <a:lnB>
                      <a:noFill/>
                    </a:lnB>
                  </a:tcPr>
                </a:tc>
                <a:tc>
                  <a:txBody>
                    <a:bodyPr/>
                    <a:lstStyle/>
                    <a:p>
                      <a:pPr algn="r" fontAlgn="ctr"/>
                      <a:r>
                        <a:rPr lang="en-US" sz="1100" b="1">
                          <a:effectLst/>
                        </a:rPr>
                        <a:t>chlorides</a:t>
                      </a:r>
                    </a:p>
                  </a:txBody>
                  <a:tcPr marL="54293" marR="54293" marT="27146" marB="27146" anchor="ctr">
                    <a:lnL>
                      <a:noFill/>
                    </a:lnL>
                    <a:lnR>
                      <a:noFill/>
                    </a:lnR>
                    <a:lnT>
                      <a:noFill/>
                    </a:lnT>
                    <a:lnB>
                      <a:noFill/>
                    </a:lnB>
                  </a:tcPr>
                </a:tc>
                <a:tc>
                  <a:txBody>
                    <a:bodyPr/>
                    <a:lstStyle/>
                    <a:p>
                      <a:pPr algn="r" fontAlgn="ctr"/>
                      <a:r>
                        <a:rPr lang="en-US" sz="1100" b="1">
                          <a:effectLst/>
                        </a:rPr>
                        <a:t>free sulfur dioxide</a:t>
                      </a:r>
                    </a:p>
                  </a:txBody>
                  <a:tcPr marL="54293" marR="54293" marT="27146" marB="27146" anchor="ctr">
                    <a:lnL>
                      <a:noFill/>
                    </a:lnL>
                    <a:lnR>
                      <a:noFill/>
                    </a:lnR>
                    <a:lnT>
                      <a:noFill/>
                    </a:lnT>
                    <a:lnB>
                      <a:noFill/>
                    </a:lnB>
                  </a:tcPr>
                </a:tc>
                <a:tc>
                  <a:txBody>
                    <a:bodyPr/>
                    <a:lstStyle/>
                    <a:p>
                      <a:pPr algn="r" fontAlgn="ctr"/>
                      <a:r>
                        <a:rPr lang="en-US" sz="1100" b="1">
                          <a:effectLst/>
                        </a:rPr>
                        <a:t>total sulfur dioxide</a:t>
                      </a:r>
                    </a:p>
                  </a:txBody>
                  <a:tcPr marL="54293" marR="54293" marT="27146" marB="27146" anchor="ctr">
                    <a:lnL>
                      <a:noFill/>
                    </a:lnL>
                    <a:lnR>
                      <a:noFill/>
                    </a:lnR>
                    <a:lnT>
                      <a:noFill/>
                    </a:lnT>
                    <a:lnB>
                      <a:noFill/>
                    </a:lnB>
                  </a:tcPr>
                </a:tc>
                <a:tc>
                  <a:txBody>
                    <a:bodyPr/>
                    <a:lstStyle/>
                    <a:p>
                      <a:pPr algn="r" fontAlgn="ctr"/>
                      <a:r>
                        <a:rPr lang="en-US" sz="1100" b="1">
                          <a:effectLst/>
                        </a:rPr>
                        <a:t>density</a:t>
                      </a:r>
                    </a:p>
                  </a:txBody>
                  <a:tcPr marL="54293" marR="54293" marT="27146" marB="27146" anchor="ctr">
                    <a:lnL>
                      <a:noFill/>
                    </a:lnL>
                    <a:lnR>
                      <a:noFill/>
                    </a:lnR>
                    <a:lnT>
                      <a:noFill/>
                    </a:lnT>
                    <a:lnB>
                      <a:noFill/>
                    </a:lnB>
                  </a:tcPr>
                </a:tc>
                <a:tc>
                  <a:txBody>
                    <a:bodyPr/>
                    <a:lstStyle/>
                    <a:p>
                      <a:pPr algn="r" fontAlgn="ctr"/>
                      <a:r>
                        <a:rPr lang="en-US" sz="1100" b="1">
                          <a:effectLst/>
                        </a:rPr>
                        <a:t>pH</a:t>
                      </a:r>
                    </a:p>
                  </a:txBody>
                  <a:tcPr marL="54293" marR="54293" marT="27146" marB="27146" anchor="ctr">
                    <a:lnL>
                      <a:noFill/>
                    </a:lnL>
                    <a:lnR>
                      <a:noFill/>
                    </a:lnR>
                    <a:lnT>
                      <a:noFill/>
                    </a:lnT>
                    <a:lnB>
                      <a:noFill/>
                    </a:lnB>
                  </a:tcPr>
                </a:tc>
                <a:tc>
                  <a:txBody>
                    <a:bodyPr/>
                    <a:lstStyle/>
                    <a:p>
                      <a:pPr algn="r" fontAlgn="ctr"/>
                      <a:r>
                        <a:rPr lang="en-US" sz="1100" b="1">
                          <a:effectLst/>
                        </a:rPr>
                        <a:t>sulphates</a:t>
                      </a:r>
                    </a:p>
                  </a:txBody>
                  <a:tcPr marL="54293" marR="54293" marT="27146" marB="27146" anchor="ctr">
                    <a:lnL>
                      <a:noFill/>
                    </a:lnL>
                    <a:lnR>
                      <a:noFill/>
                    </a:lnR>
                    <a:lnT>
                      <a:noFill/>
                    </a:lnT>
                    <a:lnB>
                      <a:noFill/>
                    </a:lnB>
                  </a:tcPr>
                </a:tc>
                <a:tc>
                  <a:txBody>
                    <a:bodyPr/>
                    <a:lstStyle/>
                    <a:p>
                      <a:pPr algn="r" fontAlgn="ctr"/>
                      <a:r>
                        <a:rPr lang="en-US" sz="1100" b="1">
                          <a:effectLst/>
                        </a:rPr>
                        <a:t>alcohol</a:t>
                      </a:r>
                    </a:p>
                  </a:txBody>
                  <a:tcPr marL="54293" marR="54293" marT="27146" marB="27146" anchor="ctr">
                    <a:lnL>
                      <a:noFill/>
                    </a:lnL>
                    <a:lnR>
                      <a:noFill/>
                    </a:lnR>
                    <a:lnT>
                      <a:noFill/>
                    </a:lnT>
                    <a:lnB>
                      <a:noFill/>
                    </a:lnB>
                  </a:tcPr>
                </a:tc>
                <a:tc>
                  <a:txBody>
                    <a:bodyPr/>
                    <a:lstStyle/>
                    <a:p>
                      <a:pPr algn="r" fontAlgn="ctr"/>
                      <a:r>
                        <a:rPr lang="en-US" sz="1100" b="1">
                          <a:effectLst/>
                        </a:rPr>
                        <a:t>quality</a:t>
                      </a:r>
                    </a:p>
                  </a:txBody>
                  <a:tcPr marL="54293" marR="54293" marT="27146" marB="27146" anchor="ctr">
                    <a:lnL>
                      <a:noFill/>
                    </a:lnL>
                    <a:lnR>
                      <a:noFill/>
                    </a:lnR>
                    <a:lnT>
                      <a:noFill/>
                    </a:lnT>
                    <a:lnB>
                      <a:noFill/>
                    </a:lnB>
                  </a:tcPr>
                </a:tc>
                <a:tc>
                  <a:txBody>
                    <a:bodyPr/>
                    <a:lstStyle/>
                    <a:p>
                      <a:endParaRPr lang="en-US" sz="1100"/>
                    </a:p>
                  </a:txBody>
                  <a:tcPr marL="54293" marR="54293" marT="27146" marB="27146">
                    <a:lnL>
                      <a:noFill/>
                    </a:lnL>
                  </a:tcPr>
                </a:tc>
                <a:extLst>
                  <a:ext uri="{0D108BD9-81ED-4DB2-BD59-A6C34878D82A}">
                    <a16:rowId xmlns:a16="http://schemas.microsoft.com/office/drawing/2014/main" val="2505162583"/>
                  </a:ext>
                </a:extLst>
              </a:tr>
              <a:tr h="243081">
                <a:tc>
                  <a:txBody>
                    <a:bodyPr/>
                    <a:lstStyle/>
                    <a:p>
                      <a:pPr algn="r" fontAlgn="ctr"/>
                      <a:r>
                        <a:rPr lang="en-US" sz="1100" b="1">
                          <a:effectLst/>
                        </a:rPr>
                        <a:t>0</a:t>
                      </a:r>
                    </a:p>
                  </a:txBody>
                  <a:tcPr marL="54293" marR="54293" marT="27146" marB="27146" anchor="ctr">
                    <a:lnL>
                      <a:noFill/>
                    </a:lnL>
                    <a:lnR>
                      <a:noFill/>
                    </a:lnR>
                    <a:lnT>
                      <a:noFill/>
                    </a:lnT>
                    <a:lnB>
                      <a:noFill/>
                    </a:lnB>
                    <a:solidFill>
                      <a:srgbClr val="F5F5F5"/>
                    </a:solidFill>
                  </a:tcPr>
                </a:tc>
                <a:tc>
                  <a:txBody>
                    <a:bodyPr/>
                    <a:lstStyle/>
                    <a:p>
                      <a:pPr algn="r" fontAlgn="ctr"/>
                      <a:r>
                        <a:rPr lang="en-US" sz="1100">
                          <a:effectLst/>
                        </a:rPr>
                        <a:t>7.4</a:t>
                      </a:r>
                    </a:p>
                  </a:txBody>
                  <a:tcPr marL="54293" marR="54293" marT="27146" marB="27146" anchor="ctr">
                    <a:lnL>
                      <a:noFill/>
                    </a:lnL>
                    <a:lnR>
                      <a:noFill/>
                    </a:lnR>
                    <a:lnT>
                      <a:noFill/>
                    </a:lnT>
                    <a:lnB>
                      <a:noFill/>
                    </a:lnB>
                    <a:solidFill>
                      <a:srgbClr val="F5F5F5"/>
                    </a:solidFill>
                  </a:tcPr>
                </a:tc>
                <a:tc>
                  <a:txBody>
                    <a:bodyPr/>
                    <a:lstStyle/>
                    <a:p>
                      <a:pPr algn="r" fontAlgn="ctr"/>
                      <a:r>
                        <a:rPr lang="en-US" sz="1100">
                          <a:effectLst/>
                        </a:rPr>
                        <a:t>0.70</a:t>
                      </a:r>
                    </a:p>
                  </a:txBody>
                  <a:tcPr marL="54293" marR="54293" marT="27146" marB="27146" anchor="ctr">
                    <a:lnL>
                      <a:noFill/>
                    </a:lnL>
                    <a:lnR>
                      <a:noFill/>
                    </a:lnR>
                    <a:lnT>
                      <a:noFill/>
                    </a:lnT>
                    <a:lnB>
                      <a:noFill/>
                    </a:lnB>
                    <a:solidFill>
                      <a:srgbClr val="F5F5F5"/>
                    </a:solidFill>
                  </a:tcPr>
                </a:tc>
                <a:tc>
                  <a:txBody>
                    <a:bodyPr/>
                    <a:lstStyle/>
                    <a:p>
                      <a:pPr algn="r" fontAlgn="ctr"/>
                      <a:r>
                        <a:rPr lang="en-US" sz="1100">
                          <a:effectLst/>
                        </a:rPr>
                        <a:t>0.00</a:t>
                      </a:r>
                    </a:p>
                  </a:txBody>
                  <a:tcPr marL="54293" marR="54293" marT="27146" marB="27146" anchor="ctr">
                    <a:lnL>
                      <a:noFill/>
                    </a:lnL>
                    <a:lnR>
                      <a:noFill/>
                    </a:lnR>
                    <a:lnT>
                      <a:noFill/>
                    </a:lnT>
                    <a:lnB>
                      <a:noFill/>
                    </a:lnB>
                    <a:solidFill>
                      <a:srgbClr val="F5F5F5"/>
                    </a:solidFill>
                  </a:tcPr>
                </a:tc>
                <a:tc>
                  <a:txBody>
                    <a:bodyPr/>
                    <a:lstStyle/>
                    <a:p>
                      <a:pPr algn="r" fontAlgn="ctr"/>
                      <a:r>
                        <a:rPr lang="en-US" sz="1100">
                          <a:effectLst/>
                        </a:rPr>
                        <a:t>1.9</a:t>
                      </a:r>
                    </a:p>
                  </a:txBody>
                  <a:tcPr marL="54293" marR="54293" marT="27146" marB="27146" anchor="ctr">
                    <a:lnL>
                      <a:noFill/>
                    </a:lnL>
                    <a:lnR>
                      <a:noFill/>
                    </a:lnR>
                    <a:lnT>
                      <a:noFill/>
                    </a:lnT>
                    <a:lnB>
                      <a:noFill/>
                    </a:lnB>
                    <a:solidFill>
                      <a:srgbClr val="F5F5F5"/>
                    </a:solidFill>
                  </a:tcPr>
                </a:tc>
                <a:tc>
                  <a:txBody>
                    <a:bodyPr/>
                    <a:lstStyle/>
                    <a:p>
                      <a:pPr algn="r" fontAlgn="ctr"/>
                      <a:r>
                        <a:rPr lang="en-US" sz="1100">
                          <a:effectLst/>
                        </a:rPr>
                        <a:t>0.076</a:t>
                      </a:r>
                    </a:p>
                  </a:txBody>
                  <a:tcPr marL="54293" marR="54293" marT="27146" marB="27146" anchor="ctr">
                    <a:lnL>
                      <a:noFill/>
                    </a:lnL>
                    <a:lnR>
                      <a:noFill/>
                    </a:lnR>
                    <a:lnT>
                      <a:noFill/>
                    </a:lnT>
                    <a:lnB>
                      <a:noFill/>
                    </a:lnB>
                    <a:solidFill>
                      <a:srgbClr val="F5F5F5"/>
                    </a:solidFill>
                  </a:tcPr>
                </a:tc>
                <a:tc>
                  <a:txBody>
                    <a:bodyPr/>
                    <a:lstStyle/>
                    <a:p>
                      <a:pPr algn="r" fontAlgn="ctr"/>
                      <a:r>
                        <a:rPr lang="en-US" sz="1100">
                          <a:effectLst/>
                        </a:rPr>
                        <a:t>11.0</a:t>
                      </a:r>
                    </a:p>
                  </a:txBody>
                  <a:tcPr marL="54293" marR="54293" marT="27146" marB="27146" anchor="ctr">
                    <a:lnL>
                      <a:noFill/>
                    </a:lnL>
                    <a:lnR>
                      <a:noFill/>
                    </a:lnR>
                    <a:lnT>
                      <a:noFill/>
                    </a:lnT>
                    <a:lnB>
                      <a:noFill/>
                    </a:lnB>
                    <a:solidFill>
                      <a:srgbClr val="F5F5F5"/>
                    </a:solidFill>
                  </a:tcPr>
                </a:tc>
                <a:tc>
                  <a:txBody>
                    <a:bodyPr/>
                    <a:lstStyle/>
                    <a:p>
                      <a:pPr algn="r" fontAlgn="ctr"/>
                      <a:r>
                        <a:rPr lang="en-US" sz="1100">
                          <a:effectLst/>
                        </a:rPr>
                        <a:t>34.0</a:t>
                      </a:r>
                    </a:p>
                  </a:txBody>
                  <a:tcPr marL="54293" marR="54293" marT="27146" marB="27146" anchor="ctr">
                    <a:lnL>
                      <a:noFill/>
                    </a:lnL>
                    <a:lnR>
                      <a:noFill/>
                    </a:lnR>
                    <a:lnT>
                      <a:noFill/>
                    </a:lnT>
                    <a:lnB>
                      <a:noFill/>
                    </a:lnB>
                    <a:solidFill>
                      <a:srgbClr val="F5F5F5"/>
                    </a:solidFill>
                  </a:tcPr>
                </a:tc>
                <a:tc>
                  <a:txBody>
                    <a:bodyPr/>
                    <a:lstStyle/>
                    <a:p>
                      <a:pPr algn="r" fontAlgn="ctr"/>
                      <a:r>
                        <a:rPr lang="en-US" sz="1100">
                          <a:effectLst/>
                        </a:rPr>
                        <a:t>0.9978</a:t>
                      </a:r>
                    </a:p>
                  </a:txBody>
                  <a:tcPr marL="54293" marR="54293" marT="27146" marB="27146" anchor="ctr">
                    <a:lnL>
                      <a:noFill/>
                    </a:lnL>
                    <a:lnR>
                      <a:noFill/>
                    </a:lnR>
                    <a:lnT>
                      <a:noFill/>
                    </a:lnT>
                    <a:lnB>
                      <a:noFill/>
                    </a:lnB>
                    <a:solidFill>
                      <a:srgbClr val="F5F5F5"/>
                    </a:solidFill>
                  </a:tcPr>
                </a:tc>
                <a:tc>
                  <a:txBody>
                    <a:bodyPr/>
                    <a:lstStyle/>
                    <a:p>
                      <a:pPr algn="r" fontAlgn="ctr"/>
                      <a:r>
                        <a:rPr lang="en-US" sz="1100">
                          <a:effectLst/>
                        </a:rPr>
                        <a:t>3.51</a:t>
                      </a:r>
                    </a:p>
                  </a:txBody>
                  <a:tcPr marL="54293" marR="54293" marT="27146" marB="27146" anchor="ctr">
                    <a:lnL>
                      <a:noFill/>
                    </a:lnL>
                    <a:lnR>
                      <a:noFill/>
                    </a:lnR>
                    <a:lnT>
                      <a:noFill/>
                    </a:lnT>
                    <a:lnB>
                      <a:noFill/>
                    </a:lnB>
                    <a:solidFill>
                      <a:srgbClr val="F5F5F5"/>
                    </a:solidFill>
                  </a:tcPr>
                </a:tc>
                <a:tc>
                  <a:txBody>
                    <a:bodyPr/>
                    <a:lstStyle/>
                    <a:p>
                      <a:pPr algn="r" fontAlgn="ctr"/>
                      <a:r>
                        <a:rPr lang="en-US" sz="1100">
                          <a:effectLst/>
                        </a:rPr>
                        <a:t>0.56</a:t>
                      </a:r>
                    </a:p>
                  </a:txBody>
                  <a:tcPr marL="54293" marR="54293" marT="27146" marB="27146" anchor="ctr">
                    <a:lnL>
                      <a:noFill/>
                    </a:lnL>
                    <a:lnR>
                      <a:noFill/>
                    </a:lnR>
                    <a:lnT>
                      <a:noFill/>
                    </a:lnT>
                    <a:lnB>
                      <a:noFill/>
                    </a:lnB>
                    <a:solidFill>
                      <a:srgbClr val="F5F5F5"/>
                    </a:solidFill>
                  </a:tcPr>
                </a:tc>
                <a:tc>
                  <a:txBody>
                    <a:bodyPr/>
                    <a:lstStyle/>
                    <a:p>
                      <a:pPr algn="r" fontAlgn="ctr"/>
                      <a:r>
                        <a:rPr lang="en-US" sz="1100">
                          <a:effectLst/>
                        </a:rPr>
                        <a:t>9.4</a:t>
                      </a:r>
                    </a:p>
                  </a:txBody>
                  <a:tcPr marL="54293" marR="54293" marT="27146" marB="27146" anchor="ctr">
                    <a:lnL>
                      <a:noFill/>
                    </a:lnL>
                    <a:lnR>
                      <a:noFill/>
                    </a:lnR>
                    <a:lnT>
                      <a:noFill/>
                    </a:lnT>
                    <a:lnB>
                      <a:noFill/>
                    </a:lnB>
                    <a:solidFill>
                      <a:srgbClr val="F5F5F5"/>
                    </a:solidFill>
                  </a:tcPr>
                </a:tc>
                <a:tc>
                  <a:txBody>
                    <a:bodyPr/>
                    <a:lstStyle/>
                    <a:p>
                      <a:pPr algn="r" fontAlgn="ctr"/>
                      <a:r>
                        <a:rPr lang="en-US" sz="1100">
                          <a:effectLst/>
                        </a:rPr>
                        <a:t>5</a:t>
                      </a:r>
                    </a:p>
                  </a:txBody>
                  <a:tcPr marL="54293" marR="54293" marT="27146" marB="27146" anchor="ctr">
                    <a:lnL>
                      <a:noFill/>
                    </a:lnL>
                    <a:lnR>
                      <a:noFill/>
                    </a:lnR>
                    <a:lnB>
                      <a:noFill/>
                    </a:lnB>
                    <a:solidFill>
                      <a:srgbClr val="F5F5F5"/>
                    </a:solidFill>
                  </a:tcPr>
                </a:tc>
                <a:extLst>
                  <a:ext uri="{0D108BD9-81ED-4DB2-BD59-A6C34878D82A}">
                    <a16:rowId xmlns:a16="http://schemas.microsoft.com/office/drawing/2014/main" val="2684924737"/>
                  </a:ext>
                </a:extLst>
              </a:tr>
              <a:tr h="243081">
                <a:tc>
                  <a:txBody>
                    <a:bodyPr/>
                    <a:lstStyle/>
                    <a:p>
                      <a:pPr algn="r" fontAlgn="ctr"/>
                      <a:r>
                        <a:rPr lang="en-US" sz="1100" b="1">
                          <a:effectLst/>
                        </a:rPr>
                        <a:t>1</a:t>
                      </a:r>
                    </a:p>
                  </a:txBody>
                  <a:tcPr marL="54293" marR="54293" marT="27146" marB="27146" anchor="ctr">
                    <a:lnL>
                      <a:noFill/>
                    </a:lnL>
                    <a:lnR>
                      <a:noFill/>
                    </a:lnR>
                    <a:lnT>
                      <a:noFill/>
                    </a:lnT>
                    <a:lnB>
                      <a:noFill/>
                    </a:lnB>
                  </a:tcPr>
                </a:tc>
                <a:tc>
                  <a:txBody>
                    <a:bodyPr/>
                    <a:lstStyle/>
                    <a:p>
                      <a:pPr algn="r" fontAlgn="ctr"/>
                      <a:r>
                        <a:rPr lang="en-US" sz="1100">
                          <a:effectLst/>
                        </a:rPr>
                        <a:t>7.8</a:t>
                      </a:r>
                    </a:p>
                  </a:txBody>
                  <a:tcPr marL="54293" marR="54293" marT="27146" marB="27146" anchor="ctr">
                    <a:lnL>
                      <a:noFill/>
                    </a:lnL>
                    <a:lnR>
                      <a:noFill/>
                    </a:lnR>
                    <a:lnT>
                      <a:noFill/>
                    </a:lnT>
                    <a:lnB>
                      <a:noFill/>
                    </a:lnB>
                  </a:tcPr>
                </a:tc>
                <a:tc>
                  <a:txBody>
                    <a:bodyPr/>
                    <a:lstStyle/>
                    <a:p>
                      <a:pPr algn="r" fontAlgn="ctr"/>
                      <a:r>
                        <a:rPr lang="en-US" sz="1100">
                          <a:effectLst/>
                        </a:rPr>
                        <a:t>0.88</a:t>
                      </a:r>
                    </a:p>
                  </a:txBody>
                  <a:tcPr marL="54293" marR="54293" marT="27146" marB="27146" anchor="ctr">
                    <a:lnL>
                      <a:noFill/>
                    </a:lnL>
                    <a:lnR>
                      <a:noFill/>
                    </a:lnR>
                    <a:lnT>
                      <a:noFill/>
                    </a:lnT>
                    <a:lnB>
                      <a:noFill/>
                    </a:lnB>
                  </a:tcPr>
                </a:tc>
                <a:tc>
                  <a:txBody>
                    <a:bodyPr/>
                    <a:lstStyle/>
                    <a:p>
                      <a:pPr algn="r" fontAlgn="ctr"/>
                      <a:r>
                        <a:rPr lang="en-US" sz="1100">
                          <a:effectLst/>
                        </a:rPr>
                        <a:t>0.00</a:t>
                      </a:r>
                    </a:p>
                  </a:txBody>
                  <a:tcPr marL="54293" marR="54293" marT="27146" marB="27146" anchor="ctr">
                    <a:lnL>
                      <a:noFill/>
                    </a:lnL>
                    <a:lnR>
                      <a:noFill/>
                    </a:lnR>
                    <a:lnT>
                      <a:noFill/>
                    </a:lnT>
                    <a:lnB>
                      <a:noFill/>
                    </a:lnB>
                  </a:tcPr>
                </a:tc>
                <a:tc>
                  <a:txBody>
                    <a:bodyPr/>
                    <a:lstStyle/>
                    <a:p>
                      <a:pPr algn="r" fontAlgn="ctr"/>
                      <a:r>
                        <a:rPr lang="en-US" sz="1100">
                          <a:effectLst/>
                        </a:rPr>
                        <a:t>2.6</a:t>
                      </a:r>
                    </a:p>
                  </a:txBody>
                  <a:tcPr marL="54293" marR="54293" marT="27146" marB="27146" anchor="ctr">
                    <a:lnL>
                      <a:noFill/>
                    </a:lnL>
                    <a:lnR>
                      <a:noFill/>
                    </a:lnR>
                    <a:lnT>
                      <a:noFill/>
                    </a:lnT>
                    <a:lnB>
                      <a:noFill/>
                    </a:lnB>
                  </a:tcPr>
                </a:tc>
                <a:tc>
                  <a:txBody>
                    <a:bodyPr/>
                    <a:lstStyle/>
                    <a:p>
                      <a:pPr algn="r" fontAlgn="ctr"/>
                      <a:r>
                        <a:rPr lang="en-US" sz="1100">
                          <a:effectLst/>
                        </a:rPr>
                        <a:t>0.098</a:t>
                      </a:r>
                    </a:p>
                  </a:txBody>
                  <a:tcPr marL="54293" marR="54293" marT="27146" marB="27146" anchor="ctr">
                    <a:lnL>
                      <a:noFill/>
                    </a:lnL>
                    <a:lnR>
                      <a:noFill/>
                    </a:lnR>
                    <a:lnT>
                      <a:noFill/>
                    </a:lnT>
                    <a:lnB>
                      <a:noFill/>
                    </a:lnB>
                  </a:tcPr>
                </a:tc>
                <a:tc>
                  <a:txBody>
                    <a:bodyPr/>
                    <a:lstStyle/>
                    <a:p>
                      <a:pPr algn="r" fontAlgn="ctr"/>
                      <a:r>
                        <a:rPr lang="en-US" sz="1100">
                          <a:effectLst/>
                        </a:rPr>
                        <a:t>25.0</a:t>
                      </a:r>
                    </a:p>
                  </a:txBody>
                  <a:tcPr marL="54293" marR="54293" marT="27146" marB="27146" anchor="ctr">
                    <a:lnL>
                      <a:noFill/>
                    </a:lnL>
                    <a:lnR>
                      <a:noFill/>
                    </a:lnR>
                    <a:lnT>
                      <a:noFill/>
                    </a:lnT>
                    <a:lnB>
                      <a:noFill/>
                    </a:lnB>
                  </a:tcPr>
                </a:tc>
                <a:tc>
                  <a:txBody>
                    <a:bodyPr/>
                    <a:lstStyle/>
                    <a:p>
                      <a:pPr algn="r" fontAlgn="ctr"/>
                      <a:r>
                        <a:rPr lang="en-US" sz="1100">
                          <a:effectLst/>
                        </a:rPr>
                        <a:t>67.0</a:t>
                      </a:r>
                    </a:p>
                  </a:txBody>
                  <a:tcPr marL="54293" marR="54293" marT="27146" marB="27146" anchor="ctr">
                    <a:lnL>
                      <a:noFill/>
                    </a:lnL>
                    <a:lnR>
                      <a:noFill/>
                    </a:lnR>
                    <a:lnT>
                      <a:noFill/>
                    </a:lnT>
                    <a:lnB>
                      <a:noFill/>
                    </a:lnB>
                  </a:tcPr>
                </a:tc>
                <a:tc>
                  <a:txBody>
                    <a:bodyPr/>
                    <a:lstStyle/>
                    <a:p>
                      <a:pPr algn="r" fontAlgn="ctr"/>
                      <a:r>
                        <a:rPr lang="en-US" sz="1100">
                          <a:effectLst/>
                        </a:rPr>
                        <a:t>0.9968</a:t>
                      </a:r>
                    </a:p>
                  </a:txBody>
                  <a:tcPr marL="54293" marR="54293" marT="27146" marB="27146" anchor="ctr">
                    <a:lnL>
                      <a:noFill/>
                    </a:lnL>
                    <a:lnR>
                      <a:noFill/>
                    </a:lnR>
                    <a:lnT>
                      <a:noFill/>
                    </a:lnT>
                    <a:lnB>
                      <a:noFill/>
                    </a:lnB>
                  </a:tcPr>
                </a:tc>
                <a:tc>
                  <a:txBody>
                    <a:bodyPr/>
                    <a:lstStyle/>
                    <a:p>
                      <a:pPr algn="r" fontAlgn="ctr"/>
                      <a:r>
                        <a:rPr lang="en-US" sz="1100">
                          <a:effectLst/>
                        </a:rPr>
                        <a:t>3.20</a:t>
                      </a:r>
                    </a:p>
                  </a:txBody>
                  <a:tcPr marL="54293" marR="54293" marT="27146" marB="27146" anchor="ctr">
                    <a:lnL>
                      <a:noFill/>
                    </a:lnL>
                    <a:lnR>
                      <a:noFill/>
                    </a:lnR>
                    <a:lnT>
                      <a:noFill/>
                    </a:lnT>
                    <a:lnB>
                      <a:noFill/>
                    </a:lnB>
                  </a:tcPr>
                </a:tc>
                <a:tc>
                  <a:txBody>
                    <a:bodyPr/>
                    <a:lstStyle/>
                    <a:p>
                      <a:pPr algn="r" fontAlgn="ctr"/>
                      <a:r>
                        <a:rPr lang="en-US" sz="1100">
                          <a:effectLst/>
                        </a:rPr>
                        <a:t>0.68</a:t>
                      </a:r>
                    </a:p>
                  </a:txBody>
                  <a:tcPr marL="54293" marR="54293" marT="27146" marB="27146" anchor="ctr">
                    <a:lnL>
                      <a:noFill/>
                    </a:lnL>
                    <a:lnR>
                      <a:noFill/>
                    </a:lnR>
                    <a:lnT>
                      <a:noFill/>
                    </a:lnT>
                    <a:lnB>
                      <a:noFill/>
                    </a:lnB>
                  </a:tcPr>
                </a:tc>
                <a:tc>
                  <a:txBody>
                    <a:bodyPr/>
                    <a:lstStyle/>
                    <a:p>
                      <a:pPr algn="r" fontAlgn="ctr"/>
                      <a:r>
                        <a:rPr lang="en-US" sz="1100">
                          <a:effectLst/>
                        </a:rPr>
                        <a:t>9.8</a:t>
                      </a:r>
                    </a:p>
                  </a:txBody>
                  <a:tcPr marL="54293" marR="54293" marT="27146" marB="27146" anchor="ctr">
                    <a:lnL>
                      <a:noFill/>
                    </a:lnL>
                    <a:lnR>
                      <a:noFill/>
                    </a:lnR>
                    <a:lnT>
                      <a:noFill/>
                    </a:lnT>
                    <a:lnB>
                      <a:noFill/>
                    </a:lnB>
                  </a:tcPr>
                </a:tc>
                <a:tc>
                  <a:txBody>
                    <a:bodyPr/>
                    <a:lstStyle/>
                    <a:p>
                      <a:pPr algn="r" fontAlgn="ctr"/>
                      <a:r>
                        <a:rPr lang="en-US" sz="1100">
                          <a:effectLst/>
                        </a:rPr>
                        <a:t>5</a:t>
                      </a:r>
                    </a:p>
                  </a:txBody>
                  <a:tcPr marL="54293" marR="54293" marT="27146" marB="27146" anchor="ctr">
                    <a:lnL>
                      <a:noFill/>
                    </a:lnL>
                    <a:lnR>
                      <a:noFill/>
                    </a:lnR>
                    <a:lnT>
                      <a:noFill/>
                    </a:lnT>
                    <a:lnB>
                      <a:noFill/>
                    </a:lnB>
                  </a:tcPr>
                </a:tc>
                <a:extLst>
                  <a:ext uri="{0D108BD9-81ED-4DB2-BD59-A6C34878D82A}">
                    <a16:rowId xmlns:a16="http://schemas.microsoft.com/office/drawing/2014/main" val="64761833"/>
                  </a:ext>
                </a:extLst>
              </a:tr>
              <a:tr h="243081">
                <a:tc>
                  <a:txBody>
                    <a:bodyPr/>
                    <a:lstStyle/>
                    <a:p>
                      <a:pPr algn="r" fontAlgn="ctr"/>
                      <a:r>
                        <a:rPr lang="en-US" sz="1100" b="1">
                          <a:effectLst/>
                        </a:rPr>
                        <a:t>2</a:t>
                      </a:r>
                    </a:p>
                  </a:txBody>
                  <a:tcPr marL="54293" marR="54293" marT="27146" marB="27146" anchor="ctr">
                    <a:lnL>
                      <a:noFill/>
                    </a:lnL>
                    <a:lnR>
                      <a:noFill/>
                    </a:lnR>
                    <a:lnT>
                      <a:noFill/>
                    </a:lnT>
                    <a:lnB>
                      <a:noFill/>
                    </a:lnB>
                    <a:solidFill>
                      <a:srgbClr val="F5F5F5"/>
                    </a:solidFill>
                  </a:tcPr>
                </a:tc>
                <a:tc>
                  <a:txBody>
                    <a:bodyPr/>
                    <a:lstStyle/>
                    <a:p>
                      <a:pPr algn="r" fontAlgn="ctr"/>
                      <a:r>
                        <a:rPr lang="en-US" sz="1100">
                          <a:effectLst/>
                        </a:rPr>
                        <a:t>7.8</a:t>
                      </a:r>
                    </a:p>
                  </a:txBody>
                  <a:tcPr marL="54293" marR="54293" marT="27146" marB="27146" anchor="ctr">
                    <a:lnL>
                      <a:noFill/>
                    </a:lnL>
                    <a:lnR>
                      <a:noFill/>
                    </a:lnR>
                    <a:lnT>
                      <a:noFill/>
                    </a:lnT>
                    <a:lnB>
                      <a:noFill/>
                    </a:lnB>
                    <a:solidFill>
                      <a:srgbClr val="F5F5F5"/>
                    </a:solidFill>
                  </a:tcPr>
                </a:tc>
                <a:tc>
                  <a:txBody>
                    <a:bodyPr/>
                    <a:lstStyle/>
                    <a:p>
                      <a:pPr algn="r" fontAlgn="ctr"/>
                      <a:r>
                        <a:rPr lang="en-US" sz="1100">
                          <a:effectLst/>
                        </a:rPr>
                        <a:t>0.76</a:t>
                      </a:r>
                    </a:p>
                  </a:txBody>
                  <a:tcPr marL="54293" marR="54293" marT="27146" marB="27146" anchor="ctr">
                    <a:lnL>
                      <a:noFill/>
                    </a:lnL>
                    <a:lnR>
                      <a:noFill/>
                    </a:lnR>
                    <a:lnT>
                      <a:noFill/>
                    </a:lnT>
                    <a:lnB>
                      <a:noFill/>
                    </a:lnB>
                    <a:solidFill>
                      <a:srgbClr val="F5F5F5"/>
                    </a:solidFill>
                  </a:tcPr>
                </a:tc>
                <a:tc>
                  <a:txBody>
                    <a:bodyPr/>
                    <a:lstStyle/>
                    <a:p>
                      <a:pPr algn="r" fontAlgn="ctr"/>
                      <a:r>
                        <a:rPr lang="en-US" sz="1100">
                          <a:effectLst/>
                        </a:rPr>
                        <a:t>0.04</a:t>
                      </a:r>
                    </a:p>
                  </a:txBody>
                  <a:tcPr marL="54293" marR="54293" marT="27146" marB="27146" anchor="ctr">
                    <a:lnL>
                      <a:noFill/>
                    </a:lnL>
                    <a:lnR>
                      <a:noFill/>
                    </a:lnR>
                    <a:lnT>
                      <a:noFill/>
                    </a:lnT>
                    <a:lnB>
                      <a:noFill/>
                    </a:lnB>
                    <a:solidFill>
                      <a:srgbClr val="F5F5F5"/>
                    </a:solidFill>
                  </a:tcPr>
                </a:tc>
                <a:tc>
                  <a:txBody>
                    <a:bodyPr/>
                    <a:lstStyle/>
                    <a:p>
                      <a:pPr algn="r" fontAlgn="ctr"/>
                      <a:r>
                        <a:rPr lang="en-US" sz="1100">
                          <a:effectLst/>
                        </a:rPr>
                        <a:t>2.3</a:t>
                      </a:r>
                    </a:p>
                  </a:txBody>
                  <a:tcPr marL="54293" marR="54293" marT="27146" marB="27146" anchor="ctr">
                    <a:lnL>
                      <a:noFill/>
                    </a:lnL>
                    <a:lnR>
                      <a:noFill/>
                    </a:lnR>
                    <a:lnT>
                      <a:noFill/>
                    </a:lnT>
                    <a:lnB>
                      <a:noFill/>
                    </a:lnB>
                    <a:solidFill>
                      <a:srgbClr val="F5F5F5"/>
                    </a:solidFill>
                  </a:tcPr>
                </a:tc>
                <a:tc>
                  <a:txBody>
                    <a:bodyPr/>
                    <a:lstStyle/>
                    <a:p>
                      <a:pPr algn="r" fontAlgn="ctr"/>
                      <a:r>
                        <a:rPr lang="en-US" sz="1100">
                          <a:effectLst/>
                        </a:rPr>
                        <a:t>0.092</a:t>
                      </a:r>
                    </a:p>
                  </a:txBody>
                  <a:tcPr marL="54293" marR="54293" marT="27146" marB="27146" anchor="ctr">
                    <a:lnL>
                      <a:noFill/>
                    </a:lnL>
                    <a:lnR>
                      <a:noFill/>
                    </a:lnR>
                    <a:lnT>
                      <a:noFill/>
                    </a:lnT>
                    <a:lnB>
                      <a:noFill/>
                    </a:lnB>
                    <a:solidFill>
                      <a:srgbClr val="F5F5F5"/>
                    </a:solidFill>
                  </a:tcPr>
                </a:tc>
                <a:tc>
                  <a:txBody>
                    <a:bodyPr/>
                    <a:lstStyle/>
                    <a:p>
                      <a:pPr algn="r" fontAlgn="ctr"/>
                      <a:r>
                        <a:rPr lang="en-US" sz="1100">
                          <a:effectLst/>
                        </a:rPr>
                        <a:t>15.0</a:t>
                      </a:r>
                    </a:p>
                  </a:txBody>
                  <a:tcPr marL="54293" marR="54293" marT="27146" marB="27146" anchor="ctr">
                    <a:lnL>
                      <a:noFill/>
                    </a:lnL>
                    <a:lnR>
                      <a:noFill/>
                    </a:lnR>
                    <a:lnT>
                      <a:noFill/>
                    </a:lnT>
                    <a:lnB>
                      <a:noFill/>
                    </a:lnB>
                    <a:solidFill>
                      <a:srgbClr val="F5F5F5"/>
                    </a:solidFill>
                  </a:tcPr>
                </a:tc>
                <a:tc>
                  <a:txBody>
                    <a:bodyPr/>
                    <a:lstStyle/>
                    <a:p>
                      <a:pPr algn="r" fontAlgn="ctr"/>
                      <a:r>
                        <a:rPr lang="en-US" sz="1100">
                          <a:effectLst/>
                        </a:rPr>
                        <a:t>54.0</a:t>
                      </a:r>
                    </a:p>
                  </a:txBody>
                  <a:tcPr marL="54293" marR="54293" marT="27146" marB="27146" anchor="ctr">
                    <a:lnL>
                      <a:noFill/>
                    </a:lnL>
                    <a:lnR>
                      <a:noFill/>
                    </a:lnR>
                    <a:lnT>
                      <a:noFill/>
                    </a:lnT>
                    <a:lnB>
                      <a:noFill/>
                    </a:lnB>
                    <a:solidFill>
                      <a:srgbClr val="F5F5F5"/>
                    </a:solidFill>
                  </a:tcPr>
                </a:tc>
                <a:tc>
                  <a:txBody>
                    <a:bodyPr/>
                    <a:lstStyle/>
                    <a:p>
                      <a:pPr algn="r" fontAlgn="ctr"/>
                      <a:r>
                        <a:rPr lang="en-US" sz="1100">
                          <a:effectLst/>
                        </a:rPr>
                        <a:t>0.9970</a:t>
                      </a:r>
                    </a:p>
                  </a:txBody>
                  <a:tcPr marL="54293" marR="54293" marT="27146" marB="27146" anchor="ctr">
                    <a:lnL>
                      <a:noFill/>
                    </a:lnL>
                    <a:lnR>
                      <a:noFill/>
                    </a:lnR>
                    <a:lnT>
                      <a:noFill/>
                    </a:lnT>
                    <a:lnB>
                      <a:noFill/>
                    </a:lnB>
                    <a:solidFill>
                      <a:srgbClr val="F5F5F5"/>
                    </a:solidFill>
                  </a:tcPr>
                </a:tc>
                <a:tc>
                  <a:txBody>
                    <a:bodyPr/>
                    <a:lstStyle/>
                    <a:p>
                      <a:pPr algn="r" fontAlgn="ctr"/>
                      <a:r>
                        <a:rPr lang="en-US" sz="1100">
                          <a:effectLst/>
                        </a:rPr>
                        <a:t>3.26</a:t>
                      </a:r>
                    </a:p>
                  </a:txBody>
                  <a:tcPr marL="54293" marR="54293" marT="27146" marB="27146" anchor="ctr">
                    <a:lnL>
                      <a:noFill/>
                    </a:lnL>
                    <a:lnR>
                      <a:noFill/>
                    </a:lnR>
                    <a:lnT>
                      <a:noFill/>
                    </a:lnT>
                    <a:lnB>
                      <a:noFill/>
                    </a:lnB>
                    <a:solidFill>
                      <a:srgbClr val="F5F5F5"/>
                    </a:solidFill>
                  </a:tcPr>
                </a:tc>
                <a:tc>
                  <a:txBody>
                    <a:bodyPr/>
                    <a:lstStyle/>
                    <a:p>
                      <a:pPr algn="r" fontAlgn="ctr"/>
                      <a:r>
                        <a:rPr lang="en-US" sz="1100">
                          <a:effectLst/>
                        </a:rPr>
                        <a:t>0.65</a:t>
                      </a:r>
                    </a:p>
                  </a:txBody>
                  <a:tcPr marL="54293" marR="54293" marT="27146" marB="27146" anchor="ctr">
                    <a:lnL>
                      <a:noFill/>
                    </a:lnL>
                    <a:lnR>
                      <a:noFill/>
                    </a:lnR>
                    <a:lnT>
                      <a:noFill/>
                    </a:lnT>
                    <a:lnB>
                      <a:noFill/>
                    </a:lnB>
                    <a:solidFill>
                      <a:srgbClr val="F5F5F5"/>
                    </a:solidFill>
                  </a:tcPr>
                </a:tc>
                <a:tc>
                  <a:txBody>
                    <a:bodyPr/>
                    <a:lstStyle/>
                    <a:p>
                      <a:pPr algn="r" fontAlgn="ctr"/>
                      <a:r>
                        <a:rPr lang="en-US" sz="1100">
                          <a:effectLst/>
                        </a:rPr>
                        <a:t>9.8</a:t>
                      </a:r>
                    </a:p>
                  </a:txBody>
                  <a:tcPr marL="54293" marR="54293" marT="27146" marB="27146" anchor="ctr">
                    <a:lnL>
                      <a:noFill/>
                    </a:lnL>
                    <a:lnR>
                      <a:noFill/>
                    </a:lnR>
                    <a:lnT>
                      <a:noFill/>
                    </a:lnT>
                    <a:lnB>
                      <a:noFill/>
                    </a:lnB>
                    <a:solidFill>
                      <a:srgbClr val="F5F5F5"/>
                    </a:solidFill>
                  </a:tcPr>
                </a:tc>
                <a:tc>
                  <a:txBody>
                    <a:bodyPr/>
                    <a:lstStyle/>
                    <a:p>
                      <a:pPr algn="r" fontAlgn="ctr"/>
                      <a:r>
                        <a:rPr lang="en-US" sz="1100">
                          <a:effectLst/>
                        </a:rPr>
                        <a:t>5</a:t>
                      </a:r>
                    </a:p>
                  </a:txBody>
                  <a:tcPr marL="54293" marR="54293" marT="27146" marB="27146" anchor="ctr">
                    <a:lnL>
                      <a:noFill/>
                    </a:lnL>
                    <a:lnR>
                      <a:noFill/>
                    </a:lnR>
                    <a:lnT>
                      <a:noFill/>
                    </a:lnT>
                    <a:lnB>
                      <a:noFill/>
                    </a:lnB>
                    <a:solidFill>
                      <a:srgbClr val="F5F5F5"/>
                    </a:solidFill>
                  </a:tcPr>
                </a:tc>
                <a:extLst>
                  <a:ext uri="{0D108BD9-81ED-4DB2-BD59-A6C34878D82A}">
                    <a16:rowId xmlns:a16="http://schemas.microsoft.com/office/drawing/2014/main" val="496970665"/>
                  </a:ext>
                </a:extLst>
              </a:tr>
              <a:tr h="243081">
                <a:tc>
                  <a:txBody>
                    <a:bodyPr/>
                    <a:lstStyle/>
                    <a:p>
                      <a:pPr algn="r" fontAlgn="ctr"/>
                      <a:r>
                        <a:rPr lang="en-US" sz="1100" b="1">
                          <a:effectLst/>
                        </a:rPr>
                        <a:t>3</a:t>
                      </a:r>
                    </a:p>
                  </a:txBody>
                  <a:tcPr marL="54293" marR="54293" marT="27146" marB="27146" anchor="ctr">
                    <a:lnL>
                      <a:noFill/>
                    </a:lnL>
                    <a:lnR>
                      <a:noFill/>
                    </a:lnR>
                    <a:lnT>
                      <a:noFill/>
                    </a:lnT>
                    <a:lnB>
                      <a:noFill/>
                    </a:lnB>
                  </a:tcPr>
                </a:tc>
                <a:tc>
                  <a:txBody>
                    <a:bodyPr/>
                    <a:lstStyle/>
                    <a:p>
                      <a:pPr algn="r" fontAlgn="ctr"/>
                      <a:r>
                        <a:rPr lang="en-US" sz="1100">
                          <a:effectLst/>
                        </a:rPr>
                        <a:t>11.2</a:t>
                      </a:r>
                    </a:p>
                  </a:txBody>
                  <a:tcPr marL="54293" marR="54293" marT="27146" marB="27146" anchor="ctr">
                    <a:lnL>
                      <a:noFill/>
                    </a:lnL>
                    <a:lnR>
                      <a:noFill/>
                    </a:lnR>
                    <a:lnT>
                      <a:noFill/>
                    </a:lnT>
                    <a:lnB>
                      <a:noFill/>
                    </a:lnB>
                  </a:tcPr>
                </a:tc>
                <a:tc>
                  <a:txBody>
                    <a:bodyPr/>
                    <a:lstStyle/>
                    <a:p>
                      <a:pPr algn="r" fontAlgn="ctr"/>
                      <a:r>
                        <a:rPr lang="en-US" sz="1100">
                          <a:effectLst/>
                        </a:rPr>
                        <a:t>0.28</a:t>
                      </a:r>
                    </a:p>
                  </a:txBody>
                  <a:tcPr marL="54293" marR="54293" marT="27146" marB="27146" anchor="ctr">
                    <a:lnL>
                      <a:noFill/>
                    </a:lnL>
                    <a:lnR>
                      <a:noFill/>
                    </a:lnR>
                    <a:lnT>
                      <a:noFill/>
                    </a:lnT>
                    <a:lnB>
                      <a:noFill/>
                    </a:lnB>
                  </a:tcPr>
                </a:tc>
                <a:tc>
                  <a:txBody>
                    <a:bodyPr/>
                    <a:lstStyle/>
                    <a:p>
                      <a:pPr algn="r" fontAlgn="ctr"/>
                      <a:r>
                        <a:rPr lang="en-US" sz="1100">
                          <a:effectLst/>
                        </a:rPr>
                        <a:t>0.56</a:t>
                      </a:r>
                    </a:p>
                  </a:txBody>
                  <a:tcPr marL="54293" marR="54293" marT="27146" marB="27146" anchor="ctr">
                    <a:lnL>
                      <a:noFill/>
                    </a:lnL>
                    <a:lnR>
                      <a:noFill/>
                    </a:lnR>
                    <a:lnT>
                      <a:noFill/>
                    </a:lnT>
                    <a:lnB>
                      <a:noFill/>
                    </a:lnB>
                  </a:tcPr>
                </a:tc>
                <a:tc>
                  <a:txBody>
                    <a:bodyPr/>
                    <a:lstStyle/>
                    <a:p>
                      <a:pPr algn="r" fontAlgn="ctr"/>
                      <a:r>
                        <a:rPr lang="en-US" sz="1100">
                          <a:effectLst/>
                        </a:rPr>
                        <a:t>1.9</a:t>
                      </a:r>
                    </a:p>
                  </a:txBody>
                  <a:tcPr marL="54293" marR="54293" marT="27146" marB="27146" anchor="ctr">
                    <a:lnL>
                      <a:noFill/>
                    </a:lnL>
                    <a:lnR>
                      <a:noFill/>
                    </a:lnR>
                    <a:lnT>
                      <a:noFill/>
                    </a:lnT>
                    <a:lnB>
                      <a:noFill/>
                    </a:lnB>
                  </a:tcPr>
                </a:tc>
                <a:tc>
                  <a:txBody>
                    <a:bodyPr/>
                    <a:lstStyle/>
                    <a:p>
                      <a:pPr algn="r" fontAlgn="ctr"/>
                      <a:r>
                        <a:rPr lang="en-US" sz="1100">
                          <a:effectLst/>
                        </a:rPr>
                        <a:t>0.075</a:t>
                      </a:r>
                    </a:p>
                  </a:txBody>
                  <a:tcPr marL="54293" marR="54293" marT="27146" marB="27146" anchor="ctr">
                    <a:lnL>
                      <a:noFill/>
                    </a:lnL>
                    <a:lnR>
                      <a:noFill/>
                    </a:lnR>
                    <a:lnT>
                      <a:noFill/>
                    </a:lnT>
                    <a:lnB>
                      <a:noFill/>
                    </a:lnB>
                  </a:tcPr>
                </a:tc>
                <a:tc>
                  <a:txBody>
                    <a:bodyPr/>
                    <a:lstStyle/>
                    <a:p>
                      <a:pPr algn="r" fontAlgn="ctr"/>
                      <a:r>
                        <a:rPr lang="en-US" sz="1100">
                          <a:effectLst/>
                        </a:rPr>
                        <a:t>17.0</a:t>
                      </a:r>
                    </a:p>
                  </a:txBody>
                  <a:tcPr marL="54293" marR="54293" marT="27146" marB="27146" anchor="ctr">
                    <a:lnL>
                      <a:noFill/>
                    </a:lnL>
                    <a:lnR>
                      <a:noFill/>
                    </a:lnR>
                    <a:lnT>
                      <a:noFill/>
                    </a:lnT>
                    <a:lnB>
                      <a:noFill/>
                    </a:lnB>
                  </a:tcPr>
                </a:tc>
                <a:tc>
                  <a:txBody>
                    <a:bodyPr/>
                    <a:lstStyle/>
                    <a:p>
                      <a:pPr algn="r" fontAlgn="ctr"/>
                      <a:r>
                        <a:rPr lang="en-US" sz="1100">
                          <a:effectLst/>
                        </a:rPr>
                        <a:t>60.0</a:t>
                      </a:r>
                    </a:p>
                  </a:txBody>
                  <a:tcPr marL="54293" marR="54293" marT="27146" marB="27146" anchor="ctr">
                    <a:lnL>
                      <a:noFill/>
                    </a:lnL>
                    <a:lnR>
                      <a:noFill/>
                    </a:lnR>
                    <a:lnT>
                      <a:noFill/>
                    </a:lnT>
                    <a:lnB>
                      <a:noFill/>
                    </a:lnB>
                  </a:tcPr>
                </a:tc>
                <a:tc>
                  <a:txBody>
                    <a:bodyPr/>
                    <a:lstStyle/>
                    <a:p>
                      <a:pPr algn="r" fontAlgn="ctr"/>
                      <a:r>
                        <a:rPr lang="en-US" sz="1100">
                          <a:effectLst/>
                        </a:rPr>
                        <a:t>0.9980</a:t>
                      </a:r>
                    </a:p>
                  </a:txBody>
                  <a:tcPr marL="54293" marR="54293" marT="27146" marB="27146" anchor="ctr">
                    <a:lnL>
                      <a:noFill/>
                    </a:lnL>
                    <a:lnR>
                      <a:noFill/>
                    </a:lnR>
                    <a:lnT>
                      <a:noFill/>
                    </a:lnT>
                    <a:lnB>
                      <a:noFill/>
                    </a:lnB>
                  </a:tcPr>
                </a:tc>
                <a:tc>
                  <a:txBody>
                    <a:bodyPr/>
                    <a:lstStyle/>
                    <a:p>
                      <a:pPr algn="r" fontAlgn="ctr"/>
                      <a:r>
                        <a:rPr lang="en-US" sz="1100">
                          <a:effectLst/>
                        </a:rPr>
                        <a:t>3.16</a:t>
                      </a:r>
                    </a:p>
                  </a:txBody>
                  <a:tcPr marL="54293" marR="54293" marT="27146" marB="27146" anchor="ctr">
                    <a:lnL>
                      <a:noFill/>
                    </a:lnL>
                    <a:lnR>
                      <a:noFill/>
                    </a:lnR>
                    <a:lnT>
                      <a:noFill/>
                    </a:lnT>
                    <a:lnB>
                      <a:noFill/>
                    </a:lnB>
                  </a:tcPr>
                </a:tc>
                <a:tc>
                  <a:txBody>
                    <a:bodyPr/>
                    <a:lstStyle/>
                    <a:p>
                      <a:pPr algn="r" fontAlgn="ctr"/>
                      <a:r>
                        <a:rPr lang="en-US" sz="1100">
                          <a:effectLst/>
                        </a:rPr>
                        <a:t>0.58</a:t>
                      </a:r>
                    </a:p>
                  </a:txBody>
                  <a:tcPr marL="54293" marR="54293" marT="27146" marB="27146" anchor="ctr">
                    <a:lnL>
                      <a:noFill/>
                    </a:lnL>
                    <a:lnR>
                      <a:noFill/>
                    </a:lnR>
                    <a:lnT>
                      <a:noFill/>
                    </a:lnT>
                    <a:lnB>
                      <a:noFill/>
                    </a:lnB>
                  </a:tcPr>
                </a:tc>
                <a:tc>
                  <a:txBody>
                    <a:bodyPr/>
                    <a:lstStyle/>
                    <a:p>
                      <a:pPr algn="r" fontAlgn="ctr"/>
                      <a:r>
                        <a:rPr lang="en-US" sz="1100">
                          <a:effectLst/>
                        </a:rPr>
                        <a:t>9.8</a:t>
                      </a:r>
                    </a:p>
                  </a:txBody>
                  <a:tcPr marL="54293" marR="54293" marT="27146" marB="27146" anchor="ctr">
                    <a:lnL>
                      <a:noFill/>
                    </a:lnL>
                    <a:lnR>
                      <a:noFill/>
                    </a:lnR>
                    <a:lnT>
                      <a:noFill/>
                    </a:lnT>
                    <a:lnB>
                      <a:noFill/>
                    </a:lnB>
                  </a:tcPr>
                </a:tc>
                <a:tc>
                  <a:txBody>
                    <a:bodyPr/>
                    <a:lstStyle/>
                    <a:p>
                      <a:pPr algn="r" fontAlgn="ctr"/>
                      <a:r>
                        <a:rPr lang="en-US" sz="1100">
                          <a:effectLst/>
                        </a:rPr>
                        <a:t>6</a:t>
                      </a:r>
                    </a:p>
                  </a:txBody>
                  <a:tcPr marL="54293" marR="54293" marT="27146" marB="27146" anchor="ctr">
                    <a:lnL>
                      <a:noFill/>
                    </a:lnL>
                    <a:lnR>
                      <a:noFill/>
                    </a:lnR>
                    <a:lnT>
                      <a:noFill/>
                    </a:lnT>
                    <a:lnB>
                      <a:noFill/>
                    </a:lnB>
                  </a:tcPr>
                </a:tc>
                <a:extLst>
                  <a:ext uri="{0D108BD9-81ED-4DB2-BD59-A6C34878D82A}">
                    <a16:rowId xmlns:a16="http://schemas.microsoft.com/office/drawing/2014/main" val="1931175552"/>
                  </a:ext>
                </a:extLst>
              </a:tr>
              <a:tr h="243081">
                <a:tc>
                  <a:txBody>
                    <a:bodyPr/>
                    <a:lstStyle/>
                    <a:p>
                      <a:pPr algn="r" fontAlgn="ctr"/>
                      <a:r>
                        <a:rPr lang="en-US" sz="1100" b="1">
                          <a:effectLst/>
                        </a:rPr>
                        <a:t>4</a:t>
                      </a:r>
                    </a:p>
                  </a:txBody>
                  <a:tcPr marL="54293" marR="54293" marT="27146" marB="27146" anchor="ctr">
                    <a:lnL>
                      <a:noFill/>
                    </a:lnL>
                    <a:lnR>
                      <a:noFill/>
                    </a:lnR>
                    <a:lnT>
                      <a:noFill/>
                    </a:lnT>
                    <a:lnB>
                      <a:noFill/>
                    </a:lnB>
                    <a:solidFill>
                      <a:srgbClr val="F5F5F5"/>
                    </a:solidFill>
                  </a:tcPr>
                </a:tc>
                <a:tc>
                  <a:txBody>
                    <a:bodyPr/>
                    <a:lstStyle/>
                    <a:p>
                      <a:pPr algn="r" fontAlgn="ctr"/>
                      <a:r>
                        <a:rPr lang="en-US" sz="1100">
                          <a:effectLst/>
                        </a:rPr>
                        <a:t>7.4</a:t>
                      </a:r>
                    </a:p>
                  </a:txBody>
                  <a:tcPr marL="54293" marR="54293" marT="27146" marB="27146" anchor="ctr">
                    <a:lnL>
                      <a:noFill/>
                    </a:lnL>
                    <a:lnR>
                      <a:noFill/>
                    </a:lnR>
                    <a:lnT>
                      <a:noFill/>
                    </a:lnT>
                    <a:lnB>
                      <a:noFill/>
                    </a:lnB>
                    <a:solidFill>
                      <a:srgbClr val="F5F5F5"/>
                    </a:solidFill>
                  </a:tcPr>
                </a:tc>
                <a:tc>
                  <a:txBody>
                    <a:bodyPr/>
                    <a:lstStyle/>
                    <a:p>
                      <a:pPr algn="r" fontAlgn="ctr"/>
                      <a:r>
                        <a:rPr lang="en-US" sz="1100">
                          <a:effectLst/>
                        </a:rPr>
                        <a:t>0.70</a:t>
                      </a:r>
                    </a:p>
                  </a:txBody>
                  <a:tcPr marL="54293" marR="54293" marT="27146" marB="27146" anchor="ctr">
                    <a:lnL>
                      <a:noFill/>
                    </a:lnL>
                    <a:lnR>
                      <a:noFill/>
                    </a:lnR>
                    <a:lnT>
                      <a:noFill/>
                    </a:lnT>
                    <a:lnB>
                      <a:noFill/>
                    </a:lnB>
                    <a:solidFill>
                      <a:srgbClr val="F5F5F5"/>
                    </a:solidFill>
                  </a:tcPr>
                </a:tc>
                <a:tc>
                  <a:txBody>
                    <a:bodyPr/>
                    <a:lstStyle/>
                    <a:p>
                      <a:pPr algn="r" fontAlgn="ctr"/>
                      <a:r>
                        <a:rPr lang="en-US" sz="1100">
                          <a:effectLst/>
                        </a:rPr>
                        <a:t>0.00</a:t>
                      </a:r>
                    </a:p>
                  </a:txBody>
                  <a:tcPr marL="54293" marR="54293" marT="27146" marB="27146" anchor="ctr">
                    <a:lnL>
                      <a:noFill/>
                    </a:lnL>
                    <a:lnR>
                      <a:noFill/>
                    </a:lnR>
                    <a:lnT>
                      <a:noFill/>
                    </a:lnT>
                    <a:lnB>
                      <a:noFill/>
                    </a:lnB>
                    <a:solidFill>
                      <a:srgbClr val="F5F5F5"/>
                    </a:solidFill>
                  </a:tcPr>
                </a:tc>
                <a:tc>
                  <a:txBody>
                    <a:bodyPr/>
                    <a:lstStyle/>
                    <a:p>
                      <a:pPr algn="r" fontAlgn="ctr"/>
                      <a:r>
                        <a:rPr lang="en-US" sz="1100">
                          <a:effectLst/>
                        </a:rPr>
                        <a:t>1.9</a:t>
                      </a:r>
                    </a:p>
                  </a:txBody>
                  <a:tcPr marL="54293" marR="54293" marT="27146" marB="27146" anchor="ctr">
                    <a:lnL>
                      <a:noFill/>
                    </a:lnL>
                    <a:lnR>
                      <a:noFill/>
                    </a:lnR>
                    <a:lnT>
                      <a:noFill/>
                    </a:lnT>
                    <a:lnB>
                      <a:noFill/>
                    </a:lnB>
                    <a:solidFill>
                      <a:srgbClr val="F5F5F5"/>
                    </a:solidFill>
                  </a:tcPr>
                </a:tc>
                <a:tc>
                  <a:txBody>
                    <a:bodyPr/>
                    <a:lstStyle/>
                    <a:p>
                      <a:pPr algn="r" fontAlgn="ctr"/>
                      <a:r>
                        <a:rPr lang="en-US" sz="1100">
                          <a:effectLst/>
                        </a:rPr>
                        <a:t>0.076</a:t>
                      </a:r>
                    </a:p>
                  </a:txBody>
                  <a:tcPr marL="54293" marR="54293" marT="27146" marB="27146" anchor="ctr">
                    <a:lnL>
                      <a:noFill/>
                    </a:lnL>
                    <a:lnR>
                      <a:noFill/>
                    </a:lnR>
                    <a:lnT>
                      <a:noFill/>
                    </a:lnT>
                    <a:lnB>
                      <a:noFill/>
                    </a:lnB>
                    <a:solidFill>
                      <a:srgbClr val="F5F5F5"/>
                    </a:solidFill>
                  </a:tcPr>
                </a:tc>
                <a:tc>
                  <a:txBody>
                    <a:bodyPr/>
                    <a:lstStyle/>
                    <a:p>
                      <a:pPr algn="r" fontAlgn="ctr"/>
                      <a:r>
                        <a:rPr lang="en-US" sz="1100">
                          <a:effectLst/>
                        </a:rPr>
                        <a:t>11.0</a:t>
                      </a:r>
                    </a:p>
                  </a:txBody>
                  <a:tcPr marL="54293" marR="54293" marT="27146" marB="27146" anchor="ctr">
                    <a:lnL>
                      <a:noFill/>
                    </a:lnL>
                    <a:lnR>
                      <a:noFill/>
                    </a:lnR>
                    <a:lnT>
                      <a:noFill/>
                    </a:lnT>
                    <a:lnB>
                      <a:noFill/>
                    </a:lnB>
                    <a:solidFill>
                      <a:srgbClr val="F5F5F5"/>
                    </a:solidFill>
                  </a:tcPr>
                </a:tc>
                <a:tc>
                  <a:txBody>
                    <a:bodyPr/>
                    <a:lstStyle/>
                    <a:p>
                      <a:pPr algn="r" fontAlgn="ctr"/>
                      <a:r>
                        <a:rPr lang="en-US" sz="1100">
                          <a:effectLst/>
                        </a:rPr>
                        <a:t>34.0</a:t>
                      </a:r>
                    </a:p>
                  </a:txBody>
                  <a:tcPr marL="54293" marR="54293" marT="27146" marB="27146" anchor="ctr">
                    <a:lnL>
                      <a:noFill/>
                    </a:lnL>
                    <a:lnR>
                      <a:noFill/>
                    </a:lnR>
                    <a:lnT>
                      <a:noFill/>
                    </a:lnT>
                    <a:lnB>
                      <a:noFill/>
                    </a:lnB>
                    <a:solidFill>
                      <a:srgbClr val="F5F5F5"/>
                    </a:solidFill>
                  </a:tcPr>
                </a:tc>
                <a:tc>
                  <a:txBody>
                    <a:bodyPr/>
                    <a:lstStyle/>
                    <a:p>
                      <a:pPr algn="r" fontAlgn="ctr"/>
                      <a:r>
                        <a:rPr lang="en-US" sz="1100">
                          <a:effectLst/>
                        </a:rPr>
                        <a:t>0.9978</a:t>
                      </a:r>
                    </a:p>
                  </a:txBody>
                  <a:tcPr marL="54293" marR="54293" marT="27146" marB="27146" anchor="ctr">
                    <a:lnL>
                      <a:noFill/>
                    </a:lnL>
                    <a:lnR>
                      <a:noFill/>
                    </a:lnR>
                    <a:lnT>
                      <a:noFill/>
                    </a:lnT>
                    <a:lnB>
                      <a:noFill/>
                    </a:lnB>
                    <a:solidFill>
                      <a:srgbClr val="F5F5F5"/>
                    </a:solidFill>
                  </a:tcPr>
                </a:tc>
                <a:tc>
                  <a:txBody>
                    <a:bodyPr/>
                    <a:lstStyle/>
                    <a:p>
                      <a:pPr algn="r" fontAlgn="ctr"/>
                      <a:r>
                        <a:rPr lang="en-US" sz="1100">
                          <a:effectLst/>
                        </a:rPr>
                        <a:t>3.51</a:t>
                      </a:r>
                    </a:p>
                  </a:txBody>
                  <a:tcPr marL="54293" marR="54293" marT="27146" marB="27146" anchor="ctr">
                    <a:lnL>
                      <a:noFill/>
                    </a:lnL>
                    <a:lnR>
                      <a:noFill/>
                    </a:lnR>
                    <a:lnT>
                      <a:noFill/>
                    </a:lnT>
                    <a:lnB>
                      <a:noFill/>
                    </a:lnB>
                    <a:solidFill>
                      <a:srgbClr val="F5F5F5"/>
                    </a:solidFill>
                  </a:tcPr>
                </a:tc>
                <a:tc>
                  <a:txBody>
                    <a:bodyPr/>
                    <a:lstStyle/>
                    <a:p>
                      <a:pPr algn="r" fontAlgn="ctr"/>
                      <a:r>
                        <a:rPr lang="en-US" sz="1100">
                          <a:effectLst/>
                        </a:rPr>
                        <a:t>0.56</a:t>
                      </a:r>
                    </a:p>
                  </a:txBody>
                  <a:tcPr marL="54293" marR="54293" marT="27146" marB="27146" anchor="ctr">
                    <a:lnL>
                      <a:noFill/>
                    </a:lnL>
                    <a:lnR>
                      <a:noFill/>
                    </a:lnR>
                    <a:lnT>
                      <a:noFill/>
                    </a:lnT>
                    <a:lnB>
                      <a:noFill/>
                    </a:lnB>
                    <a:solidFill>
                      <a:srgbClr val="F5F5F5"/>
                    </a:solidFill>
                  </a:tcPr>
                </a:tc>
                <a:tc>
                  <a:txBody>
                    <a:bodyPr/>
                    <a:lstStyle/>
                    <a:p>
                      <a:pPr algn="r" fontAlgn="ctr"/>
                      <a:r>
                        <a:rPr lang="en-US" sz="1100">
                          <a:effectLst/>
                        </a:rPr>
                        <a:t>9.4</a:t>
                      </a:r>
                    </a:p>
                  </a:txBody>
                  <a:tcPr marL="54293" marR="54293" marT="27146" marB="27146" anchor="ctr">
                    <a:lnL>
                      <a:noFill/>
                    </a:lnL>
                    <a:lnR>
                      <a:noFill/>
                    </a:lnR>
                    <a:lnT>
                      <a:noFill/>
                    </a:lnT>
                    <a:lnB>
                      <a:noFill/>
                    </a:lnB>
                    <a:solidFill>
                      <a:srgbClr val="F5F5F5"/>
                    </a:solidFill>
                  </a:tcPr>
                </a:tc>
                <a:tc>
                  <a:txBody>
                    <a:bodyPr/>
                    <a:lstStyle/>
                    <a:p>
                      <a:pPr algn="r" fontAlgn="ctr"/>
                      <a:r>
                        <a:rPr lang="en-US" sz="1100">
                          <a:effectLst/>
                        </a:rPr>
                        <a:t>5</a:t>
                      </a:r>
                    </a:p>
                  </a:txBody>
                  <a:tcPr marL="54293" marR="54293" marT="27146" marB="27146" anchor="ctr">
                    <a:lnL>
                      <a:noFill/>
                    </a:lnL>
                    <a:lnR>
                      <a:noFill/>
                    </a:lnR>
                    <a:lnT>
                      <a:noFill/>
                    </a:lnT>
                    <a:lnB>
                      <a:noFill/>
                    </a:lnB>
                    <a:solidFill>
                      <a:srgbClr val="F5F5F5"/>
                    </a:solidFill>
                  </a:tcPr>
                </a:tc>
                <a:extLst>
                  <a:ext uri="{0D108BD9-81ED-4DB2-BD59-A6C34878D82A}">
                    <a16:rowId xmlns:a16="http://schemas.microsoft.com/office/drawing/2014/main" val="1528524099"/>
                  </a:ext>
                </a:extLst>
              </a:tr>
            </a:tbl>
          </a:graphicData>
        </a:graphic>
      </p:graphicFrame>
    </p:spTree>
    <p:extLst>
      <p:ext uri="{BB962C8B-B14F-4D97-AF65-F5344CB8AC3E}">
        <p14:creationId xmlns:p14="http://schemas.microsoft.com/office/powerpoint/2010/main" val="2986304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7FAB7-451B-45C3-A740-8D16B1420DC4}"/>
              </a:ext>
            </a:extLst>
          </p:cNvPr>
          <p:cNvSpPr>
            <a:spLocks noGrp="1"/>
          </p:cNvSpPr>
          <p:nvPr>
            <p:ph type="title"/>
          </p:nvPr>
        </p:nvSpPr>
        <p:spPr>
          <a:xfrm>
            <a:off x="677334" y="609600"/>
            <a:ext cx="8596668" cy="1320800"/>
          </a:xfrm>
        </p:spPr>
        <p:txBody>
          <a:bodyPr anchor="t">
            <a:normAutofit/>
          </a:bodyPr>
          <a:lstStyle/>
          <a:p>
            <a:r>
              <a:rPr lang="en-US" dirty="0"/>
              <a:t>Exploratory Data Analysis</a:t>
            </a:r>
          </a:p>
        </p:txBody>
      </p:sp>
      <p:pic>
        <p:nvPicPr>
          <p:cNvPr id="2050" name="Picture 2">
            <a:extLst>
              <a:ext uri="{FF2B5EF4-FFF2-40B4-BE49-F238E27FC236}">
                <a16:creationId xmlns:a16="http://schemas.microsoft.com/office/drawing/2014/main" id="{8FB3B79B-7F9D-4B3E-A763-5ECB83CE13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474" y="2159331"/>
            <a:ext cx="5283289" cy="364081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B807935-5C81-43EF-8369-C7DD6ACE831A}"/>
              </a:ext>
            </a:extLst>
          </p:cNvPr>
          <p:cNvSpPr>
            <a:spLocks noGrp="1"/>
          </p:cNvSpPr>
          <p:nvPr>
            <p:ph idx="1"/>
          </p:nvPr>
        </p:nvSpPr>
        <p:spPr>
          <a:xfrm>
            <a:off x="6416039" y="2160589"/>
            <a:ext cx="2927185" cy="3880773"/>
          </a:xfrm>
        </p:spPr>
        <p:txBody>
          <a:bodyPr>
            <a:normAutofit/>
          </a:bodyPr>
          <a:lstStyle/>
          <a:p>
            <a:r>
              <a:rPr lang="en-US" sz="1500" dirty="0"/>
              <a:t>Lets Check the boxplot for all the input variables with Quality. Few posted here and remaining all in notebook.</a:t>
            </a:r>
          </a:p>
          <a:p>
            <a:r>
              <a:rPr lang="en-US" sz="1500" dirty="0"/>
              <a:t>All the boxplot shows there are lot of outliers.</a:t>
            </a:r>
          </a:p>
          <a:p>
            <a:endParaRPr lang="en-US" sz="1500" dirty="0"/>
          </a:p>
        </p:txBody>
      </p:sp>
    </p:spTree>
    <p:extLst>
      <p:ext uri="{BB962C8B-B14F-4D97-AF65-F5344CB8AC3E}">
        <p14:creationId xmlns:p14="http://schemas.microsoft.com/office/powerpoint/2010/main" val="3205915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1" name="Group 140">
            <a:extLst>
              <a:ext uri="{FF2B5EF4-FFF2-40B4-BE49-F238E27FC236}">
                <a16:creationId xmlns:a16="http://schemas.microsoft.com/office/drawing/2014/main" id="{387ADDF3-96F2-4CFC-A961-14113FC244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2" name="Straight Connector 141">
              <a:extLst>
                <a:ext uri="{FF2B5EF4-FFF2-40B4-BE49-F238E27FC236}">
                  <a16:creationId xmlns:a16="http://schemas.microsoft.com/office/drawing/2014/main" id="{B2195AFC-C4B1-4F21-9849-0E1B66F2B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a:extLst>
                <a:ext uri="{FF2B5EF4-FFF2-40B4-BE49-F238E27FC236}">
                  <a16:creationId xmlns:a16="http://schemas.microsoft.com/office/drawing/2014/main" id="{B21AB1A5-6C23-425A-ACBF-0D08C378E1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4" name="Rectangle 23">
              <a:extLst>
                <a:ext uri="{FF2B5EF4-FFF2-40B4-BE49-F238E27FC236}">
                  <a16:creationId xmlns:a16="http://schemas.microsoft.com/office/drawing/2014/main" id="{3259683F-7E6E-4F2B-B111-63DBFBD4F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5" name="Rectangle 25">
              <a:extLst>
                <a:ext uri="{FF2B5EF4-FFF2-40B4-BE49-F238E27FC236}">
                  <a16:creationId xmlns:a16="http://schemas.microsoft.com/office/drawing/2014/main" id="{54145D7C-848F-41FC-AF6F-961397D30F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6" name="Isosceles Triangle 145">
              <a:extLst>
                <a:ext uri="{FF2B5EF4-FFF2-40B4-BE49-F238E27FC236}">
                  <a16:creationId xmlns:a16="http://schemas.microsoft.com/office/drawing/2014/main" id="{49AA40C3-8FF8-4143-9FD4-40F05CB5C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7" name="Rectangle 27">
              <a:extLst>
                <a:ext uri="{FF2B5EF4-FFF2-40B4-BE49-F238E27FC236}">
                  <a16:creationId xmlns:a16="http://schemas.microsoft.com/office/drawing/2014/main" id="{F1EF6D83-6402-4744-921F-6A5D16D93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8" name="Rectangle 28">
              <a:extLst>
                <a:ext uri="{FF2B5EF4-FFF2-40B4-BE49-F238E27FC236}">
                  <a16:creationId xmlns:a16="http://schemas.microsoft.com/office/drawing/2014/main" id="{E2BF1FF8-D859-496E-960A-4B09EDCC23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9" name="Rectangle 29">
              <a:extLst>
                <a:ext uri="{FF2B5EF4-FFF2-40B4-BE49-F238E27FC236}">
                  <a16:creationId xmlns:a16="http://schemas.microsoft.com/office/drawing/2014/main" id="{4037913A-DA6D-4F85-9684-18087E270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0" name="Isosceles Triangle 149">
              <a:extLst>
                <a:ext uri="{FF2B5EF4-FFF2-40B4-BE49-F238E27FC236}">
                  <a16:creationId xmlns:a16="http://schemas.microsoft.com/office/drawing/2014/main" id="{88B65EBE-E36D-4765-90B8-BB2A831487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1" name="Isosceles Triangle 150">
              <a:extLst>
                <a:ext uri="{FF2B5EF4-FFF2-40B4-BE49-F238E27FC236}">
                  <a16:creationId xmlns:a16="http://schemas.microsoft.com/office/drawing/2014/main" id="{48D8D2E7-9C8B-4675-A753-93F92FE53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53" name="Rectangle 152">
            <a:extLst>
              <a:ext uri="{FF2B5EF4-FFF2-40B4-BE49-F238E27FC236}">
                <a16:creationId xmlns:a16="http://schemas.microsoft.com/office/drawing/2014/main" id="{B9881EE3-21F9-4630-B745-F4B9A26C87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5" name="Group 154">
            <a:extLst>
              <a:ext uri="{FF2B5EF4-FFF2-40B4-BE49-F238E27FC236}">
                <a16:creationId xmlns:a16="http://schemas.microsoft.com/office/drawing/2014/main" id="{49000F6D-D063-4EC6-803B-3E942EA3D2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6" name="Straight Connector 155">
              <a:extLst>
                <a:ext uri="{FF2B5EF4-FFF2-40B4-BE49-F238E27FC236}">
                  <a16:creationId xmlns:a16="http://schemas.microsoft.com/office/drawing/2014/main" id="{77438301-5D1C-4B21-992D-64A2178169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D9D9D9"/>
              </a:solidFill>
            </a:ln>
          </p:spPr>
          <p:style>
            <a:lnRef idx="2">
              <a:schemeClr val="accent1"/>
            </a:lnRef>
            <a:fillRef idx="0">
              <a:schemeClr val="accent1"/>
            </a:fillRef>
            <a:effectRef idx="1">
              <a:schemeClr val="accent1"/>
            </a:effectRef>
            <a:fontRef idx="minor">
              <a:schemeClr val="tx1"/>
            </a:fontRef>
          </p:style>
        </p:cxnSp>
        <p:sp>
          <p:nvSpPr>
            <p:cNvPr id="157" name="Rectangle 23">
              <a:extLst>
                <a:ext uri="{FF2B5EF4-FFF2-40B4-BE49-F238E27FC236}">
                  <a16:creationId xmlns:a16="http://schemas.microsoft.com/office/drawing/2014/main" id="{67D59E20-5148-4D90-B623-334FAEB0D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8" name="Rectangle 25">
              <a:extLst>
                <a:ext uri="{FF2B5EF4-FFF2-40B4-BE49-F238E27FC236}">
                  <a16:creationId xmlns:a16="http://schemas.microsoft.com/office/drawing/2014/main" id="{70476D92-32BC-4F05-8E7D-7F7205AB6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9" name="Isosceles Triangle 158">
              <a:extLst>
                <a:ext uri="{FF2B5EF4-FFF2-40B4-BE49-F238E27FC236}">
                  <a16:creationId xmlns:a16="http://schemas.microsoft.com/office/drawing/2014/main" id="{4D60F7B1-9129-40C8-9ECC-2DB009326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0" name="Rectangle 27">
              <a:extLst>
                <a:ext uri="{FF2B5EF4-FFF2-40B4-BE49-F238E27FC236}">
                  <a16:creationId xmlns:a16="http://schemas.microsoft.com/office/drawing/2014/main" id="{53CCFC38-47B0-4E57-9FC4-D508A9EF0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1" name="Rectangle 28">
              <a:extLst>
                <a:ext uri="{FF2B5EF4-FFF2-40B4-BE49-F238E27FC236}">
                  <a16:creationId xmlns:a16="http://schemas.microsoft.com/office/drawing/2014/main" id="{81581F74-5F20-497B-9D30-63EE488F5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2" name="Rectangle 29">
              <a:extLst>
                <a:ext uri="{FF2B5EF4-FFF2-40B4-BE49-F238E27FC236}">
                  <a16:creationId xmlns:a16="http://schemas.microsoft.com/office/drawing/2014/main" id="{F8C9BA87-DC22-48FC-9A0C-4B1A9F13B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3" name="Isosceles Triangle 162">
              <a:extLst>
                <a:ext uri="{FF2B5EF4-FFF2-40B4-BE49-F238E27FC236}">
                  <a16:creationId xmlns:a16="http://schemas.microsoft.com/office/drawing/2014/main" id="{AD74A836-4DFF-499B-AB78-ECD7C7D27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4" name="Isosceles Triangle 163">
              <a:extLst>
                <a:ext uri="{FF2B5EF4-FFF2-40B4-BE49-F238E27FC236}">
                  <a16:creationId xmlns:a16="http://schemas.microsoft.com/office/drawing/2014/main" id="{EC707B72-B0F6-4E20-A28D-8C487E1F8F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66" name="Rectangle 165">
            <a:extLst>
              <a:ext uri="{FF2B5EF4-FFF2-40B4-BE49-F238E27FC236}">
                <a16:creationId xmlns:a16="http://schemas.microsoft.com/office/drawing/2014/main" id="{AF68A407-3863-4C20-A08D-B05AB7276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8" name="Picture 6">
            <a:extLst>
              <a:ext uri="{FF2B5EF4-FFF2-40B4-BE49-F238E27FC236}">
                <a16:creationId xmlns:a16="http://schemas.microsoft.com/office/drawing/2014/main" id="{57983EB1-FC86-4B73-8700-0496E3DC6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589" y="782757"/>
            <a:ext cx="3582660" cy="246888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5845B48-0A96-4CEE-8678-3937D7E290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9773" y="782757"/>
            <a:ext cx="3610504" cy="246888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4CB69D6D-CC1E-418F-8257-1DD10F98012D}"/>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551920" y="3602077"/>
            <a:ext cx="3582661" cy="246888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4E6DECD4-291D-4953-A43D-A36AC96BCC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9442" y="3602077"/>
            <a:ext cx="3731167" cy="2468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61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ED638-C28A-4987-97B8-2B04BB2B54AB}"/>
              </a:ext>
            </a:extLst>
          </p:cNvPr>
          <p:cNvSpPr>
            <a:spLocks noGrp="1"/>
          </p:cNvSpPr>
          <p:nvPr>
            <p:ph type="title"/>
          </p:nvPr>
        </p:nvSpPr>
        <p:spPr>
          <a:xfrm>
            <a:off x="676746" y="609600"/>
            <a:ext cx="3729076" cy="1320800"/>
          </a:xfrm>
        </p:spPr>
        <p:txBody>
          <a:bodyPr anchor="ctr">
            <a:normAutofit/>
          </a:bodyPr>
          <a:lstStyle/>
          <a:p>
            <a:pPr>
              <a:lnSpc>
                <a:spcPct val="90000"/>
              </a:lnSpc>
            </a:pPr>
            <a:r>
              <a:rPr lang="en-US" sz="3100"/>
              <a:t>Principal Component Analysis</a:t>
            </a:r>
          </a:p>
        </p:txBody>
      </p:sp>
      <p:sp>
        <p:nvSpPr>
          <p:cNvPr id="3" name="Content Placeholder 2">
            <a:extLst>
              <a:ext uri="{FF2B5EF4-FFF2-40B4-BE49-F238E27FC236}">
                <a16:creationId xmlns:a16="http://schemas.microsoft.com/office/drawing/2014/main" id="{9B0BD3EC-1DA0-44CA-8F81-CE249E0E3103}"/>
              </a:ext>
            </a:extLst>
          </p:cNvPr>
          <p:cNvSpPr>
            <a:spLocks noGrp="1"/>
          </p:cNvSpPr>
          <p:nvPr>
            <p:ph idx="1"/>
          </p:nvPr>
        </p:nvSpPr>
        <p:spPr>
          <a:xfrm>
            <a:off x="685167" y="2160589"/>
            <a:ext cx="3720916" cy="3560733"/>
          </a:xfrm>
        </p:spPr>
        <p:txBody>
          <a:bodyPr>
            <a:normAutofit/>
          </a:bodyPr>
          <a:lstStyle/>
          <a:p>
            <a:r>
              <a:rPr lang="en-US" dirty="0"/>
              <a:t>Import the packages</a:t>
            </a:r>
          </a:p>
          <a:p>
            <a:r>
              <a:rPr lang="en-US" dirty="0"/>
              <a:t>Scale the data using standard scaler</a:t>
            </a:r>
          </a:p>
          <a:p>
            <a:r>
              <a:rPr lang="en-US" dirty="0"/>
              <a:t>Perform PCA</a:t>
            </a:r>
          </a:p>
          <a:p>
            <a:r>
              <a:rPr lang="en-US" dirty="0"/>
              <a:t>Plot the graph to find Principal components</a:t>
            </a:r>
          </a:p>
          <a:p>
            <a:r>
              <a:rPr lang="en-US" dirty="0"/>
              <a:t>Components=8</a:t>
            </a:r>
          </a:p>
        </p:txBody>
      </p:sp>
      <p:pic>
        <p:nvPicPr>
          <p:cNvPr id="1026" name="Picture 2">
            <a:extLst>
              <a:ext uri="{FF2B5EF4-FFF2-40B4-BE49-F238E27FC236}">
                <a16:creationId xmlns:a16="http://schemas.microsoft.com/office/drawing/2014/main" id="{5CBDC17B-10D5-4FB6-9DBA-B9520F9F09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4035" y="950155"/>
            <a:ext cx="4602747" cy="4453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890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589A6-0894-4FED-AF8D-6991E31EDFA5}"/>
              </a:ext>
            </a:extLst>
          </p:cNvPr>
          <p:cNvSpPr>
            <a:spLocks noGrp="1"/>
          </p:cNvSpPr>
          <p:nvPr>
            <p:ph type="title"/>
          </p:nvPr>
        </p:nvSpPr>
        <p:spPr/>
        <p:txBody>
          <a:bodyPr/>
          <a:lstStyle/>
          <a:p>
            <a:r>
              <a:rPr lang="en-US" dirty="0"/>
              <a:t>Prediction and Modelling</a:t>
            </a:r>
          </a:p>
        </p:txBody>
      </p:sp>
      <p:sp>
        <p:nvSpPr>
          <p:cNvPr id="3" name="Content Placeholder 2">
            <a:extLst>
              <a:ext uri="{FF2B5EF4-FFF2-40B4-BE49-F238E27FC236}">
                <a16:creationId xmlns:a16="http://schemas.microsoft.com/office/drawing/2014/main" id="{5CE1EB29-F13D-4EF9-BC99-F6261565A76F}"/>
              </a:ext>
            </a:extLst>
          </p:cNvPr>
          <p:cNvSpPr>
            <a:spLocks noGrp="1"/>
          </p:cNvSpPr>
          <p:nvPr>
            <p:ph idx="1"/>
          </p:nvPr>
        </p:nvSpPr>
        <p:spPr>
          <a:xfrm>
            <a:off x="677334" y="2160589"/>
            <a:ext cx="8596668" cy="3880773"/>
          </a:xfrm>
        </p:spPr>
        <p:txBody>
          <a:bodyPr/>
          <a:lstStyle/>
          <a:p>
            <a:r>
              <a:rPr lang="en-US" dirty="0"/>
              <a:t>Perform Logistic regression and Random forest for this dataset.</a:t>
            </a:r>
          </a:p>
          <a:p>
            <a:r>
              <a:rPr lang="en-US" dirty="0"/>
              <a:t>Fit the model, predict the model and test the confusion matrix and accuracy scores</a:t>
            </a:r>
          </a:p>
          <a:p>
            <a:r>
              <a:rPr lang="en-US" dirty="0"/>
              <a:t>Logistic Regression-[ 135 57]   72% accuracy</a:t>
            </a:r>
          </a:p>
          <a:p>
            <a:pPr marL="0" indent="0">
              <a:buNone/>
            </a:pPr>
            <a:r>
              <a:rPr lang="en-US" dirty="0"/>
              <a:t>                                  [ 55  152]</a:t>
            </a:r>
          </a:p>
          <a:p>
            <a:r>
              <a:rPr lang="en-US" dirty="0"/>
              <a:t>Random Forest      -[156 36]    77.5% accuracy</a:t>
            </a:r>
          </a:p>
          <a:p>
            <a:pPr marL="0" indent="0">
              <a:buNone/>
            </a:pPr>
            <a:r>
              <a:rPr lang="en-US" dirty="0"/>
              <a:t>                                   [54 154]</a:t>
            </a:r>
          </a:p>
          <a:p>
            <a:r>
              <a:rPr lang="en-US" dirty="0"/>
              <a:t>SVM Classifier        -[156 36]    77% accuracy</a:t>
            </a:r>
          </a:p>
          <a:p>
            <a:pPr marL="0" indent="0">
              <a:buNone/>
            </a:pPr>
            <a:r>
              <a:rPr lang="en-US" dirty="0"/>
              <a:t>                                   [54 154]</a:t>
            </a:r>
          </a:p>
          <a:p>
            <a:pPr marL="0" indent="0">
              <a:buNone/>
            </a:pPr>
            <a:r>
              <a:rPr lang="en-US" dirty="0"/>
              <a:t>SVM Classifier test scores are same for both </a:t>
            </a:r>
            <a:r>
              <a:rPr lang="en-US" dirty="0" err="1"/>
              <a:t>rbf</a:t>
            </a:r>
            <a:r>
              <a:rPr lang="en-US" dirty="0"/>
              <a:t> and linear kernel</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04481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8FDF1-1664-46E7-9A9A-6B29050E951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28CBDD3-896B-4F59-9878-FCB61A0E8531}"/>
              </a:ext>
            </a:extLst>
          </p:cNvPr>
          <p:cNvSpPr>
            <a:spLocks noGrp="1"/>
          </p:cNvSpPr>
          <p:nvPr>
            <p:ph idx="1"/>
          </p:nvPr>
        </p:nvSpPr>
        <p:spPr/>
        <p:txBody>
          <a:bodyPr/>
          <a:lstStyle/>
          <a:p>
            <a:r>
              <a:rPr lang="en-US" dirty="0"/>
              <a:t>Same Accuracy (77%)for random forest and SVM. </a:t>
            </a:r>
          </a:p>
          <a:p>
            <a:endParaRPr lang="en-US" dirty="0"/>
          </a:p>
          <a:p>
            <a:r>
              <a:rPr lang="en-US" dirty="0"/>
              <a:t>These two models gives us good prediction accuracy for wine classification dataset.</a:t>
            </a:r>
          </a:p>
        </p:txBody>
      </p:sp>
    </p:spTree>
    <p:extLst>
      <p:ext uri="{BB962C8B-B14F-4D97-AF65-F5344CB8AC3E}">
        <p14:creationId xmlns:p14="http://schemas.microsoft.com/office/powerpoint/2010/main" val="36537045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13</TotalTime>
  <Words>369</Words>
  <Application>Microsoft Office PowerPoint</Application>
  <PresentationFormat>Widescreen</PresentationFormat>
  <Paragraphs>118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Red Wine Quality Project</vt:lpstr>
      <vt:lpstr>Introduction</vt:lpstr>
      <vt:lpstr>Sample Dataset</vt:lpstr>
      <vt:lpstr>Exploratory Data Analysis</vt:lpstr>
      <vt:lpstr>PowerPoint Presentation</vt:lpstr>
      <vt:lpstr>Principal Component Analysis</vt:lpstr>
      <vt:lpstr>Prediction and Modelling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Wine Quality Project</dc:title>
  <dc:creator> </dc:creator>
  <cp:lastModifiedBy> </cp:lastModifiedBy>
  <cp:revision>3</cp:revision>
  <dcterms:created xsi:type="dcterms:W3CDTF">2019-01-10T09:26:17Z</dcterms:created>
  <dcterms:modified xsi:type="dcterms:W3CDTF">2019-01-10T09:39:57Z</dcterms:modified>
</cp:coreProperties>
</file>