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embeddedFontLst>
    <p:embeddedFont>
      <p:font typeface="Lato" panose="020F0502020204030203" pitchFamily="34" charset="0"/>
      <p:regular r:id="rId12"/>
      <p:bold r:id="rId13"/>
    </p:embeddedFont>
    <p:embeddedFont>
      <p:font typeface="Lato Bold" panose="020F0502020204030203" pitchFamily="34" charset="0"/>
      <p:bold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9437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314926"/>
            <a:ext cx="7556421" cy="29346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700"/>
              </a:lnSpc>
              <a:buNone/>
            </a:pPr>
            <a:r>
              <a:rPr lang="en-US" sz="61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Movie Recommendation  System</a:t>
            </a:r>
            <a:endParaRPr lang="en-US" sz="6150" dirty="0"/>
          </a:p>
        </p:txBody>
      </p:sp>
      <p:sp>
        <p:nvSpPr>
          <p:cNvPr id="4" name="Text 1"/>
          <p:cNvSpPr/>
          <p:nvPr/>
        </p:nvSpPr>
        <p:spPr>
          <a:xfrm>
            <a:off x="793790" y="4589740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This presentation explores a movie recommendation system that leverages both collaborative and content-based filtering techniques for personalized movie suggestions.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593359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Raj Thumar(244161018)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90" y="6551652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28397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Motivation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58806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5DFD2"/>
          </a:solidFill>
          <a:ln/>
        </p:spPr>
      </p:sp>
      <p:sp>
        <p:nvSpPr>
          <p:cNvPr id="5" name="Text 2"/>
          <p:cNvSpPr/>
          <p:nvPr/>
        </p:nvSpPr>
        <p:spPr>
          <a:xfrm>
            <a:off x="6436638" y="2673072"/>
            <a:ext cx="197406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7017306" y="2588062"/>
            <a:ext cx="292774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Overwhelming Choices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7017306" y="3432810"/>
            <a:ext cx="2927747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The sheer volume of movies available on streaming platforms makes it difficult for users to find something they'll enjoy.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10171867" y="258806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5DFD2"/>
          </a:solidFill>
          <a:ln/>
        </p:spPr>
      </p:sp>
      <p:sp>
        <p:nvSpPr>
          <p:cNvPr id="9" name="Text 6"/>
          <p:cNvSpPr/>
          <p:nvPr/>
        </p:nvSpPr>
        <p:spPr>
          <a:xfrm>
            <a:off x="10328315" y="2673072"/>
            <a:ext cx="197406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10908983" y="2588062"/>
            <a:ext cx="292774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Personalized Suggestions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10908983" y="3432810"/>
            <a:ext cx="2927747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Personalized movie recommendations enhance user satisfaction by providing suggestions tailored to their interests.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6280190" y="572928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5DFD2"/>
          </a:solidFill>
          <a:ln/>
        </p:spPr>
      </p:sp>
      <p:sp>
        <p:nvSpPr>
          <p:cNvPr id="13" name="Text 10"/>
          <p:cNvSpPr/>
          <p:nvPr/>
        </p:nvSpPr>
        <p:spPr>
          <a:xfrm>
            <a:off x="6436638" y="5814298"/>
            <a:ext cx="197406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7017306" y="572928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Widely Used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7017306" y="6219706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Recommendation systems are a key feature of popular streaming platforms like Netflix, Amazon, and YouTube.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91133" y="386953"/>
            <a:ext cx="3508653" cy="4385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450"/>
              </a:lnSpc>
              <a:buNone/>
            </a:pPr>
            <a:r>
              <a:rPr lang="en-US" sz="27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Project Overview</a:t>
            </a:r>
            <a:endParaRPr lang="en-US" sz="27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33" y="1106091"/>
            <a:ext cx="701635" cy="1122759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403271" y="1246346"/>
            <a:ext cx="1754267" cy="2191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35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Input</a:t>
            </a:r>
            <a:endParaRPr lang="en-US" sz="1350" dirty="0"/>
          </a:p>
        </p:txBody>
      </p:sp>
      <p:sp>
        <p:nvSpPr>
          <p:cNvPr id="5" name="Text 2"/>
          <p:cNvSpPr/>
          <p:nvPr/>
        </p:nvSpPr>
        <p:spPr>
          <a:xfrm>
            <a:off x="1403271" y="1549718"/>
            <a:ext cx="12735997" cy="2245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1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The system takes as input a dataset of movies, user ratings, and the user's input (their preferences or a movie they liked).</a:t>
            </a:r>
            <a:endParaRPr lang="en-US" sz="11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133" y="2228850"/>
            <a:ext cx="701635" cy="1122759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403271" y="2369106"/>
            <a:ext cx="1754267" cy="2191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35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Data Preprocessing</a:t>
            </a:r>
            <a:endParaRPr lang="en-US" sz="1350" dirty="0"/>
          </a:p>
        </p:txBody>
      </p:sp>
      <p:sp>
        <p:nvSpPr>
          <p:cNvPr id="8" name="Text 4"/>
          <p:cNvSpPr/>
          <p:nvPr/>
        </p:nvSpPr>
        <p:spPr>
          <a:xfrm>
            <a:off x="1403271" y="2672477"/>
            <a:ext cx="12735997" cy="2245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1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The data is preprocessed by tokenizing movie genres and creating a user-item matrix of ratings.</a:t>
            </a:r>
            <a:endParaRPr lang="en-US" sz="11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133" y="3351609"/>
            <a:ext cx="701635" cy="1122759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403271" y="3491865"/>
            <a:ext cx="1763197" cy="2191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35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Collaborative Filtering</a:t>
            </a:r>
            <a:endParaRPr lang="en-US" sz="1350" dirty="0"/>
          </a:p>
        </p:txBody>
      </p:sp>
      <p:sp>
        <p:nvSpPr>
          <p:cNvPr id="11" name="Text 6"/>
          <p:cNvSpPr/>
          <p:nvPr/>
        </p:nvSpPr>
        <p:spPr>
          <a:xfrm>
            <a:off x="1403271" y="3795236"/>
            <a:ext cx="12735997" cy="2245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1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Collaborative filtering calculates similarity between users based on their ratings and predicts ratings for unrated movies.</a:t>
            </a:r>
            <a:endParaRPr lang="en-US" sz="110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133" y="4474369"/>
            <a:ext cx="701635" cy="1122759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403271" y="4614624"/>
            <a:ext cx="1884283" cy="2191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35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Content-Based Filtering</a:t>
            </a:r>
            <a:endParaRPr lang="en-US" sz="1350" dirty="0"/>
          </a:p>
        </p:txBody>
      </p:sp>
      <p:sp>
        <p:nvSpPr>
          <p:cNvPr id="14" name="Text 8"/>
          <p:cNvSpPr/>
          <p:nvPr/>
        </p:nvSpPr>
        <p:spPr>
          <a:xfrm>
            <a:off x="1403271" y="4917996"/>
            <a:ext cx="12735997" cy="2245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1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Content-based filtering calculates similarity between movies based on their genres and recommends movies similar to those the user likes.</a:t>
            </a:r>
            <a:endParaRPr lang="en-US" sz="110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1133" y="5597128"/>
            <a:ext cx="701635" cy="1122759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1403271" y="5737384"/>
            <a:ext cx="1754267" cy="2191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35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Hybrid Approach</a:t>
            </a:r>
            <a:endParaRPr lang="en-US" sz="1350" dirty="0"/>
          </a:p>
        </p:txBody>
      </p:sp>
      <p:sp>
        <p:nvSpPr>
          <p:cNvPr id="17" name="Text 10"/>
          <p:cNvSpPr/>
          <p:nvPr/>
        </p:nvSpPr>
        <p:spPr>
          <a:xfrm>
            <a:off x="1403271" y="6040755"/>
            <a:ext cx="12735997" cy="2245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1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The scores from collaborative and content-based filtering are combined to produce a final score for each movie.</a:t>
            </a:r>
            <a:endParaRPr lang="en-US" sz="1100" dirty="0"/>
          </a:p>
        </p:txBody>
      </p:sp>
      <p:pic>
        <p:nvPicPr>
          <p:cNvPr id="18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1133" y="6719888"/>
            <a:ext cx="701635" cy="1122759"/>
          </a:xfrm>
          <a:prstGeom prst="rect">
            <a:avLst/>
          </a:prstGeom>
        </p:spPr>
      </p:pic>
      <p:sp>
        <p:nvSpPr>
          <p:cNvPr id="19" name="Text 11"/>
          <p:cNvSpPr/>
          <p:nvPr/>
        </p:nvSpPr>
        <p:spPr>
          <a:xfrm>
            <a:off x="1403271" y="6860143"/>
            <a:ext cx="1754267" cy="2191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35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Output</a:t>
            </a:r>
            <a:endParaRPr lang="en-US" sz="1350" dirty="0"/>
          </a:p>
        </p:txBody>
      </p:sp>
      <p:sp>
        <p:nvSpPr>
          <p:cNvPr id="20" name="Text 12"/>
          <p:cNvSpPr/>
          <p:nvPr/>
        </p:nvSpPr>
        <p:spPr>
          <a:xfrm>
            <a:off x="1403271" y="7163514"/>
            <a:ext cx="12735997" cy="2245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1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The system outputs the top N recommended movies based on the combined scores, excluding movies already rated by the user.</a:t>
            </a:r>
            <a:endParaRPr lang="en-US" sz="1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10697"/>
            <a:ext cx="570011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Collaborative Filtering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08645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What It Is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2667595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Collaborative filtering recommends movies based on the user's similarity to other users, leveraging the collective preferences of the community.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208645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Workflow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2667595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Create a user-item matrix representing user ratings for movies.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332928" y="3472696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2"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Calculate the cosine similarity between users based on their ratings.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5332928" y="4640699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3"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Predict unrated movie ratings using weighted averages of ratings from similar users.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332928" y="5808702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4"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Exclude movies already rated by the user.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5332928" y="6613803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5"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Recommend movies with the highest predicted ratings.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9872067" y="208645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Advantages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9872067" y="2667595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Personalized recommendations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9872067" y="3109793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Minimal metadata required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50344"/>
            <a:ext cx="609135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Content-Based Filtering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1260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What It Is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2707243"/>
            <a:ext cx="3978116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Content-based filtering recommends movies based on the movie's content, such as genre, and suggests movies similar to those the user has already enjoyed.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21260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Workflow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2707243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Tokenize genres using CountVectorizer to create a matrix of genre tokens for each movie.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332928" y="3875246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2"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Calculate the cosine similarity between the liked movie and all other movies based on their genre vectors.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5332928" y="5406152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3"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Rank movies based on the similarity scores.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332928" y="6211253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4"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Exclude the liked movie and recommend the top N similar movies.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9872067" y="21260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Advantages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9872067" y="2707243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Works without user preferences, useful for new users ("cold start" problem).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9872067" y="3875246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Leverages movie metadata to find similar movies.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6948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Code Snapshots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618428"/>
            <a:ext cx="13042821" cy="2041684"/>
          </a:xfrm>
          <a:prstGeom prst="roundRect">
            <a:avLst>
              <a:gd name="adj" fmla="val 1666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01410" y="3626048"/>
            <a:ext cx="1302627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5" name="Text 3"/>
          <p:cNvSpPr/>
          <p:nvPr/>
        </p:nvSpPr>
        <p:spPr>
          <a:xfrm>
            <a:off x="1029653" y="3769757"/>
            <a:ext cx="38841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Collaborative Filtering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5375077" y="3769757"/>
            <a:ext cx="388036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Content-Based Filtering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716691" y="3769757"/>
            <a:ext cx="38841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Hybrid Approach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801410" y="4276368"/>
            <a:ext cx="13026271" cy="137612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7"/>
          <p:cNvSpPr/>
          <p:nvPr/>
        </p:nvSpPr>
        <p:spPr>
          <a:xfrm>
            <a:off x="1029653" y="4420076"/>
            <a:ext cx="388417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Calculate cosine similarity using scikit-learn.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5375077" y="4420076"/>
            <a:ext cx="388036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Use CountVectorizer to tokenize genres and create a genre matrix.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9716691" y="4420076"/>
            <a:ext cx="388417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Combine collaborative and content-based scores to create a final recommendation score.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93570"/>
            <a:ext cx="736103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Observations and Challenges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1693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What Was Learned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750469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Collaborative filtering relies on user similarity for recommendations, while content-based filtering leverages movie metadata.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043249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Combining both approaches improves recommendation accuracy by incorporating both user preferences and movie content.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9521" y="31693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Challenges Faced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599521" y="3750469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Sparse data in the user-item matrix can pose a challenge for collaborative filtering, as it can be difficult to find users with enough overlapping ratings.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5043249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Balancing the scores from collaborative and content-based filtering is crucial to ensure that the hybrid approach provides accurate and relevant recommendations.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4047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Working of System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244566"/>
            <a:ext cx="6244709" cy="3079552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5579269"/>
            <a:ext cx="383893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Suggesting top 10 movies</a:t>
            </a:r>
            <a:endParaRPr lang="en-US" sz="2650" dirty="0"/>
          </a:p>
        </p:txBody>
      </p:sp>
      <p:sp>
        <p:nvSpPr>
          <p:cNvPr id="5" name="Text 2"/>
          <p:cNvSpPr/>
          <p:nvPr/>
        </p:nvSpPr>
        <p:spPr>
          <a:xfrm>
            <a:off x="793790" y="623137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9521" y="2244566"/>
            <a:ext cx="6244709" cy="314503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7599521" y="5644753"/>
            <a:ext cx="6244709" cy="8505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Graph of suggested movies with their score</a:t>
            </a:r>
            <a:endParaRPr lang="en-US" sz="2650" dirty="0"/>
          </a:p>
        </p:txBody>
      </p:sp>
      <p:sp>
        <p:nvSpPr>
          <p:cNvPr id="8" name="Text 4"/>
          <p:cNvSpPr/>
          <p:nvPr/>
        </p:nvSpPr>
        <p:spPr>
          <a:xfrm>
            <a:off x="7599521" y="672215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10062" y="691158"/>
            <a:ext cx="5169575" cy="6461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050"/>
              </a:lnSpc>
              <a:buNone/>
            </a:pPr>
            <a:r>
              <a:rPr lang="en-US" sz="40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Conclusion</a:t>
            </a:r>
            <a:endParaRPr lang="en-US" sz="4050" dirty="0"/>
          </a:p>
        </p:txBody>
      </p:sp>
      <p:sp>
        <p:nvSpPr>
          <p:cNvPr id="4" name="Shape 1"/>
          <p:cNvSpPr/>
          <p:nvPr/>
        </p:nvSpPr>
        <p:spPr>
          <a:xfrm>
            <a:off x="6210062" y="1879997"/>
            <a:ext cx="465177" cy="465177"/>
          </a:xfrm>
          <a:prstGeom prst="roundRect">
            <a:avLst>
              <a:gd name="adj" fmla="val 6668"/>
            </a:avLst>
          </a:prstGeom>
          <a:solidFill>
            <a:srgbClr val="E5DFD2"/>
          </a:solidFill>
          <a:ln/>
        </p:spPr>
      </p:sp>
      <p:sp>
        <p:nvSpPr>
          <p:cNvPr id="5" name="Text 2"/>
          <p:cNvSpPr/>
          <p:nvPr/>
        </p:nvSpPr>
        <p:spPr>
          <a:xfrm>
            <a:off x="6352699" y="1957507"/>
            <a:ext cx="179903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1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6881932" y="1879997"/>
            <a:ext cx="2584728" cy="323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Summary</a:t>
            </a:r>
            <a:endParaRPr lang="en-US" sz="2000" dirty="0"/>
          </a:p>
        </p:txBody>
      </p:sp>
      <p:sp>
        <p:nvSpPr>
          <p:cNvPr id="7" name="Text 4"/>
          <p:cNvSpPr/>
          <p:nvPr/>
        </p:nvSpPr>
        <p:spPr>
          <a:xfrm>
            <a:off x="6881932" y="2327077"/>
            <a:ext cx="3073122" cy="19852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Collaborative filtering personalizes recommendations using user preferences, while content-based filtering suggests movies similar to what the user likes.</a:t>
            </a:r>
            <a:endParaRPr lang="en-US" sz="1600" dirty="0"/>
          </a:p>
        </p:txBody>
      </p:sp>
      <p:sp>
        <p:nvSpPr>
          <p:cNvPr id="8" name="Text 5"/>
          <p:cNvSpPr/>
          <p:nvPr/>
        </p:nvSpPr>
        <p:spPr>
          <a:xfrm>
            <a:off x="6881932" y="4436388"/>
            <a:ext cx="3073122" cy="13234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 hybrid approach combining both methods improves results by incorporating both user preferences and movie content.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10161746" y="1879997"/>
            <a:ext cx="465177" cy="465177"/>
          </a:xfrm>
          <a:prstGeom prst="roundRect">
            <a:avLst>
              <a:gd name="adj" fmla="val 6668"/>
            </a:avLst>
          </a:prstGeom>
          <a:solidFill>
            <a:srgbClr val="E5DFD2"/>
          </a:solidFill>
          <a:ln/>
        </p:spPr>
      </p:sp>
      <p:sp>
        <p:nvSpPr>
          <p:cNvPr id="10" name="Text 7"/>
          <p:cNvSpPr/>
          <p:nvPr/>
        </p:nvSpPr>
        <p:spPr>
          <a:xfrm>
            <a:off x="10304383" y="1957507"/>
            <a:ext cx="179903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2</a:t>
            </a:r>
            <a:endParaRPr lang="en-US" sz="2400" dirty="0"/>
          </a:p>
        </p:txBody>
      </p:sp>
      <p:sp>
        <p:nvSpPr>
          <p:cNvPr id="11" name="Text 8"/>
          <p:cNvSpPr/>
          <p:nvPr/>
        </p:nvSpPr>
        <p:spPr>
          <a:xfrm>
            <a:off x="10833616" y="1879997"/>
            <a:ext cx="2584728" cy="323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Future Enhancements</a:t>
            </a:r>
            <a:endParaRPr lang="en-US" sz="2000" dirty="0"/>
          </a:p>
        </p:txBody>
      </p:sp>
      <p:sp>
        <p:nvSpPr>
          <p:cNvPr id="12" name="Text 9"/>
          <p:cNvSpPr/>
          <p:nvPr/>
        </p:nvSpPr>
        <p:spPr>
          <a:xfrm>
            <a:off x="10833616" y="2327077"/>
            <a:ext cx="3073122" cy="13234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Adding more metadata, such as cast, director, and release year, can improve the accuracy of content-based filtering.</a:t>
            </a:r>
            <a:endParaRPr lang="en-US" sz="1600" dirty="0"/>
          </a:p>
        </p:txBody>
      </p:sp>
      <p:sp>
        <p:nvSpPr>
          <p:cNvPr id="13" name="Text 10"/>
          <p:cNvSpPr/>
          <p:nvPr/>
        </p:nvSpPr>
        <p:spPr>
          <a:xfrm>
            <a:off x="10833616" y="3774638"/>
            <a:ext cx="3073122" cy="19852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Using deep learning techniques can enable more advanced recommendation models, potentially leading to more accurate and diverse recommendations.</a:t>
            </a:r>
            <a:endParaRPr lang="en-US" sz="1600" dirty="0"/>
          </a:p>
        </p:txBody>
      </p:sp>
      <p:sp>
        <p:nvSpPr>
          <p:cNvPr id="14" name="Text 11"/>
          <p:cNvSpPr/>
          <p:nvPr/>
        </p:nvSpPr>
        <p:spPr>
          <a:xfrm>
            <a:off x="10833616" y="5883950"/>
            <a:ext cx="3073122" cy="16543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Implementing real-time user feedback mechanisms can provide valuable data for refining the recommendation system and improving user experience.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665</Words>
  <Application>Microsoft Office PowerPoint</Application>
  <PresentationFormat>Custom</PresentationFormat>
  <Paragraphs>85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Lato</vt:lpstr>
      <vt:lpstr>Lato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Raj Thumar</cp:lastModifiedBy>
  <cp:revision>2</cp:revision>
  <dcterms:created xsi:type="dcterms:W3CDTF">2024-11-12T07:51:11Z</dcterms:created>
  <dcterms:modified xsi:type="dcterms:W3CDTF">2024-11-12T07:56:46Z</dcterms:modified>
</cp:coreProperties>
</file>