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8"/>
  </p:notesMasterIdLst>
  <p:handoutMasterIdLst>
    <p:handoutMasterId r:id="rId19"/>
  </p:handoutMasterIdLst>
  <p:sldIdLst>
    <p:sldId id="261" r:id="rId5"/>
    <p:sldId id="273" r:id="rId6"/>
    <p:sldId id="280" r:id="rId7"/>
    <p:sldId id="300" r:id="rId8"/>
    <p:sldId id="302" r:id="rId9"/>
    <p:sldId id="314" r:id="rId10"/>
    <p:sldId id="315" r:id="rId11"/>
    <p:sldId id="316" r:id="rId12"/>
    <p:sldId id="317" r:id="rId13"/>
    <p:sldId id="318" r:id="rId14"/>
    <p:sldId id="313" r:id="rId15"/>
    <p:sldId id="319" r:id="rId16"/>
    <p:sldId id="32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67" d="100"/>
          <a:sy n="67" d="100"/>
        </p:scale>
        <p:origin x="644" y="40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33-483B-8984-67AD3F1595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F33-483B-8984-67AD3F1595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33-483B-8984-67AD3F1595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F33-483B-8984-67AD3F15958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3-483B-8984-67AD3F159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2.0402764402651111E-2"/>
          <c:y val="0.91986104473411234"/>
          <c:w val="0.82250382371268338"/>
          <c:h val="6.9163344455861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6/28/2024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6/28/2024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762000"/>
            <a:ext cx="5980191" cy="3418238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>
                <a:solidFill>
                  <a:srgbClr val="FFC000"/>
                </a:solidFill>
                <a:latin typeface="Arial"/>
                <a:cs typeface="Arial"/>
              </a:rPr>
              <a:t>System</a:t>
            </a:r>
            <a:r>
              <a:rPr lang="en-US" sz="3600" spc="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FFC000"/>
                </a:solidFill>
                <a:latin typeface="Arial"/>
                <a:cs typeface="Arial"/>
              </a:rPr>
              <a:t>Security</a:t>
            </a:r>
            <a:r>
              <a:rPr lang="en-US" sz="3600" spc="-6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FFC000"/>
                </a:solidFill>
                <a:latin typeface="Arial"/>
                <a:cs typeface="Arial"/>
              </a:rPr>
              <a:t>&amp;</a:t>
            </a:r>
            <a:r>
              <a:rPr lang="en-US" sz="3600" spc="-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FFC000"/>
                </a:solidFill>
                <a:latin typeface="Arial"/>
                <a:cs typeface="Arial"/>
              </a:rPr>
              <a:t>Control</a:t>
            </a:r>
            <a:br>
              <a:rPr lang="en-US" sz="3600" spc="-10" dirty="0">
                <a:solidFill>
                  <a:srgbClr val="FFC000"/>
                </a:solidFill>
                <a:latin typeface="Arial"/>
                <a:cs typeface="Arial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latin typeface="Trebuchet MS"/>
                <a:cs typeface="Trebuchet MS"/>
              </a:rPr>
              <a:t>Instructor</a:t>
            </a:r>
            <a:r>
              <a:rPr lang="en-US" b="1" spc="-130" dirty="0">
                <a:latin typeface="Trebuchet MS"/>
                <a:cs typeface="Trebuchet MS"/>
              </a:rPr>
              <a:t> </a:t>
            </a:r>
            <a:r>
              <a:rPr lang="en-US" b="1" spc="-275" dirty="0">
                <a:latin typeface="Trebuchet MS"/>
                <a:cs typeface="Trebuchet MS"/>
              </a:rPr>
              <a:t>:</a:t>
            </a:r>
            <a:r>
              <a:rPr lang="en-US" b="1" spc="5" dirty="0">
                <a:latin typeface="Trebuchet MS"/>
                <a:cs typeface="Trebuchet MS"/>
              </a:rPr>
              <a:t> </a:t>
            </a:r>
            <a:r>
              <a:rPr lang="en-US" b="1" spc="-10" dirty="0">
                <a:latin typeface="Trebuchet MS"/>
                <a:cs typeface="Trebuchet MS"/>
              </a:rPr>
              <a:t>Prof.</a:t>
            </a:r>
            <a:r>
              <a:rPr lang="en-US" b="1" spc="-55" dirty="0">
                <a:latin typeface="Trebuchet MS"/>
                <a:cs typeface="Trebuchet MS"/>
              </a:rPr>
              <a:t> </a:t>
            </a:r>
            <a:r>
              <a:rPr lang="en-US" b="1" spc="-45" dirty="0">
                <a:latin typeface="Trebuchet MS"/>
                <a:cs typeface="Trebuchet MS"/>
              </a:rPr>
              <a:t>Dr.</a:t>
            </a:r>
            <a:r>
              <a:rPr lang="en-US" b="1" spc="-75" dirty="0">
                <a:latin typeface="Trebuchet MS"/>
                <a:cs typeface="Trebuchet MS"/>
              </a:rPr>
              <a:t> </a:t>
            </a:r>
            <a:r>
              <a:rPr lang="en-US" b="1" dirty="0" err="1">
                <a:latin typeface="Trebuchet MS"/>
                <a:cs typeface="Trebuchet MS"/>
              </a:rPr>
              <a:t>Monirul</a:t>
            </a:r>
            <a:r>
              <a:rPr lang="en-US" b="1" spc="-55" dirty="0">
                <a:latin typeface="Trebuchet MS"/>
                <a:cs typeface="Trebuchet MS"/>
              </a:rPr>
              <a:t> </a:t>
            </a:r>
            <a:r>
              <a:rPr lang="en-US" b="1" spc="-10" dirty="0">
                <a:latin typeface="Trebuchet MS"/>
                <a:cs typeface="Trebuchet MS"/>
              </a:rPr>
              <a:t>Islam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8EFC1A-C73F-47EB-BA82-BFA7899355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870A9-068A-4EAE-BFF2-E3B126F205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0C7E14-7D06-4E44-B8C7-E3F14BC9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22301"/>
            <a:ext cx="6076950" cy="826008"/>
          </a:xfrm>
        </p:spPr>
        <p:txBody>
          <a:bodyPr>
            <a:normAutofit fontScale="90000"/>
          </a:bodyPr>
          <a:lstStyle/>
          <a:p>
            <a:r>
              <a:rPr lang="en-US" spc="-55" dirty="0">
                <a:solidFill>
                  <a:schemeClr val="accent4"/>
                </a:solidFill>
              </a:rPr>
              <a:t>Hardware</a:t>
            </a:r>
            <a:r>
              <a:rPr lang="en-US" spc="-245" dirty="0">
                <a:solidFill>
                  <a:schemeClr val="accent4"/>
                </a:solidFill>
              </a:rPr>
              <a:t> </a:t>
            </a:r>
            <a:r>
              <a:rPr lang="en-US" spc="-10" dirty="0">
                <a:solidFill>
                  <a:schemeClr val="accent4"/>
                </a:solidFill>
              </a:rPr>
              <a:t>control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7D62F-507F-4375-9E5E-4155547510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9A3EA0-8009-4422-B1FE-23FC88C57761}"/>
              </a:ext>
            </a:extLst>
          </p:cNvPr>
          <p:cNvSpPr/>
          <p:nvPr/>
        </p:nvSpPr>
        <p:spPr>
          <a:xfrm>
            <a:off x="457200" y="948309"/>
            <a:ext cx="10972800" cy="545249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239395">
              <a:lnSpc>
                <a:spcPct val="100899"/>
              </a:lnSpc>
              <a:spcBef>
                <a:spcPts val="75"/>
              </a:spcBef>
            </a:pPr>
            <a:r>
              <a:rPr lang="en-US" b="1" spc="-35" dirty="0">
                <a:solidFill>
                  <a:schemeClr val="bg1"/>
                </a:solidFill>
                <a:latin typeface="Trebuchet MS"/>
                <a:cs typeface="Trebuchet MS"/>
              </a:rPr>
              <a:t>Hardware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control</a:t>
            </a:r>
            <a:r>
              <a:rPr lang="en-US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lang="en-US" b="1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computer</a:t>
            </a:r>
            <a:r>
              <a:rPr lang="en-US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security</a:t>
            </a:r>
            <a:r>
              <a:rPr lang="en-US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term</a:t>
            </a:r>
            <a:r>
              <a:rPr lang="en-US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refers</a:t>
            </a:r>
            <a:r>
              <a:rPr lang="en-US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to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how</a:t>
            </a:r>
            <a:r>
              <a:rPr lang="en-US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you</a:t>
            </a:r>
            <a:r>
              <a:rPr lang="en-US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lang="en-US" b="1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protect</a:t>
            </a:r>
            <a:r>
              <a:rPr lang="en-US" b="1" spc="-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your</a:t>
            </a:r>
            <a:r>
              <a:rPr lang="en-US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computer</a:t>
            </a:r>
            <a:r>
              <a:rPr lang="en-US" b="1" spc="-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hardware</a:t>
            </a:r>
            <a:r>
              <a:rPr lang="en-US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from</a:t>
            </a:r>
            <a:r>
              <a:rPr lang="en-US" b="1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unauthorized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access</a:t>
            </a:r>
            <a:r>
              <a:rPr lang="en-US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damage</a:t>
            </a:r>
            <a:r>
              <a:rPr lang="en-US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by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using</a:t>
            </a:r>
            <a:r>
              <a:rPr lang="en-US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physical,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digital,</a:t>
            </a:r>
            <a:r>
              <a:rPr lang="en-US" b="1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cybersecurity measures.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1299"/>
              </a:lnSpc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Using</a:t>
            </a:r>
            <a:r>
              <a:rPr lang="en-US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hardware</a:t>
            </a:r>
            <a:r>
              <a:rPr lang="en-US" b="1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security</a:t>
            </a:r>
            <a:r>
              <a:rPr lang="en-US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involves</a:t>
            </a:r>
            <a:r>
              <a:rPr lang="en-US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leveraging</a:t>
            </a:r>
            <a:r>
              <a:rPr lang="en-US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physical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components</a:t>
            </a:r>
            <a:r>
              <a:rPr lang="en-US" b="1" spc="-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devices</a:t>
            </a:r>
            <a:r>
              <a:rPr lang="en-US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40" dirty="0">
                <a:solidFill>
                  <a:schemeClr val="bg1"/>
                </a:solidFill>
                <a:latin typeface="Trebuchet MS"/>
                <a:cs typeface="Trebuchet MS"/>
              </a:rPr>
              <a:t>enhance</a:t>
            </a:r>
            <a:r>
              <a:rPr lang="en-US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security</a:t>
            </a:r>
            <a:r>
              <a:rPr lang="en-US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your</a:t>
            </a:r>
            <a:r>
              <a:rPr lang="en-US" b="1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computer </a:t>
            </a:r>
            <a:r>
              <a:rPr lang="en-US" b="1" spc="60" dirty="0">
                <a:solidFill>
                  <a:schemeClr val="bg1"/>
                </a:solidFill>
                <a:latin typeface="Trebuchet MS"/>
                <a:cs typeface="Trebuchet MS"/>
              </a:rPr>
              <a:t>systems</a:t>
            </a:r>
            <a:r>
              <a:rPr lang="en-US" b="1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lang="en-US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networks.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9935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52902DB-60A1-4BBC-BD80-ABD51351C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04200" y="2590800"/>
            <a:ext cx="2209800" cy="2209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Security</a:t>
            </a:r>
            <a:r>
              <a:rPr lang="en-US" spc="95" dirty="0"/>
              <a:t> </a:t>
            </a:r>
            <a:r>
              <a:rPr lang="en-US" spc="-10" dirty="0"/>
              <a:t>policy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Chart 6" descr="chart">
            <a:extLst>
              <a:ext uri="{FF2B5EF4-FFF2-40B4-BE49-F238E27FC236}">
                <a16:creationId xmlns:a16="http://schemas.microsoft.com/office/drawing/2014/main" id="{423F99F7-105E-4F90-AEE5-0ABC1BA8E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437591"/>
              </p:ext>
            </p:extLst>
          </p:nvPr>
        </p:nvGraphicFramePr>
        <p:xfrm>
          <a:off x="7543800" y="2133600"/>
          <a:ext cx="3530600" cy="347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Graphic 9">
            <a:extLst>
              <a:ext uri="{FF2B5EF4-FFF2-40B4-BE49-F238E27FC236}">
                <a16:creationId xmlns:a16="http://schemas.microsoft.com/office/drawing/2014/main" id="{36D8B7C8-55F2-49D9-A8C1-5754C2A7D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1900" y="3238500"/>
            <a:ext cx="914400" cy="914400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Security</a:t>
            </a:r>
            <a:r>
              <a:rPr lang="en-US" spc="-40" dirty="0"/>
              <a:t> </a:t>
            </a:r>
            <a:r>
              <a:rPr lang="en-US" dirty="0"/>
              <a:t>policies</a:t>
            </a:r>
            <a:r>
              <a:rPr lang="en-US" spc="-85" dirty="0"/>
              <a:t> </a:t>
            </a:r>
            <a:r>
              <a:rPr lang="en-US" dirty="0"/>
              <a:t>matter</a:t>
            </a:r>
            <a:r>
              <a:rPr lang="en-US" spc="-20" dirty="0"/>
              <a:t> </a:t>
            </a:r>
            <a:r>
              <a:rPr lang="en-US" spc="-25" dirty="0"/>
              <a:t>because</a:t>
            </a:r>
            <a:r>
              <a:rPr lang="en-US" spc="-65" dirty="0"/>
              <a:t> </a:t>
            </a:r>
            <a:r>
              <a:rPr lang="en-US" dirty="0"/>
              <a:t>they</a:t>
            </a:r>
            <a:r>
              <a:rPr lang="en-US" spc="-100" dirty="0"/>
              <a:t> </a:t>
            </a:r>
            <a:r>
              <a:rPr lang="en-US" spc="-35" dirty="0"/>
              <a:t>provide</a:t>
            </a:r>
            <a:r>
              <a:rPr lang="en-US" spc="-60" dirty="0"/>
              <a:t> </a:t>
            </a:r>
            <a:r>
              <a:rPr lang="en-US" spc="-50" dirty="0"/>
              <a:t>a </a:t>
            </a:r>
            <a:r>
              <a:rPr lang="en-US" dirty="0"/>
              <a:t>structured</a:t>
            </a:r>
            <a:r>
              <a:rPr lang="en-US" spc="10" dirty="0"/>
              <a:t> </a:t>
            </a:r>
            <a:r>
              <a:rPr lang="en-US" spc="-10" dirty="0"/>
              <a:t>approach</a:t>
            </a:r>
            <a:r>
              <a:rPr lang="en-US" spc="25" dirty="0"/>
              <a:t> </a:t>
            </a:r>
            <a:r>
              <a:rPr lang="en-US" dirty="0"/>
              <a:t>to</a:t>
            </a:r>
            <a:r>
              <a:rPr lang="en-US" spc="-55" dirty="0"/>
              <a:t> </a:t>
            </a:r>
            <a:r>
              <a:rPr lang="en-US" dirty="0"/>
              <a:t>managing</a:t>
            </a:r>
            <a:r>
              <a:rPr lang="en-US" spc="-25" dirty="0"/>
              <a:t> </a:t>
            </a:r>
            <a:r>
              <a:rPr lang="en-US" dirty="0"/>
              <a:t>risks,</a:t>
            </a:r>
            <a:r>
              <a:rPr lang="en-US" spc="-30" dirty="0"/>
              <a:t> </a:t>
            </a:r>
            <a:r>
              <a:rPr lang="en-US" spc="-10" dirty="0"/>
              <a:t>protecting </a:t>
            </a:r>
            <a:r>
              <a:rPr lang="en-US" dirty="0"/>
              <a:t>data,</a:t>
            </a:r>
            <a:r>
              <a:rPr lang="en-US" spc="-60" dirty="0"/>
              <a:t> </a:t>
            </a:r>
            <a:r>
              <a:rPr lang="en-US" dirty="0"/>
              <a:t>complying</a:t>
            </a:r>
            <a:r>
              <a:rPr lang="en-US" spc="-90" dirty="0"/>
              <a:t> </a:t>
            </a:r>
            <a:r>
              <a:rPr lang="en-US" dirty="0"/>
              <a:t>with</a:t>
            </a:r>
            <a:r>
              <a:rPr lang="en-US" spc="-85" dirty="0"/>
              <a:t> </a:t>
            </a:r>
            <a:r>
              <a:rPr lang="en-US" dirty="0"/>
              <a:t>regulations,</a:t>
            </a:r>
            <a:r>
              <a:rPr lang="en-US" spc="-35" dirty="0"/>
              <a:t> </a:t>
            </a:r>
            <a:r>
              <a:rPr lang="en-US" dirty="0"/>
              <a:t>and</a:t>
            </a:r>
            <a:r>
              <a:rPr lang="en-US" spc="-85" dirty="0"/>
              <a:t> </a:t>
            </a:r>
            <a:r>
              <a:rPr lang="en-US" spc="-10" dirty="0"/>
              <a:t>maintaining </a:t>
            </a:r>
            <a:r>
              <a:rPr lang="en-US" dirty="0"/>
              <a:t>the</a:t>
            </a:r>
            <a:r>
              <a:rPr lang="en-US" spc="-60" dirty="0"/>
              <a:t> </a:t>
            </a:r>
            <a:r>
              <a:rPr lang="en-US" dirty="0"/>
              <a:t>integrity</a:t>
            </a:r>
            <a:r>
              <a:rPr lang="en-US" spc="-15" dirty="0"/>
              <a:t> </a:t>
            </a:r>
            <a:r>
              <a:rPr lang="en-US" dirty="0"/>
              <a:t>and</a:t>
            </a:r>
            <a:r>
              <a:rPr lang="en-US" spc="-25" dirty="0"/>
              <a:t> </a:t>
            </a:r>
            <a:r>
              <a:rPr lang="en-US" spc="-10" dirty="0"/>
              <a:t>reputation</a:t>
            </a:r>
            <a:r>
              <a:rPr lang="en-US" spc="60" dirty="0"/>
              <a:t> </a:t>
            </a:r>
            <a:r>
              <a:rPr lang="en-US" dirty="0"/>
              <a:t>of</a:t>
            </a:r>
            <a:r>
              <a:rPr lang="en-US" spc="-35" dirty="0"/>
              <a:t> </a:t>
            </a:r>
            <a:r>
              <a:rPr lang="en-US" spc="-10" dirty="0"/>
              <a:t>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D31D2-32AD-45D2-9BC3-17257D4CC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6E429-F5E7-4CD7-A5FE-2D7654778445}"/>
              </a:ext>
            </a:extLst>
          </p:cNvPr>
          <p:cNvSpPr txBox="1"/>
          <p:nvPr/>
        </p:nvSpPr>
        <p:spPr>
          <a:xfrm>
            <a:off x="3048000" y="1120676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R</a:t>
            </a:r>
            <a:r>
              <a:rPr lang="en-US" sz="2800" b="1" dirty="0">
                <a:solidFill>
                  <a:srgbClr val="0070C0"/>
                </a:solidFill>
              </a:rPr>
              <a:t>eference:</a:t>
            </a:r>
            <a:r>
              <a:rPr lang="en-US" sz="2800" b="1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• https://www.exabeam.com/information/security/cyber-security-threat/ </a:t>
            </a:r>
          </a:p>
          <a:p>
            <a:r>
              <a:rPr lang="en-US" sz="2000" dirty="0"/>
              <a:t>• https://www.csoonline.com/article/564511/the/two-most-important-ways-to-defend-against/security-threats.html </a:t>
            </a:r>
          </a:p>
          <a:p>
            <a:r>
              <a:rPr lang="en-US" sz="2000" dirty="0"/>
              <a:t>• https://www.datadoghq.com/knowledge/center/audit-logging</a:t>
            </a:r>
          </a:p>
        </p:txBody>
      </p:sp>
    </p:spTree>
    <p:extLst>
      <p:ext uri="{BB962C8B-B14F-4D97-AF65-F5344CB8AC3E}">
        <p14:creationId xmlns:p14="http://schemas.microsoft.com/office/powerpoint/2010/main" val="171840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D31D2-32AD-45D2-9BC3-17257D4CC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13</a:t>
            </a:fld>
            <a:endParaRPr lang="en-US" noProof="0" dirty="0"/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BF97E63E-4550-4AA1-9120-0FF708A5D167}"/>
              </a:ext>
            </a:extLst>
          </p:cNvPr>
          <p:cNvGrpSpPr/>
          <p:nvPr/>
        </p:nvGrpSpPr>
        <p:grpSpPr>
          <a:xfrm>
            <a:off x="0" y="0"/>
            <a:ext cx="12197715" cy="6858000"/>
            <a:chOff x="0" y="0"/>
            <a:chExt cx="12197715" cy="6858000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DB35EBD9-639A-48C2-BFAC-DBEE1539BA4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4E8BC51A-5EFA-4C5A-A1BD-C963926D072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9600" y="1911094"/>
              <a:ext cx="7772400" cy="4946904"/>
            </a:xfrm>
            <a:prstGeom prst="rect">
              <a:avLst/>
            </a:prstGeom>
          </p:spPr>
        </p:pic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3BA18FC-A361-470D-9AD2-DD27381CEB19}"/>
                </a:ext>
              </a:extLst>
            </p:cNvPr>
            <p:cNvSpPr/>
            <p:nvPr/>
          </p:nvSpPr>
          <p:spPr>
            <a:xfrm>
              <a:off x="4404359" y="6071615"/>
              <a:ext cx="847725" cy="786765"/>
            </a:xfrm>
            <a:custGeom>
              <a:avLst/>
              <a:gdLst/>
              <a:ahLst/>
              <a:cxnLst/>
              <a:rect l="l" t="t" r="r" b="b"/>
              <a:pathLst>
                <a:path w="847725" h="786765">
                  <a:moveTo>
                    <a:pt x="0" y="0"/>
                  </a:moveTo>
                  <a:lnTo>
                    <a:pt x="0" y="786384"/>
                  </a:lnTo>
                  <a:lnTo>
                    <a:pt x="847343" y="786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3685B144-8767-44E9-8C2D-4ABA9CA5713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8759" y="3169920"/>
              <a:ext cx="1871472" cy="207263"/>
            </a:xfrm>
            <a:prstGeom prst="rect">
              <a:avLst/>
            </a:prstGeom>
          </p:spPr>
        </p:pic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0C736397-18D3-43A1-88FC-D7119089E919}"/>
                </a:ext>
              </a:extLst>
            </p:cNvPr>
            <p:cNvSpPr/>
            <p:nvPr/>
          </p:nvSpPr>
          <p:spPr>
            <a:xfrm>
              <a:off x="11362943" y="1895855"/>
              <a:ext cx="829310" cy="832485"/>
            </a:xfrm>
            <a:custGeom>
              <a:avLst/>
              <a:gdLst/>
              <a:ahLst/>
              <a:cxnLst/>
              <a:rect l="l" t="t" r="r" b="b"/>
              <a:pathLst>
                <a:path w="829309" h="832485">
                  <a:moveTo>
                    <a:pt x="829055" y="0"/>
                  </a:moveTo>
                  <a:lnTo>
                    <a:pt x="0" y="0"/>
                  </a:lnTo>
                  <a:lnTo>
                    <a:pt x="829055" y="832104"/>
                  </a:lnTo>
                  <a:lnTo>
                    <a:pt x="829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C4CF3277-59B2-4461-BE1E-1399C82C1054}"/>
                </a:ext>
              </a:extLst>
            </p:cNvPr>
            <p:cNvSpPr/>
            <p:nvPr/>
          </p:nvSpPr>
          <p:spPr>
            <a:xfrm>
              <a:off x="4466844" y="5381244"/>
              <a:ext cx="1395730" cy="1441450"/>
            </a:xfrm>
            <a:custGeom>
              <a:avLst/>
              <a:gdLst/>
              <a:ahLst/>
              <a:cxnLst/>
              <a:rect l="l" t="t" r="r" b="b"/>
              <a:pathLst>
                <a:path w="1395729" h="1441450">
                  <a:moveTo>
                    <a:pt x="0" y="0"/>
                  </a:moveTo>
                  <a:lnTo>
                    <a:pt x="1395602" y="1441413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34991BED-23B9-4772-B454-313B7AE58675}"/>
                </a:ext>
              </a:extLst>
            </p:cNvPr>
            <p:cNvSpPr/>
            <p:nvPr/>
          </p:nvSpPr>
          <p:spPr>
            <a:xfrm>
              <a:off x="10797540" y="1876044"/>
              <a:ext cx="1395730" cy="1441450"/>
            </a:xfrm>
            <a:custGeom>
              <a:avLst/>
              <a:gdLst/>
              <a:ahLst/>
              <a:cxnLst/>
              <a:rect l="l" t="t" r="r" b="b"/>
              <a:pathLst>
                <a:path w="1395729" h="1441450">
                  <a:moveTo>
                    <a:pt x="0" y="0"/>
                  </a:moveTo>
                  <a:lnTo>
                    <a:pt x="1395602" y="1441450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714C97B9-4A45-40A5-8BD8-DC8A68290A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2292" y="2158060"/>
            <a:ext cx="58591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810" dirty="0">
                <a:solidFill>
                  <a:schemeClr val="bg2"/>
                </a:solidFill>
                <a:latin typeface="Georgia"/>
                <a:cs typeface="Georgia"/>
              </a:rPr>
              <a:t>THANK</a:t>
            </a:r>
            <a:r>
              <a:rPr sz="6000" spc="-40" dirty="0">
                <a:solidFill>
                  <a:schemeClr val="bg2"/>
                </a:solidFill>
                <a:latin typeface="Georgia"/>
                <a:cs typeface="Georgia"/>
              </a:rPr>
              <a:t> </a:t>
            </a:r>
            <a:r>
              <a:rPr sz="6000" spc="595" dirty="0">
                <a:solidFill>
                  <a:schemeClr val="bg2"/>
                </a:solidFill>
                <a:latin typeface="Georgia"/>
                <a:cs typeface="Georgia"/>
              </a:rPr>
              <a:t>YOU</a:t>
            </a:r>
            <a:endParaRPr sz="6000" dirty="0">
              <a:solidFill>
                <a:schemeClr val="bg2"/>
              </a:solidFill>
              <a:latin typeface="Georgia"/>
              <a:cs typeface="Georgia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4E1B40B8-E7E2-4596-B445-430DBF8C7E18}"/>
              </a:ext>
            </a:extLst>
          </p:cNvPr>
          <p:cNvSpPr txBox="1"/>
          <p:nvPr/>
        </p:nvSpPr>
        <p:spPr>
          <a:xfrm>
            <a:off x="5392292" y="3477524"/>
            <a:ext cx="5106035" cy="1306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marR="5080" indent="-227329">
              <a:lnSpc>
                <a:spcPct val="150100"/>
              </a:lnSpc>
              <a:spcBef>
                <a:spcPts val="95"/>
              </a:spcBef>
              <a:buClr>
                <a:srgbClr val="ED4036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2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Tahoma"/>
                <a:cs typeface="Tahoma"/>
              </a:rPr>
              <a:t>appreciate</a:t>
            </a:r>
            <a:r>
              <a:rPr sz="2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2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Tahoma"/>
                <a:cs typeface="Tahoma"/>
              </a:rPr>
              <a:t>attention</a:t>
            </a:r>
            <a:r>
              <a:rPr sz="2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Tahoma"/>
                <a:cs typeface="Tahoma"/>
              </a:rPr>
              <a:t>and 	participation</a:t>
            </a:r>
            <a:r>
              <a:rPr sz="2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2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ahoma"/>
                <a:cs typeface="Tahoma"/>
              </a:rPr>
              <a:t>presentation.</a:t>
            </a:r>
            <a:endParaRPr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6650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-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241300">
              <a:lnSpc>
                <a:spcPct val="100000"/>
              </a:lnSpc>
              <a:spcBef>
                <a:spcPts val="1305"/>
              </a:spcBef>
              <a:buClr>
                <a:srgbClr val="ED4036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b="1" dirty="0">
                <a:latin typeface="Trebuchet MS"/>
                <a:cs typeface="Trebuchet MS"/>
              </a:rPr>
              <a:t>System</a:t>
            </a:r>
            <a:r>
              <a:rPr lang="en-US" b="1" spc="305" dirty="0">
                <a:latin typeface="Trebuchet MS"/>
                <a:cs typeface="Trebuchet MS"/>
              </a:rPr>
              <a:t> </a:t>
            </a:r>
            <a:r>
              <a:rPr lang="en-US" b="1" spc="-10" dirty="0">
                <a:latin typeface="Trebuchet MS"/>
                <a:cs typeface="Trebuchet MS"/>
              </a:rPr>
              <a:t>security</a:t>
            </a:r>
            <a:endParaRPr lang="en-US" dirty="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buClr>
                <a:srgbClr val="ED4036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b="1" dirty="0">
                <a:latin typeface="Trebuchet MS"/>
                <a:cs typeface="Trebuchet MS"/>
              </a:rPr>
              <a:t>Common</a:t>
            </a:r>
            <a:r>
              <a:rPr lang="en-US" b="1" spc="20" dirty="0">
                <a:latin typeface="Trebuchet MS"/>
                <a:cs typeface="Trebuchet MS"/>
              </a:rPr>
              <a:t> </a:t>
            </a:r>
            <a:r>
              <a:rPr lang="en-US" b="1" dirty="0">
                <a:latin typeface="Trebuchet MS"/>
                <a:cs typeface="Trebuchet MS"/>
              </a:rPr>
              <a:t>types</a:t>
            </a:r>
            <a:r>
              <a:rPr lang="en-US" b="1" spc="20" dirty="0">
                <a:latin typeface="Trebuchet MS"/>
                <a:cs typeface="Trebuchet MS"/>
              </a:rPr>
              <a:t> </a:t>
            </a:r>
            <a:r>
              <a:rPr lang="en-US" b="1" dirty="0">
                <a:latin typeface="Trebuchet MS"/>
                <a:cs typeface="Trebuchet MS"/>
              </a:rPr>
              <a:t>of security</a:t>
            </a:r>
            <a:r>
              <a:rPr lang="en-US" b="1" spc="30" dirty="0">
                <a:latin typeface="Trebuchet MS"/>
                <a:cs typeface="Trebuchet MS"/>
              </a:rPr>
              <a:t> </a:t>
            </a:r>
            <a:r>
              <a:rPr lang="en-US" b="1" spc="-10" dirty="0">
                <a:latin typeface="Trebuchet MS"/>
                <a:cs typeface="Trebuchet MS"/>
              </a:rPr>
              <a:t>threats</a:t>
            </a:r>
            <a:endParaRPr lang="en-US" dirty="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buClr>
                <a:srgbClr val="ED4036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b="1" spc="-10" dirty="0">
                <a:latin typeface="Trebuchet MS"/>
                <a:cs typeface="Trebuchet MS"/>
              </a:rPr>
              <a:t>Vulnerabilities</a:t>
            </a:r>
            <a:endParaRPr lang="en-US" dirty="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1205"/>
              </a:spcBef>
              <a:buClr>
                <a:srgbClr val="ED4036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b="1" dirty="0">
                <a:latin typeface="Trebuchet MS"/>
                <a:cs typeface="Trebuchet MS"/>
              </a:rPr>
              <a:t>Methods</a:t>
            </a:r>
            <a:r>
              <a:rPr lang="en-US" b="1" spc="-5" dirty="0">
                <a:latin typeface="Trebuchet MS"/>
                <a:cs typeface="Trebuchet MS"/>
              </a:rPr>
              <a:t> </a:t>
            </a:r>
            <a:r>
              <a:rPr lang="en-US" b="1" dirty="0">
                <a:latin typeface="Trebuchet MS"/>
                <a:cs typeface="Trebuchet MS"/>
              </a:rPr>
              <a:t>of</a:t>
            </a:r>
            <a:r>
              <a:rPr lang="en-US" b="1" spc="5" dirty="0">
                <a:latin typeface="Trebuchet MS"/>
                <a:cs typeface="Trebuchet MS"/>
              </a:rPr>
              <a:t> </a:t>
            </a:r>
            <a:r>
              <a:rPr lang="en-US" b="1" spc="-10" dirty="0">
                <a:latin typeface="Trebuchet MS"/>
                <a:cs typeface="Trebuchet MS"/>
              </a:rPr>
              <a:t>defense</a:t>
            </a:r>
            <a:endParaRPr lang="en-US" dirty="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buClr>
                <a:srgbClr val="ED4036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b="1" dirty="0">
                <a:latin typeface="Trebuchet MS"/>
                <a:cs typeface="Trebuchet MS"/>
              </a:rPr>
              <a:t>System</a:t>
            </a:r>
            <a:r>
              <a:rPr lang="en-US" b="1" spc="155" dirty="0">
                <a:latin typeface="Trebuchet MS"/>
                <a:cs typeface="Trebuchet MS"/>
              </a:rPr>
              <a:t> </a:t>
            </a:r>
            <a:r>
              <a:rPr lang="en-US" b="1" dirty="0">
                <a:latin typeface="Trebuchet MS"/>
                <a:cs typeface="Trebuchet MS"/>
              </a:rPr>
              <a:t>access</a:t>
            </a:r>
            <a:r>
              <a:rPr lang="en-US" b="1" spc="130" dirty="0">
                <a:latin typeface="Trebuchet MS"/>
                <a:cs typeface="Trebuchet MS"/>
              </a:rPr>
              <a:t> </a:t>
            </a:r>
            <a:r>
              <a:rPr lang="en-US" b="1" spc="-10" dirty="0">
                <a:latin typeface="Trebuchet MS"/>
                <a:cs typeface="Trebuchet MS"/>
              </a:rPr>
              <a:t>control</a:t>
            </a:r>
            <a:endParaRPr lang="en-US" dirty="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buClr>
                <a:srgbClr val="ED4036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b="1" dirty="0">
                <a:latin typeface="Trebuchet MS"/>
                <a:cs typeface="Trebuchet MS"/>
              </a:rPr>
              <a:t>Data access</a:t>
            </a:r>
            <a:r>
              <a:rPr lang="en-US" b="1" spc="-30" dirty="0">
                <a:latin typeface="Trebuchet MS"/>
                <a:cs typeface="Trebuchet MS"/>
              </a:rPr>
              <a:t> </a:t>
            </a:r>
            <a:r>
              <a:rPr lang="en-US" b="1" spc="-10" dirty="0">
                <a:latin typeface="Trebuchet MS"/>
                <a:cs typeface="Trebuchet MS"/>
              </a:rPr>
              <a:t>control</a:t>
            </a:r>
            <a:endParaRPr lang="en-US" dirty="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1205"/>
              </a:spcBef>
              <a:buClr>
                <a:srgbClr val="ED4036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b="1" dirty="0">
                <a:latin typeface="Trebuchet MS"/>
                <a:cs typeface="Trebuchet MS"/>
              </a:rPr>
              <a:t>System</a:t>
            </a:r>
            <a:r>
              <a:rPr lang="en-US" b="1" spc="80" dirty="0">
                <a:latin typeface="Trebuchet MS"/>
                <a:cs typeface="Trebuchet MS"/>
              </a:rPr>
              <a:t> </a:t>
            </a:r>
            <a:r>
              <a:rPr lang="en-US" b="1" dirty="0">
                <a:latin typeface="Trebuchet MS"/>
                <a:cs typeface="Trebuchet MS"/>
              </a:rPr>
              <a:t>audit</a:t>
            </a:r>
            <a:r>
              <a:rPr lang="en-US" b="1" spc="60" dirty="0">
                <a:latin typeface="Trebuchet MS"/>
                <a:cs typeface="Trebuchet MS"/>
              </a:rPr>
              <a:t> </a:t>
            </a:r>
            <a:r>
              <a:rPr lang="en-US" b="1" dirty="0">
                <a:latin typeface="Trebuchet MS"/>
                <a:cs typeface="Trebuchet MS"/>
              </a:rPr>
              <a:t>and</a:t>
            </a:r>
            <a:r>
              <a:rPr lang="en-US" b="1" spc="65" dirty="0">
                <a:latin typeface="Trebuchet MS"/>
                <a:cs typeface="Trebuchet MS"/>
              </a:rPr>
              <a:t> </a:t>
            </a:r>
            <a:r>
              <a:rPr lang="en-US" b="1" spc="25" dirty="0">
                <a:latin typeface="Trebuchet MS"/>
                <a:cs typeface="Trebuchet MS"/>
              </a:rPr>
              <a:t>log</a:t>
            </a:r>
            <a:endParaRPr lang="en-US" dirty="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buClr>
                <a:srgbClr val="ED4036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b="1" spc="-25" dirty="0">
                <a:latin typeface="Trebuchet MS"/>
                <a:cs typeface="Trebuchet MS"/>
              </a:rPr>
              <a:t>Hardware</a:t>
            </a:r>
            <a:r>
              <a:rPr lang="en-US" b="1" spc="-110" dirty="0">
                <a:latin typeface="Trebuchet MS"/>
                <a:cs typeface="Trebuchet MS"/>
              </a:rPr>
              <a:t> </a:t>
            </a:r>
            <a:r>
              <a:rPr lang="en-US" b="1" spc="-10" dirty="0">
                <a:latin typeface="Trebuchet MS"/>
                <a:cs typeface="Trebuchet MS"/>
              </a:rPr>
              <a:t>control</a:t>
            </a:r>
            <a:endParaRPr lang="en-US" dirty="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1130"/>
              </a:spcBef>
              <a:buClr>
                <a:srgbClr val="ED4036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b="1" dirty="0">
                <a:latin typeface="Trebuchet MS"/>
                <a:cs typeface="Trebuchet MS"/>
              </a:rPr>
              <a:t>Security</a:t>
            </a:r>
            <a:r>
              <a:rPr lang="en-US" b="1" spc="40" dirty="0">
                <a:latin typeface="Trebuchet MS"/>
                <a:cs typeface="Trebuchet MS"/>
              </a:rPr>
              <a:t> </a:t>
            </a:r>
            <a:r>
              <a:rPr lang="en-US" b="1" spc="-10" dirty="0">
                <a:latin typeface="Trebuchet MS"/>
                <a:cs typeface="Trebuchet MS"/>
              </a:rPr>
              <a:t>policy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US" dirty="0">
                <a:solidFill>
                  <a:srgbClr val="00AF50"/>
                </a:solidFill>
              </a:rPr>
              <a:t>Table</a:t>
            </a:r>
            <a:r>
              <a:rPr lang="en-US" spc="-45" dirty="0">
                <a:solidFill>
                  <a:srgbClr val="00AF50"/>
                </a:solidFill>
              </a:rPr>
              <a:t> </a:t>
            </a:r>
            <a:r>
              <a:rPr lang="en-US" dirty="0">
                <a:solidFill>
                  <a:srgbClr val="00AF50"/>
                </a:solidFill>
              </a:rPr>
              <a:t>of</a:t>
            </a:r>
            <a:r>
              <a:rPr lang="en-US" spc="-45" dirty="0">
                <a:solidFill>
                  <a:srgbClr val="00AF50"/>
                </a:solidFill>
              </a:rPr>
              <a:t> </a:t>
            </a:r>
            <a:r>
              <a:rPr lang="en-US" spc="-10" dirty="0">
                <a:solidFill>
                  <a:srgbClr val="00AF50"/>
                </a:solidFill>
              </a:rPr>
              <a:t>Contents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65" dirty="0">
                <a:solidFill>
                  <a:srgbClr val="5F8088"/>
                </a:solidFill>
              </a:rPr>
              <a:t>System</a:t>
            </a:r>
            <a:r>
              <a:rPr lang="en-US" spc="-40" dirty="0">
                <a:solidFill>
                  <a:srgbClr val="5F8088"/>
                </a:solidFill>
              </a:rPr>
              <a:t> </a:t>
            </a:r>
            <a:r>
              <a:rPr lang="en-US" spc="-10" dirty="0">
                <a:solidFill>
                  <a:srgbClr val="5F8088"/>
                </a:solidFill>
              </a:rPr>
              <a:t>Security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 fontScale="70000" lnSpcReduction="20000"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lang="en-US" b="1" spc="50" dirty="0">
                <a:solidFill>
                  <a:schemeClr val="accent1"/>
                </a:solidFill>
                <a:latin typeface="Trebuchet MS"/>
                <a:cs typeface="Trebuchet MS"/>
              </a:rPr>
              <a:t>System</a:t>
            </a:r>
            <a:r>
              <a:rPr lang="en-US" b="1" spc="-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Trebuchet MS"/>
                <a:cs typeface="Trebuchet MS"/>
              </a:rPr>
              <a:t>security</a:t>
            </a:r>
            <a:r>
              <a:rPr lang="en-US" b="1" spc="-5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Trebuchet MS"/>
                <a:cs typeface="Trebuchet MS"/>
              </a:rPr>
              <a:t>is</a:t>
            </a:r>
            <a:r>
              <a:rPr lang="en-US" b="1" spc="-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Trebuchet MS"/>
                <a:cs typeface="Trebuchet MS"/>
              </a:rPr>
              <a:t>the</a:t>
            </a:r>
            <a:r>
              <a:rPr lang="en-US" b="1" spc="-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b="1" spc="-20" dirty="0">
                <a:solidFill>
                  <a:schemeClr val="accent1"/>
                </a:solidFill>
                <a:latin typeface="Trebuchet MS"/>
                <a:cs typeface="Trebuchet MS"/>
              </a:rPr>
              <a:t>practice</a:t>
            </a:r>
            <a:r>
              <a:rPr lang="en-US" b="1" spc="-5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Trebuchet MS"/>
                <a:cs typeface="Trebuchet MS"/>
              </a:rPr>
              <a:t>of</a:t>
            </a:r>
            <a:r>
              <a:rPr lang="en-US" b="1" spc="-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Trebuchet MS"/>
                <a:cs typeface="Trebuchet MS"/>
              </a:rPr>
              <a:t>protecting</a:t>
            </a:r>
            <a:r>
              <a:rPr lang="en-US" b="1" spc="-6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accent1"/>
                </a:solidFill>
                <a:latin typeface="Trebuchet MS"/>
                <a:cs typeface="Trebuchet MS"/>
              </a:rPr>
              <a:t>computer</a:t>
            </a:r>
            <a:r>
              <a:rPr lang="en-US" b="1" spc="-4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b="1" spc="60" dirty="0">
                <a:solidFill>
                  <a:schemeClr val="accent1"/>
                </a:solidFill>
                <a:latin typeface="Trebuchet MS"/>
                <a:cs typeface="Trebuchet MS"/>
              </a:rPr>
              <a:t>systems</a:t>
            </a:r>
            <a:r>
              <a:rPr lang="en-US" b="1" spc="-3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accent1"/>
                </a:solidFill>
                <a:latin typeface="Trebuchet MS"/>
                <a:cs typeface="Trebuchet MS"/>
              </a:rPr>
              <a:t>and </a:t>
            </a:r>
            <a:r>
              <a:rPr lang="en-US" b="1" dirty="0">
                <a:solidFill>
                  <a:schemeClr val="accent1"/>
                </a:solidFill>
                <a:latin typeface="Trebuchet MS"/>
                <a:cs typeface="Trebuchet MS"/>
              </a:rPr>
              <a:t>networks</a:t>
            </a:r>
            <a:r>
              <a:rPr lang="en-US" b="1" spc="-1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Trebuchet MS"/>
                <a:cs typeface="Trebuchet MS"/>
              </a:rPr>
              <a:t>from</a:t>
            </a:r>
            <a:r>
              <a:rPr lang="en-US" b="1" spc="-6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b="1" spc="-30" dirty="0">
                <a:solidFill>
                  <a:schemeClr val="accent1"/>
                </a:solidFill>
                <a:latin typeface="Trebuchet MS"/>
                <a:cs typeface="Trebuchet MS"/>
              </a:rPr>
              <a:t>unauthorized</a:t>
            </a:r>
            <a:r>
              <a:rPr lang="en-US" b="1" spc="-1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b="1" spc="-20" dirty="0">
                <a:solidFill>
                  <a:schemeClr val="accent1"/>
                </a:solidFill>
                <a:latin typeface="Trebuchet MS"/>
                <a:cs typeface="Trebuchet MS"/>
              </a:rPr>
              <a:t>access,</a:t>
            </a:r>
            <a:r>
              <a:rPr lang="en-US" b="1" spc="-8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b="1" spc="-50" dirty="0">
                <a:solidFill>
                  <a:schemeClr val="accent1"/>
                </a:solidFill>
                <a:latin typeface="Trebuchet MS"/>
                <a:cs typeface="Trebuchet MS"/>
              </a:rPr>
              <a:t>use,</a:t>
            </a:r>
            <a:r>
              <a:rPr lang="en-US" b="1" spc="-8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accent1"/>
                </a:solidFill>
                <a:latin typeface="Trebuchet MS"/>
                <a:cs typeface="Trebuchet MS"/>
              </a:rPr>
              <a:t>disclosure,</a:t>
            </a:r>
            <a:r>
              <a:rPr lang="en-US" b="1" spc="-1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accent1"/>
                </a:solidFill>
                <a:latin typeface="Trebuchet MS"/>
                <a:cs typeface="Trebuchet MS"/>
              </a:rPr>
              <a:t>disruption, </a:t>
            </a:r>
            <a:r>
              <a:rPr lang="en-US" b="1" spc="-25" dirty="0">
                <a:solidFill>
                  <a:schemeClr val="accent1"/>
                </a:solidFill>
                <a:latin typeface="Trebuchet MS"/>
                <a:cs typeface="Trebuchet MS"/>
              </a:rPr>
              <a:t>modification,</a:t>
            </a:r>
            <a:r>
              <a:rPr lang="en-US" b="1" spc="-8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Trebuchet MS"/>
                <a:cs typeface="Trebuchet MS"/>
              </a:rPr>
              <a:t>or</a:t>
            </a:r>
            <a:r>
              <a:rPr lang="en-US" b="1" spc="-3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accent1"/>
                </a:solidFill>
                <a:latin typeface="Trebuchet MS"/>
                <a:cs typeface="Trebuchet MS"/>
              </a:rPr>
              <a:t>destruction.</a:t>
            </a:r>
            <a:endParaRPr lang="en-US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599"/>
            <a:ext cx="10805160" cy="1044697"/>
          </a:xfrm>
        </p:spPr>
        <p:txBody>
          <a:bodyPr>
            <a:normAutofit fontScale="90000"/>
          </a:bodyPr>
          <a:lstStyle/>
          <a:p>
            <a:pPr marL="12700">
              <a:spcBef>
                <a:spcPts val="90"/>
              </a:spcBef>
            </a:pP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Security</a:t>
            </a:r>
            <a:r>
              <a:rPr lang="en-US" sz="1300" b="1" spc="-3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threats</a:t>
            </a:r>
            <a:r>
              <a:rPr lang="en-US" sz="1300" b="1" spc="-2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can</a:t>
            </a:r>
            <a:r>
              <a:rPr lang="en-US" sz="1300" b="1" spc="-5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take</a:t>
            </a:r>
            <a:r>
              <a:rPr lang="en-US" sz="1300" b="1" spc="-5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various</a:t>
            </a:r>
            <a:r>
              <a:rPr lang="en-US" sz="1300" b="1" spc="-1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forms</a:t>
            </a:r>
            <a:r>
              <a:rPr lang="en-US" sz="1300" b="1" spc="-4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and</a:t>
            </a:r>
            <a:r>
              <a:rPr lang="en-US" sz="1300" b="1" spc="-5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can</a:t>
            </a:r>
            <a:r>
              <a:rPr lang="en-US" sz="1300" b="1" spc="-3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target</a:t>
            </a:r>
            <a:r>
              <a:rPr lang="en-US" sz="1300" b="1" spc="-5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different</a:t>
            </a:r>
            <a:r>
              <a:rPr lang="en-US" sz="1300" b="1" spc="-1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aspects</a:t>
            </a:r>
            <a:r>
              <a:rPr lang="en-US" sz="1300" b="1" spc="-2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of</a:t>
            </a:r>
            <a:r>
              <a:rPr lang="en-US" sz="1300" b="1" spc="-5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an</a:t>
            </a:r>
            <a:r>
              <a:rPr lang="en-US" sz="1300" b="1" spc="-5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spc="-10" dirty="0">
                <a:solidFill>
                  <a:schemeClr val="tx2"/>
                </a:solidFill>
                <a:latin typeface="Arial"/>
                <a:cs typeface="Arial"/>
              </a:rPr>
              <a:t>organization's</a:t>
            </a:r>
            <a:r>
              <a:rPr lang="en-US" sz="1300" b="1" spc="-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or</a:t>
            </a:r>
            <a:r>
              <a:rPr lang="en-US" sz="1300" b="1" spc="-3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individual's</a:t>
            </a:r>
            <a:r>
              <a:rPr lang="en-US" sz="1300" b="1" spc="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spc="-10" dirty="0">
                <a:solidFill>
                  <a:schemeClr val="tx2"/>
                </a:solidFill>
                <a:latin typeface="Arial"/>
                <a:cs typeface="Arial"/>
              </a:rPr>
              <a:t>security. </a:t>
            </a:r>
            <a:br>
              <a:rPr lang="en-US" sz="1300" b="1" spc="-10" dirty="0">
                <a:solidFill>
                  <a:schemeClr val="tx2"/>
                </a:solidFill>
                <a:latin typeface="Arial"/>
                <a:cs typeface="Arial"/>
              </a:rPr>
            </a:br>
            <a:br>
              <a:rPr lang="en-US" sz="1300" b="1" spc="-10" dirty="0">
                <a:solidFill>
                  <a:schemeClr val="tx2"/>
                </a:solidFill>
                <a:latin typeface="Arial"/>
                <a:cs typeface="Arial"/>
              </a:rPr>
            </a:b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Here</a:t>
            </a:r>
            <a:r>
              <a:rPr lang="en-US" sz="1300" b="1" spc="-4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are</a:t>
            </a:r>
            <a:r>
              <a:rPr lang="en-US" sz="1300" b="1" spc="-6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some</a:t>
            </a:r>
            <a:r>
              <a:rPr lang="en-US" sz="1300" b="1" spc="-2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common</a:t>
            </a:r>
            <a:r>
              <a:rPr lang="en-US" sz="1300" b="1" spc="-2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types of</a:t>
            </a:r>
            <a:r>
              <a:rPr lang="en-US" sz="1300" b="1" spc="-4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security</a:t>
            </a:r>
            <a:r>
              <a:rPr lang="en-US" sz="1300" b="1" spc="-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spc="-10" dirty="0">
                <a:solidFill>
                  <a:schemeClr val="tx2"/>
                </a:solidFill>
                <a:latin typeface="Arial"/>
                <a:cs typeface="Arial"/>
              </a:rPr>
              <a:t>threats:</a:t>
            </a:r>
            <a:br>
              <a:rPr lang="en-US" sz="1300" dirty="0">
                <a:solidFill>
                  <a:schemeClr val="tx2"/>
                </a:solidFill>
                <a:latin typeface="Arial"/>
                <a:cs typeface="Arial"/>
              </a:rPr>
            </a:br>
            <a:endParaRPr lang="en-US" sz="13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2700" marR="5080">
              <a:lnSpc>
                <a:spcPct val="100000"/>
              </a:lnSpc>
            </a:pP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Malicious</a:t>
            </a:r>
            <a:r>
              <a:rPr lang="en-US" b="1" spc="-1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software,</a:t>
            </a:r>
            <a:r>
              <a:rPr lang="en-US" b="1" spc="-1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including</a:t>
            </a:r>
            <a:r>
              <a:rPr lang="en-US" b="1" spc="-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viruses,</a:t>
            </a:r>
            <a:r>
              <a:rPr lang="en-US" b="1" spc="-1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worms,</a:t>
            </a:r>
            <a:r>
              <a:rPr lang="en-US" b="1" spc="-2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Trojans,</a:t>
            </a:r>
            <a:r>
              <a:rPr lang="en-US" b="1" spc="-3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ransomware,</a:t>
            </a:r>
            <a:r>
              <a:rPr lang="en-US" b="1" spc="-2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and</a:t>
            </a:r>
            <a:r>
              <a:rPr lang="en-US" b="1" spc="-1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spyware,</a:t>
            </a:r>
            <a:r>
              <a:rPr lang="en-US" b="1" spc="-3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can</a:t>
            </a:r>
            <a:r>
              <a:rPr lang="en-US" b="1" spc="-1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infect</a:t>
            </a:r>
            <a:r>
              <a:rPr lang="en-US" b="1" spc="-1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systems</a:t>
            </a:r>
            <a:r>
              <a:rPr lang="en-US" b="1" spc="-3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and</a:t>
            </a:r>
            <a:r>
              <a:rPr lang="en-US" b="1" spc="-2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steal,</a:t>
            </a:r>
            <a:r>
              <a:rPr lang="en-US" b="1" spc="-3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spc="-10" dirty="0">
                <a:solidFill>
                  <a:schemeClr val="accent2"/>
                </a:solidFill>
                <a:latin typeface="Arial"/>
                <a:cs typeface="Arial"/>
              </a:rPr>
              <a:t>damage,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or</a:t>
            </a:r>
            <a:r>
              <a:rPr lang="en-US" b="1" spc="-7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encrypt</a:t>
            </a:r>
            <a:r>
              <a:rPr lang="en-US" b="1" spc="2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spc="-20" dirty="0">
                <a:solidFill>
                  <a:schemeClr val="accent2"/>
                </a:solidFill>
                <a:latin typeface="Arial"/>
                <a:cs typeface="Arial"/>
              </a:rPr>
              <a:t>data.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Malware:</a:t>
            </a:r>
            <a:endParaRPr lang="en-US" dirty="0"/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756426" y="1935993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5960875" y="3263024"/>
            <a:ext cx="5392925" cy="914490"/>
          </a:xfrm>
        </p:spPr>
        <p:txBody>
          <a:bodyPr/>
          <a:lstStyle/>
          <a:p>
            <a:pPr marL="12700" marR="8890">
              <a:lnSpc>
                <a:spcPct val="100000"/>
              </a:lnSpc>
            </a:pP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Phishing</a:t>
            </a:r>
            <a:r>
              <a:rPr lang="en-US" b="1" spc="8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attacks</a:t>
            </a:r>
            <a:r>
              <a:rPr lang="en-US" b="1" spc="6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use</a:t>
            </a:r>
            <a:r>
              <a:rPr lang="en-US" b="1" spc="8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deceptive</a:t>
            </a:r>
            <a:r>
              <a:rPr lang="en-US" b="1" spc="6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emails,</a:t>
            </a:r>
            <a:r>
              <a:rPr lang="en-US" b="1" spc="8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messages,</a:t>
            </a:r>
            <a:r>
              <a:rPr lang="en-US" b="1" spc="8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or</a:t>
            </a:r>
            <a:r>
              <a:rPr lang="en-US" b="1" spc="9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websites</a:t>
            </a:r>
            <a:r>
              <a:rPr lang="en-US" b="1" spc="5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to</a:t>
            </a:r>
            <a:r>
              <a:rPr lang="en-US" b="1" spc="8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trick</a:t>
            </a:r>
            <a:r>
              <a:rPr lang="en-US" b="1" spc="6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individuals</a:t>
            </a:r>
            <a:r>
              <a:rPr lang="en-US" b="1" spc="8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into</a:t>
            </a:r>
            <a:r>
              <a:rPr lang="en-US" b="1" spc="5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revealing</a:t>
            </a:r>
            <a:r>
              <a:rPr lang="en-US" b="1" spc="10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sensitive</a:t>
            </a:r>
            <a:r>
              <a:rPr lang="en-US" b="1" spc="7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spc="-10" dirty="0">
                <a:solidFill>
                  <a:schemeClr val="accent2"/>
                </a:solidFill>
                <a:latin typeface="Arial"/>
                <a:cs typeface="Arial"/>
              </a:rPr>
              <a:t>information,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such</a:t>
            </a:r>
            <a:r>
              <a:rPr lang="en-US" b="1" spc="-5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as</a:t>
            </a:r>
            <a:r>
              <a:rPr lang="en-US" b="1" spc="-7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usernames,</a:t>
            </a:r>
            <a:r>
              <a:rPr lang="en-US" b="1" spc="-2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passwords,</a:t>
            </a:r>
            <a:r>
              <a:rPr lang="en-US" b="1" spc="-3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and</a:t>
            </a:r>
            <a:r>
              <a:rPr lang="en-US" b="1" spc="-6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financial</a:t>
            </a:r>
            <a:r>
              <a:rPr lang="en-US" b="1" spc="-2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spc="-10" dirty="0">
                <a:solidFill>
                  <a:schemeClr val="accent2"/>
                </a:solidFill>
                <a:latin typeface="Arial"/>
                <a:cs typeface="Arial"/>
              </a:rPr>
              <a:t>details.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9115" y="3358791"/>
            <a:ext cx="4023360" cy="42473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Phishing: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4769745" y="3226969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956810" y="4729690"/>
            <a:ext cx="6514359" cy="914490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Social</a:t>
            </a:r>
            <a:r>
              <a:rPr lang="en-US" b="1" spc="-1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engineering</a:t>
            </a:r>
            <a:r>
              <a:rPr lang="en-US" b="1" spc="-1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exploits</a:t>
            </a:r>
            <a:r>
              <a:rPr lang="en-US" b="1" spc="-1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human</a:t>
            </a:r>
            <a:r>
              <a:rPr lang="en-US" b="1" spc="-1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psychology</a:t>
            </a:r>
            <a:r>
              <a:rPr lang="en-US" b="1" spc="-2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to</a:t>
            </a:r>
            <a:r>
              <a:rPr lang="en-US" b="1" spc="-1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manipulate</a:t>
            </a:r>
            <a:r>
              <a:rPr lang="en-US" b="1" spc="-1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people</a:t>
            </a:r>
            <a:r>
              <a:rPr lang="en-US" b="1" spc="-1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into</a:t>
            </a:r>
            <a:r>
              <a:rPr lang="en-US" b="1" spc="-2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divulging</a:t>
            </a:r>
            <a:r>
              <a:rPr lang="en-US" b="1" spc="-3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confidential</a:t>
            </a:r>
            <a:r>
              <a:rPr lang="en-US" b="1" spc="-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information</a:t>
            </a:r>
            <a:r>
              <a:rPr lang="en-US" b="1" spc="-1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3060" y="4729690"/>
            <a:ext cx="2956560" cy="42473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Social</a:t>
            </a:r>
            <a:r>
              <a:rPr lang="en-US" spc="-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Engineering: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3675629" y="4435282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029199E-59AF-4C52-BBCA-B65DB3B58F13}"/>
              </a:ext>
            </a:extLst>
          </p:cNvPr>
          <p:cNvSpPr txBox="1">
            <a:spLocks/>
          </p:cNvSpPr>
          <p:nvPr/>
        </p:nvSpPr>
        <p:spPr>
          <a:xfrm>
            <a:off x="-436721" y="6097988"/>
            <a:ext cx="295656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Social</a:t>
            </a:r>
            <a:r>
              <a:rPr lang="en-US" spc="-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Engineering: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8" name="Picture Placeholder 84">
            <a:extLst>
              <a:ext uri="{FF2B5EF4-FFF2-40B4-BE49-F238E27FC236}">
                <a16:creationId xmlns:a16="http://schemas.microsoft.com/office/drawing/2014/main" id="{B1FC79CA-6229-45D0-AA55-0483FD92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2481707" y="5737468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ontent Placeholder 33">
            <a:extLst>
              <a:ext uri="{FF2B5EF4-FFF2-40B4-BE49-F238E27FC236}">
                <a16:creationId xmlns:a16="http://schemas.microsoft.com/office/drawing/2014/main" id="{9FF21BA8-A890-4EC6-A3A9-2C7745FE4CAF}"/>
              </a:ext>
            </a:extLst>
          </p:cNvPr>
          <p:cNvSpPr txBox="1">
            <a:spLocks/>
          </p:cNvSpPr>
          <p:nvPr/>
        </p:nvSpPr>
        <p:spPr>
          <a:xfrm>
            <a:off x="4125225" y="5836777"/>
            <a:ext cx="6514359" cy="91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Distributed</a:t>
            </a:r>
            <a:r>
              <a:rPr lang="en-US" b="1" spc="8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Denial</a:t>
            </a:r>
            <a:r>
              <a:rPr lang="en-US" b="1" spc="10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of</a:t>
            </a:r>
            <a:r>
              <a:rPr lang="en-US" b="1" spc="10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Service</a:t>
            </a:r>
            <a:r>
              <a:rPr lang="en-US" b="1" spc="11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attacks</a:t>
            </a:r>
            <a:r>
              <a:rPr lang="en-US" b="1" spc="1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overwhelm</a:t>
            </a:r>
            <a:r>
              <a:rPr lang="en-US" b="1" spc="12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a</a:t>
            </a:r>
            <a:r>
              <a:rPr lang="en-US" b="1" spc="8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network</a:t>
            </a:r>
            <a:r>
              <a:rPr lang="en-US" b="1" spc="8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or</a:t>
            </a:r>
            <a:r>
              <a:rPr lang="en-US" b="1" spc="114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website</a:t>
            </a:r>
            <a:r>
              <a:rPr lang="en-US" b="1" spc="8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with</a:t>
            </a:r>
            <a:r>
              <a:rPr lang="en-US" b="1" spc="1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traffic,</a:t>
            </a:r>
            <a:r>
              <a:rPr lang="en-US" b="1" spc="11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making</a:t>
            </a:r>
            <a:r>
              <a:rPr lang="en-US" b="1" spc="1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it</a:t>
            </a:r>
            <a:r>
              <a:rPr lang="en-US" b="1" spc="12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unavailable</a:t>
            </a:r>
            <a:r>
              <a:rPr lang="en-US" b="1" spc="10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to</a:t>
            </a:r>
            <a:r>
              <a:rPr lang="en-US" b="1" spc="1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spc="-10" dirty="0">
                <a:solidFill>
                  <a:schemeClr val="accent2"/>
                </a:solidFill>
                <a:latin typeface="Arial"/>
                <a:cs typeface="Arial"/>
              </a:rPr>
              <a:t>users.</a:t>
            </a:r>
            <a:r>
              <a:rPr lang="en-US" spc="-1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These</a:t>
            </a:r>
            <a:r>
              <a:rPr lang="en-US" b="1" spc="-3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attacks</a:t>
            </a:r>
            <a:r>
              <a:rPr lang="en-US" b="1" spc="-3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can</a:t>
            </a:r>
            <a:r>
              <a:rPr lang="en-US" b="1" spc="-5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be</a:t>
            </a:r>
            <a:r>
              <a:rPr lang="en-US" b="1" spc="-4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launched</a:t>
            </a:r>
            <a:r>
              <a:rPr lang="en-US" b="1" spc="-1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by</a:t>
            </a:r>
            <a:r>
              <a:rPr lang="en-US" b="1" spc="-5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botnets</a:t>
            </a:r>
            <a:r>
              <a:rPr lang="en-US" b="1" spc="-2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or</a:t>
            </a:r>
            <a:r>
              <a:rPr lang="en-US" b="1" spc="-4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large</a:t>
            </a:r>
            <a:r>
              <a:rPr lang="en-US" b="1" spc="-5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numbers</a:t>
            </a:r>
            <a:r>
              <a:rPr lang="en-US" b="1" spc="-3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of</a:t>
            </a:r>
            <a:r>
              <a:rPr lang="en-US" b="1" spc="-5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compromised</a:t>
            </a:r>
            <a:r>
              <a:rPr lang="en-US" b="1" spc="-10" dirty="0">
                <a:solidFill>
                  <a:schemeClr val="accent2"/>
                </a:solidFill>
                <a:latin typeface="Arial"/>
                <a:cs typeface="Arial"/>
              </a:rPr>
              <a:t> devices.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0" name="Title 12">
            <a:extLst>
              <a:ext uri="{FF2B5EF4-FFF2-40B4-BE49-F238E27FC236}">
                <a16:creationId xmlns:a16="http://schemas.microsoft.com/office/drawing/2014/main" id="{C364C621-6323-4FBA-BBDF-B267D2179CD0}"/>
              </a:ext>
            </a:extLst>
          </p:cNvPr>
          <p:cNvSpPr txBox="1">
            <a:spLocks/>
          </p:cNvSpPr>
          <p:nvPr/>
        </p:nvSpPr>
        <p:spPr>
          <a:xfrm>
            <a:off x="284729" y="-99104"/>
            <a:ext cx="6781800" cy="8286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Security</a:t>
            </a:r>
            <a:r>
              <a:rPr lang="en-US" spc="110" dirty="0">
                <a:solidFill>
                  <a:schemeClr val="bg1"/>
                </a:solidFill>
              </a:rPr>
              <a:t> </a:t>
            </a:r>
            <a:r>
              <a:rPr lang="en-US" spc="-10" dirty="0">
                <a:solidFill>
                  <a:schemeClr val="bg1"/>
                </a:solidFill>
              </a:rPr>
              <a:t>threats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416F1B-2260-46A3-8712-BD1EA50EFF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Designation | Description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1"/>
            <a:ext cx="4219575" cy="761999"/>
          </a:xfrm>
        </p:spPr>
        <p:txBody>
          <a:bodyPr>
            <a:normAutofit fontScale="90000"/>
          </a:bodyPr>
          <a:lstStyle/>
          <a:p>
            <a:r>
              <a:rPr lang="en-US" spc="-10" dirty="0">
                <a:solidFill>
                  <a:schemeClr val="accent2"/>
                </a:solidFill>
              </a:rPr>
              <a:t>Vulnerabilities</a:t>
            </a:r>
            <a:br>
              <a:rPr lang="en-US" spc="-10" dirty="0"/>
            </a:b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EFCA5F8-2322-4618-9000-E296A1B576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Firstname Lastname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B79AF253-AC40-4AA1-AFA7-9A4836DA01B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346700"/>
            <a:ext cx="1587500" cy="166688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Firstname Lastname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B4D30168-25CE-4C20-BBE9-2C5590AFEB4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114925"/>
            <a:ext cx="1587500" cy="1651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Firstname Lastname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FBC632A-A085-45FB-8A22-A087AB251AE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346700"/>
            <a:ext cx="1587500" cy="166688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Firstname Lastname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B0F79018-7E80-4F11-97D6-C1AC907028C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114925"/>
            <a:ext cx="1587500" cy="1651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Firstname Lastname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BFB39279-C8C5-49A2-A66B-0E32CBBA58E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346700"/>
            <a:ext cx="1587500" cy="166688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Firstname Lastname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40475"/>
            <a:ext cx="303213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FC8922-A4BF-46E5-8090-E2E409391E5D}"/>
              </a:ext>
            </a:extLst>
          </p:cNvPr>
          <p:cNvSpPr/>
          <p:nvPr/>
        </p:nvSpPr>
        <p:spPr>
          <a:xfrm>
            <a:off x="533400" y="914400"/>
            <a:ext cx="10972800" cy="5426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9525" algn="just">
              <a:lnSpc>
                <a:spcPct val="150100"/>
              </a:lnSpc>
              <a:spcBef>
                <a:spcPts val="95"/>
              </a:spcBef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Security</a:t>
            </a:r>
            <a:r>
              <a:rPr lang="en-US" b="1" spc="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vulnerabilities</a:t>
            </a:r>
            <a:r>
              <a:rPr lang="en-US" b="1" spc="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lang="en-US" b="1" spc="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weaknesses</a:t>
            </a:r>
            <a:r>
              <a:rPr lang="en-US" b="1" spc="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b="1" spc="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flaws</a:t>
            </a:r>
            <a:r>
              <a:rPr lang="en-US" b="1" spc="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lang="en-US" b="1" spc="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b="1" spc="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system,</a:t>
            </a:r>
            <a:r>
              <a:rPr lang="en-US" b="1" spc="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application,</a:t>
            </a:r>
            <a:r>
              <a:rPr lang="en-US" b="1" spc="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b="1" spc="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network</a:t>
            </a:r>
            <a:r>
              <a:rPr lang="en-US" b="1" spc="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lang="en-US" b="1" spc="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lang="en-US" b="1" spc="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be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exploited</a:t>
            </a:r>
            <a:r>
              <a:rPr lang="en-US" b="1" spc="3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by</a:t>
            </a:r>
            <a:r>
              <a:rPr lang="en-US" b="1" spc="3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attackers</a:t>
            </a:r>
            <a:r>
              <a:rPr lang="en-US" b="1" spc="3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b="1" spc="3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compromise</a:t>
            </a:r>
            <a:r>
              <a:rPr lang="en-US" b="1" spc="3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b="1" spc="3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confidentiality,</a:t>
            </a:r>
            <a:r>
              <a:rPr lang="en-US" b="1" spc="3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integrity,</a:t>
            </a:r>
            <a:r>
              <a:rPr lang="en-US" b="1" spc="3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b="1" spc="3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availability</a:t>
            </a:r>
            <a:r>
              <a:rPr lang="en-US" b="1" spc="3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lang="en-US" b="1" spc="3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data</a:t>
            </a:r>
            <a:r>
              <a:rPr lang="en-US" b="1" spc="3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or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services.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buClr>
                <a:srgbClr val="ED4036"/>
              </a:buClr>
              <a:buFont typeface="Arial MT"/>
              <a:buChar char="•"/>
              <a:tabLst>
                <a:tab pos="240665" algn="l"/>
              </a:tabLst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lang="en-US" b="1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Vulnerabilities: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10"/>
              </a:spcBef>
              <a:buClr>
                <a:srgbClr val="ED4036"/>
              </a:buClr>
              <a:buFont typeface="Arial MT"/>
              <a:buChar char="•"/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150100"/>
              </a:lnSpc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lang="en-US" b="1" spc="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vulnerabilities</a:t>
            </a:r>
            <a:r>
              <a:rPr lang="en-US" b="1" spc="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lang="en-US" b="1" spc="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weaknesses</a:t>
            </a:r>
            <a:r>
              <a:rPr lang="en-US" b="1" spc="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b="1" spc="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flaws</a:t>
            </a:r>
            <a:r>
              <a:rPr lang="en-US" b="1" spc="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lang="en-US" b="1" spc="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b="1" spc="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design,</a:t>
            </a:r>
            <a:r>
              <a:rPr lang="en-US" b="1" spc="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implementation,</a:t>
            </a:r>
            <a:r>
              <a:rPr lang="en-US" b="1" spc="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b="1" spc="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operation</a:t>
            </a:r>
            <a:r>
              <a:rPr lang="en-US" b="1" spc="1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of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applications</a:t>
            </a:r>
            <a:r>
              <a:rPr lang="en-US" b="1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b="1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systems</a:t>
            </a:r>
            <a:r>
              <a:rPr lang="en-US" b="1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lang="en-US" b="1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lang="en-US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be</a:t>
            </a:r>
            <a:r>
              <a:rPr lang="en-US" b="1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exploited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 by</a:t>
            </a:r>
            <a:r>
              <a:rPr lang="en-US" b="1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attackers.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buClr>
                <a:srgbClr val="ED4036"/>
              </a:buClr>
              <a:buFont typeface="Arial MT"/>
              <a:buChar char="•"/>
              <a:tabLst>
                <a:tab pos="240665" algn="l"/>
              </a:tabLst>
            </a:pPr>
            <a:r>
              <a:rPr lang="en-US" b="1" spc="-30" dirty="0">
                <a:solidFill>
                  <a:schemeClr val="bg1"/>
                </a:solidFill>
                <a:latin typeface="Trebuchet MS"/>
                <a:cs typeface="Trebuchet MS"/>
              </a:rPr>
              <a:t>Hardware</a:t>
            </a:r>
            <a:r>
              <a:rPr lang="en-US" b="1" spc="-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vulnerabilities: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Hardware</a:t>
            </a:r>
            <a:r>
              <a:rPr lang="en-US" b="1" spc="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vulnerabilities</a:t>
            </a:r>
            <a:r>
              <a:rPr lang="en-US" b="1" spc="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lang="en-US" b="1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weaknesses</a:t>
            </a:r>
            <a:r>
              <a:rPr lang="en-US" b="1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b="1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flaws</a:t>
            </a:r>
            <a:r>
              <a:rPr lang="en-US" b="1" spc="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lang="en-US" b="1" spc="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b="1" spc="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design,</a:t>
            </a:r>
            <a:r>
              <a:rPr lang="en-US" b="1" spc="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manufacture,</a:t>
            </a:r>
            <a:r>
              <a:rPr lang="en-US" b="1" spc="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b="1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configuration</a:t>
            </a:r>
            <a:r>
              <a:rPr lang="en-US" b="1" spc="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computer</a:t>
            </a:r>
            <a:r>
              <a:rPr lang="en-US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30" dirty="0">
                <a:solidFill>
                  <a:schemeClr val="bg1"/>
                </a:solidFill>
                <a:latin typeface="Trebuchet MS"/>
                <a:cs typeface="Trebuchet MS"/>
              </a:rPr>
              <a:t>hardware</a:t>
            </a:r>
            <a:r>
              <a:rPr lang="en-US" b="1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components.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D07D7-730F-4B92-8311-A8B684C08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4F8885-BD40-464B-A2AF-DF9155F2EFB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D125C8-FE36-4FD3-B5E6-4B786B37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26492"/>
            <a:ext cx="5562600" cy="74980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Methods</a:t>
            </a:r>
            <a:r>
              <a:rPr lang="en-US" spc="-30" dirty="0">
                <a:solidFill>
                  <a:schemeClr val="accent2"/>
                </a:solidFill>
              </a:rPr>
              <a:t> </a:t>
            </a:r>
            <a:r>
              <a:rPr lang="en-US" spc="50" dirty="0">
                <a:solidFill>
                  <a:schemeClr val="accent2"/>
                </a:solidFill>
              </a:rPr>
              <a:t>of</a:t>
            </a:r>
            <a:r>
              <a:rPr lang="en-US" spc="-25" dirty="0">
                <a:solidFill>
                  <a:schemeClr val="accent2"/>
                </a:solidFill>
              </a:rPr>
              <a:t> Defense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EEC7F8-52B3-4BDD-9436-E5FF044D81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EFE3A-3633-4BA0-9381-7E08EA495E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40475"/>
            <a:ext cx="303213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DFF35-F723-4A58-9BFF-CB8266578600}"/>
              </a:ext>
            </a:extLst>
          </p:cNvPr>
          <p:cNvSpPr/>
          <p:nvPr/>
        </p:nvSpPr>
        <p:spPr>
          <a:xfrm>
            <a:off x="533400" y="990600"/>
            <a:ext cx="11049000" cy="534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Encryption: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ts val="2845"/>
              </a:lnSpc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Encryption</a:t>
            </a:r>
            <a:r>
              <a:rPr lang="en-US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fundamental</a:t>
            </a:r>
            <a:r>
              <a:rPr lang="en-US" b="1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lang="en-US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widely</a:t>
            </a:r>
            <a:r>
              <a:rPr lang="en-US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used</a:t>
            </a:r>
            <a:r>
              <a:rPr lang="en-US" b="1" spc="-30" dirty="0">
                <a:solidFill>
                  <a:schemeClr val="bg1"/>
                </a:solidFill>
                <a:latin typeface="Trebuchet MS"/>
                <a:cs typeface="Trebuchet MS"/>
              </a:rPr>
              <a:t> technique</a:t>
            </a:r>
            <a:r>
              <a:rPr lang="en-US" b="1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lang="en-US" b="1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field</a:t>
            </a:r>
            <a:r>
              <a:rPr lang="en-US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26034">
              <a:lnSpc>
                <a:spcPts val="2950"/>
              </a:lnSpc>
              <a:spcBef>
                <a:spcPts val="40"/>
              </a:spcBef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security</a:t>
            </a:r>
            <a:r>
              <a:rPr lang="en-US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lang="en-US" b="1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involves</a:t>
            </a:r>
            <a:r>
              <a:rPr lang="en-US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b="1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transformation</a:t>
            </a:r>
            <a:r>
              <a:rPr lang="en-US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data</a:t>
            </a:r>
            <a:r>
              <a:rPr lang="en-US" b="1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into</a:t>
            </a:r>
            <a:r>
              <a:rPr lang="en-US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b="1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coded</a:t>
            </a:r>
            <a:r>
              <a:rPr lang="en-US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format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prevent</a:t>
            </a:r>
            <a:r>
              <a:rPr lang="en-US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30" dirty="0">
                <a:solidFill>
                  <a:schemeClr val="bg1"/>
                </a:solidFill>
                <a:latin typeface="Trebuchet MS"/>
                <a:cs typeface="Trebuchet MS"/>
              </a:rPr>
              <a:t>unauthorized</a:t>
            </a:r>
            <a:r>
              <a:rPr lang="en-US" b="1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access.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ts val="2845"/>
              </a:lnSpc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lang="en-US" b="1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controls: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353060">
              <a:lnSpc>
                <a:spcPts val="2880"/>
              </a:lnSpc>
              <a:spcBef>
                <a:spcPts val="60"/>
              </a:spcBef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controls</a:t>
            </a:r>
            <a:r>
              <a:rPr lang="en-US" b="1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security</a:t>
            </a:r>
            <a:r>
              <a:rPr lang="en-US" b="1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refer</a:t>
            </a:r>
            <a:r>
              <a:rPr lang="en-US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b="1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measures</a:t>
            </a:r>
            <a:r>
              <a:rPr lang="en-US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safeguards 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implemented</a:t>
            </a:r>
            <a:r>
              <a:rPr lang="en-US" b="1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within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applications</a:t>
            </a:r>
            <a:r>
              <a:rPr lang="en-US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55" dirty="0">
                <a:solidFill>
                  <a:schemeClr val="bg1"/>
                </a:solidFill>
                <a:latin typeface="Trebuchet MS"/>
                <a:cs typeface="Trebuchet MS"/>
              </a:rPr>
              <a:t>systems</a:t>
            </a:r>
            <a:r>
              <a:rPr lang="en-US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b="1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protect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ts val="2785"/>
              </a:lnSpc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data,</a:t>
            </a:r>
            <a:r>
              <a:rPr lang="en-US" b="1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ensure</a:t>
            </a:r>
            <a:r>
              <a:rPr lang="en-US" b="1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confidentiality,</a:t>
            </a:r>
            <a:r>
              <a:rPr lang="en-US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integrity,</a:t>
            </a:r>
            <a:r>
              <a:rPr lang="en-US" b="1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lang="en-US" b="1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availability,</a:t>
            </a:r>
            <a:r>
              <a:rPr lang="en-US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lang="en-US" b="1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prevent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b="1" spc="-30" dirty="0">
                <a:solidFill>
                  <a:schemeClr val="bg1"/>
                </a:solidFill>
                <a:latin typeface="Trebuchet MS"/>
                <a:cs typeface="Trebuchet MS"/>
              </a:rPr>
              <a:t>unauthorized</a:t>
            </a:r>
            <a:r>
              <a:rPr lang="en-US" b="1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access</a:t>
            </a:r>
            <a:r>
              <a:rPr lang="en-US" b="1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malicious</a:t>
            </a:r>
            <a:r>
              <a:rPr lang="en-US" b="1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activities.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7113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44CEC-3FB2-4DD7-9E5F-5A20DAE97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3E2AB-687A-4024-A4DE-5D05E774F0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AD0BB4-4AB1-4640-9162-44D9DB83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76200"/>
            <a:ext cx="5505450" cy="1143000"/>
          </a:xfrm>
        </p:spPr>
        <p:txBody>
          <a:bodyPr>
            <a:normAutofit fontScale="90000"/>
          </a:bodyPr>
          <a:lstStyle/>
          <a:p>
            <a:r>
              <a:rPr lang="en-US" spc="80" dirty="0">
                <a:solidFill>
                  <a:schemeClr val="accent2"/>
                </a:solidFill>
              </a:rPr>
              <a:t>System</a:t>
            </a:r>
            <a:r>
              <a:rPr lang="en-US" spc="60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Access</a:t>
            </a:r>
            <a:r>
              <a:rPr lang="en-US" spc="75" dirty="0">
                <a:solidFill>
                  <a:schemeClr val="accent2"/>
                </a:solidFill>
              </a:rPr>
              <a:t> </a:t>
            </a:r>
            <a:r>
              <a:rPr lang="en-US" spc="-10" dirty="0">
                <a:solidFill>
                  <a:schemeClr val="accent2"/>
                </a:solidFill>
              </a:rPr>
              <a:t>Control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7DA9A-134E-41AE-A93A-003AA93A08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8202D1-B129-4778-AFBF-C16F4D90B8FD}"/>
              </a:ext>
            </a:extLst>
          </p:cNvPr>
          <p:cNvSpPr/>
          <p:nvPr/>
        </p:nvSpPr>
        <p:spPr>
          <a:xfrm>
            <a:off x="457200" y="1066800"/>
            <a:ext cx="11201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353695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access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control</a:t>
            </a:r>
            <a:r>
              <a:rPr lang="en-US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refers</a:t>
            </a:r>
            <a:r>
              <a:rPr lang="en-US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mechanisms</a:t>
            </a:r>
            <a:r>
              <a:rPr lang="en-US" b="1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policies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lang="en-US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regulate</a:t>
            </a:r>
            <a:r>
              <a:rPr lang="en-US" b="1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manage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who</a:t>
            </a:r>
            <a:r>
              <a:rPr lang="en-US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lang="en-US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access</a:t>
            </a:r>
            <a:r>
              <a:rPr lang="en-US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computer</a:t>
            </a:r>
            <a:r>
              <a:rPr lang="en-US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lang="en-US" b="1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30" dirty="0">
                <a:solidFill>
                  <a:schemeClr val="bg1"/>
                </a:solidFill>
                <a:latin typeface="Trebuchet MS"/>
                <a:cs typeface="Trebuchet MS"/>
              </a:rPr>
              <a:t>network,</a:t>
            </a:r>
            <a:r>
              <a:rPr lang="en-US" b="1" spc="-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what</a:t>
            </a:r>
            <a:r>
              <a:rPr lang="en-US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they</a:t>
            </a:r>
            <a:r>
              <a:rPr lang="en-US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do</a:t>
            </a:r>
            <a:r>
              <a:rPr lang="en-US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once</a:t>
            </a:r>
            <a:r>
              <a:rPr lang="en-US" b="1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they're</a:t>
            </a:r>
            <a:r>
              <a:rPr lang="en-US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50" dirty="0">
                <a:solidFill>
                  <a:schemeClr val="bg1"/>
                </a:solidFill>
                <a:latin typeface="Trebuchet MS"/>
                <a:cs typeface="Trebuchet MS"/>
              </a:rPr>
              <a:t>in,</a:t>
            </a:r>
            <a:r>
              <a:rPr lang="en-US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under</a:t>
            </a:r>
            <a:r>
              <a:rPr lang="en-US" b="1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what</a:t>
            </a:r>
            <a:r>
              <a:rPr lang="en-US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conditions</a:t>
            </a:r>
            <a:r>
              <a:rPr lang="en-US" b="1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they</a:t>
            </a:r>
            <a:r>
              <a:rPr lang="en-US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lang="en-US" b="1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granted</a:t>
            </a:r>
            <a:r>
              <a:rPr lang="en-US"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access.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8270" indent="-115570">
              <a:lnSpc>
                <a:spcPct val="100000"/>
              </a:lnSpc>
              <a:buFont typeface="Arial MT"/>
              <a:buChar char="•"/>
              <a:tabLst>
                <a:tab pos="128270" algn="l"/>
              </a:tabLst>
            </a:pP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Authentication: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Authentication</a:t>
            </a:r>
            <a:r>
              <a:rPr lang="en-US" b="1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lang="en-US" b="1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 process</a:t>
            </a:r>
            <a:r>
              <a:rPr lang="en-US" b="1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of verifying</a:t>
            </a:r>
            <a:r>
              <a:rPr lang="en-US" b="1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b="1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identity</a:t>
            </a:r>
            <a:r>
              <a:rPr lang="en-US" b="1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of a</a:t>
            </a:r>
            <a:r>
              <a:rPr lang="en-US" b="1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lang="en-US" b="1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b="1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lang="en-US" b="1" spc="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trying</a:t>
            </a:r>
            <a:r>
              <a:rPr lang="en-US" b="1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b="1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access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system.</a:t>
            </a:r>
          </a:p>
          <a:p>
            <a:pPr marL="128270" indent="-1155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28270" algn="l"/>
              </a:tabLst>
            </a:pP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Authorization: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Authorization</a:t>
            </a:r>
            <a:r>
              <a:rPr lang="en-US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determines</a:t>
            </a:r>
            <a:r>
              <a:rPr lang="en-US"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what</a:t>
            </a:r>
            <a:r>
              <a:rPr lang="en-US"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actions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resources</a:t>
            </a:r>
            <a:r>
              <a:rPr lang="en-US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authenticated</a:t>
            </a:r>
            <a:r>
              <a:rPr lang="en-US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lang="en-US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lang="en-US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allowed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 access.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6211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D6A8DA-E469-4E84-A445-FE671C3965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EA7A03-B457-4C7F-9C4D-B3B9D7993E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665918E-0B80-4781-9148-4041F6B2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0"/>
            <a:ext cx="6076950" cy="9081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Data</a:t>
            </a:r>
            <a:r>
              <a:rPr lang="en-US" spc="5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Access</a:t>
            </a:r>
            <a:r>
              <a:rPr lang="en-US" spc="30" dirty="0">
                <a:solidFill>
                  <a:schemeClr val="accent4"/>
                </a:solidFill>
              </a:rPr>
              <a:t> </a:t>
            </a:r>
            <a:r>
              <a:rPr lang="en-US" spc="-10" dirty="0">
                <a:solidFill>
                  <a:schemeClr val="accent4"/>
                </a:solidFill>
              </a:rPr>
              <a:t>Control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7A8C82-48D5-43DB-92AB-E2D102B0E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F8C267-CC4E-4222-83BF-70DC7743F0CB}"/>
              </a:ext>
            </a:extLst>
          </p:cNvPr>
          <p:cNvSpPr/>
          <p:nvPr/>
        </p:nvSpPr>
        <p:spPr>
          <a:xfrm>
            <a:off x="609600" y="1034603"/>
            <a:ext cx="10972800" cy="5105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Controlling</a:t>
            </a:r>
            <a:r>
              <a:rPr lang="en-US" b="1" spc="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data</a:t>
            </a:r>
            <a:r>
              <a:rPr lang="en-US" b="1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access</a:t>
            </a:r>
            <a:r>
              <a:rPr lang="en-US" b="1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refers</a:t>
            </a:r>
            <a:r>
              <a:rPr lang="en-US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systematic</a:t>
            </a:r>
            <a:r>
              <a:rPr lang="en-US" b="1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management</a:t>
            </a:r>
            <a:r>
              <a:rPr lang="en-US" b="1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lang="en-US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regulation</a:t>
            </a:r>
            <a:r>
              <a:rPr lang="en-US" b="1" spc="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of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who</a:t>
            </a:r>
            <a:r>
              <a:rPr lang="en-US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lang="en-US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access,</a:t>
            </a:r>
            <a:r>
              <a:rPr lang="en-US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80" dirty="0">
                <a:solidFill>
                  <a:schemeClr val="bg1"/>
                </a:solidFill>
                <a:latin typeface="Trebuchet MS"/>
                <a:cs typeface="Trebuchet MS"/>
              </a:rPr>
              <a:t>view,</a:t>
            </a:r>
            <a:r>
              <a:rPr lang="en-US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modify,</a:t>
            </a:r>
            <a:r>
              <a:rPr lang="en-US" b="1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b="1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lang="en-US" b="1" spc="-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specific</a:t>
            </a:r>
            <a:r>
              <a:rPr lang="en-US" b="1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data</a:t>
            </a:r>
            <a:r>
              <a:rPr lang="en-US" b="1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within</a:t>
            </a:r>
            <a:r>
              <a:rPr lang="en-US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b="1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computer</a:t>
            </a:r>
            <a:r>
              <a:rPr lang="en-US"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system, </a:t>
            </a:r>
            <a:r>
              <a:rPr lang="en-US" b="1" spc="-30" dirty="0">
                <a:solidFill>
                  <a:schemeClr val="bg1"/>
                </a:solidFill>
                <a:latin typeface="Trebuchet MS"/>
                <a:cs typeface="Trebuchet MS"/>
              </a:rPr>
              <a:t>network,</a:t>
            </a:r>
            <a:r>
              <a:rPr lang="en-US"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lang="en-US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organization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Discretionary</a:t>
            </a:r>
            <a:r>
              <a:rPr lang="en-US" b="1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Access</a:t>
            </a:r>
            <a:r>
              <a:rPr lang="en-US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Control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(DAC):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DAC</a:t>
            </a:r>
            <a:r>
              <a:rPr lang="en-US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works by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giving</a:t>
            </a:r>
            <a:r>
              <a:rPr lang="en-US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data</a:t>
            </a:r>
            <a:r>
              <a:rPr lang="en-US" b="1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owners the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ability</a:t>
            </a:r>
            <a:r>
              <a:rPr lang="en-US" b="1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manage and</a:t>
            </a:r>
            <a:r>
              <a:rPr lang="en-US" b="1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control</a:t>
            </a:r>
            <a:r>
              <a:rPr lang="en-US" b="1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access</a:t>
            </a:r>
            <a:r>
              <a:rPr lang="en-US" b="1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their data</a:t>
            </a:r>
            <a:r>
              <a:rPr lang="en-US" b="1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through</a:t>
            </a:r>
            <a:r>
              <a:rPr lang="en-US" b="1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Access</a:t>
            </a:r>
            <a:r>
              <a:rPr lang="en-US" b="1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Control</a:t>
            </a:r>
            <a:r>
              <a:rPr lang="en-US" b="1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Lists.</a:t>
            </a:r>
            <a:b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</a:br>
            <a:endParaRPr lang="en-US" b="1" spc="-1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Mandatory</a:t>
            </a:r>
            <a:r>
              <a:rPr lang="en-US" b="1" spc="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Access</a:t>
            </a:r>
            <a:r>
              <a:rPr lang="en-US" b="1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Control</a:t>
            </a:r>
            <a:r>
              <a:rPr lang="en-US" b="1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(MAC):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MAC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lang="en-US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lang="en-US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access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control</a:t>
            </a:r>
            <a:r>
              <a:rPr lang="en-US" b="1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method</a:t>
            </a:r>
            <a:r>
              <a:rPr lang="en-US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lang="en-US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provides</a:t>
            </a:r>
            <a:r>
              <a:rPr lang="en-US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access</a:t>
            </a:r>
            <a:r>
              <a:rPr lang="en-US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resource</a:t>
            </a:r>
            <a:r>
              <a:rPr lang="en-US" b="1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depending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lang="en-US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clearance</a:t>
            </a:r>
            <a:r>
              <a:rPr lang="en-US" b="1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level</a:t>
            </a:r>
            <a:r>
              <a:rPr lang="en-US" b="1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lang="en-US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user.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5992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5E6045-E4B8-4348-9833-E6C49C9640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EE1D6-2921-4EE1-8799-45CD4672A0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681907-6E25-4088-8CAA-2EED1405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2400"/>
            <a:ext cx="5924550" cy="908111"/>
          </a:xfrm>
        </p:spPr>
        <p:txBody>
          <a:bodyPr>
            <a:normAutofit fontScale="90000"/>
          </a:bodyPr>
          <a:lstStyle/>
          <a:p>
            <a:r>
              <a:rPr lang="en-US" spc="80" dirty="0">
                <a:solidFill>
                  <a:schemeClr val="accent4"/>
                </a:solidFill>
              </a:rPr>
              <a:t>System</a:t>
            </a:r>
            <a:r>
              <a:rPr lang="en-US" spc="-10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Audit</a:t>
            </a:r>
            <a:r>
              <a:rPr lang="en-US" spc="-70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and</a:t>
            </a:r>
            <a:r>
              <a:rPr lang="en-US" spc="-40" dirty="0">
                <a:solidFill>
                  <a:schemeClr val="accent4"/>
                </a:solidFill>
              </a:rPr>
              <a:t> </a:t>
            </a:r>
            <a:r>
              <a:rPr lang="en-US" spc="-25" dirty="0">
                <a:solidFill>
                  <a:schemeClr val="accent4"/>
                </a:solidFill>
              </a:rPr>
              <a:t>Log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6F9AA-15BD-4F21-84F6-1EAD2036673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A222A-311C-44FF-8341-0065CC882B35}"/>
              </a:ext>
            </a:extLst>
          </p:cNvPr>
          <p:cNvSpPr/>
          <p:nvPr/>
        </p:nvSpPr>
        <p:spPr>
          <a:xfrm>
            <a:off x="609600" y="1060511"/>
            <a:ext cx="11049000" cy="51878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5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lang="en-US" b="1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audit: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68960">
              <a:lnSpc>
                <a:spcPct val="100000"/>
              </a:lnSpc>
            </a:pPr>
            <a:r>
              <a:rPr lang="en-US" b="1" spc="55" dirty="0">
                <a:solidFill>
                  <a:schemeClr val="bg1"/>
                </a:solidFill>
                <a:latin typeface="Trebuchet MS"/>
                <a:cs typeface="Trebuchet MS"/>
              </a:rPr>
              <a:t>It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lang="en-US"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lang="en-US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30" dirty="0">
                <a:solidFill>
                  <a:schemeClr val="bg1"/>
                </a:solidFill>
                <a:latin typeface="Trebuchet MS"/>
                <a:cs typeface="Trebuchet MS"/>
              </a:rPr>
              <a:t>reviewing</a:t>
            </a:r>
            <a:r>
              <a:rPr lang="en-US" b="1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lang="en-US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verifying</a:t>
            </a:r>
            <a:r>
              <a:rPr lang="en-US" b="1" spc="-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activities</a:t>
            </a:r>
            <a:r>
              <a:rPr lang="en-US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changes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lang="en-US" b="1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occur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lang="en-US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b="1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system.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6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lang="en-US" b="1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audit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helps</a:t>
            </a:r>
            <a:r>
              <a:rPr lang="en-US" b="1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b="1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ensure </a:t>
            </a:r>
            <a:r>
              <a:rPr lang="en-US" b="1" spc="-45" dirty="0">
                <a:solidFill>
                  <a:schemeClr val="bg1"/>
                </a:solidFill>
                <a:latin typeface="Trebuchet MS"/>
                <a:cs typeface="Trebuchet MS"/>
              </a:rPr>
              <a:t>compliance,</a:t>
            </a:r>
            <a:r>
              <a:rPr lang="en-US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security,</a:t>
            </a:r>
            <a:r>
              <a:rPr lang="en-US" b="1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accountability,</a:t>
            </a:r>
            <a:r>
              <a:rPr lang="en-US" b="1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lang="en-US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performance</a:t>
            </a:r>
            <a:r>
              <a:rPr lang="en-US" b="1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lang="en-US"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system.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b="1" spc="5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lang="en-US" b="1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log: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lang="en-US" b="1" spc="55" dirty="0">
                <a:solidFill>
                  <a:schemeClr val="bg1"/>
                </a:solidFill>
                <a:latin typeface="Trebuchet MS"/>
                <a:cs typeface="Trebuchet MS"/>
              </a:rPr>
              <a:t>It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lang="en-US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lang="en-US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record</a:t>
            </a:r>
            <a:r>
              <a:rPr lang="en-US" b="1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lang="en-US" b="1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events</a:t>
            </a:r>
            <a:r>
              <a:rPr lang="en-US"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and messages</a:t>
            </a:r>
            <a:r>
              <a:rPr lang="en-US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lang="en-US" b="1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generated</a:t>
            </a:r>
            <a:r>
              <a:rPr lang="en-US"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by</a:t>
            </a:r>
            <a:r>
              <a:rPr lang="en-US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lang="en-US" b="1" spc="5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lang="en-US"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components,</a:t>
            </a:r>
            <a:r>
              <a:rPr lang="en-US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such</a:t>
            </a:r>
            <a:r>
              <a:rPr lang="en-US"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lang="en-US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0" dirty="0">
                <a:solidFill>
                  <a:schemeClr val="bg1"/>
                </a:solidFill>
                <a:latin typeface="Trebuchet MS"/>
                <a:cs typeface="Trebuchet MS"/>
              </a:rPr>
              <a:t>applications,</a:t>
            </a:r>
            <a:r>
              <a:rPr lang="en-US" b="1" spc="-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35" dirty="0">
                <a:solidFill>
                  <a:schemeClr val="bg1"/>
                </a:solidFill>
                <a:latin typeface="Trebuchet MS"/>
                <a:cs typeface="Trebuchet MS"/>
              </a:rPr>
              <a:t>services,</a:t>
            </a:r>
            <a:r>
              <a:rPr lang="en-US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55" dirty="0">
                <a:solidFill>
                  <a:schemeClr val="bg1"/>
                </a:solidFill>
                <a:latin typeface="Trebuchet MS"/>
                <a:cs typeface="Trebuchet MS"/>
              </a:rPr>
              <a:t>devices,</a:t>
            </a:r>
            <a:r>
              <a:rPr lang="en-US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b="1" spc="-2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lang="en-US" b="1" spc="-10" dirty="0">
                <a:solidFill>
                  <a:schemeClr val="bg1"/>
                </a:solidFill>
                <a:latin typeface="Trebuchet MS"/>
                <a:cs typeface="Trebuchet MS"/>
              </a:rPr>
              <a:t>users.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89579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71af3243-3dd4-4a8d-8c0d-dd76da1f02a5"/>
    <ds:schemaRef ds:uri="http://purl.org/dc/dcmitype/"/>
    <ds:schemaRef ds:uri="16c05727-aa75-4e4a-9b5f-8a80a1165891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800</Words>
  <Application>Microsoft Office PowerPoint</Application>
  <PresentationFormat>Widescreen</PresentationFormat>
  <Paragraphs>113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MT</vt:lpstr>
      <vt:lpstr>Georgia</vt:lpstr>
      <vt:lpstr>Tahoma</vt:lpstr>
      <vt:lpstr>Trebuchet MS</vt:lpstr>
      <vt:lpstr>Tw Cen MT</vt:lpstr>
      <vt:lpstr>Tw Cen MT Condensed</vt:lpstr>
      <vt:lpstr>Wingdings 3</vt:lpstr>
      <vt:lpstr>ModernClassicBlock-3</vt:lpstr>
      <vt:lpstr>System Security &amp; Control  </vt:lpstr>
      <vt:lpstr>- </vt:lpstr>
      <vt:lpstr>System Security</vt:lpstr>
      <vt:lpstr>Security threats can take various forms and can target different aspects of an organization's or individual's security.   Here are some common types of security threats: </vt:lpstr>
      <vt:lpstr>Vulnerabilities </vt:lpstr>
      <vt:lpstr>Methods of Defense</vt:lpstr>
      <vt:lpstr>System Access Control</vt:lpstr>
      <vt:lpstr>Data Access Control</vt:lpstr>
      <vt:lpstr>System Audit and Log</vt:lpstr>
      <vt:lpstr>Hardware control</vt:lpstr>
      <vt:lpstr>Security policy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2024-05-11T05:06:58Z</dcterms:created>
  <dcterms:modified xsi:type="dcterms:W3CDTF">2024-06-28T06:48:12Z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