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League Spartan" charset="1" panose="00000800000000000000"/>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4.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5.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6.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7.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8.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0.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1.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7650216" y="6745731"/>
            <a:ext cx="8572348" cy="4043501"/>
          </a:xfrm>
          <a:custGeom>
            <a:avLst/>
            <a:gdLst/>
            <a:ahLst/>
            <a:cxnLst/>
            <a:rect r="r" b="b" t="t" l="l"/>
            <a:pathLst>
              <a:path h="4043501" w="8572348">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81354" y="102870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4" id="4"/>
          <p:cNvSpPr/>
          <p:nvPr/>
        </p:nvSpPr>
        <p:spPr>
          <a:xfrm flipH="true" flipV="false" rot="0">
            <a:off x="0" y="1028700"/>
            <a:ext cx="4282420" cy="8229600"/>
          </a:xfrm>
          <a:custGeom>
            <a:avLst/>
            <a:gdLst/>
            <a:ahLst/>
            <a:cxnLst/>
            <a:rect r="r" b="b" t="t" l="l"/>
            <a:pathLst>
              <a:path h="8229600" w="4282420">
                <a:moveTo>
                  <a:pt x="4282420" y="0"/>
                </a:moveTo>
                <a:lnTo>
                  <a:pt x="0" y="0"/>
                </a:lnTo>
                <a:lnTo>
                  <a:pt x="0" y="8229600"/>
                </a:lnTo>
                <a:lnTo>
                  <a:pt x="4282420" y="8229600"/>
                </a:lnTo>
                <a:lnTo>
                  <a:pt x="4282420" y="0"/>
                </a:lnTo>
                <a:close/>
              </a:path>
            </a:pathLst>
          </a:custGeom>
          <a:blipFill>
            <a:blip r:embed="rId4"/>
            <a:stretch>
              <a:fillRect l="0" t="0" r="0" b="0"/>
            </a:stretch>
          </a:blipFill>
        </p:spPr>
      </p:sp>
      <p:sp>
        <p:nvSpPr>
          <p:cNvPr name="TextBox 5" id="5"/>
          <p:cNvSpPr txBox="true"/>
          <p:nvPr/>
        </p:nvSpPr>
        <p:spPr>
          <a:xfrm rot="0">
            <a:off x="3630624" y="1133475"/>
            <a:ext cx="11577077" cy="2075092"/>
          </a:xfrm>
          <a:prstGeom prst="rect">
            <a:avLst/>
          </a:prstGeom>
        </p:spPr>
        <p:txBody>
          <a:bodyPr anchor="t" rtlCol="false" tIns="0" lIns="0" bIns="0" rIns="0">
            <a:spAutoFit/>
          </a:bodyPr>
          <a:lstStyle/>
          <a:p>
            <a:pPr algn="ctr">
              <a:lnSpc>
                <a:spcPts val="8075"/>
              </a:lnSpc>
            </a:pPr>
            <a:r>
              <a:rPr lang="en-US" sz="7618" spc="761">
                <a:solidFill>
                  <a:srgbClr val="FFFFFF"/>
                </a:solidFill>
                <a:latin typeface="League Spartan"/>
                <a:ea typeface="League Spartan"/>
                <a:cs typeface="League Spartan"/>
                <a:sym typeface="League Spartan"/>
              </a:rPr>
              <a:t>RECALL PREDICTION BOT</a:t>
            </a:r>
          </a:p>
        </p:txBody>
      </p:sp>
      <p:sp>
        <p:nvSpPr>
          <p:cNvPr name="Freeform 6" id="6"/>
          <p:cNvSpPr/>
          <p:nvPr/>
        </p:nvSpPr>
        <p:spPr>
          <a:xfrm flipH="false" flipV="false" rot="0">
            <a:off x="12467517" y="6745731"/>
            <a:ext cx="8572348" cy="4043501"/>
          </a:xfrm>
          <a:custGeom>
            <a:avLst/>
            <a:gdLst/>
            <a:ahLst/>
            <a:cxnLst/>
            <a:rect r="r" b="b" t="t" l="l"/>
            <a:pathLst>
              <a:path h="4043501" w="8572348">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412003" y="3993651"/>
            <a:ext cx="1731997" cy="1499565"/>
          </a:xfrm>
          <a:custGeom>
            <a:avLst/>
            <a:gdLst/>
            <a:ahLst/>
            <a:cxnLst/>
            <a:rect r="r" b="b" t="t" l="l"/>
            <a:pathLst>
              <a:path h="1499565" w="1731997">
                <a:moveTo>
                  <a:pt x="0" y="0"/>
                </a:moveTo>
                <a:lnTo>
                  <a:pt x="1731997" y="0"/>
                </a:lnTo>
                <a:lnTo>
                  <a:pt x="1731997" y="1499565"/>
                </a:lnTo>
                <a:lnTo>
                  <a:pt x="0" y="14995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9965424" y="5645023"/>
            <a:ext cx="8231859" cy="3014337"/>
          </a:xfrm>
          <a:prstGeom prst="rect">
            <a:avLst/>
          </a:prstGeom>
        </p:spPr>
        <p:txBody>
          <a:bodyPr anchor="t" rtlCol="false" tIns="0" lIns="0" bIns="0" rIns="0">
            <a:spAutoFit/>
          </a:bodyPr>
          <a:lstStyle/>
          <a:p>
            <a:pPr algn="l" marL="824315" indent="-412157" lvl="1">
              <a:lnSpc>
                <a:spcPts val="4772"/>
              </a:lnSpc>
              <a:buFont typeface="Arial"/>
              <a:buChar char="•"/>
            </a:pPr>
            <a:r>
              <a:rPr lang="en-US" sz="3818" spc="381">
                <a:solidFill>
                  <a:srgbClr val="FFFFFF"/>
                </a:solidFill>
                <a:latin typeface="Arimo"/>
                <a:ea typeface="Arimo"/>
                <a:cs typeface="Arimo"/>
                <a:sym typeface="Arimo"/>
              </a:rPr>
              <a:t>Akash raj behera</a:t>
            </a:r>
          </a:p>
          <a:p>
            <a:pPr algn="l" marL="824315" indent="-412157" lvl="1">
              <a:lnSpc>
                <a:spcPts val="4772"/>
              </a:lnSpc>
              <a:buFont typeface="Arial"/>
              <a:buChar char="•"/>
            </a:pPr>
            <a:r>
              <a:rPr lang="en-US" sz="3818" spc="381">
                <a:solidFill>
                  <a:srgbClr val="FFFFFF"/>
                </a:solidFill>
                <a:latin typeface="Arimo"/>
                <a:ea typeface="Arimo"/>
                <a:cs typeface="Arimo"/>
                <a:sym typeface="Arimo"/>
              </a:rPr>
              <a:t>Aakash kumar</a:t>
            </a:r>
          </a:p>
          <a:p>
            <a:pPr algn="l" marL="824315" indent="-412157" lvl="1">
              <a:lnSpc>
                <a:spcPts val="4772"/>
              </a:lnSpc>
              <a:buFont typeface="Arial"/>
              <a:buChar char="•"/>
            </a:pPr>
            <a:r>
              <a:rPr lang="en-US" sz="3818" spc="381">
                <a:solidFill>
                  <a:srgbClr val="FFFFFF"/>
                </a:solidFill>
                <a:latin typeface="Arimo"/>
                <a:ea typeface="Arimo"/>
                <a:cs typeface="Arimo"/>
                <a:sym typeface="Arimo"/>
              </a:rPr>
              <a:t>Dev kumar</a:t>
            </a:r>
          </a:p>
          <a:p>
            <a:pPr algn="l" marL="824315" indent="-412157" lvl="1">
              <a:lnSpc>
                <a:spcPts val="4772"/>
              </a:lnSpc>
              <a:buFont typeface="Arial"/>
              <a:buChar char="•"/>
            </a:pPr>
            <a:r>
              <a:rPr lang="en-US" sz="3818" spc="381">
                <a:solidFill>
                  <a:srgbClr val="FFFFFF"/>
                </a:solidFill>
                <a:latin typeface="Arimo"/>
                <a:ea typeface="Arimo"/>
                <a:cs typeface="Arimo"/>
                <a:sym typeface="Arimo"/>
              </a:rPr>
              <a:t>Madhav</a:t>
            </a:r>
          </a:p>
          <a:p>
            <a:pPr algn="l" marL="824315" indent="-412157" lvl="1">
              <a:lnSpc>
                <a:spcPts val="4772"/>
              </a:lnSpc>
              <a:buFont typeface="Arial"/>
              <a:buChar char="•"/>
            </a:pPr>
            <a:r>
              <a:rPr lang="en-US" sz="3818" spc="381">
                <a:solidFill>
                  <a:srgbClr val="FFFFFF"/>
                </a:solidFill>
                <a:latin typeface="Arimo"/>
                <a:ea typeface="Arimo"/>
                <a:cs typeface="Arimo"/>
                <a:sym typeface="Arimo"/>
              </a:rPr>
              <a:t>Parthiv sen</a:t>
            </a:r>
          </a:p>
        </p:txBody>
      </p:sp>
      <p:sp>
        <p:nvSpPr>
          <p:cNvPr name="Freeform 9" id="9"/>
          <p:cNvSpPr/>
          <p:nvPr/>
        </p:nvSpPr>
        <p:spPr>
          <a:xfrm flipH="false" flipV="false" rot="0">
            <a:off x="216243" y="6637609"/>
            <a:ext cx="8572348" cy="4043501"/>
          </a:xfrm>
          <a:custGeom>
            <a:avLst/>
            <a:gdLst/>
            <a:ahLst/>
            <a:cxnLst/>
            <a:rect r="r" b="b" t="t" l="l"/>
            <a:pathLst>
              <a:path h="4043501" w="8572348">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419163" y="4810108"/>
            <a:ext cx="6948261" cy="689394"/>
          </a:xfrm>
          <a:prstGeom prst="rect">
            <a:avLst/>
          </a:prstGeom>
        </p:spPr>
        <p:txBody>
          <a:bodyPr anchor="t" rtlCol="false" tIns="0" lIns="0" bIns="0" rIns="0">
            <a:spAutoFit/>
          </a:bodyPr>
          <a:lstStyle/>
          <a:p>
            <a:pPr algn="ctr">
              <a:lnSpc>
                <a:spcPts val="5275"/>
              </a:lnSpc>
            </a:pPr>
            <a:r>
              <a:rPr lang="en-US" sz="4976" spc="497">
                <a:solidFill>
                  <a:srgbClr val="FFFFFF"/>
                </a:solidFill>
                <a:latin typeface="League Spartan"/>
                <a:ea typeface="League Spartan"/>
                <a:cs typeface="League Spartan"/>
                <a:sym typeface="League Spartan"/>
              </a:rPr>
              <a:t>TEAM DEBUGGERS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3615927" y="1114425"/>
            <a:ext cx="14043026" cy="994702"/>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COMPONENT CHART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1803" y="2509317"/>
            <a:ext cx="15063281" cy="7563128"/>
          </a:xfrm>
          <a:custGeom>
            <a:avLst/>
            <a:gdLst/>
            <a:ahLst/>
            <a:cxnLst/>
            <a:rect r="r" b="b" t="t" l="l"/>
            <a:pathLst>
              <a:path h="7563128" w="15063281">
                <a:moveTo>
                  <a:pt x="0" y="0"/>
                </a:moveTo>
                <a:lnTo>
                  <a:pt x="15063280" y="0"/>
                </a:lnTo>
                <a:lnTo>
                  <a:pt x="15063280" y="7563128"/>
                </a:lnTo>
                <a:lnTo>
                  <a:pt x="0" y="7563128"/>
                </a:lnTo>
                <a:lnTo>
                  <a:pt x="0" y="0"/>
                </a:lnTo>
                <a:close/>
              </a:path>
            </a:pathLst>
          </a:custGeom>
          <a:blipFill>
            <a:blip r:embed="rId5"/>
            <a:stretch>
              <a:fillRect l="-2194" t="-281" r="-5092" b="-2719"/>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335031" y="944379"/>
            <a:ext cx="14043026" cy="994702"/>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MANUFACTURERS CHART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139187" y="2678703"/>
            <a:ext cx="14797117" cy="6844747"/>
          </a:xfrm>
          <a:custGeom>
            <a:avLst/>
            <a:gdLst/>
            <a:ahLst/>
            <a:cxnLst/>
            <a:rect r="r" b="b" t="t" l="l"/>
            <a:pathLst>
              <a:path h="6844747" w="14797117">
                <a:moveTo>
                  <a:pt x="0" y="0"/>
                </a:moveTo>
                <a:lnTo>
                  <a:pt x="14797118" y="0"/>
                </a:lnTo>
                <a:lnTo>
                  <a:pt x="14797118" y="6844748"/>
                </a:lnTo>
                <a:lnTo>
                  <a:pt x="0" y="6844748"/>
                </a:lnTo>
                <a:lnTo>
                  <a:pt x="0" y="0"/>
                </a:lnTo>
                <a:close/>
              </a:path>
            </a:pathLst>
          </a:custGeom>
          <a:blipFill>
            <a:blip r:embed="rId5"/>
            <a:stretch>
              <a:fillRect l="0" t="-566" r="0" b="-2119"/>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4244974" y="1114425"/>
            <a:ext cx="14043026" cy="994702"/>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SEVERITY CHART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958983" y="3046557"/>
            <a:ext cx="15147356" cy="6768503"/>
          </a:xfrm>
          <a:custGeom>
            <a:avLst/>
            <a:gdLst/>
            <a:ahLst/>
            <a:cxnLst/>
            <a:rect r="r" b="b" t="t" l="l"/>
            <a:pathLst>
              <a:path h="6768503" w="15147356">
                <a:moveTo>
                  <a:pt x="0" y="0"/>
                </a:moveTo>
                <a:lnTo>
                  <a:pt x="15147357" y="0"/>
                </a:lnTo>
                <a:lnTo>
                  <a:pt x="15147357" y="6768503"/>
                </a:lnTo>
                <a:lnTo>
                  <a:pt x="0" y="6768503"/>
                </a:lnTo>
                <a:lnTo>
                  <a:pt x="0" y="0"/>
                </a:lnTo>
                <a:close/>
              </a:path>
            </a:pathLst>
          </a:custGeom>
          <a:blipFill>
            <a:blip r:embed="rId5"/>
            <a:stretch>
              <a:fillRect l="0" t="-678" r="-1962" b="-221"/>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3216274" y="1114425"/>
            <a:ext cx="14043026" cy="994702"/>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RECALL TREND CHART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81523" y="2851649"/>
            <a:ext cx="15750041" cy="7011872"/>
          </a:xfrm>
          <a:custGeom>
            <a:avLst/>
            <a:gdLst/>
            <a:ahLst/>
            <a:cxnLst/>
            <a:rect r="r" b="b" t="t" l="l"/>
            <a:pathLst>
              <a:path h="7011872" w="15750041">
                <a:moveTo>
                  <a:pt x="0" y="0"/>
                </a:moveTo>
                <a:lnTo>
                  <a:pt x="15750041" y="0"/>
                </a:lnTo>
                <a:lnTo>
                  <a:pt x="15750041" y="7011872"/>
                </a:lnTo>
                <a:lnTo>
                  <a:pt x="0" y="7011872"/>
                </a:lnTo>
                <a:lnTo>
                  <a:pt x="0" y="0"/>
                </a:lnTo>
                <a:close/>
              </a:path>
            </a:pathLst>
          </a:custGeom>
          <a:blipFill>
            <a:blip r:embed="rId5"/>
            <a:stretch>
              <a:fillRect l="-7723" t="0" r="-3785" b="-5864"/>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3912059" y="1114425"/>
            <a:ext cx="14043026" cy="993218"/>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RECALL FORCAST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81865" y="3046557"/>
            <a:ext cx="15349357" cy="6753175"/>
          </a:xfrm>
          <a:custGeom>
            <a:avLst/>
            <a:gdLst/>
            <a:ahLst/>
            <a:cxnLst/>
            <a:rect r="r" b="b" t="t" l="l"/>
            <a:pathLst>
              <a:path h="6753175" w="15349357">
                <a:moveTo>
                  <a:pt x="0" y="0"/>
                </a:moveTo>
                <a:lnTo>
                  <a:pt x="15349357" y="0"/>
                </a:lnTo>
                <a:lnTo>
                  <a:pt x="15349357" y="6753176"/>
                </a:lnTo>
                <a:lnTo>
                  <a:pt x="0" y="6753176"/>
                </a:lnTo>
                <a:lnTo>
                  <a:pt x="0" y="0"/>
                </a:lnTo>
                <a:close/>
              </a:path>
            </a:pathLst>
          </a:custGeom>
          <a:blipFill>
            <a:blip r:embed="rId5"/>
            <a:stretch>
              <a:fillRect l="-3798" t="0" r="-796" b="-178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893279" y="1114425"/>
            <a:ext cx="14043026" cy="994702"/>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IMPACT SCORE CHART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16715" y="3046557"/>
            <a:ext cx="15594640" cy="6638152"/>
          </a:xfrm>
          <a:custGeom>
            <a:avLst/>
            <a:gdLst/>
            <a:ahLst/>
            <a:cxnLst/>
            <a:rect r="r" b="b" t="t" l="l"/>
            <a:pathLst>
              <a:path h="6638152" w="15594640">
                <a:moveTo>
                  <a:pt x="0" y="0"/>
                </a:moveTo>
                <a:lnTo>
                  <a:pt x="15594640" y="0"/>
                </a:lnTo>
                <a:lnTo>
                  <a:pt x="15594640" y="6638152"/>
                </a:lnTo>
                <a:lnTo>
                  <a:pt x="0" y="6638152"/>
                </a:lnTo>
                <a:lnTo>
                  <a:pt x="0" y="0"/>
                </a:lnTo>
                <a:close/>
              </a:path>
            </a:pathLst>
          </a:custGeom>
          <a:blipFill>
            <a:blip r:embed="rId5"/>
            <a:stretch>
              <a:fillRect l="-1159" t="0" r="-1159" b="-956"/>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893279" y="860858"/>
            <a:ext cx="14043026" cy="994702"/>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REMEDY SCORE CHART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89189" y="3220126"/>
            <a:ext cx="15934709" cy="6685904"/>
          </a:xfrm>
          <a:custGeom>
            <a:avLst/>
            <a:gdLst/>
            <a:ahLst/>
            <a:cxnLst/>
            <a:rect r="r" b="b" t="t" l="l"/>
            <a:pathLst>
              <a:path h="6685904" w="15934709">
                <a:moveTo>
                  <a:pt x="0" y="0"/>
                </a:moveTo>
                <a:lnTo>
                  <a:pt x="15934709" y="0"/>
                </a:lnTo>
                <a:lnTo>
                  <a:pt x="15934709" y="6685903"/>
                </a:lnTo>
                <a:lnTo>
                  <a:pt x="0" y="6685903"/>
                </a:lnTo>
                <a:lnTo>
                  <a:pt x="0" y="0"/>
                </a:lnTo>
                <a:close/>
              </a:path>
            </a:pathLst>
          </a:custGeom>
          <a:blipFill>
            <a:blip r:embed="rId5"/>
            <a:stretch>
              <a:fillRect l="-5121" t="0" r="-186" b="-804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721803" y="944379"/>
            <a:ext cx="15488507" cy="994702"/>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RECALL FORCASR LR CHART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02778" y="3046557"/>
            <a:ext cx="15707532" cy="6892316"/>
          </a:xfrm>
          <a:custGeom>
            <a:avLst/>
            <a:gdLst/>
            <a:ahLst/>
            <a:cxnLst/>
            <a:rect r="r" b="b" t="t" l="l"/>
            <a:pathLst>
              <a:path h="6892316" w="15707532">
                <a:moveTo>
                  <a:pt x="0" y="0"/>
                </a:moveTo>
                <a:lnTo>
                  <a:pt x="15707532" y="0"/>
                </a:lnTo>
                <a:lnTo>
                  <a:pt x="15707532" y="6892316"/>
                </a:lnTo>
                <a:lnTo>
                  <a:pt x="0" y="6892316"/>
                </a:lnTo>
                <a:lnTo>
                  <a:pt x="0" y="0"/>
                </a:lnTo>
                <a:close/>
              </a:path>
            </a:pathLst>
          </a:custGeom>
          <a:blipFill>
            <a:blip r:embed="rId5"/>
            <a:stretch>
              <a:fillRect l="-9" t="-512" r="0" b="-1196"/>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335031" y="944390"/>
            <a:ext cx="14043026" cy="994678"/>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RECALL PREDICTION BOT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88614" y="2723262"/>
            <a:ext cx="15247691" cy="7563738"/>
          </a:xfrm>
          <a:custGeom>
            <a:avLst/>
            <a:gdLst/>
            <a:ahLst/>
            <a:cxnLst/>
            <a:rect r="r" b="b" t="t" l="l"/>
            <a:pathLst>
              <a:path h="7563738" w="15247691">
                <a:moveTo>
                  <a:pt x="0" y="0"/>
                </a:moveTo>
                <a:lnTo>
                  <a:pt x="15247691" y="0"/>
                </a:lnTo>
                <a:lnTo>
                  <a:pt x="15247691" y="7563738"/>
                </a:lnTo>
                <a:lnTo>
                  <a:pt x="0" y="7563738"/>
                </a:lnTo>
                <a:lnTo>
                  <a:pt x="0" y="0"/>
                </a:lnTo>
                <a:close/>
              </a:path>
            </a:pathLst>
          </a:custGeom>
          <a:blipFill>
            <a:blip r:embed="rId5"/>
            <a:stretch>
              <a:fillRect l="-1117" t="-1300" r="0" b="-2691"/>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335031" y="944390"/>
            <a:ext cx="14043026" cy="994678"/>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RECALL PREDICTION BOT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919305" y="3046557"/>
            <a:ext cx="14874477" cy="7025887"/>
          </a:xfrm>
          <a:custGeom>
            <a:avLst/>
            <a:gdLst/>
            <a:ahLst/>
            <a:cxnLst/>
            <a:rect r="r" b="b" t="t" l="l"/>
            <a:pathLst>
              <a:path h="7025887" w="14874477">
                <a:moveTo>
                  <a:pt x="0" y="0"/>
                </a:moveTo>
                <a:lnTo>
                  <a:pt x="14874477" y="0"/>
                </a:lnTo>
                <a:lnTo>
                  <a:pt x="14874477" y="7025888"/>
                </a:lnTo>
                <a:lnTo>
                  <a:pt x="0" y="7025888"/>
                </a:lnTo>
                <a:lnTo>
                  <a:pt x="0" y="0"/>
                </a:lnTo>
                <a:close/>
              </a:path>
            </a:pathLst>
          </a:custGeom>
          <a:blipFill>
            <a:blip r:embed="rId5"/>
            <a:stretch>
              <a:fillRect l="-472" t="-546" r="-472" b="-1466"/>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false" rot="0">
            <a:off x="8788436" y="-316726"/>
            <a:ext cx="7886994" cy="10920453"/>
          </a:xfrm>
          <a:custGeom>
            <a:avLst/>
            <a:gdLst/>
            <a:ahLst/>
            <a:cxnLst/>
            <a:rect r="r" b="b" t="t" l="l"/>
            <a:pathLst>
              <a:path h="10920453" w="7886994">
                <a:moveTo>
                  <a:pt x="7886994" y="0"/>
                </a:moveTo>
                <a:lnTo>
                  <a:pt x="0" y="0"/>
                </a:lnTo>
                <a:lnTo>
                  <a:pt x="0" y="10920452"/>
                </a:lnTo>
                <a:lnTo>
                  <a:pt x="7886994" y="10920452"/>
                </a:lnTo>
                <a:lnTo>
                  <a:pt x="7886994" y="0"/>
                </a:lnTo>
                <a:close/>
              </a:path>
            </a:pathLst>
          </a:custGeom>
          <a:blipFill>
            <a:blip r:embed="rId2"/>
            <a:stretch>
              <a:fillRect l="0" t="0" r="0" b="0"/>
            </a:stretch>
          </a:blipFill>
        </p:spPr>
      </p:sp>
      <p:grpSp>
        <p:nvGrpSpPr>
          <p:cNvPr name="Group 3" id="3"/>
          <p:cNvGrpSpPr/>
          <p:nvPr/>
        </p:nvGrpSpPr>
        <p:grpSpPr>
          <a:xfrm rot="0">
            <a:off x="914400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FFFFFF"/>
            </a:solidFill>
          </p:spPr>
        </p:sp>
        <p:sp>
          <p:nvSpPr>
            <p:cNvPr name="TextBox 5" id="5"/>
            <p:cNvSpPr txBox="true"/>
            <p:nvPr/>
          </p:nvSpPr>
          <p:spPr>
            <a:xfrm>
              <a:off x="0" y="-47625"/>
              <a:ext cx="2408296" cy="275695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3930106"/>
            <a:ext cx="8115300" cy="3627476"/>
          </a:xfrm>
          <a:prstGeom prst="rect">
            <a:avLst/>
          </a:prstGeom>
        </p:spPr>
        <p:txBody>
          <a:bodyPr anchor="t" rtlCol="false" tIns="0" lIns="0" bIns="0" rIns="0">
            <a:spAutoFit/>
          </a:bodyPr>
          <a:lstStyle/>
          <a:p>
            <a:pPr algn="l" marL="824737" indent="-412369" lvl="1">
              <a:lnSpc>
                <a:spcPts val="7296"/>
              </a:lnSpc>
              <a:buFont typeface="Arial"/>
              <a:buChar char="•"/>
            </a:pPr>
            <a:r>
              <a:rPr lang="en-US" sz="3819" spc="381">
                <a:solidFill>
                  <a:srgbClr val="FFFFFF"/>
                </a:solidFill>
                <a:latin typeface="Arimo"/>
                <a:ea typeface="Arimo"/>
                <a:cs typeface="Arimo"/>
                <a:sym typeface="Arimo"/>
              </a:rPr>
              <a:t>Introduction</a:t>
            </a:r>
          </a:p>
          <a:p>
            <a:pPr algn="l" marL="824737" indent="-412369" lvl="1">
              <a:lnSpc>
                <a:spcPts val="7296"/>
              </a:lnSpc>
              <a:buFont typeface="Arial"/>
              <a:buChar char="•"/>
            </a:pPr>
            <a:r>
              <a:rPr lang="en-US" sz="3819" spc="381">
                <a:solidFill>
                  <a:srgbClr val="FFFFFF"/>
                </a:solidFill>
                <a:latin typeface="Arimo"/>
                <a:ea typeface="Arimo"/>
                <a:cs typeface="Arimo"/>
                <a:sym typeface="Arimo"/>
              </a:rPr>
              <a:t>Technology</a:t>
            </a:r>
          </a:p>
          <a:p>
            <a:pPr algn="l" marL="824737" indent="-412369" lvl="1">
              <a:lnSpc>
                <a:spcPts val="7296"/>
              </a:lnSpc>
              <a:buFont typeface="Arial"/>
              <a:buChar char="•"/>
            </a:pPr>
            <a:r>
              <a:rPr lang="en-US" sz="3819" spc="381">
                <a:solidFill>
                  <a:srgbClr val="FFFFFF"/>
                </a:solidFill>
                <a:latin typeface="Arimo"/>
                <a:ea typeface="Arimo"/>
                <a:cs typeface="Arimo"/>
                <a:sym typeface="Arimo"/>
              </a:rPr>
              <a:t>Flow Diagram</a:t>
            </a:r>
          </a:p>
          <a:p>
            <a:pPr algn="l" marL="824737" indent="-412369" lvl="1">
              <a:lnSpc>
                <a:spcPts val="7296"/>
              </a:lnSpc>
              <a:buFont typeface="Arial"/>
              <a:buChar char="•"/>
            </a:pPr>
            <a:r>
              <a:rPr lang="en-US" sz="3819" spc="381">
                <a:solidFill>
                  <a:srgbClr val="FFFFFF"/>
                </a:solidFill>
                <a:latin typeface="Arimo"/>
                <a:ea typeface="Arimo"/>
                <a:cs typeface="Arimo"/>
                <a:sym typeface="Arimo"/>
              </a:rPr>
              <a:t>Exaplanation</a:t>
            </a:r>
          </a:p>
        </p:txBody>
      </p:sp>
      <p:sp>
        <p:nvSpPr>
          <p:cNvPr name="TextBox 7" id="7"/>
          <p:cNvSpPr txBox="true"/>
          <p:nvPr/>
        </p:nvSpPr>
        <p:spPr>
          <a:xfrm rot="0">
            <a:off x="9915525" y="3874719"/>
            <a:ext cx="7600950" cy="1774639"/>
          </a:xfrm>
          <a:prstGeom prst="rect">
            <a:avLst/>
          </a:prstGeom>
        </p:spPr>
        <p:txBody>
          <a:bodyPr anchor="t" rtlCol="false" tIns="0" lIns="0" bIns="0" rIns="0">
            <a:spAutoFit/>
          </a:bodyPr>
          <a:lstStyle/>
          <a:p>
            <a:pPr algn="l" marL="825079" indent="-412540" lvl="1">
              <a:lnSpc>
                <a:spcPts val="7299"/>
              </a:lnSpc>
              <a:buFont typeface="Arial"/>
              <a:buChar char="•"/>
            </a:pPr>
            <a:r>
              <a:rPr lang="en-US" sz="3821" spc="382">
                <a:solidFill>
                  <a:srgbClr val="194A8D"/>
                </a:solidFill>
                <a:latin typeface="Arimo"/>
                <a:ea typeface="Arimo"/>
                <a:cs typeface="Arimo"/>
                <a:sym typeface="Arimo"/>
              </a:rPr>
              <a:t>ChatBot Implementation</a:t>
            </a:r>
          </a:p>
          <a:p>
            <a:pPr algn="l" marL="825079" indent="-412540" lvl="1">
              <a:lnSpc>
                <a:spcPts val="7299"/>
              </a:lnSpc>
              <a:buFont typeface="Arial"/>
              <a:buChar char="•"/>
            </a:pPr>
            <a:r>
              <a:rPr lang="en-US" sz="3821" spc="382">
                <a:solidFill>
                  <a:srgbClr val="194A8D"/>
                </a:solidFill>
                <a:latin typeface="Arimo"/>
                <a:ea typeface="Arimo"/>
                <a:cs typeface="Arimo"/>
                <a:sym typeface="Arimo"/>
              </a:rPr>
              <a:t>Data Charts</a:t>
            </a:r>
          </a:p>
        </p:txBody>
      </p:sp>
      <p:sp>
        <p:nvSpPr>
          <p:cNvPr name="Freeform 8" id="8"/>
          <p:cNvSpPr/>
          <p:nvPr/>
        </p:nvSpPr>
        <p:spPr>
          <a:xfrm flipH="false" flipV="false" rot="0">
            <a:off x="8944127" y="813495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182621" y="8134952"/>
            <a:ext cx="6667707" cy="3145099"/>
          </a:xfrm>
          <a:custGeom>
            <a:avLst/>
            <a:gdLst/>
            <a:ahLst/>
            <a:cxnLst/>
            <a:rect r="r" b="b" t="t" l="l"/>
            <a:pathLst>
              <a:path h="3145099" w="6667707">
                <a:moveTo>
                  <a:pt x="0" y="0"/>
                </a:moveTo>
                <a:lnTo>
                  <a:pt x="6667708" y="0"/>
                </a:lnTo>
                <a:lnTo>
                  <a:pt x="6667708"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898302"/>
            <a:ext cx="7086415" cy="1135757"/>
          </a:xfrm>
          <a:prstGeom prst="rect">
            <a:avLst/>
          </a:prstGeom>
        </p:spPr>
        <p:txBody>
          <a:bodyPr anchor="t" rtlCol="false" tIns="0" lIns="0" bIns="0" rIns="0">
            <a:spAutoFit/>
          </a:bodyPr>
          <a:lstStyle/>
          <a:p>
            <a:pPr algn="l">
              <a:lnSpc>
                <a:spcPts val="8655"/>
              </a:lnSpc>
            </a:pPr>
            <a:r>
              <a:rPr lang="en-US" sz="8165" spc="816">
                <a:solidFill>
                  <a:srgbClr val="FFFFFF"/>
                </a:solidFill>
                <a:latin typeface="League Spartan"/>
                <a:ea typeface="League Spartan"/>
                <a:cs typeface="League Spartan"/>
                <a:sym typeface="League Spartan"/>
              </a:rPr>
              <a:t>CONTENT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335031" y="944390"/>
            <a:ext cx="14043026" cy="994678"/>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RECALL PREDICTION BOT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1803" y="2787886"/>
            <a:ext cx="15214502" cy="7284559"/>
          </a:xfrm>
          <a:custGeom>
            <a:avLst/>
            <a:gdLst/>
            <a:ahLst/>
            <a:cxnLst/>
            <a:rect r="r" b="b" t="t" l="l"/>
            <a:pathLst>
              <a:path h="7284559" w="15214502">
                <a:moveTo>
                  <a:pt x="0" y="0"/>
                </a:moveTo>
                <a:lnTo>
                  <a:pt x="15214502" y="0"/>
                </a:lnTo>
                <a:lnTo>
                  <a:pt x="15214502" y="7284559"/>
                </a:lnTo>
                <a:lnTo>
                  <a:pt x="0" y="7284559"/>
                </a:lnTo>
                <a:lnTo>
                  <a:pt x="0" y="0"/>
                </a:lnTo>
                <a:close/>
              </a:path>
            </a:pathLst>
          </a:custGeom>
          <a:blipFill>
            <a:blip r:embed="rId5"/>
            <a:stretch>
              <a:fillRect l="-769" t="0" r="-1914" b="-4016"/>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335031" y="944390"/>
            <a:ext cx="14043026" cy="994678"/>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RECALL PREDICTION BOT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1803" y="3046557"/>
            <a:ext cx="15265754" cy="7181201"/>
          </a:xfrm>
          <a:custGeom>
            <a:avLst/>
            <a:gdLst/>
            <a:ahLst/>
            <a:cxnLst/>
            <a:rect r="r" b="b" t="t" l="l"/>
            <a:pathLst>
              <a:path h="7181201" w="15265754">
                <a:moveTo>
                  <a:pt x="0" y="0"/>
                </a:moveTo>
                <a:lnTo>
                  <a:pt x="15265753" y="0"/>
                </a:lnTo>
                <a:lnTo>
                  <a:pt x="15265753" y="7181202"/>
                </a:lnTo>
                <a:lnTo>
                  <a:pt x="0" y="7181202"/>
                </a:lnTo>
                <a:lnTo>
                  <a:pt x="0" y="0"/>
                </a:lnTo>
                <a:close/>
              </a:path>
            </a:pathLst>
          </a:custGeom>
          <a:blipFill>
            <a:blip r:embed="rId5"/>
            <a:stretch>
              <a:fillRect l="-301" t="0" r="-301" b="-5326"/>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6635353" y="6637609"/>
            <a:ext cx="8572348" cy="4043501"/>
          </a:xfrm>
          <a:custGeom>
            <a:avLst/>
            <a:gdLst/>
            <a:ahLst/>
            <a:cxnLst/>
            <a:rect r="r" b="b" t="t" l="l"/>
            <a:pathLst>
              <a:path h="4043501" w="8572348">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81354" y="102870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4" id="4"/>
          <p:cNvSpPr/>
          <p:nvPr/>
        </p:nvSpPr>
        <p:spPr>
          <a:xfrm flipH="true" flipV="false" rot="0">
            <a:off x="0" y="1028700"/>
            <a:ext cx="4282420" cy="8229600"/>
          </a:xfrm>
          <a:custGeom>
            <a:avLst/>
            <a:gdLst/>
            <a:ahLst/>
            <a:cxnLst/>
            <a:rect r="r" b="b" t="t" l="l"/>
            <a:pathLst>
              <a:path h="8229600" w="4282420">
                <a:moveTo>
                  <a:pt x="4282420" y="0"/>
                </a:moveTo>
                <a:lnTo>
                  <a:pt x="0" y="0"/>
                </a:lnTo>
                <a:lnTo>
                  <a:pt x="0" y="8229600"/>
                </a:lnTo>
                <a:lnTo>
                  <a:pt x="4282420" y="8229600"/>
                </a:lnTo>
                <a:lnTo>
                  <a:pt x="4282420" y="0"/>
                </a:lnTo>
                <a:close/>
              </a:path>
            </a:pathLst>
          </a:custGeom>
          <a:blipFill>
            <a:blip r:embed="rId4"/>
            <a:stretch>
              <a:fillRect l="0" t="0" r="0" b="0"/>
            </a:stretch>
          </a:blipFill>
        </p:spPr>
      </p:sp>
      <p:sp>
        <p:nvSpPr>
          <p:cNvPr name="TextBox 5" id="5"/>
          <p:cNvSpPr txBox="true"/>
          <p:nvPr/>
        </p:nvSpPr>
        <p:spPr>
          <a:xfrm rot="0">
            <a:off x="4628749" y="3858064"/>
            <a:ext cx="9030502" cy="3396836"/>
          </a:xfrm>
          <a:prstGeom prst="rect">
            <a:avLst/>
          </a:prstGeom>
        </p:spPr>
        <p:txBody>
          <a:bodyPr anchor="t" rtlCol="false" tIns="0" lIns="0" bIns="0" rIns="0">
            <a:spAutoFit/>
          </a:bodyPr>
          <a:lstStyle/>
          <a:p>
            <a:pPr algn="ctr">
              <a:lnSpc>
                <a:spcPts val="13184"/>
              </a:lnSpc>
            </a:pPr>
            <a:r>
              <a:rPr lang="en-US" sz="12438" spc="1243">
                <a:solidFill>
                  <a:srgbClr val="FFFFFF"/>
                </a:solidFill>
                <a:latin typeface="League Spartan"/>
                <a:ea typeface="League Spartan"/>
                <a:cs typeface="League Spartan"/>
                <a:sym typeface="League Spartan"/>
              </a:rPr>
              <a:t>THANK YOU</a:t>
            </a:r>
          </a:p>
        </p:txBody>
      </p:sp>
      <p:sp>
        <p:nvSpPr>
          <p:cNvPr name="Freeform 6" id="6"/>
          <p:cNvSpPr/>
          <p:nvPr/>
        </p:nvSpPr>
        <p:spPr>
          <a:xfrm flipH="false" flipV="false" rot="0">
            <a:off x="0" y="6637609"/>
            <a:ext cx="8572348" cy="4043501"/>
          </a:xfrm>
          <a:custGeom>
            <a:avLst/>
            <a:gdLst/>
            <a:ahLst/>
            <a:cxnLst/>
            <a:rect r="r" b="b" t="t" l="l"/>
            <a:pathLst>
              <a:path h="4043501" w="8572348">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270706" y="6637609"/>
            <a:ext cx="8572348" cy="4043501"/>
          </a:xfrm>
          <a:custGeom>
            <a:avLst/>
            <a:gdLst/>
            <a:ahLst/>
            <a:cxnLst/>
            <a:rect r="r" b="b" t="t" l="l"/>
            <a:pathLst>
              <a:path h="4043501" w="8572348">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true" rot="-5400000">
            <a:off x="15177010" y="-1253949"/>
            <a:ext cx="2720897" cy="5228794"/>
          </a:xfrm>
          <a:custGeom>
            <a:avLst/>
            <a:gdLst/>
            <a:ahLst/>
            <a:cxnLst/>
            <a:rect r="r" b="b" t="t" l="l"/>
            <a:pathLst>
              <a:path h="5228794" w="2720897">
                <a:moveTo>
                  <a:pt x="0" y="5228795"/>
                </a:moveTo>
                <a:lnTo>
                  <a:pt x="2720897" y="5228795"/>
                </a:lnTo>
                <a:lnTo>
                  <a:pt x="2720897" y="0"/>
                </a:lnTo>
                <a:lnTo>
                  <a:pt x="0" y="0"/>
                </a:lnTo>
                <a:lnTo>
                  <a:pt x="0" y="5228795"/>
                </a:lnTo>
                <a:close/>
              </a:path>
            </a:pathLst>
          </a:custGeom>
          <a:blipFill>
            <a:blip r:embed="rId2"/>
            <a:stretch>
              <a:fillRect l="0" t="0" r="0" b="0"/>
            </a:stretch>
          </a:blipFill>
        </p:spPr>
      </p:sp>
      <p:sp>
        <p:nvSpPr>
          <p:cNvPr name="TextBox 3" id="3"/>
          <p:cNvSpPr txBox="true"/>
          <p:nvPr/>
        </p:nvSpPr>
        <p:spPr>
          <a:xfrm rot="0">
            <a:off x="1290630" y="2739947"/>
            <a:ext cx="15706740" cy="7625846"/>
          </a:xfrm>
          <a:prstGeom prst="rect">
            <a:avLst/>
          </a:prstGeom>
        </p:spPr>
        <p:txBody>
          <a:bodyPr anchor="t" rtlCol="false" tIns="0" lIns="0" bIns="0" rIns="0">
            <a:spAutoFit/>
          </a:bodyPr>
          <a:lstStyle/>
          <a:p>
            <a:pPr algn="ctr" marL="682594" indent="-341297" lvl="1">
              <a:lnSpc>
                <a:spcPts val="3351"/>
              </a:lnSpc>
              <a:buFont typeface="Arial"/>
              <a:buChar char="•"/>
            </a:pPr>
            <a:r>
              <a:rPr lang="en-US" sz="3161" spc="316">
                <a:solidFill>
                  <a:srgbClr val="FFFFFF"/>
                </a:solidFill>
                <a:latin typeface="Arimo"/>
                <a:ea typeface="Arimo"/>
                <a:cs typeface="Arimo"/>
                <a:sym typeface="Arimo"/>
              </a:rPr>
              <a:t>Introduction to the problem statement: "The National Highway Traffic Safety Administration (NHTSA) is responsible for regulating and enforcing safety standards for vehicles in the United States. However, recall issues still occur, resulting in significant costs and safety risks for OEMs and consumers. Our project aims to develop a predictive model that can identify potential recall issues using data from the NHTSA database."</a:t>
            </a:r>
          </a:p>
          <a:p>
            <a:pPr algn="ctr" marL="682594" indent="-341297" lvl="1">
              <a:lnSpc>
                <a:spcPts val="3351"/>
              </a:lnSpc>
              <a:buFont typeface="Arial"/>
              <a:buChar char="•"/>
            </a:pPr>
            <a:r>
              <a:rPr lang="en-US" sz="3161" spc="316">
                <a:solidFill>
                  <a:srgbClr val="FFFFFF"/>
                </a:solidFill>
                <a:latin typeface="Arimo"/>
                <a:ea typeface="Arimo"/>
                <a:cs typeface="Arimo"/>
                <a:sym typeface="Arimo"/>
              </a:rPr>
              <a:t>Introduction to the NHTSA database: "The NHTSA database provides a wealth of information on recall notices, vehicle information, and manufacturer data. Our project will utilize this data to develop a predictive model that can identify potential recall issues."</a:t>
            </a:r>
          </a:p>
          <a:p>
            <a:pPr algn="ctr" marL="682594" indent="-341297" lvl="1">
              <a:lnSpc>
                <a:spcPts val="3351"/>
              </a:lnSpc>
              <a:buFont typeface="Arial"/>
              <a:buChar char="•"/>
            </a:pPr>
            <a:r>
              <a:rPr lang="en-US" sz="3161" spc="316">
                <a:solidFill>
                  <a:srgbClr val="FFFFFF"/>
                </a:solidFill>
                <a:latin typeface="Arimo"/>
                <a:ea typeface="Arimo"/>
                <a:cs typeface="Arimo"/>
                <a:sym typeface="Arimo"/>
              </a:rPr>
              <a:t>Brief overview of the predictive model and chatbot: Our project will develop a predictive model using machine learning algorithms to identify potential recall issues, and a chatbot that can provide answers to related questions. The chatbot will be integrated with the predictive model to provide a user-friendly interface for OEMs and consumers.</a:t>
            </a:r>
          </a:p>
          <a:p>
            <a:pPr algn="ctr">
              <a:lnSpc>
                <a:spcPts val="3351"/>
              </a:lnSpc>
            </a:pPr>
          </a:p>
        </p:txBody>
      </p:sp>
      <p:sp>
        <p:nvSpPr>
          <p:cNvPr name="Freeform 4" id="4"/>
          <p:cNvSpPr/>
          <p:nvPr/>
        </p:nvSpPr>
        <p:spPr>
          <a:xfrm flipH="false" flipV="false" rot="-5400000">
            <a:off x="390093" y="-1471468"/>
            <a:ext cx="2720897" cy="5228794"/>
          </a:xfrm>
          <a:custGeom>
            <a:avLst/>
            <a:gdLst/>
            <a:ahLst/>
            <a:cxnLst/>
            <a:rect r="r" b="b" t="t" l="l"/>
            <a:pathLst>
              <a:path h="5228794" w="2720897">
                <a:moveTo>
                  <a:pt x="0" y="0"/>
                </a:moveTo>
                <a:lnTo>
                  <a:pt x="2720897" y="0"/>
                </a:lnTo>
                <a:lnTo>
                  <a:pt x="2720897" y="5228794"/>
                </a:lnTo>
                <a:lnTo>
                  <a:pt x="0" y="5228794"/>
                </a:lnTo>
                <a:lnTo>
                  <a:pt x="0" y="0"/>
                </a:lnTo>
                <a:close/>
              </a:path>
            </a:pathLst>
          </a:custGeom>
          <a:blipFill>
            <a:blip r:embed="rId2"/>
            <a:stretch>
              <a:fillRect l="0" t="0" r="0" b="0"/>
            </a:stretch>
          </a:blipFill>
        </p:spPr>
      </p:sp>
      <p:sp>
        <p:nvSpPr>
          <p:cNvPr name="TextBox 5" id="5"/>
          <p:cNvSpPr txBox="true"/>
          <p:nvPr/>
        </p:nvSpPr>
        <p:spPr>
          <a:xfrm rot="0">
            <a:off x="4166123" y="627438"/>
            <a:ext cx="10805928" cy="1135757"/>
          </a:xfrm>
          <a:prstGeom prst="rect">
            <a:avLst/>
          </a:prstGeom>
        </p:spPr>
        <p:txBody>
          <a:bodyPr anchor="t" rtlCol="false" tIns="0" lIns="0" bIns="0" rIns="0">
            <a:spAutoFit/>
          </a:bodyPr>
          <a:lstStyle/>
          <a:p>
            <a:pPr algn="l">
              <a:lnSpc>
                <a:spcPts val="8655"/>
              </a:lnSpc>
            </a:pPr>
            <a:r>
              <a:rPr lang="en-US" sz="8165" spc="816">
                <a:solidFill>
                  <a:srgbClr val="FFFFFF"/>
                </a:solidFill>
                <a:latin typeface="League Spartan"/>
                <a:ea typeface="League Spartan"/>
                <a:cs typeface="League Spartan"/>
                <a:sym typeface="League Spartan"/>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4318523" y="779838"/>
            <a:ext cx="10805928" cy="1135757"/>
          </a:xfrm>
          <a:prstGeom prst="rect">
            <a:avLst/>
          </a:prstGeom>
        </p:spPr>
        <p:txBody>
          <a:bodyPr anchor="t" rtlCol="false" tIns="0" lIns="0" bIns="0" rIns="0">
            <a:spAutoFit/>
          </a:bodyPr>
          <a:lstStyle/>
          <a:p>
            <a:pPr algn="l">
              <a:lnSpc>
                <a:spcPts val="8655"/>
              </a:lnSpc>
            </a:pPr>
            <a:r>
              <a:rPr lang="en-US" sz="8165" spc="816">
                <a:solidFill>
                  <a:srgbClr val="FFFFFF"/>
                </a:solidFill>
                <a:latin typeface="League Spartan"/>
                <a:ea typeface="League Spartan"/>
                <a:cs typeface="League Spartan"/>
                <a:sym typeface="League Spartan"/>
              </a:rPr>
              <a:t>TECHNOLOGY</a:t>
            </a:r>
          </a:p>
        </p:txBody>
      </p:sp>
      <p:sp>
        <p:nvSpPr>
          <p:cNvPr name="TextBox 3" id="3"/>
          <p:cNvSpPr txBox="true"/>
          <p:nvPr/>
        </p:nvSpPr>
        <p:spPr>
          <a:xfrm rot="0">
            <a:off x="779509" y="5249280"/>
            <a:ext cx="14562023" cy="2523383"/>
          </a:xfrm>
          <a:prstGeom prst="rect">
            <a:avLst/>
          </a:prstGeom>
        </p:spPr>
        <p:txBody>
          <a:bodyPr anchor="t" rtlCol="false" tIns="0" lIns="0" bIns="0" rIns="0">
            <a:spAutoFit/>
          </a:bodyPr>
          <a:lstStyle/>
          <a:p>
            <a:pPr algn="l" marL="800614" indent="-400307" lvl="1">
              <a:lnSpc>
                <a:spcPts val="3930"/>
              </a:lnSpc>
              <a:buFont typeface="Arial"/>
              <a:buChar char="•"/>
            </a:pPr>
            <a:r>
              <a:rPr lang="en-US" sz="3708" spc="370">
                <a:solidFill>
                  <a:srgbClr val="FFFFFF"/>
                </a:solidFill>
                <a:latin typeface="Arimo"/>
                <a:ea typeface="Arimo"/>
                <a:cs typeface="Arimo"/>
                <a:sym typeface="Arimo"/>
              </a:rPr>
              <a:t>Backend: Flask, Python</a:t>
            </a:r>
          </a:p>
          <a:p>
            <a:pPr algn="l" marL="800614" indent="-400307" lvl="1">
              <a:lnSpc>
                <a:spcPts val="3930"/>
              </a:lnSpc>
              <a:buFont typeface="Arial"/>
              <a:buChar char="•"/>
            </a:pPr>
            <a:r>
              <a:rPr lang="en-US" sz="3708" spc="370">
                <a:solidFill>
                  <a:srgbClr val="FFFFFF"/>
                </a:solidFill>
                <a:latin typeface="Arimo"/>
                <a:ea typeface="Arimo"/>
                <a:cs typeface="Arimo"/>
                <a:sym typeface="Arimo"/>
              </a:rPr>
              <a:t>Frontend: HTML, CSS, JavaScript</a:t>
            </a:r>
          </a:p>
          <a:p>
            <a:pPr algn="l" marL="800614" indent="-400307" lvl="1">
              <a:lnSpc>
                <a:spcPts val="3930"/>
              </a:lnSpc>
              <a:buFont typeface="Arial"/>
              <a:buChar char="•"/>
            </a:pPr>
            <a:r>
              <a:rPr lang="en-US" sz="3708" spc="370">
                <a:solidFill>
                  <a:srgbClr val="FFFFFF"/>
                </a:solidFill>
                <a:latin typeface="Arimo"/>
                <a:ea typeface="Arimo"/>
                <a:cs typeface="Arimo"/>
                <a:sym typeface="Arimo"/>
              </a:rPr>
              <a:t>Data: Pandas, Matplotlib, Seaborn</a:t>
            </a:r>
          </a:p>
          <a:p>
            <a:pPr algn="l" marL="800614" indent="-400307" lvl="1">
              <a:lnSpc>
                <a:spcPts val="3930"/>
              </a:lnSpc>
              <a:buFont typeface="Arial"/>
              <a:buChar char="•"/>
            </a:pPr>
            <a:r>
              <a:rPr lang="en-US" sz="3708" spc="370">
                <a:solidFill>
                  <a:srgbClr val="FFFFFF"/>
                </a:solidFill>
                <a:latin typeface="Arimo"/>
                <a:ea typeface="Arimo"/>
                <a:cs typeface="Arimo"/>
                <a:sym typeface="Arimo"/>
              </a:rPr>
              <a:t>AI: Google Gemini API</a:t>
            </a:r>
          </a:p>
          <a:p>
            <a:pPr algn="l" marL="800614" indent="-400307" lvl="1">
              <a:lnSpc>
                <a:spcPts val="3930"/>
              </a:lnSpc>
              <a:buFont typeface="Arial"/>
              <a:buChar char="•"/>
            </a:pPr>
            <a:r>
              <a:rPr lang="en-US" sz="3708" spc="370">
                <a:solidFill>
                  <a:srgbClr val="FFFFFF"/>
                </a:solidFill>
                <a:latin typeface="Arimo"/>
                <a:ea typeface="Arimo"/>
                <a:cs typeface="Arimo"/>
                <a:sym typeface="Arimo"/>
              </a:rPr>
              <a:t>API: NHTSA Recall Data</a:t>
            </a:r>
          </a:p>
        </p:txBody>
      </p:sp>
      <p:sp>
        <p:nvSpPr>
          <p:cNvPr name="Freeform 4" id="4"/>
          <p:cNvSpPr/>
          <p:nvPr/>
        </p:nvSpPr>
        <p:spPr>
          <a:xfrm flipH="false" flipV="false" rot="-5400000">
            <a:off x="542493" y="-1319068"/>
            <a:ext cx="2720897" cy="5228794"/>
          </a:xfrm>
          <a:custGeom>
            <a:avLst/>
            <a:gdLst/>
            <a:ahLst/>
            <a:cxnLst/>
            <a:rect r="r" b="b" t="t" l="l"/>
            <a:pathLst>
              <a:path h="5228794" w="2720897">
                <a:moveTo>
                  <a:pt x="0" y="0"/>
                </a:moveTo>
                <a:lnTo>
                  <a:pt x="2720897" y="0"/>
                </a:lnTo>
                <a:lnTo>
                  <a:pt x="2720897" y="5228794"/>
                </a:lnTo>
                <a:lnTo>
                  <a:pt x="0" y="5228794"/>
                </a:lnTo>
                <a:lnTo>
                  <a:pt x="0" y="0"/>
                </a:lnTo>
                <a:close/>
              </a:path>
            </a:pathLst>
          </a:custGeom>
          <a:blipFill>
            <a:blip r:embed="rId2"/>
            <a:stretch>
              <a:fillRect l="0" t="0" r="0" b="0"/>
            </a:stretch>
          </a:blipFill>
        </p:spPr>
      </p:sp>
      <p:sp>
        <p:nvSpPr>
          <p:cNvPr name="Freeform 5" id="5"/>
          <p:cNvSpPr/>
          <p:nvPr/>
        </p:nvSpPr>
        <p:spPr>
          <a:xfrm flipH="false" flipV="false" rot="-5400000">
            <a:off x="14744025" y="-1585697"/>
            <a:ext cx="2720897" cy="5228794"/>
          </a:xfrm>
          <a:custGeom>
            <a:avLst/>
            <a:gdLst/>
            <a:ahLst/>
            <a:cxnLst/>
            <a:rect r="r" b="b" t="t" l="l"/>
            <a:pathLst>
              <a:path h="5228794" w="2720897">
                <a:moveTo>
                  <a:pt x="0" y="0"/>
                </a:moveTo>
                <a:lnTo>
                  <a:pt x="2720897" y="0"/>
                </a:lnTo>
                <a:lnTo>
                  <a:pt x="2720897" y="5228794"/>
                </a:lnTo>
                <a:lnTo>
                  <a:pt x="0" y="5228794"/>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2107764" y="1791383"/>
            <a:ext cx="14626858" cy="8495617"/>
          </a:xfrm>
          <a:custGeom>
            <a:avLst/>
            <a:gdLst/>
            <a:ahLst/>
            <a:cxnLst/>
            <a:rect r="r" b="b" t="t" l="l"/>
            <a:pathLst>
              <a:path h="8495617" w="14626858">
                <a:moveTo>
                  <a:pt x="0" y="0"/>
                </a:moveTo>
                <a:lnTo>
                  <a:pt x="14626857" y="0"/>
                </a:lnTo>
                <a:lnTo>
                  <a:pt x="14626857" y="8495617"/>
                </a:lnTo>
                <a:lnTo>
                  <a:pt x="0" y="8495617"/>
                </a:lnTo>
                <a:lnTo>
                  <a:pt x="0" y="0"/>
                </a:lnTo>
                <a:close/>
              </a:path>
            </a:pathLst>
          </a:custGeom>
          <a:blipFill>
            <a:blip r:embed="rId2"/>
            <a:stretch>
              <a:fillRect l="0" t="-2383" r="0" b="-12097"/>
            </a:stretch>
          </a:blipFill>
        </p:spPr>
      </p:sp>
      <p:sp>
        <p:nvSpPr>
          <p:cNvPr name="TextBox 3" id="3"/>
          <p:cNvSpPr txBox="true"/>
          <p:nvPr/>
        </p:nvSpPr>
        <p:spPr>
          <a:xfrm rot="0">
            <a:off x="4018229" y="513209"/>
            <a:ext cx="10805928" cy="1135757"/>
          </a:xfrm>
          <a:prstGeom prst="rect">
            <a:avLst/>
          </a:prstGeom>
        </p:spPr>
        <p:txBody>
          <a:bodyPr anchor="t" rtlCol="false" tIns="0" lIns="0" bIns="0" rIns="0">
            <a:spAutoFit/>
          </a:bodyPr>
          <a:lstStyle/>
          <a:p>
            <a:pPr algn="l">
              <a:lnSpc>
                <a:spcPts val="8655"/>
              </a:lnSpc>
            </a:pPr>
            <a:r>
              <a:rPr lang="en-US" sz="8165" spc="816">
                <a:solidFill>
                  <a:srgbClr val="FFFFFF"/>
                </a:solidFill>
                <a:latin typeface="League Spartan"/>
                <a:ea typeface="League Spartan"/>
                <a:cs typeface="League Spartan"/>
                <a:sym typeface="League Spartan"/>
              </a:rPr>
              <a:t>FLOW DIAGRAM</a:t>
            </a:r>
          </a:p>
        </p:txBody>
      </p:sp>
      <p:sp>
        <p:nvSpPr>
          <p:cNvPr name="Freeform 4" id="4"/>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795095" y="-625521"/>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5"/>
            <a:stretch>
              <a:fillRect l="0" t="0" r="0" b="0"/>
            </a:stretch>
          </a:blipFill>
        </p:spPr>
      </p:sp>
      <p:sp>
        <p:nvSpPr>
          <p:cNvPr name="Freeform 7" id="7"/>
          <p:cNvSpPr/>
          <p:nvPr/>
        </p:nvSpPr>
        <p:spPr>
          <a:xfrm flipH="false" flipV="false" rot="0">
            <a:off x="-1822195" y="-1302041"/>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4170629" y="665609"/>
            <a:ext cx="10805928" cy="1135757"/>
          </a:xfrm>
          <a:prstGeom prst="rect">
            <a:avLst/>
          </a:prstGeom>
        </p:spPr>
        <p:txBody>
          <a:bodyPr anchor="t" rtlCol="false" tIns="0" lIns="0" bIns="0" rIns="0">
            <a:spAutoFit/>
          </a:bodyPr>
          <a:lstStyle/>
          <a:p>
            <a:pPr algn="l">
              <a:lnSpc>
                <a:spcPts val="8655"/>
              </a:lnSpc>
            </a:pPr>
            <a:r>
              <a:rPr lang="en-US" sz="8165" spc="816">
                <a:solidFill>
                  <a:srgbClr val="FFFFFF"/>
                </a:solidFill>
                <a:latin typeface="League Spartan"/>
                <a:ea typeface="League Spartan"/>
                <a:cs typeface="League Spartan"/>
                <a:sym typeface="League Spartan"/>
              </a:rPr>
              <a:t>EXPLANATION</a:t>
            </a:r>
          </a:p>
        </p:txBody>
      </p:sp>
      <p:sp>
        <p:nvSpPr>
          <p:cNvPr name="TextBox 3" id="3"/>
          <p:cNvSpPr txBox="true"/>
          <p:nvPr/>
        </p:nvSpPr>
        <p:spPr>
          <a:xfrm rot="0">
            <a:off x="1028700" y="2134778"/>
            <a:ext cx="16325340" cy="8364766"/>
          </a:xfrm>
          <a:prstGeom prst="rect">
            <a:avLst/>
          </a:prstGeom>
        </p:spPr>
        <p:txBody>
          <a:bodyPr anchor="t" rtlCol="false" tIns="0" lIns="0" bIns="0" rIns="0">
            <a:spAutoFit/>
          </a:bodyPr>
          <a:lstStyle/>
          <a:p>
            <a:pPr algn="l" marL="585874" indent="-292937" lvl="1">
              <a:lnSpc>
                <a:spcPts val="2876"/>
              </a:lnSpc>
              <a:buFont typeface="Arial"/>
              <a:buChar char="•"/>
            </a:pPr>
            <a:r>
              <a:rPr lang="en-US" sz="2713" spc="271">
                <a:solidFill>
                  <a:srgbClr val="FFFFFF"/>
                </a:solidFill>
                <a:latin typeface="Arimo"/>
                <a:ea typeface="Arimo"/>
                <a:cs typeface="Arimo"/>
                <a:sym typeface="Arimo"/>
              </a:rPr>
              <a:t>Explanation of the Flow Diagram: Recall Prediction Bot</a:t>
            </a:r>
          </a:p>
          <a:p>
            <a:pPr algn="l" marL="585874" indent="-292937" lvl="1">
              <a:lnSpc>
                <a:spcPts val="2876"/>
              </a:lnSpc>
              <a:buFont typeface="Arial"/>
              <a:buChar char="•"/>
            </a:pPr>
            <a:r>
              <a:rPr lang="en-US" sz="2713" spc="271">
                <a:solidFill>
                  <a:srgbClr val="FFFFFF"/>
                </a:solidFill>
                <a:latin typeface="Arimo"/>
                <a:ea typeface="Arimo"/>
                <a:cs typeface="Arimo"/>
                <a:sym typeface="Arimo"/>
              </a:rPr>
              <a:t>This flow diagram represents the architecture and working of a Recall Prediction Bot that provides users with recall information about vehicles based on their make, model, and model year. It integrates frontend, backend, API calls, data visualization, and an AI-powered LLM model to deliver insights.</a:t>
            </a:r>
          </a:p>
          <a:p>
            <a:pPr algn="l">
              <a:lnSpc>
                <a:spcPts val="2876"/>
              </a:lnSpc>
            </a:pPr>
          </a:p>
          <a:p>
            <a:pPr algn="l" marL="585874" indent="-292937" lvl="1">
              <a:lnSpc>
                <a:spcPts val="2876"/>
              </a:lnSpc>
              <a:buFont typeface="Arial"/>
              <a:buChar char="•"/>
            </a:pPr>
            <a:r>
              <a:rPr lang="en-US" sz="2713" spc="271">
                <a:solidFill>
                  <a:srgbClr val="FFFFFF"/>
                </a:solidFill>
                <a:latin typeface="Arimo"/>
                <a:ea typeface="Arimo"/>
                <a:cs typeface="Arimo"/>
                <a:sym typeface="Arimo"/>
              </a:rPr>
              <a:t>Flow Breakdown:</a:t>
            </a:r>
          </a:p>
          <a:p>
            <a:pPr algn="l" marL="585874" indent="-292937" lvl="1">
              <a:lnSpc>
                <a:spcPts val="2876"/>
              </a:lnSpc>
              <a:buFont typeface="Arial"/>
              <a:buChar char="•"/>
            </a:pPr>
            <a:r>
              <a:rPr lang="en-US" sz="2713" spc="271">
                <a:solidFill>
                  <a:srgbClr val="FFFFFF"/>
                </a:solidFill>
                <a:latin typeface="Arimo"/>
                <a:ea typeface="Arimo"/>
                <a:cs typeface="Arimo"/>
                <a:sym typeface="Arimo"/>
              </a:rPr>
              <a:t>User Interaction:</a:t>
            </a:r>
          </a:p>
          <a:p>
            <a:pPr algn="l">
              <a:lnSpc>
                <a:spcPts val="2876"/>
              </a:lnSpc>
            </a:pPr>
          </a:p>
          <a:p>
            <a:pPr algn="l" marL="585874" indent="-292937" lvl="1">
              <a:lnSpc>
                <a:spcPts val="2876"/>
              </a:lnSpc>
              <a:buFont typeface="Arial"/>
              <a:buChar char="•"/>
            </a:pPr>
            <a:r>
              <a:rPr lang="en-US" sz="2713" spc="271">
                <a:solidFill>
                  <a:srgbClr val="FFFFFF"/>
                </a:solidFill>
                <a:latin typeface="Arimo"/>
                <a:ea typeface="Arimo"/>
                <a:cs typeface="Arimo"/>
                <a:sym typeface="Arimo"/>
              </a:rPr>
              <a:t>The user enters the vehicle make, model, and model year.</a:t>
            </a:r>
          </a:p>
          <a:p>
            <a:pPr algn="l" marL="585874" indent="-292937" lvl="1">
              <a:lnSpc>
                <a:spcPts val="2876"/>
              </a:lnSpc>
              <a:buFont typeface="Arial"/>
              <a:buChar char="•"/>
            </a:pPr>
            <a:r>
              <a:rPr lang="en-US" sz="2713" spc="271">
                <a:solidFill>
                  <a:srgbClr val="FFFFFF"/>
                </a:solidFill>
                <a:latin typeface="Arimo"/>
                <a:ea typeface="Arimo"/>
                <a:cs typeface="Arimo"/>
                <a:sym typeface="Arimo"/>
              </a:rPr>
              <a:t>The input data is processed and passed to the frontend.</a:t>
            </a:r>
          </a:p>
          <a:p>
            <a:pPr algn="l" marL="585874" indent="-292937" lvl="1">
              <a:lnSpc>
                <a:spcPts val="2876"/>
              </a:lnSpc>
              <a:buFont typeface="Arial"/>
              <a:buChar char="•"/>
            </a:pPr>
            <a:r>
              <a:rPr lang="en-US" sz="2713" spc="271">
                <a:solidFill>
                  <a:srgbClr val="FFFFFF"/>
                </a:solidFill>
                <a:latin typeface="Arimo"/>
                <a:ea typeface="Arimo"/>
                <a:cs typeface="Arimo"/>
                <a:sym typeface="Arimo"/>
              </a:rPr>
              <a:t>Frontend (HTML, CSS, JavaScript):</a:t>
            </a:r>
          </a:p>
          <a:p>
            <a:pPr algn="l">
              <a:lnSpc>
                <a:spcPts val="2876"/>
              </a:lnSpc>
            </a:pPr>
          </a:p>
          <a:p>
            <a:pPr algn="l" marL="585874" indent="-292937" lvl="1">
              <a:lnSpc>
                <a:spcPts val="2876"/>
              </a:lnSpc>
              <a:buFont typeface="Arial"/>
              <a:buChar char="•"/>
            </a:pPr>
            <a:r>
              <a:rPr lang="en-US" sz="2713" spc="271">
                <a:solidFill>
                  <a:srgbClr val="FFFFFF"/>
                </a:solidFill>
                <a:latin typeface="Arimo"/>
                <a:ea typeface="Arimo"/>
                <a:cs typeface="Arimo"/>
                <a:sym typeface="Arimo"/>
              </a:rPr>
              <a:t>The frontend captures user input and sends it to the backend for processing.</a:t>
            </a:r>
          </a:p>
          <a:p>
            <a:pPr algn="l" marL="585874" indent="-292937" lvl="1">
              <a:lnSpc>
                <a:spcPts val="2876"/>
              </a:lnSpc>
              <a:buFont typeface="Arial"/>
              <a:buChar char="•"/>
            </a:pPr>
            <a:r>
              <a:rPr lang="en-US" sz="2713" spc="271">
                <a:solidFill>
                  <a:srgbClr val="FFFFFF"/>
                </a:solidFill>
                <a:latin typeface="Arimo"/>
                <a:ea typeface="Arimo"/>
                <a:cs typeface="Arimo"/>
                <a:sym typeface="Arimo"/>
              </a:rPr>
              <a:t>It also receives and displays the bot's solutions to the user.</a:t>
            </a:r>
          </a:p>
          <a:p>
            <a:pPr algn="l" marL="585874" indent="-292937" lvl="1">
              <a:lnSpc>
                <a:spcPts val="2876"/>
              </a:lnSpc>
              <a:buFont typeface="Arial"/>
              <a:buChar char="•"/>
            </a:pPr>
            <a:r>
              <a:rPr lang="en-US" sz="2713" spc="271">
                <a:solidFill>
                  <a:srgbClr val="FFFFFF"/>
                </a:solidFill>
                <a:latin typeface="Arimo"/>
                <a:ea typeface="Arimo"/>
                <a:cs typeface="Arimo"/>
                <a:sym typeface="Arimo"/>
              </a:rPr>
              <a:t>Backend (Python, Flask):</a:t>
            </a:r>
          </a:p>
          <a:p>
            <a:pPr algn="l">
              <a:lnSpc>
                <a:spcPts val="2876"/>
              </a:lnSpc>
            </a:pPr>
          </a:p>
          <a:p>
            <a:pPr algn="l" marL="585874" indent="-292937" lvl="1">
              <a:lnSpc>
                <a:spcPts val="2876"/>
              </a:lnSpc>
              <a:buFont typeface="Arial"/>
              <a:buChar char="•"/>
            </a:pPr>
            <a:r>
              <a:rPr lang="en-US" sz="2713" spc="271">
                <a:solidFill>
                  <a:srgbClr val="FFFFFF"/>
                </a:solidFill>
                <a:latin typeface="Arimo"/>
                <a:ea typeface="Arimo"/>
                <a:cs typeface="Arimo"/>
                <a:sym typeface="Arimo"/>
              </a:rPr>
              <a:t>The backend stores and processes the user data.</a:t>
            </a:r>
          </a:p>
          <a:p>
            <a:pPr algn="l" marL="585874" indent="-292937" lvl="1">
              <a:lnSpc>
                <a:spcPts val="2876"/>
              </a:lnSpc>
              <a:buFont typeface="Arial"/>
              <a:buChar char="•"/>
            </a:pPr>
            <a:r>
              <a:rPr lang="en-US" sz="2713" spc="271">
                <a:solidFill>
                  <a:srgbClr val="FFFFFF"/>
                </a:solidFill>
                <a:latin typeface="Arimo"/>
                <a:ea typeface="Arimo"/>
                <a:cs typeface="Arimo"/>
                <a:sym typeface="Arimo"/>
              </a:rPr>
              <a:t>It fetches specific recall data from an external API.</a:t>
            </a:r>
          </a:p>
          <a:p>
            <a:pPr algn="l" marL="585874" indent="-292937" lvl="1">
              <a:lnSpc>
                <a:spcPts val="2876"/>
              </a:lnSpc>
              <a:buFont typeface="Arial"/>
              <a:buChar char="•"/>
            </a:pPr>
            <a:r>
              <a:rPr lang="en-US" sz="2713" spc="271">
                <a:solidFill>
                  <a:srgbClr val="FFFFFF"/>
                </a:solidFill>
                <a:latin typeface="Arimo"/>
                <a:ea typeface="Arimo"/>
                <a:cs typeface="Arimo"/>
                <a:sym typeface="Arimo"/>
              </a:rPr>
              <a:t>It also interacts with the AI-based LLM model to generate relevant insights and answers.</a:t>
            </a:r>
          </a:p>
          <a:p>
            <a:pPr algn="l" marL="585874" indent="-292937" lvl="1">
              <a:lnSpc>
                <a:spcPts val="2876"/>
              </a:lnSpc>
              <a:buFont typeface="Arial"/>
              <a:buChar char="•"/>
            </a:pPr>
            <a:r>
              <a:rPr lang="en-US" sz="2713" spc="271">
                <a:solidFill>
                  <a:srgbClr val="FFFFFF"/>
                </a:solidFill>
                <a:latin typeface="Arimo"/>
                <a:ea typeface="Arimo"/>
                <a:cs typeface="Arimo"/>
                <a:sym typeface="Arimo"/>
              </a:rPr>
              <a:t>API (NHTSA Vehicle Recall API):</a:t>
            </a:r>
          </a:p>
          <a:p>
            <a:pPr algn="l">
              <a:lnSpc>
                <a:spcPts val="2876"/>
              </a:lnSpc>
            </a:pP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663377" y="1047750"/>
            <a:ext cx="18379514" cy="8603643"/>
          </a:xfrm>
          <a:prstGeom prst="rect">
            <a:avLst/>
          </a:prstGeom>
        </p:spPr>
        <p:txBody>
          <a:bodyPr anchor="t" rtlCol="false" tIns="0" lIns="0" bIns="0" rIns="0">
            <a:spAutoFit/>
          </a:bodyPr>
          <a:lstStyle/>
          <a:p>
            <a:pPr algn="l" marL="659593" indent="-329796" lvl="1">
              <a:lnSpc>
                <a:spcPts val="3238"/>
              </a:lnSpc>
              <a:buFont typeface="Arial"/>
              <a:buChar char="•"/>
            </a:pPr>
            <a:r>
              <a:rPr lang="en-US" sz="3055" spc="305">
                <a:solidFill>
                  <a:srgbClr val="FFFFFF"/>
                </a:solidFill>
                <a:latin typeface="Arimo"/>
                <a:ea typeface="Arimo"/>
                <a:cs typeface="Arimo"/>
                <a:sym typeface="Arimo"/>
              </a:rPr>
              <a:t>The backend requests recall information from NHTSA's API.</a:t>
            </a:r>
          </a:p>
          <a:p>
            <a:pPr algn="l" marL="659593" indent="-329796" lvl="1">
              <a:lnSpc>
                <a:spcPts val="3238"/>
              </a:lnSpc>
              <a:buFont typeface="Arial"/>
              <a:buChar char="•"/>
            </a:pPr>
            <a:r>
              <a:rPr lang="en-US" sz="3055" spc="305">
                <a:solidFill>
                  <a:srgbClr val="FFFFFF"/>
                </a:solidFill>
                <a:latin typeface="Arimo"/>
                <a:ea typeface="Arimo"/>
                <a:cs typeface="Arimo"/>
                <a:sym typeface="Arimo"/>
              </a:rPr>
              <a:t>The API returns recall details about the specified vehicle make, model, and </a:t>
            </a:r>
          </a:p>
          <a:p>
            <a:pPr algn="l">
              <a:lnSpc>
                <a:spcPts val="3238"/>
              </a:lnSpc>
            </a:pPr>
            <a:r>
              <a:rPr lang="en-US" sz="3055" spc="305">
                <a:solidFill>
                  <a:srgbClr val="FFFFFF"/>
                </a:solidFill>
                <a:latin typeface="Arimo"/>
                <a:ea typeface="Arimo"/>
                <a:cs typeface="Arimo"/>
                <a:sym typeface="Arimo"/>
              </a:rPr>
              <a:t>     </a:t>
            </a:r>
            <a:r>
              <a:rPr lang="en-US" sz="3055" spc="305">
                <a:solidFill>
                  <a:srgbClr val="FFFFFF"/>
                </a:solidFill>
                <a:latin typeface="Arimo"/>
                <a:ea typeface="Arimo"/>
                <a:cs typeface="Arimo"/>
                <a:sym typeface="Arimo"/>
              </a:rPr>
              <a:t>year.</a:t>
            </a:r>
          </a:p>
          <a:p>
            <a:pPr algn="l" marL="659593" indent="-329796" lvl="1">
              <a:lnSpc>
                <a:spcPts val="3238"/>
              </a:lnSpc>
              <a:buFont typeface="Arial"/>
              <a:buChar char="•"/>
            </a:pPr>
            <a:r>
              <a:rPr lang="en-US" sz="3055" spc="305">
                <a:solidFill>
                  <a:srgbClr val="FFFFFF"/>
                </a:solidFill>
                <a:latin typeface="Arimo"/>
                <a:ea typeface="Arimo"/>
                <a:cs typeface="Arimo"/>
                <a:sym typeface="Arimo"/>
              </a:rPr>
              <a:t>This data is sent back to the backend for data analysis and visualization.</a:t>
            </a:r>
          </a:p>
          <a:p>
            <a:pPr algn="l" marL="659593" indent="-329796" lvl="1">
              <a:lnSpc>
                <a:spcPts val="3238"/>
              </a:lnSpc>
              <a:buFont typeface="Arial"/>
              <a:buChar char="•"/>
            </a:pPr>
            <a:r>
              <a:rPr lang="en-US" sz="3055" spc="305">
                <a:solidFill>
                  <a:srgbClr val="FFFFFF"/>
                </a:solidFill>
                <a:latin typeface="Arimo"/>
                <a:ea typeface="Arimo"/>
                <a:cs typeface="Arimo"/>
                <a:sym typeface="Arimo"/>
              </a:rPr>
              <a:t>AI-based LLM Model:</a:t>
            </a:r>
          </a:p>
          <a:p>
            <a:pPr algn="l">
              <a:lnSpc>
                <a:spcPts val="3238"/>
              </a:lnSpc>
            </a:pPr>
          </a:p>
          <a:p>
            <a:pPr algn="l" marL="659593" indent="-329796" lvl="1">
              <a:lnSpc>
                <a:spcPts val="3238"/>
              </a:lnSpc>
              <a:buFont typeface="Arial"/>
              <a:buChar char="•"/>
            </a:pPr>
            <a:r>
              <a:rPr lang="en-US" sz="3055" spc="305">
                <a:solidFill>
                  <a:srgbClr val="FFFFFF"/>
                </a:solidFill>
                <a:latin typeface="Arimo"/>
                <a:ea typeface="Arimo"/>
                <a:cs typeface="Arimo"/>
                <a:sym typeface="Arimo"/>
              </a:rPr>
              <a:t>The model serves as a knowledge base to answer user queries.</a:t>
            </a:r>
          </a:p>
          <a:p>
            <a:pPr algn="l" marL="659593" indent="-329796" lvl="1">
              <a:lnSpc>
                <a:spcPts val="3238"/>
              </a:lnSpc>
              <a:buFont typeface="Arial"/>
              <a:buChar char="•"/>
            </a:pPr>
            <a:r>
              <a:rPr lang="en-US" sz="3055" spc="305">
                <a:solidFill>
                  <a:srgbClr val="FFFFFF"/>
                </a:solidFill>
                <a:latin typeface="Arimo"/>
                <a:ea typeface="Arimo"/>
                <a:cs typeface="Arimo"/>
                <a:sym typeface="Arimo"/>
              </a:rPr>
              <a:t>It provides insights based on recall data and general knowledge.</a:t>
            </a:r>
          </a:p>
          <a:p>
            <a:pPr algn="l" marL="659593" indent="-329796" lvl="1">
              <a:lnSpc>
                <a:spcPts val="3238"/>
              </a:lnSpc>
              <a:buFont typeface="Arial"/>
              <a:buChar char="•"/>
            </a:pPr>
            <a:r>
              <a:rPr lang="en-US" sz="3055" spc="305">
                <a:solidFill>
                  <a:srgbClr val="FFFFFF"/>
                </a:solidFill>
                <a:latin typeface="Arimo"/>
                <a:ea typeface="Arimo"/>
                <a:cs typeface="Arimo"/>
                <a:sym typeface="Arimo"/>
              </a:rPr>
              <a:t>The backend communicates with the LLM model to generate user-friendly responses.</a:t>
            </a:r>
          </a:p>
          <a:p>
            <a:pPr algn="l" marL="659593" indent="-329796" lvl="1">
              <a:lnSpc>
                <a:spcPts val="3238"/>
              </a:lnSpc>
              <a:buFont typeface="Arial"/>
              <a:buChar char="•"/>
            </a:pPr>
            <a:r>
              <a:rPr lang="en-US" sz="3055" spc="305">
                <a:solidFill>
                  <a:srgbClr val="FFFFFF"/>
                </a:solidFill>
                <a:latin typeface="Arimo"/>
                <a:ea typeface="Arimo"/>
                <a:cs typeface="Arimo"/>
                <a:sym typeface="Arimo"/>
              </a:rPr>
              <a:t>Data Visualization &amp; Analysis:</a:t>
            </a:r>
          </a:p>
          <a:p>
            <a:pPr algn="l">
              <a:lnSpc>
                <a:spcPts val="3238"/>
              </a:lnSpc>
            </a:pPr>
          </a:p>
          <a:p>
            <a:pPr algn="l" marL="659593" indent="-329796" lvl="1">
              <a:lnSpc>
                <a:spcPts val="3238"/>
              </a:lnSpc>
              <a:buFont typeface="Arial"/>
              <a:buChar char="•"/>
            </a:pPr>
            <a:r>
              <a:rPr lang="en-US" sz="3055" spc="305">
                <a:solidFill>
                  <a:srgbClr val="FFFFFF"/>
                </a:solidFill>
                <a:latin typeface="Arimo"/>
                <a:ea typeface="Arimo"/>
                <a:cs typeface="Arimo"/>
                <a:sym typeface="Arimo"/>
              </a:rPr>
              <a:t>The backend processes the recall data.</a:t>
            </a:r>
          </a:p>
          <a:p>
            <a:pPr algn="l" marL="659593" indent="-329796" lvl="1">
              <a:lnSpc>
                <a:spcPts val="3238"/>
              </a:lnSpc>
              <a:buFont typeface="Arial"/>
              <a:buChar char="•"/>
            </a:pPr>
            <a:r>
              <a:rPr lang="en-US" sz="3055" spc="305">
                <a:solidFill>
                  <a:srgbClr val="FFFFFF"/>
                </a:solidFill>
                <a:latin typeface="Arimo"/>
                <a:ea typeface="Arimo"/>
                <a:cs typeface="Arimo"/>
                <a:sym typeface="Arimo"/>
              </a:rPr>
              <a:t>Insights and graphical representations are generated for better understanding.</a:t>
            </a:r>
          </a:p>
          <a:p>
            <a:pPr algn="l" marL="659593" indent="-329796" lvl="1">
              <a:lnSpc>
                <a:spcPts val="3238"/>
              </a:lnSpc>
              <a:buFont typeface="Arial"/>
              <a:buChar char="•"/>
            </a:pPr>
            <a:r>
              <a:rPr lang="en-US" sz="3055" spc="305">
                <a:solidFill>
                  <a:srgbClr val="FFFFFF"/>
                </a:solidFill>
                <a:latin typeface="Arimo"/>
                <a:ea typeface="Arimo"/>
                <a:cs typeface="Arimo"/>
                <a:sym typeface="Arimo"/>
              </a:rPr>
              <a:t>The processed data is sent back to the frontend for display.</a:t>
            </a:r>
          </a:p>
          <a:p>
            <a:pPr algn="l" marL="659593" indent="-329796" lvl="1">
              <a:lnSpc>
                <a:spcPts val="3238"/>
              </a:lnSpc>
              <a:buFont typeface="Arial"/>
              <a:buChar char="•"/>
            </a:pPr>
            <a:r>
              <a:rPr lang="en-US" sz="3055" spc="305">
                <a:solidFill>
                  <a:srgbClr val="FFFFFF"/>
                </a:solidFill>
                <a:latin typeface="Arimo"/>
                <a:ea typeface="Arimo"/>
                <a:cs typeface="Arimo"/>
                <a:sym typeface="Arimo"/>
              </a:rPr>
              <a:t>Final Outcome:</a:t>
            </a:r>
          </a:p>
          <a:p>
            <a:pPr algn="l" marL="659593" indent="-329796" lvl="1">
              <a:lnSpc>
                <a:spcPts val="3238"/>
              </a:lnSpc>
              <a:buFont typeface="Arial"/>
              <a:buChar char="•"/>
            </a:pPr>
            <a:r>
              <a:rPr lang="en-US" sz="3055" spc="305">
                <a:solidFill>
                  <a:srgbClr val="FFFFFF"/>
                </a:solidFill>
                <a:latin typeface="Arimo"/>
                <a:ea typeface="Arimo"/>
                <a:cs typeface="Arimo"/>
                <a:sym typeface="Arimo"/>
              </a:rPr>
              <a:t>The user receives detailed recall information along with possible solutions.</a:t>
            </a:r>
          </a:p>
          <a:p>
            <a:pPr algn="l" marL="659593" indent="-329796" lvl="1">
              <a:lnSpc>
                <a:spcPts val="3238"/>
              </a:lnSpc>
              <a:buFont typeface="Arial"/>
              <a:buChar char="•"/>
            </a:pPr>
            <a:r>
              <a:rPr lang="en-US" sz="3055" spc="305">
                <a:solidFill>
                  <a:srgbClr val="FFFFFF"/>
                </a:solidFill>
                <a:latin typeface="Arimo"/>
                <a:ea typeface="Arimo"/>
                <a:cs typeface="Arimo"/>
                <a:sym typeface="Arimo"/>
              </a:rPr>
              <a:t>The system ensures a seamless integration of AI, APIs, and data visualization.</a:t>
            </a:r>
          </a:p>
          <a:p>
            <a:pPr algn="l">
              <a:lnSpc>
                <a:spcPts val="3238"/>
              </a:lnSpc>
            </a:pPr>
          </a:p>
          <a:p>
            <a:pPr algn="l">
              <a:lnSpc>
                <a:spcPts val="3238"/>
              </a:lnSpc>
            </a:pPr>
            <a:r>
              <a:rPr lang="en-US" sz="3055" spc="537">
                <a:solidFill>
                  <a:srgbClr val="FFFFFF"/>
                </a:solidFill>
                <a:latin typeface="Arimo"/>
                <a:ea typeface="Arimo"/>
                <a:cs typeface="Arimo"/>
                <a:sym typeface="Arimo"/>
              </a:rPr>
              <a:t>    </a:t>
            </a:r>
            <a:r>
              <a:rPr lang="en-US" sz="3055" spc="537">
                <a:solidFill>
                  <a:srgbClr val="FFFFFF"/>
                </a:solidFill>
                <a:latin typeface="Arimo"/>
                <a:ea typeface="Arimo"/>
                <a:cs typeface="Arimo"/>
                <a:sym typeface="Arimo"/>
              </a:rPr>
              <a:t>The bot enhances recall awareness and assists users in making</a:t>
            </a:r>
          </a:p>
          <a:p>
            <a:pPr algn="l">
              <a:lnSpc>
                <a:spcPts val="3238"/>
              </a:lnSpc>
            </a:pPr>
            <a:r>
              <a:rPr lang="en-US" sz="3055" spc="537">
                <a:solidFill>
                  <a:srgbClr val="FFFFFF"/>
                </a:solidFill>
                <a:latin typeface="Arimo"/>
                <a:ea typeface="Arimo"/>
                <a:cs typeface="Arimo"/>
                <a:sym typeface="Arimo"/>
              </a:rPr>
              <a:t>     informed decisions about vehicle safety.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460225" y="652774"/>
            <a:ext cx="14591756" cy="828052"/>
          </a:xfrm>
          <a:prstGeom prst="rect">
            <a:avLst/>
          </a:prstGeom>
        </p:spPr>
        <p:txBody>
          <a:bodyPr anchor="t" rtlCol="false" tIns="0" lIns="0" bIns="0" rIns="0">
            <a:spAutoFit/>
          </a:bodyPr>
          <a:lstStyle/>
          <a:p>
            <a:pPr algn="l">
              <a:lnSpc>
                <a:spcPts val="6309"/>
              </a:lnSpc>
            </a:pPr>
            <a:r>
              <a:rPr lang="en-US" sz="5952" spc="595">
                <a:solidFill>
                  <a:srgbClr val="FFFFFF"/>
                </a:solidFill>
                <a:latin typeface="League Spartan"/>
                <a:ea typeface="League Spartan"/>
                <a:cs typeface="League Spartan"/>
                <a:sym typeface="League Spartan"/>
              </a:rPr>
              <a:t>CHATBOT IMPLEMENTATION</a:t>
            </a:r>
          </a:p>
        </p:txBody>
      </p:sp>
      <p:sp>
        <p:nvSpPr>
          <p:cNvPr name="Freeform 3" id="3"/>
          <p:cNvSpPr/>
          <p:nvPr/>
        </p:nvSpPr>
        <p:spPr>
          <a:xfrm flipH="false" flipV="false" rot="0">
            <a:off x="13326145" y="7309651"/>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795095" y="-625521"/>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1822195" y="-1302041"/>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475904" y="2408927"/>
            <a:ext cx="15460401" cy="7508259"/>
          </a:xfrm>
          <a:custGeom>
            <a:avLst/>
            <a:gdLst/>
            <a:ahLst/>
            <a:cxnLst/>
            <a:rect r="r" b="b" t="t" l="l"/>
            <a:pathLst>
              <a:path h="7508259" w="15460401">
                <a:moveTo>
                  <a:pt x="0" y="0"/>
                </a:moveTo>
                <a:lnTo>
                  <a:pt x="15460401" y="0"/>
                </a:lnTo>
                <a:lnTo>
                  <a:pt x="15460401" y="7508258"/>
                </a:lnTo>
                <a:lnTo>
                  <a:pt x="0" y="7508258"/>
                </a:lnTo>
                <a:lnTo>
                  <a:pt x="0" y="0"/>
                </a:lnTo>
                <a:close/>
              </a:path>
            </a:pathLst>
          </a:custGeom>
          <a:blipFill>
            <a:blip r:embed="rId5"/>
            <a:stretch>
              <a:fillRect l="-606" t="0" r="-4043" b="0"/>
            </a:stretch>
          </a:blipFill>
        </p:spPr>
      </p:sp>
      <p:sp>
        <p:nvSpPr>
          <p:cNvPr name="Freeform 8" id="8"/>
          <p:cNvSpPr/>
          <p:nvPr/>
        </p:nvSpPr>
        <p:spPr>
          <a:xfrm flipH="false" flipV="false" rot="0">
            <a:off x="-2649478" y="7813277"/>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335031" y="944390"/>
            <a:ext cx="14043026" cy="994678"/>
          </a:xfrm>
          <a:prstGeom prst="rect">
            <a:avLst/>
          </a:prstGeom>
        </p:spPr>
        <p:txBody>
          <a:bodyPr anchor="t" rtlCol="false" tIns="0" lIns="0" bIns="0" rIns="0">
            <a:spAutoFit/>
          </a:bodyPr>
          <a:lstStyle/>
          <a:p>
            <a:pPr algn="l">
              <a:lnSpc>
                <a:spcPts val="7538"/>
              </a:lnSpc>
            </a:pPr>
            <a:r>
              <a:rPr lang="en-US" sz="7111" spc="711">
                <a:solidFill>
                  <a:srgbClr val="FFFFFF"/>
                </a:solidFill>
                <a:latin typeface="League Spartan"/>
                <a:ea typeface="League Spartan"/>
                <a:cs typeface="League Spartan"/>
                <a:sym typeface="League Spartan"/>
              </a:rPr>
              <a:t>RECALL PREDICTION BOT</a:t>
            </a:r>
          </a:p>
        </p:txBody>
      </p:sp>
      <p:sp>
        <p:nvSpPr>
          <p:cNvPr name="Freeform 3" id="3"/>
          <p:cNvSpPr/>
          <p:nvPr/>
        </p:nvSpPr>
        <p:spPr>
          <a:xfrm flipH="false" flipV="false" rot="0">
            <a:off x="13602451" y="8499896"/>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2051" y="7950902"/>
            <a:ext cx="6667707" cy="3145099"/>
          </a:xfrm>
          <a:custGeom>
            <a:avLst/>
            <a:gdLst/>
            <a:ahLst/>
            <a:cxnLst/>
            <a:rect r="r" b="b" t="t" l="l"/>
            <a:pathLst>
              <a:path h="3145099" w="6667707">
                <a:moveTo>
                  <a:pt x="0" y="0"/>
                </a:moveTo>
                <a:lnTo>
                  <a:pt x="6667707" y="0"/>
                </a:lnTo>
                <a:lnTo>
                  <a:pt x="6667707" y="3145098"/>
                </a:lnTo>
                <a:lnTo>
                  <a:pt x="0" y="3145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517743" y="-476740"/>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6" id="6"/>
          <p:cNvSpPr/>
          <p:nvPr/>
        </p:nvSpPr>
        <p:spPr>
          <a:xfrm flipH="false" flipV="false" rot="0">
            <a:off x="-2141210" y="-1068243"/>
            <a:ext cx="4282420" cy="8229600"/>
          </a:xfrm>
          <a:custGeom>
            <a:avLst/>
            <a:gdLst/>
            <a:ahLst/>
            <a:cxnLst/>
            <a:rect r="r" b="b" t="t" l="l"/>
            <a:pathLst>
              <a:path h="8229600" w="4282420">
                <a:moveTo>
                  <a:pt x="0" y="0"/>
                </a:moveTo>
                <a:lnTo>
                  <a:pt x="4282420" y="0"/>
                </a:lnTo>
                <a:lnTo>
                  <a:pt x="4282420"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1895220" y="2472690"/>
            <a:ext cx="14844160" cy="7199542"/>
          </a:xfrm>
          <a:custGeom>
            <a:avLst/>
            <a:gdLst/>
            <a:ahLst/>
            <a:cxnLst/>
            <a:rect r="r" b="b" t="t" l="l"/>
            <a:pathLst>
              <a:path h="7199542" w="14844160">
                <a:moveTo>
                  <a:pt x="0" y="0"/>
                </a:moveTo>
                <a:lnTo>
                  <a:pt x="14844161" y="0"/>
                </a:lnTo>
                <a:lnTo>
                  <a:pt x="14844161" y="7199541"/>
                </a:lnTo>
                <a:lnTo>
                  <a:pt x="0" y="7199541"/>
                </a:lnTo>
                <a:lnTo>
                  <a:pt x="0" y="0"/>
                </a:lnTo>
                <a:close/>
              </a:path>
            </a:pathLst>
          </a:custGeom>
          <a:blipFill>
            <a:blip r:embed="rId5"/>
            <a:stretch>
              <a:fillRect l="-4391" t="0" r="-1968" b="-52"/>
            </a:stretch>
          </a:blipFill>
        </p:spPr>
      </p:sp>
      <p:sp>
        <p:nvSpPr>
          <p:cNvPr name="Freeform 8" id="8"/>
          <p:cNvSpPr/>
          <p:nvPr/>
        </p:nvSpPr>
        <p:spPr>
          <a:xfrm flipH="false" flipV="false" rot="0">
            <a:off x="-1192644" y="7752860"/>
            <a:ext cx="6667707" cy="3145099"/>
          </a:xfrm>
          <a:custGeom>
            <a:avLst/>
            <a:gdLst/>
            <a:ahLst/>
            <a:cxnLst/>
            <a:rect r="r" b="b" t="t" l="l"/>
            <a:pathLst>
              <a:path h="3145099" w="6667707">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DAGf61nQJV0</dc:identifier>
  <dcterms:modified xsi:type="dcterms:W3CDTF">2011-08-01T06:04:30Z</dcterms:modified>
  <cp:revision>1</cp:revision>
  <dc:title>Blue and White Simple Business Plan Presentation</dc:title>
</cp:coreProperties>
</file>