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7" r:id="rId2"/>
    <p:sldId id="256" r:id="rId3"/>
    <p:sldId id="258" r:id="rId4"/>
    <p:sldId id="268" r:id="rId5"/>
    <p:sldId id="261" r:id="rId6"/>
    <p:sldId id="260" r:id="rId7"/>
    <p:sldId id="262" r:id="rId8"/>
    <p:sldId id="269" r:id="rId9"/>
    <p:sldId id="270" r:id="rId10"/>
    <p:sldId id="271" r:id="rId11"/>
    <p:sldId id="272" r:id="rId12"/>
    <p:sldId id="275" r:id="rId13"/>
    <p:sldId id="263" r:id="rId14"/>
    <p:sldId id="273" r:id="rId15"/>
    <p:sldId id="266" r:id="rId16"/>
    <p:sldId id="274"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AF7"/>
    <a:srgbClr val="00628C"/>
    <a:srgbClr val="D400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FFBDC-FA07-3624-C1A8-164C128C1C66}" v="124" dt="2022-02-27T10:39:37.259"/>
    <p1510:client id="{0DD42346-A5DB-9EB0-6A11-AADCCDAF65A1}" v="1358" dt="2022-02-27T10:11:22.372"/>
    <p1510:client id="{1880C0DD-3E8F-A0FB-B748-1DE77B174D51}" v="1242" dt="2022-02-26T10:06:23.067"/>
    <p1510:client id="{31D715DD-956B-89C9-FB7B-C3A827BAE20C}" v="3" dt="2022-02-25T09:26:36.556"/>
    <p1510:client id="{467C74DA-20B4-D662-450B-D7FEB74ABD3F}" v="133" dt="2022-02-27T18:45:15.543"/>
    <p1510:client id="{612877E2-D60F-48AD-B412-8A12C8449FE3}" v="920" dt="2022-02-23T11:17:01.655"/>
    <p1510:client id="{6BDFCEAF-553B-134D-E63B-E91AC9658A74}" v="2" dt="2022-02-26T11:10:16.943"/>
    <p1510:client id="{825563A9-E51A-4BED-84A2-6BD83E5926C7}" v="113" dt="2022-02-24T10:23:33.317"/>
    <p1510:client id="{92B25FC9-E4AE-8C32-4B14-0CF33C864C31}" v="173" dt="2022-02-24T10:31:53.274"/>
    <p1510:client id="{AE30DAD2-A2C2-DA3B-B600-FA8465E555B7}" v="1" dt="2022-02-25T03:19:23.665"/>
    <p1510:client id="{B365363F-4DFB-3A6F-013B-94CF7A836F85}" v="314" dt="2022-02-28T06:49:54.932"/>
    <p1510:client id="{B44880AB-9AD0-03E5-1FAE-3E6295B319A4}" v="11" dt="2022-02-25T03:27:06.134"/>
    <p1510:client id="{D9F5EE16-C9DE-8410-F49B-0916DE641D32}" v="49" dt="2022-02-27T18:18:45.715"/>
    <p1510:client id="{F20BFF96-D94C-05EA-C987-D9AECD9361CA}" v="203" dt="2022-02-28T06:53:08.7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0069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A4B53A7-3209-46A6-9454-F38EAC8F11E7}" type="datetimeFigureOut">
              <a:rPr lang="en-US" smtClean="0"/>
              <a:pPr/>
              <a:t>8/22/2022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641132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823968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27728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4111374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20160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567153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510509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838041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44583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030592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154764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t>8/22/2022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985918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4B53A7-3209-46A6-9454-F38EAC8F11E7}" type="datetimeFigureOut">
              <a:rPr lang="en-US" smtClean="0"/>
              <a:t>8/22/2022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112100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t>8/22/2022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672974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840108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2641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A4B53A7-3209-46A6-9454-F38EAC8F11E7}" type="datetimeFigureOut">
              <a:rPr lang="en-US" smtClean="0"/>
              <a:pPr/>
              <a:t>8/22/2022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73103724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netflixprize.com/index.html" TargetMode="External"/><Relationship Id="rId2" Type="http://schemas.openxmlformats.org/officeDocument/2006/relationships/hyperlink" Target="https://datajobs.com/data-science-repo/Recommender-Systems-%5bNetflix%5d.pdf"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vopedia.org/exploratory-data-analysis" TargetMode="External"/><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E0F0-4BBC-4249-8549-B72941D0C14C}"/>
              </a:ext>
            </a:extLst>
          </p:cNvPr>
          <p:cNvSpPr>
            <a:spLocks noGrp="1"/>
          </p:cNvSpPr>
          <p:nvPr>
            <p:ph type="title"/>
          </p:nvPr>
        </p:nvSpPr>
        <p:spPr>
          <a:xfrm>
            <a:off x="1249107" y="1631576"/>
            <a:ext cx="9828131" cy="2079812"/>
          </a:xfrm>
        </p:spPr>
        <p:txBody>
          <a:bodyPr vert="horz" lIns="91440" tIns="45720" rIns="91440" bIns="45720" rtlCol="0" anchor="b">
            <a:normAutofit fontScale="90000"/>
          </a:bodyPr>
          <a:lstStyle/>
          <a:p>
            <a:pPr algn="ctr"/>
            <a:r>
              <a:rPr lang="en-US" sz="3600" b="1" cap="all" dirty="0">
                <a:solidFill>
                  <a:srgbClr val="002060"/>
                </a:solidFill>
                <a:latin typeface="Univers"/>
              </a:rPr>
              <a:t>FOUNDATION OF data analysis</a:t>
            </a:r>
            <a:r>
              <a:rPr lang="en-US" sz="3600" cap="all" dirty="0">
                <a:solidFill>
                  <a:srgbClr val="002060"/>
                </a:solidFill>
                <a:latin typeface="Univers"/>
              </a:rPr>
              <a:t>   </a:t>
            </a:r>
            <a:r>
              <a:rPr lang="en-US" sz="3200" cap="all" dirty="0">
                <a:solidFill>
                  <a:srgbClr val="002060"/>
                </a:solidFill>
                <a:latin typeface="Univers"/>
              </a:rPr>
              <a:t> </a:t>
            </a:r>
            <a:br>
              <a:rPr lang="en-US" sz="3200" dirty="0">
                <a:latin typeface="Univers"/>
              </a:rPr>
            </a:br>
            <a:r>
              <a:rPr lang="en-US" sz="3200" cap="all" dirty="0">
                <a:solidFill>
                  <a:srgbClr val="002060"/>
                </a:solidFill>
                <a:latin typeface="Univers"/>
              </a:rPr>
              <a:t> </a:t>
            </a:r>
            <a:r>
              <a:rPr lang="en-US" sz="3200" b="1" u="sng" cap="all" dirty="0">
                <a:solidFill>
                  <a:srgbClr val="002060"/>
                </a:solidFill>
                <a:latin typeface="Univers"/>
              </a:rPr>
              <a:t>REVIEW 1</a:t>
            </a:r>
            <a:br>
              <a:rPr lang="en-US" sz="3200" u="sng" cap="all" dirty="0">
                <a:latin typeface="Univers"/>
              </a:rPr>
            </a:br>
            <a:br>
              <a:rPr lang="en-US" sz="3200" cap="all" dirty="0"/>
            </a:br>
            <a:endParaRPr lang="en-US" sz="3200" i="1" kern="1200" cap="all" baseline="0" dirty="0">
              <a:solidFill>
                <a:srgbClr val="002060"/>
              </a:solidFill>
              <a:latin typeface="Algerian"/>
            </a:endParaRPr>
          </a:p>
        </p:txBody>
      </p:sp>
      <p:pic>
        <p:nvPicPr>
          <p:cNvPr id="8" name="Picture 8" descr="Logo&#10;&#10;Description automatically generated">
            <a:extLst>
              <a:ext uri="{FF2B5EF4-FFF2-40B4-BE49-F238E27FC236}">
                <a16:creationId xmlns:a16="http://schemas.microsoft.com/office/drawing/2014/main" id="{9690F307-DC47-4872-B06B-4875687D14A5}"/>
              </a:ext>
            </a:extLst>
          </p:cNvPr>
          <p:cNvPicPr>
            <a:picLocks noGrp="1" noChangeAspect="1"/>
          </p:cNvPicPr>
          <p:nvPr>
            <p:ph idx="1"/>
          </p:nvPr>
        </p:nvPicPr>
        <p:blipFill>
          <a:blip r:embed="rId2"/>
          <a:stretch>
            <a:fillRect/>
          </a:stretch>
        </p:blipFill>
        <p:spPr>
          <a:xfrm>
            <a:off x="3458652" y="361287"/>
            <a:ext cx="4923348" cy="1123554"/>
          </a:xfrm>
          <a:prstGeom prst="rect">
            <a:avLst/>
          </a:prstGeom>
        </p:spPr>
      </p:pic>
      <p:pic>
        <p:nvPicPr>
          <p:cNvPr id="3" name="Picture 3">
            <a:extLst>
              <a:ext uri="{FF2B5EF4-FFF2-40B4-BE49-F238E27FC236}">
                <a16:creationId xmlns:a16="http://schemas.microsoft.com/office/drawing/2014/main" id="{885DF826-BF5A-43D6-90BC-DC8056FE0656}"/>
              </a:ext>
            </a:extLst>
          </p:cNvPr>
          <p:cNvPicPr>
            <a:picLocks noChangeAspect="1"/>
          </p:cNvPicPr>
          <p:nvPr/>
        </p:nvPicPr>
        <p:blipFill rotWithShape="1">
          <a:blip r:embed="rId3"/>
          <a:srcRect b="7853"/>
          <a:stretch/>
        </p:blipFill>
        <p:spPr>
          <a:xfrm>
            <a:off x="8584846" y="5126276"/>
            <a:ext cx="3483428" cy="1632516"/>
          </a:xfrm>
          <a:prstGeom prst="rect">
            <a:avLst/>
          </a:prstGeom>
        </p:spPr>
      </p:pic>
      <p:pic>
        <p:nvPicPr>
          <p:cNvPr id="4" name="Picture 4">
            <a:extLst>
              <a:ext uri="{FF2B5EF4-FFF2-40B4-BE49-F238E27FC236}">
                <a16:creationId xmlns:a16="http://schemas.microsoft.com/office/drawing/2014/main" id="{646769EE-6B30-43F5-9D1F-81B5B0D42660}"/>
              </a:ext>
            </a:extLst>
          </p:cNvPr>
          <p:cNvPicPr>
            <a:picLocks noChangeAspect="1"/>
          </p:cNvPicPr>
          <p:nvPr/>
        </p:nvPicPr>
        <p:blipFill>
          <a:blip r:embed="rId4"/>
          <a:stretch>
            <a:fillRect/>
          </a:stretch>
        </p:blipFill>
        <p:spPr>
          <a:xfrm>
            <a:off x="97971" y="5132833"/>
            <a:ext cx="3124200" cy="1632421"/>
          </a:xfrm>
          <a:prstGeom prst="rect">
            <a:avLst/>
          </a:prstGeom>
        </p:spPr>
      </p:pic>
      <p:sp>
        <p:nvSpPr>
          <p:cNvPr id="5" name="TextBox 4">
            <a:extLst>
              <a:ext uri="{FF2B5EF4-FFF2-40B4-BE49-F238E27FC236}">
                <a16:creationId xmlns:a16="http://schemas.microsoft.com/office/drawing/2014/main" id="{36BD3B4B-BA75-5FEA-6BD8-1619C3C9171E}"/>
              </a:ext>
            </a:extLst>
          </p:cNvPr>
          <p:cNvSpPr txBox="1"/>
          <p:nvPr/>
        </p:nvSpPr>
        <p:spPr>
          <a:xfrm>
            <a:off x="2357717" y="3429000"/>
            <a:ext cx="7736541" cy="1580689"/>
          </a:xfrm>
          <a:prstGeom prst="rect">
            <a:avLst/>
          </a:prstGeom>
          <a:noFill/>
        </p:spPr>
        <p:txBody>
          <a:bodyPr wrap="square" rtlCol="0">
            <a:spAutoFit/>
          </a:bodyPr>
          <a:lstStyle/>
          <a:p>
            <a:pPr marL="886460">
              <a:lnSpc>
                <a:spcPct val="107000"/>
              </a:lnSpc>
              <a:spcBef>
                <a:spcPts val="1350"/>
              </a:spcBef>
              <a:spcAft>
                <a:spcPts val="800"/>
              </a:spcAft>
              <a:tabLst>
                <a:tab pos="2630170" algn="l"/>
              </a:tabLst>
            </a:pPr>
            <a:r>
              <a:rPr lang="en-IN" sz="1800" b="1" dirty="0">
                <a:solidFill>
                  <a:schemeClr val="accent1">
                    <a:lumMod val="75000"/>
                  </a:schemeClr>
                </a:solidFill>
                <a:effectLst/>
                <a:latin typeface="Calibri" panose="020F0502020204030204" pitchFamily="34" charset="0"/>
                <a:ea typeface="Calibri" panose="020F0502020204030204" pitchFamily="34" charset="0"/>
                <a:cs typeface="Cordia New" panose="020B0304020202020204" pitchFamily="34" charset="-34"/>
              </a:rPr>
              <a:t>Team</a:t>
            </a:r>
            <a:r>
              <a:rPr lang="en-IN" sz="1800" b="1" spc="-5" dirty="0">
                <a:solidFill>
                  <a:schemeClr val="accent1">
                    <a:lumMod val="75000"/>
                  </a:schemeClr>
                </a:solidFill>
                <a:effectLst/>
                <a:latin typeface="Calibri" panose="020F0502020204030204" pitchFamily="34" charset="0"/>
                <a:ea typeface="Calibri" panose="020F0502020204030204" pitchFamily="34" charset="0"/>
                <a:cs typeface="Cordia New" panose="020B0304020202020204" pitchFamily="34" charset="-34"/>
              </a:rPr>
              <a:t> </a:t>
            </a:r>
            <a:r>
              <a:rPr lang="en-IN" sz="1800" b="1" dirty="0">
                <a:solidFill>
                  <a:schemeClr val="accent1">
                    <a:lumMod val="75000"/>
                  </a:schemeClr>
                </a:solidFill>
                <a:effectLst/>
                <a:latin typeface="Calibri" panose="020F0502020204030204" pitchFamily="34" charset="0"/>
                <a:ea typeface="Calibri" panose="020F0502020204030204" pitchFamily="34" charset="0"/>
                <a:cs typeface="Cordia New" panose="020B0304020202020204" pitchFamily="34" charset="-34"/>
              </a:rPr>
              <a:t>Members:	KASHISH BAJAJ</a:t>
            </a:r>
            <a:r>
              <a:rPr lang="en-IN" sz="1800" b="1" spc="5" dirty="0">
                <a:solidFill>
                  <a:schemeClr val="accent1">
                    <a:lumMod val="75000"/>
                  </a:schemeClr>
                </a:solidFill>
                <a:effectLst/>
                <a:latin typeface="Calibri" panose="020F0502020204030204" pitchFamily="34" charset="0"/>
                <a:ea typeface="Calibri" panose="020F0502020204030204" pitchFamily="34" charset="0"/>
                <a:cs typeface="Cordia New" panose="020B0304020202020204" pitchFamily="34" charset="-34"/>
              </a:rPr>
              <a:t> </a:t>
            </a:r>
            <a:r>
              <a:rPr lang="en-IN" sz="1800" b="1" dirty="0">
                <a:solidFill>
                  <a:schemeClr val="accent1">
                    <a:lumMod val="75000"/>
                  </a:schemeClr>
                </a:solidFill>
                <a:effectLst/>
                <a:latin typeface="Calibri" panose="020F0502020204030204" pitchFamily="34" charset="0"/>
                <a:ea typeface="Calibri" panose="020F0502020204030204" pitchFamily="34" charset="0"/>
                <a:cs typeface="Cordia New" panose="020B0304020202020204" pitchFamily="34" charset="-34"/>
              </a:rPr>
              <a:t>(20BCE1790)</a:t>
            </a:r>
            <a:endParaRPr lang="en-IN" sz="1800" dirty="0">
              <a:solidFill>
                <a:schemeClr val="accent1">
                  <a:lumMod val="75000"/>
                </a:schemeClr>
              </a:solidFill>
              <a:effectLst/>
              <a:latin typeface="Times New Roman" panose="02020603050405020304" pitchFamily="18" charset="0"/>
              <a:ea typeface="Times New Roman" panose="02020603050405020304" pitchFamily="18" charset="0"/>
            </a:endParaRPr>
          </a:p>
          <a:p>
            <a:pPr marL="2620645" marR="399415">
              <a:lnSpc>
                <a:spcPct val="191000"/>
              </a:lnSpc>
              <a:spcAft>
                <a:spcPts val="800"/>
              </a:spcAft>
            </a:pPr>
            <a:r>
              <a:rPr lang="en-IN" sz="1800" b="1" dirty="0">
                <a:solidFill>
                  <a:schemeClr val="accent1">
                    <a:lumMod val="75000"/>
                  </a:schemeClr>
                </a:solidFill>
                <a:effectLst/>
                <a:latin typeface="Calibri" panose="020F0502020204030204" pitchFamily="34" charset="0"/>
                <a:ea typeface="Calibri" panose="020F0502020204030204" pitchFamily="34" charset="0"/>
                <a:cs typeface="Cordia New" panose="020B0304020202020204" pitchFamily="34" charset="-34"/>
              </a:rPr>
              <a:t>AKSHIT JAIN (20BCE1818) </a:t>
            </a:r>
            <a:endParaRPr lang="en-IN" sz="1800" dirty="0">
              <a:solidFill>
                <a:schemeClr val="accent1">
                  <a:lumMod val="75000"/>
                </a:schemeClr>
              </a:solidFill>
              <a:effectLst/>
              <a:latin typeface="Calibri" panose="020F0502020204030204" pitchFamily="34" charset="0"/>
              <a:ea typeface="Calibri" panose="020F0502020204030204" pitchFamily="34" charset="0"/>
              <a:cs typeface="Cordia New" panose="020B0304020202020204" pitchFamily="34" charset="-34"/>
            </a:endParaRPr>
          </a:p>
          <a:p>
            <a:pPr marL="2620645" marR="399415">
              <a:lnSpc>
                <a:spcPct val="191000"/>
              </a:lnSpc>
              <a:spcAft>
                <a:spcPts val="800"/>
              </a:spcAft>
            </a:pPr>
            <a:r>
              <a:rPr lang="en-IN" sz="1800" b="1" dirty="0">
                <a:solidFill>
                  <a:schemeClr val="accent1">
                    <a:lumMod val="75000"/>
                  </a:schemeClr>
                </a:solidFill>
                <a:effectLst/>
                <a:latin typeface="Calibri" panose="020F0502020204030204" pitchFamily="34" charset="0"/>
                <a:ea typeface="Calibri" panose="020F0502020204030204" pitchFamily="34" charset="0"/>
                <a:cs typeface="Cordia New" panose="020B0304020202020204" pitchFamily="34" charset="-34"/>
              </a:rPr>
              <a:t>AKASH RAJ BEHERA (20BCE1829)</a:t>
            </a:r>
            <a:endParaRPr lang="en-IN" sz="1800" dirty="0">
              <a:solidFill>
                <a:schemeClr val="accent1">
                  <a:lumMod val="75000"/>
                </a:schemeClr>
              </a:solidFill>
              <a:effectLst/>
              <a:latin typeface="Calibri" panose="020F0502020204030204" pitchFamily="34"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90776735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ppt_y</p:attrName>
                                        </p:attrNameLst>
                                      </p:cBhvr>
                                      <p:tavLst>
                                        <p:tav tm="0">
                                          <p:val>
                                            <p:strVal val="#ppt_y+#ppt_h*1.125000"/>
                                          </p:val>
                                        </p:tav>
                                        <p:tav tm="100000">
                                          <p:val>
                                            <p:strVal val="#ppt_y"/>
                                          </p:val>
                                        </p:tav>
                                      </p:tavLst>
                                    </p:anim>
                                    <p:animEffect transition="in" filter="wipe(up)">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p:tgtEl>
                                          <p:spTgt spid="3"/>
                                        </p:tgtEl>
                                        <p:attrNameLst>
                                          <p:attrName>ppt_y</p:attrName>
                                        </p:attrNameLst>
                                      </p:cBhvr>
                                      <p:tavLst>
                                        <p:tav tm="0">
                                          <p:val>
                                            <p:strVal val="#ppt_y+#ppt_h*1.125000"/>
                                          </p:val>
                                        </p:tav>
                                        <p:tav tm="100000">
                                          <p:val>
                                            <p:strVal val="#ppt_y"/>
                                          </p:val>
                                        </p:tav>
                                      </p:tavLst>
                                    </p:anim>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C7CB2-E41D-AEA2-0446-C226CF603EB0}"/>
              </a:ext>
            </a:extLst>
          </p:cNvPr>
          <p:cNvSpPr>
            <a:spLocks noGrp="1"/>
          </p:cNvSpPr>
          <p:nvPr>
            <p:ph type="title"/>
          </p:nvPr>
        </p:nvSpPr>
        <p:spPr>
          <a:xfrm>
            <a:off x="684212" y="5943600"/>
            <a:ext cx="8534400" cy="708211"/>
          </a:xfrm>
        </p:spPr>
        <p:txBody>
          <a:bodyPr>
            <a:normAutofit/>
          </a:bodyPr>
          <a:lstStyle/>
          <a:p>
            <a:pPr algn="ctr"/>
            <a:r>
              <a:rPr lang="en-US" sz="2000" dirty="0">
                <a:solidFill>
                  <a:schemeClr val="bg1">
                    <a:lumMod val="95000"/>
                    <a:lumOff val="5000"/>
                  </a:schemeClr>
                </a:solidFill>
              </a:rPr>
              <a:t>DISNEY PLUS HOTSTAR DATASET CONSISTING OF 1451 OBSERVATIONS</a:t>
            </a:r>
            <a:endParaRPr lang="en-IN" sz="2000" dirty="0">
              <a:solidFill>
                <a:schemeClr val="bg1">
                  <a:lumMod val="95000"/>
                  <a:lumOff val="5000"/>
                </a:schemeClr>
              </a:solidFill>
            </a:endParaRPr>
          </a:p>
        </p:txBody>
      </p:sp>
      <p:pic>
        <p:nvPicPr>
          <p:cNvPr id="5" name="Content Placeholder 4">
            <a:extLst>
              <a:ext uri="{FF2B5EF4-FFF2-40B4-BE49-F238E27FC236}">
                <a16:creationId xmlns:a16="http://schemas.microsoft.com/office/drawing/2014/main" id="{6F2C1561-644E-7766-9D19-D6BF9B430DDA}"/>
              </a:ext>
            </a:extLst>
          </p:cNvPr>
          <p:cNvPicPr>
            <a:picLocks noGrp="1" noChangeAspect="1"/>
          </p:cNvPicPr>
          <p:nvPr>
            <p:ph idx="1"/>
          </p:nvPr>
        </p:nvPicPr>
        <p:blipFill>
          <a:blip r:embed="rId2"/>
          <a:stretch>
            <a:fillRect/>
          </a:stretch>
        </p:blipFill>
        <p:spPr>
          <a:xfrm>
            <a:off x="161365" y="35775"/>
            <a:ext cx="11851342" cy="5776445"/>
          </a:xfrm>
        </p:spPr>
      </p:pic>
    </p:spTree>
    <p:extLst>
      <p:ext uri="{BB962C8B-B14F-4D97-AF65-F5344CB8AC3E}">
        <p14:creationId xmlns:p14="http://schemas.microsoft.com/office/powerpoint/2010/main" val="2926458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BD794-073B-7FAD-1457-4264A7AC370D}"/>
              </a:ext>
            </a:extLst>
          </p:cNvPr>
          <p:cNvSpPr>
            <a:spLocks noGrp="1"/>
          </p:cNvSpPr>
          <p:nvPr>
            <p:ph type="title"/>
          </p:nvPr>
        </p:nvSpPr>
        <p:spPr>
          <a:xfrm>
            <a:off x="684211" y="5898776"/>
            <a:ext cx="11032659" cy="779929"/>
          </a:xfrm>
        </p:spPr>
        <p:txBody>
          <a:bodyPr>
            <a:normAutofit fontScale="90000"/>
          </a:bodyPr>
          <a:lstStyle/>
          <a:p>
            <a:pPr algn="ctr"/>
            <a:r>
              <a:rPr lang="en-US" dirty="0">
                <a:solidFill>
                  <a:schemeClr val="bg1">
                    <a:lumMod val="95000"/>
                    <a:lumOff val="5000"/>
                  </a:schemeClr>
                </a:solidFill>
              </a:rPr>
              <a:t>HULU DATASET CONSISTING OF 3074 OBSERVATIONS </a:t>
            </a:r>
            <a:endParaRPr lang="en-IN" dirty="0">
              <a:solidFill>
                <a:schemeClr val="bg1">
                  <a:lumMod val="95000"/>
                  <a:lumOff val="5000"/>
                </a:schemeClr>
              </a:solidFill>
            </a:endParaRPr>
          </a:p>
        </p:txBody>
      </p:sp>
      <p:pic>
        <p:nvPicPr>
          <p:cNvPr id="5" name="Content Placeholder 4">
            <a:extLst>
              <a:ext uri="{FF2B5EF4-FFF2-40B4-BE49-F238E27FC236}">
                <a16:creationId xmlns:a16="http://schemas.microsoft.com/office/drawing/2014/main" id="{45AC4BF2-B2A5-9A37-E657-2D01DDC036C6}"/>
              </a:ext>
            </a:extLst>
          </p:cNvPr>
          <p:cNvPicPr>
            <a:picLocks noGrp="1" noChangeAspect="1"/>
          </p:cNvPicPr>
          <p:nvPr>
            <p:ph idx="1"/>
          </p:nvPr>
        </p:nvPicPr>
        <p:blipFill>
          <a:blip r:embed="rId2"/>
          <a:stretch>
            <a:fillRect/>
          </a:stretch>
        </p:blipFill>
        <p:spPr>
          <a:xfrm>
            <a:off x="286872" y="90443"/>
            <a:ext cx="11779622" cy="5584215"/>
          </a:xfrm>
        </p:spPr>
      </p:pic>
    </p:spTree>
    <p:extLst>
      <p:ext uri="{BB962C8B-B14F-4D97-AF65-F5344CB8AC3E}">
        <p14:creationId xmlns:p14="http://schemas.microsoft.com/office/powerpoint/2010/main" val="3327602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BC1F-BE47-2A2F-8CCC-4F0799375303}"/>
              </a:ext>
            </a:extLst>
          </p:cNvPr>
          <p:cNvSpPr>
            <a:spLocks noGrp="1"/>
          </p:cNvSpPr>
          <p:nvPr>
            <p:ph type="title"/>
          </p:nvPr>
        </p:nvSpPr>
        <p:spPr>
          <a:xfrm>
            <a:off x="684212" y="1407460"/>
            <a:ext cx="8534400" cy="3666564"/>
          </a:xfrm>
        </p:spPr>
        <p:txBody>
          <a:bodyPr>
            <a:noAutofit/>
          </a:bodyPr>
          <a:lstStyle/>
          <a:p>
            <a:r>
              <a:rPr lang="en-US" sz="2000" b="0" i="0" u="sng" dirty="0">
                <a:solidFill>
                  <a:schemeClr val="tx1">
                    <a:lumMod val="95000"/>
                  </a:schemeClr>
                </a:solidFill>
                <a:effectLst/>
                <a:latin typeface="charter"/>
                <a:hlinkClick r:id="rId2">
                  <a:extLst>
                    <a:ext uri="{A12FA001-AC4F-418D-AE19-62706E023703}">
                      <ahyp:hlinkClr xmlns:ahyp="http://schemas.microsoft.com/office/drawing/2018/hyperlinkcolor" val="tx"/>
                    </a:ext>
                  </a:extLst>
                </a:hlinkClick>
              </a:rPr>
              <a:t>Matrix factorization</a:t>
            </a:r>
            <a:r>
              <a:rPr lang="en-US" sz="2000" b="0" i="0" dirty="0">
                <a:solidFill>
                  <a:schemeClr val="tx1">
                    <a:lumMod val="95000"/>
                  </a:schemeClr>
                </a:solidFill>
                <a:effectLst/>
                <a:latin typeface="charter"/>
              </a:rPr>
              <a:t> is a class of collaborative filtering algorithms used in recommender systems. This family of methods became widely known during the </a:t>
            </a:r>
            <a:r>
              <a:rPr lang="en-US" sz="2000" b="0" i="0" u="sng" dirty="0">
                <a:solidFill>
                  <a:schemeClr val="tx1">
                    <a:lumMod val="95000"/>
                  </a:schemeClr>
                </a:solidFill>
                <a:effectLst/>
                <a:latin typeface="charter"/>
                <a:hlinkClick r:id="rId3">
                  <a:extLst>
                    <a:ext uri="{A12FA001-AC4F-418D-AE19-62706E023703}">
                      <ahyp:hlinkClr xmlns:ahyp="http://schemas.microsoft.com/office/drawing/2018/hyperlinkcolor" val="tx"/>
                    </a:ext>
                  </a:extLst>
                </a:hlinkClick>
              </a:rPr>
              <a:t>Netflix prize challenge</a:t>
            </a:r>
            <a:r>
              <a:rPr lang="en-US" sz="2000" b="0" i="0" dirty="0">
                <a:solidFill>
                  <a:schemeClr val="tx1">
                    <a:lumMod val="95000"/>
                  </a:schemeClr>
                </a:solidFill>
                <a:effectLst/>
                <a:latin typeface="charter"/>
              </a:rPr>
              <a:t> due to how effective it was.</a:t>
            </a:r>
            <a:br>
              <a:rPr lang="en-US" sz="2000" b="0" i="0" dirty="0">
                <a:solidFill>
                  <a:schemeClr val="tx1">
                    <a:lumMod val="95000"/>
                  </a:schemeClr>
                </a:solidFill>
                <a:effectLst/>
                <a:latin typeface="charter"/>
              </a:rPr>
            </a:br>
            <a:r>
              <a:rPr lang="en-US" sz="2000" b="0" i="0" dirty="0">
                <a:solidFill>
                  <a:schemeClr val="tx1">
                    <a:lumMod val="95000"/>
                  </a:schemeClr>
                </a:solidFill>
                <a:effectLst/>
                <a:latin typeface="charter"/>
              </a:rPr>
              <a:t>Matrix factorization algorithms work by decomposing the user-movie interaction matrix into the product of two lower dimensionality rectangular matrices, say U and M. The decomposition is done in such a way that the product results in almost similar values to the user-movie interaction matrix. Here, U represents the user matrix, M represents the movie matrix, n is the number of users, and m is the number of movies.</a:t>
            </a:r>
            <a:br>
              <a:rPr lang="en-US" sz="2000" b="0" i="0" dirty="0">
                <a:solidFill>
                  <a:schemeClr val="tx1">
                    <a:lumMod val="95000"/>
                  </a:schemeClr>
                </a:solidFill>
                <a:effectLst/>
                <a:latin typeface="charter"/>
              </a:rPr>
            </a:br>
            <a:endParaRPr lang="en-IN" sz="2000" dirty="0">
              <a:solidFill>
                <a:schemeClr val="tx1">
                  <a:lumMod val="95000"/>
                </a:schemeClr>
              </a:solidFill>
            </a:endParaRPr>
          </a:p>
        </p:txBody>
      </p:sp>
      <p:sp>
        <p:nvSpPr>
          <p:cNvPr id="3" name="Content Placeholder 2">
            <a:extLst>
              <a:ext uri="{FF2B5EF4-FFF2-40B4-BE49-F238E27FC236}">
                <a16:creationId xmlns:a16="http://schemas.microsoft.com/office/drawing/2014/main" id="{7457B44C-E0B7-5AD4-B9ED-60206A832928}"/>
              </a:ext>
            </a:extLst>
          </p:cNvPr>
          <p:cNvSpPr>
            <a:spLocks noGrp="1"/>
          </p:cNvSpPr>
          <p:nvPr>
            <p:ph idx="1"/>
          </p:nvPr>
        </p:nvSpPr>
        <p:spPr>
          <a:xfrm>
            <a:off x="684212" y="685800"/>
            <a:ext cx="8534400" cy="721659"/>
          </a:xfrm>
        </p:spPr>
        <p:txBody>
          <a:bodyPr/>
          <a:lstStyle/>
          <a:p>
            <a:r>
              <a:rPr lang="en-US" b="1" dirty="0">
                <a:solidFill>
                  <a:schemeClr val="tx1">
                    <a:lumMod val="95000"/>
                  </a:schemeClr>
                </a:solidFill>
              </a:rPr>
              <a:t>ALGORITHM</a:t>
            </a:r>
            <a:endParaRPr lang="en-IN" b="1" dirty="0">
              <a:solidFill>
                <a:schemeClr val="tx1">
                  <a:lumMod val="95000"/>
                </a:schemeClr>
              </a:solidFill>
            </a:endParaRPr>
          </a:p>
        </p:txBody>
      </p:sp>
      <p:pic>
        <p:nvPicPr>
          <p:cNvPr id="3076" name="Picture 4">
            <a:extLst>
              <a:ext uri="{FF2B5EF4-FFF2-40B4-BE49-F238E27FC236}">
                <a16:creationId xmlns:a16="http://schemas.microsoft.com/office/drawing/2014/main" id="{F11E51B2-BC94-9DC0-82F7-9C0ECEE197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557" y="5074024"/>
            <a:ext cx="5721443" cy="132845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FD110A9-599E-FFC9-32D9-3C837512C6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4400" y="4628145"/>
            <a:ext cx="3141557" cy="20236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9D8A52B-6F1B-C8CC-FB3A-27EB54B85075}"/>
              </a:ext>
            </a:extLst>
          </p:cNvPr>
          <p:cNvSpPr txBox="1"/>
          <p:nvPr/>
        </p:nvSpPr>
        <p:spPr>
          <a:xfrm>
            <a:off x="9126071" y="1836458"/>
            <a:ext cx="2998120" cy="2308324"/>
          </a:xfrm>
          <a:prstGeom prst="rect">
            <a:avLst/>
          </a:prstGeom>
          <a:solidFill>
            <a:schemeClr val="tx2">
              <a:lumMod val="60000"/>
              <a:lumOff val="40000"/>
            </a:schemeClr>
          </a:solidFill>
        </p:spPr>
        <p:txBody>
          <a:bodyPr wrap="square" rtlCol="0">
            <a:spAutoFit/>
          </a:bodyPr>
          <a:lstStyle/>
          <a:p>
            <a:r>
              <a:rPr lang="en-US" b="0" i="0" dirty="0">
                <a:solidFill>
                  <a:srgbClr val="292929"/>
                </a:solidFill>
                <a:effectLst/>
                <a:latin typeface="charter"/>
              </a:rPr>
              <a:t>For example, if user A watches M1, M2, and M3, and user B watches M1, M3, M4, we recommend M1 and M3 to a similar user C. You can see how this looks in the figure below for clearer reference.</a:t>
            </a:r>
            <a:endParaRPr lang="en-IN" dirty="0"/>
          </a:p>
        </p:txBody>
      </p:sp>
    </p:spTree>
    <p:extLst>
      <p:ext uri="{BB962C8B-B14F-4D97-AF65-F5344CB8AC3E}">
        <p14:creationId xmlns:p14="http://schemas.microsoft.com/office/powerpoint/2010/main" val="3008508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orest road with vanishing point">
            <a:extLst>
              <a:ext uri="{FF2B5EF4-FFF2-40B4-BE49-F238E27FC236}">
                <a16:creationId xmlns:a16="http://schemas.microsoft.com/office/drawing/2014/main" id="{37AA8065-0201-4CF1-8A70-5393782D37E5}"/>
              </a:ext>
            </a:extLst>
          </p:cNvPr>
          <p:cNvPicPr>
            <a:picLocks noChangeAspect="1"/>
          </p:cNvPicPr>
          <p:nvPr/>
        </p:nvPicPr>
        <p:blipFill rotWithShape="1">
          <a:blip r:embed="rId2"/>
          <a:srcRect r="-2" b="15603"/>
          <a:stretch/>
        </p:blipFill>
        <p:spPr>
          <a:xfrm>
            <a:off x="20" y="10"/>
            <a:ext cx="12191980" cy="6857990"/>
          </a:xfrm>
          <a:prstGeom prst="rect">
            <a:avLst/>
          </a:prstGeom>
        </p:spPr>
      </p:pic>
      <p:sp>
        <p:nvSpPr>
          <p:cNvPr id="2" name="Title 1">
            <a:extLst>
              <a:ext uri="{FF2B5EF4-FFF2-40B4-BE49-F238E27FC236}">
                <a16:creationId xmlns:a16="http://schemas.microsoft.com/office/drawing/2014/main" id="{C50E1B6A-852E-4607-9FB0-9B16C24E663C}"/>
              </a:ext>
            </a:extLst>
          </p:cNvPr>
          <p:cNvSpPr>
            <a:spLocks noGrp="1"/>
          </p:cNvSpPr>
          <p:nvPr>
            <p:ph type="title"/>
          </p:nvPr>
        </p:nvSpPr>
        <p:spPr>
          <a:xfrm>
            <a:off x="227610" y="382133"/>
            <a:ext cx="4023360" cy="1278219"/>
          </a:xfrm>
        </p:spPr>
        <p:txBody>
          <a:bodyPr vert="horz" lIns="91440" tIns="45720" rIns="91440" bIns="45720" rtlCol="0" anchor="b">
            <a:normAutofit/>
          </a:bodyPr>
          <a:lstStyle/>
          <a:p>
            <a:r>
              <a:rPr lang="en-US" sz="3800" b="1" dirty="0">
                <a:solidFill>
                  <a:schemeClr val="tx2"/>
                </a:solidFill>
              </a:rPr>
              <a:t>NOVELTY</a:t>
            </a:r>
            <a:endParaRPr lang="en-US" sz="3800" b="1" i="0" kern="1200" cap="all" baseline="0" dirty="0">
              <a:solidFill>
                <a:schemeClr val="tx2"/>
              </a:solidFill>
              <a:latin typeface="+mj-lt"/>
            </a:endParaRPr>
          </a:p>
        </p:txBody>
      </p:sp>
      <p:sp>
        <p:nvSpPr>
          <p:cNvPr id="3" name="TextBox 2">
            <a:extLst>
              <a:ext uri="{FF2B5EF4-FFF2-40B4-BE49-F238E27FC236}">
                <a16:creationId xmlns:a16="http://schemas.microsoft.com/office/drawing/2014/main" id="{2E2AA4E7-C04F-4E6A-9D08-BDDEC9648B37}"/>
              </a:ext>
            </a:extLst>
          </p:cNvPr>
          <p:cNvSpPr txBox="1"/>
          <p:nvPr/>
        </p:nvSpPr>
        <p:spPr>
          <a:xfrm>
            <a:off x="115229" y="2391937"/>
            <a:ext cx="11411792"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ea typeface="+mn-lt"/>
                <a:cs typeface="+mn-lt"/>
              </a:rPr>
              <a:t>The project will be scheduled into </a:t>
            </a:r>
            <a:r>
              <a:rPr lang="en-GB" sz="2000" b="1">
                <a:ea typeface="+mn-lt"/>
                <a:cs typeface="+mn-lt"/>
              </a:rPr>
              <a:t>5 </a:t>
            </a:r>
            <a:r>
              <a:rPr lang="en-GB" sz="2000">
                <a:ea typeface="+mn-lt"/>
                <a:cs typeface="+mn-lt"/>
              </a:rPr>
              <a:t>Modules:  -</a:t>
            </a:r>
            <a:endParaRPr lang="en-US" sz="2000"/>
          </a:p>
          <a:p>
            <a:r>
              <a:rPr lang="en-GB" sz="2000">
                <a:ea typeface="+mn-lt"/>
                <a:cs typeface="+mn-lt"/>
              </a:rPr>
              <a:t>• Cleaning, Refining and Pre-processing the Datasets</a:t>
            </a:r>
            <a:endParaRPr lang="en-GB" sz="2000"/>
          </a:p>
          <a:p>
            <a:r>
              <a:rPr lang="en-GB" sz="2000">
                <a:ea typeface="+mn-lt"/>
                <a:cs typeface="+mn-lt"/>
              </a:rPr>
              <a:t>• With the help of Coding Languages (Mainly Python with its libraries such as Pandas, NumPy, Matplotlib, SciPy etc.), data analysis will be performed accordingly.</a:t>
            </a:r>
            <a:endParaRPr lang="en-GB" sz="2000"/>
          </a:p>
          <a:p>
            <a:r>
              <a:rPr lang="en-GB" sz="2000">
                <a:ea typeface="+mn-lt"/>
                <a:cs typeface="+mn-lt"/>
              </a:rPr>
              <a:t>• Finding different kinds of patterns and trends as well as visualizing it in the various forms of  pictorial representation available in the Jupyter Notebook. </a:t>
            </a:r>
          </a:p>
          <a:p>
            <a:r>
              <a:rPr lang="en-GB" sz="2000">
                <a:ea typeface="+mn-lt"/>
                <a:cs typeface="+mn-lt"/>
              </a:rPr>
              <a:t>• Noting down the observations , conclusions(interpretations), analysis on predictions using regression and so on. </a:t>
            </a:r>
            <a:endParaRPr lang="en-GB" sz="2000"/>
          </a:p>
          <a:p>
            <a:r>
              <a:rPr lang="en-GB" sz="2000">
                <a:ea typeface="+mn-lt"/>
                <a:cs typeface="+mn-lt"/>
              </a:rPr>
              <a:t>• On the Final note, presenting the final review after the exploration of data analysis of the datasets chosen, respectively.</a:t>
            </a:r>
            <a:endParaRPr lang="en-GB" sz="2000"/>
          </a:p>
          <a:p>
            <a:endParaRPr lang="en-GB">
              <a:solidFill>
                <a:srgbClr val="FF0000"/>
              </a:solidFill>
            </a:endParaRPr>
          </a:p>
        </p:txBody>
      </p:sp>
    </p:spTree>
    <p:extLst>
      <p:ext uri="{BB962C8B-B14F-4D97-AF65-F5344CB8AC3E}">
        <p14:creationId xmlns:p14="http://schemas.microsoft.com/office/powerpoint/2010/main" val="24862957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A6E3E-4F32-656B-43AC-096DB85D5DAE}"/>
              </a:ext>
            </a:extLst>
          </p:cNvPr>
          <p:cNvSpPr>
            <a:spLocks noGrp="1"/>
          </p:cNvSpPr>
          <p:nvPr>
            <p:ph type="title"/>
          </p:nvPr>
        </p:nvSpPr>
        <p:spPr>
          <a:xfrm>
            <a:off x="684212" y="1039908"/>
            <a:ext cx="9221788" cy="5307104"/>
          </a:xfrm>
        </p:spPr>
        <p:txBody>
          <a:bodyPr>
            <a:normAutofit fontScale="90000"/>
          </a:bodyPr>
          <a:lstStyle/>
          <a:p>
            <a:pPr marL="63500">
              <a:lnSpc>
                <a:spcPct val="107000"/>
              </a:lnSpc>
              <a:spcAft>
                <a:spcPts val="800"/>
              </a:spcAft>
            </a:pPr>
            <a:r>
              <a:rPr lang="en-US" sz="1800" b="1" dirty="0">
                <a:effectLst/>
                <a:latin typeface="Times New Roman" panose="02020603050405020304" pitchFamily="18" charset="0"/>
                <a:ea typeface="Times New Roman" panose="02020603050405020304" pitchFamily="18" charset="0"/>
                <a:cs typeface="Cordia New" panose="020B0304020202020204" pitchFamily="34" charset="-34"/>
              </a:rPr>
              <a:t>From the Visualization we WILL gain a lot of Inferences. Like how each platform values movies more than tv shows. We also found that Amazon and Netflix has the biggest content library with Disney &amp; Hulu slowly building their catalogues. We also saw how US is the biggest producer of OTT Content with India coming at a close Second. We also inferred how the growth of OTT Content libraries has been meteoric in recent years, almost growing exponentially. We also saw the rating distribution between the OTTs and how they favor older teens/Adult markets as their main customer segment.</a:t>
            </a:r>
            <a:br>
              <a:rPr lang="en-IN" sz="1800" dirty="0">
                <a:effectLst/>
                <a:latin typeface="Calibri" panose="020F0502020204030204" pitchFamily="34" charset="0"/>
                <a:ea typeface="Calibri" panose="020F0502020204030204" pitchFamily="34" charset="0"/>
                <a:cs typeface="Cordia New" panose="020B0304020202020204" pitchFamily="34" charset="-34"/>
              </a:rPr>
            </a:br>
            <a:r>
              <a:rPr lang="en-US" sz="1800" b="1" dirty="0">
                <a:effectLst/>
                <a:latin typeface="Times New Roman" panose="02020603050405020304" pitchFamily="18" charset="0"/>
                <a:ea typeface="Times New Roman" panose="02020603050405020304" pitchFamily="18" charset="0"/>
                <a:cs typeface="Cordia New" panose="020B0304020202020204" pitchFamily="34" charset="-34"/>
              </a:rPr>
              <a:t> </a:t>
            </a:r>
            <a:br>
              <a:rPr lang="en-IN" sz="1800" dirty="0">
                <a:effectLst/>
                <a:latin typeface="Calibri" panose="020F0502020204030204" pitchFamily="34" charset="0"/>
                <a:ea typeface="Calibri" panose="020F0502020204030204" pitchFamily="34" charset="0"/>
                <a:cs typeface="Cordia New" panose="020B0304020202020204" pitchFamily="34" charset="-34"/>
              </a:rPr>
            </a:br>
            <a:r>
              <a:rPr lang="en-US" sz="1800" b="1" dirty="0">
                <a:effectLst/>
                <a:latin typeface="Times New Roman" panose="02020603050405020304" pitchFamily="18" charset="0"/>
                <a:ea typeface="Times New Roman" panose="02020603050405020304" pitchFamily="18" charset="0"/>
                <a:cs typeface="Cordia New" panose="020B0304020202020204" pitchFamily="34" charset="-34"/>
              </a:rPr>
              <a:t>Finally, we WILL created and tested the recommendation engine. We can see how such engines use clustering to reduce runtime dramatically while producing high quality results. This also highlights the importance of clustering data in large corporate environments like multinational OTT providers.</a:t>
            </a:r>
            <a:br>
              <a:rPr lang="en-IN" sz="1800" dirty="0">
                <a:effectLst/>
                <a:latin typeface="Calibri" panose="020F0502020204030204" pitchFamily="34" charset="0"/>
                <a:ea typeface="Calibri" panose="020F0502020204030204" pitchFamily="34" charset="0"/>
                <a:cs typeface="Cordia New" panose="020B0304020202020204" pitchFamily="34" charset="-34"/>
              </a:rPr>
            </a:br>
            <a:endParaRPr lang="en-IN" dirty="0"/>
          </a:p>
        </p:txBody>
      </p:sp>
      <p:sp>
        <p:nvSpPr>
          <p:cNvPr id="3" name="Content Placeholder 2">
            <a:extLst>
              <a:ext uri="{FF2B5EF4-FFF2-40B4-BE49-F238E27FC236}">
                <a16:creationId xmlns:a16="http://schemas.microsoft.com/office/drawing/2014/main" id="{7BCF27E5-BD5B-17A0-877F-E39F575D1E54}"/>
              </a:ext>
            </a:extLst>
          </p:cNvPr>
          <p:cNvSpPr>
            <a:spLocks noGrp="1"/>
          </p:cNvSpPr>
          <p:nvPr>
            <p:ph idx="1"/>
          </p:nvPr>
        </p:nvSpPr>
        <p:spPr>
          <a:xfrm>
            <a:off x="684212" y="125507"/>
            <a:ext cx="8534400" cy="914400"/>
          </a:xfrm>
        </p:spPr>
        <p:txBody>
          <a:bodyPr>
            <a:normAutofit/>
          </a:bodyPr>
          <a:lstStyle/>
          <a:p>
            <a:r>
              <a:rPr lang="en-US" sz="2800" b="1" dirty="0">
                <a:solidFill>
                  <a:schemeClr val="tx1">
                    <a:lumMod val="95000"/>
                  </a:schemeClr>
                </a:solidFill>
              </a:rPr>
              <a:t>CONCLUSION</a:t>
            </a:r>
            <a:endParaRPr lang="en-IN" sz="2800" b="1" dirty="0">
              <a:solidFill>
                <a:schemeClr val="tx1">
                  <a:lumMod val="95000"/>
                </a:schemeClr>
              </a:solidFill>
            </a:endParaRPr>
          </a:p>
        </p:txBody>
      </p:sp>
    </p:spTree>
    <p:extLst>
      <p:ext uri="{BB962C8B-B14F-4D97-AF65-F5344CB8AC3E}">
        <p14:creationId xmlns:p14="http://schemas.microsoft.com/office/powerpoint/2010/main" val="2977439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B8BE81-68FF-82B7-37B6-3B62E7A17A9D}"/>
              </a:ext>
            </a:extLst>
          </p:cNvPr>
          <p:cNvPicPr>
            <a:picLocks noChangeAspect="1"/>
          </p:cNvPicPr>
          <p:nvPr/>
        </p:nvPicPr>
        <p:blipFill>
          <a:blip r:embed="rId2"/>
          <a:stretch>
            <a:fillRect/>
          </a:stretch>
        </p:blipFill>
        <p:spPr>
          <a:xfrm>
            <a:off x="0" y="95250"/>
            <a:ext cx="12192000" cy="6667500"/>
          </a:xfrm>
          <a:prstGeom prst="rect">
            <a:avLst/>
          </a:prstGeom>
        </p:spPr>
      </p:pic>
    </p:spTree>
    <p:extLst>
      <p:ext uri="{BB962C8B-B14F-4D97-AF65-F5344CB8AC3E}">
        <p14:creationId xmlns:p14="http://schemas.microsoft.com/office/powerpoint/2010/main" val="3509429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2405D-B547-CF47-0D9A-3420B656A658}"/>
              </a:ext>
            </a:extLst>
          </p:cNvPr>
          <p:cNvSpPr>
            <a:spLocks noGrp="1"/>
          </p:cNvSpPr>
          <p:nvPr>
            <p:ph type="title"/>
          </p:nvPr>
        </p:nvSpPr>
        <p:spPr>
          <a:xfrm>
            <a:off x="684212" y="1272988"/>
            <a:ext cx="8534400" cy="4721412"/>
          </a:xfrm>
        </p:spPr>
        <p:txBody>
          <a:bodyPr>
            <a:normAutofit/>
          </a:bodyPr>
          <a:lstStyle/>
          <a:p>
            <a:r>
              <a:rPr lang="en-IN" sz="1100" dirty="0"/>
              <a:t>1. https://www.researchgate.net/publication/331966843_Content- Based_Movie_Recommendation_System_Using_Genre_Correlation#:~:text=A%20recommendation%20system%20is%20a,present%20in%20previously%20liked%20movies.</a:t>
            </a:r>
            <a:br>
              <a:rPr lang="en-IN" sz="1100" dirty="0"/>
            </a:br>
            <a:br>
              <a:rPr lang="en-IN" sz="1100" dirty="0"/>
            </a:br>
            <a:r>
              <a:rPr lang="en-IN" sz="1100" dirty="0"/>
              <a:t>2. https://ieeexplore.ieee.org/document/6382910</a:t>
            </a:r>
          </a:p>
        </p:txBody>
      </p:sp>
      <p:sp>
        <p:nvSpPr>
          <p:cNvPr id="3" name="Content Placeholder 2">
            <a:extLst>
              <a:ext uri="{FF2B5EF4-FFF2-40B4-BE49-F238E27FC236}">
                <a16:creationId xmlns:a16="http://schemas.microsoft.com/office/drawing/2014/main" id="{8F0B8DC5-A698-B7A4-3ED4-ADE61F2DDE3A}"/>
              </a:ext>
            </a:extLst>
          </p:cNvPr>
          <p:cNvSpPr>
            <a:spLocks noGrp="1"/>
          </p:cNvSpPr>
          <p:nvPr>
            <p:ph idx="1"/>
          </p:nvPr>
        </p:nvSpPr>
        <p:spPr>
          <a:xfrm>
            <a:off x="684212" y="143436"/>
            <a:ext cx="8534400" cy="1129552"/>
          </a:xfrm>
        </p:spPr>
        <p:txBody>
          <a:bodyPr/>
          <a:lstStyle/>
          <a:p>
            <a:r>
              <a:rPr lang="en-US" b="1" dirty="0">
                <a:solidFill>
                  <a:schemeClr val="tx1">
                    <a:lumMod val="95000"/>
                  </a:schemeClr>
                </a:solidFill>
                <a:latin typeface="Times New Roman" panose="02020603050405020304" pitchFamily="18" charset="0"/>
                <a:cs typeface="Times New Roman" panose="02020603050405020304" pitchFamily="18" charset="0"/>
              </a:rPr>
              <a:t>REFERENCE</a:t>
            </a:r>
            <a:endParaRPr lang="en-IN" b="1"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349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FCF1F252-7D8F-4289-B874-0E38346466D4}"/>
              </a:ext>
            </a:extLst>
          </p:cNvPr>
          <p:cNvPicPr>
            <a:picLocks noChangeAspect="1"/>
          </p:cNvPicPr>
          <p:nvPr/>
        </p:nvPicPr>
        <p:blipFill rotWithShape="1">
          <a:blip r:embed="rId2"/>
          <a:srcRect b="2712"/>
          <a:stretch/>
        </p:blipFill>
        <p:spPr>
          <a:xfrm>
            <a:off x="307775" y="261437"/>
            <a:ext cx="11576450" cy="6335126"/>
          </a:xfrm>
          <a:prstGeom prst="rect">
            <a:avLst/>
          </a:prstGeom>
        </p:spPr>
      </p:pic>
    </p:spTree>
    <p:extLst>
      <p:ext uri="{BB962C8B-B14F-4D97-AF65-F5344CB8AC3E}">
        <p14:creationId xmlns:p14="http://schemas.microsoft.com/office/powerpoint/2010/main" val="22754885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7D31"/>
        </a:solidFill>
        <a:effectLst/>
      </p:bgPr>
    </p:bg>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A1E8DCDC-1A98-4E1A-9D15-905EDFE860F2}"/>
              </a:ext>
            </a:extLst>
          </p:cNvPr>
          <p:cNvSpPr>
            <a:spLocks noGrp="1"/>
          </p:cNvSpPr>
          <p:nvPr>
            <p:ph type="subTitle" idx="1"/>
          </p:nvPr>
        </p:nvSpPr>
        <p:spPr>
          <a:xfrm>
            <a:off x="2089604" y="381132"/>
            <a:ext cx="6796414" cy="1077999"/>
          </a:xfrm>
        </p:spPr>
        <p:txBody>
          <a:bodyPr vert="horz" lIns="91440" tIns="45720" rIns="91440" bIns="45720" rtlCol="0" anchor="t">
            <a:normAutofit/>
          </a:bodyPr>
          <a:lstStyle/>
          <a:p>
            <a:pPr algn="r"/>
            <a:r>
              <a:rPr lang="en-GB" sz="2800" dirty="0">
                <a:solidFill>
                  <a:schemeClr val="accent2">
                    <a:lumMod val="75000"/>
                  </a:schemeClr>
                </a:solidFill>
                <a:cs typeface="Calibri"/>
              </a:rPr>
              <a:t>FOUNDATION OF Data Analysis (FDA)</a:t>
            </a:r>
            <a:endParaRPr lang="en-GB" sz="2800" dirty="0">
              <a:solidFill>
                <a:schemeClr val="accent2">
                  <a:lumMod val="75000"/>
                </a:schemeClr>
              </a:solidFill>
            </a:endParaRPr>
          </a:p>
        </p:txBody>
      </p:sp>
      <p:pic>
        <p:nvPicPr>
          <p:cNvPr id="4" name="Picture 4" descr="Shape&#10;&#10;Description automatically generated">
            <a:extLst>
              <a:ext uri="{FF2B5EF4-FFF2-40B4-BE49-F238E27FC236}">
                <a16:creationId xmlns:a16="http://schemas.microsoft.com/office/drawing/2014/main" id="{A46D0ABD-C8A6-453B-A35A-87AFEF55A292}"/>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b="5462"/>
          <a:stretch/>
        </p:blipFill>
        <p:spPr>
          <a:xfrm>
            <a:off x="5593094" y="2325722"/>
            <a:ext cx="6489452" cy="3667873"/>
          </a:xfrm>
          <a:prstGeom prst="rect">
            <a:avLst/>
          </a:prstGeom>
        </p:spPr>
      </p:pic>
      <p:sp>
        <p:nvSpPr>
          <p:cNvPr id="2" name="TextBox 1">
            <a:extLst>
              <a:ext uri="{FF2B5EF4-FFF2-40B4-BE49-F238E27FC236}">
                <a16:creationId xmlns:a16="http://schemas.microsoft.com/office/drawing/2014/main" id="{3EB41E52-4CCA-40FE-88F4-3DDF71E33A85}"/>
              </a:ext>
            </a:extLst>
          </p:cNvPr>
          <p:cNvSpPr txBox="1"/>
          <p:nvPr/>
        </p:nvSpPr>
        <p:spPr>
          <a:xfrm>
            <a:off x="576695" y="2299854"/>
            <a:ext cx="3990108"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chemeClr val="accent1">
                    <a:lumMod val="50000"/>
                  </a:schemeClr>
                </a:solidFill>
                <a:ea typeface="+mn-lt"/>
                <a:cs typeface="+mn-lt"/>
              </a:rPr>
              <a:t>Foundation of data analysis (FDA) is used by data scientists to analyse and investigate data sets and summarize their main characteristics, often employing data visualization methods. It helps determine how best to manipulate data sources to get the answers you need, making it easier for data scientists to discover patterns, spot anomalies, test a hypothesis, or check assumptions.</a:t>
            </a:r>
            <a:endParaRPr lang="en-US" dirty="0">
              <a:solidFill>
                <a:schemeClr val="accent1">
                  <a:lumMod val="50000"/>
                </a:schemeClr>
              </a:solidFill>
            </a:endParaRP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 calcmode="lin" valueType="num">
                                      <p:cBhvr>
                                        <p:cTn id="15" dur="1000" fill="hold"/>
                                        <p:tgtEl>
                                          <p:spTgt spid="2"/>
                                        </p:tgtEl>
                                        <p:attrNameLst>
                                          <p:attrName>style.rotation</p:attrName>
                                        </p:attrNameLst>
                                      </p:cBhvr>
                                      <p:tavLst>
                                        <p:tav tm="0">
                                          <p:val>
                                            <p:fltVal val="90"/>
                                          </p:val>
                                        </p:tav>
                                        <p:tav tm="100000">
                                          <p:val>
                                            <p:fltVal val="0"/>
                                          </p:val>
                                        </p:tav>
                                      </p:tavLst>
                                    </p:anim>
                                    <p:animEffect transition="in" filter="fade">
                                      <p:cBhvr>
                                        <p:cTn id="16" dur="1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heckerboard(across)">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een dialogue boxes">
            <a:extLst>
              <a:ext uri="{FF2B5EF4-FFF2-40B4-BE49-F238E27FC236}">
                <a16:creationId xmlns:a16="http://schemas.microsoft.com/office/drawing/2014/main" id="{B5B684EA-CD05-4523-9686-E0623F244B69}"/>
              </a:ext>
            </a:extLst>
          </p:cNvPr>
          <p:cNvPicPr>
            <a:picLocks noChangeAspect="1"/>
          </p:cNvPicPr>
          <p:nvPr/>
        </p:nvPicPr>
        <p:blipFill rotWithShape="1">
          <a:blip r:embed="rId2"/>
          <a:srcRect t="16699" b="15733"/>
          <a:stretch/>
        </p:blipFill>
        <p:spPr>
          <a:xfrm>
            <a:off x="20" y="10"/>
            <a:ext cx="12188932" cy="6857990"/>
          </a:xfrm>
          <a:prstGeom prst="rect">
            <a:avLst/>
          </a:prstGeom>
        </p:spPr>
      </p:pic>
      <p:sp>
        <p:nvSpPr>
          <p:cNvPr id="2" name="Title 1">
            <a:extLst>
              <a:ext uri="{FF2B5EF4-FFF2-40B4-BE49-F238E27FC236}">
                <a16:creationId xmlns:a16="http://schemas.microsoft.com/office/drawing/2014/main" id="{70C7A0E4-3050-4B01-AC95-88FD383CBC07}"/>
              </a:ext>
            </a:extLst>
          </p:cNvPr>
          <p:cNvSpPr>
            <a:spLocks noGrp="1"/>
          </p:cNvSpPr>
          <p:nvPr>
            <p:ph type="title"/>
          </p:nvPr>
        </p:nvSpPr>
        <p:spPr>
          <a:xfrm>
            <a:off x="672041" y="643467"/>
            <a:ext cx="5423954" cy="3340642"/>
          </a:xfrm>
        </p:spPr>
        <p:txBody>
          <a:bodyPr vert="horz" lIns="91440" tIns="45720" rIns="91440" bIns="45720" rtlCol="0" anchor="t">
            <a:normAutofit/>
          </a:bodyPr>
          <a:lstStyle/>
          <a:p>
            <a:r>
              <a:rPr lang="en-US" sz="6000" b="1" i="0" kern="1200" cap="all" baseline="0" dirty="0">
                <a:solidFill>
                  <a:schemeClr val="bg1"/>
                </a:solidFill>
                <a:latin typeface="+mj-lt"/>
                <a:ea typeface="+mj-ea"/>
                <a:cs typeface="+mj-cs"/>
              </a:rPr>
              <a:t>Talking Point (Topic)</a:t>
            </a:r>
          </a:p>
        </p:txBody>
      </p:sp>
      <p:sp>
        <p:nvSpPr>
          <p:cNvPr id="3" name="Content Placeholder 2">
            <a:extLst>
              <a:ext uri="{FF2B5EF4-FFF2-40B4-BE49-F238E27FC236}">
                <a16:creationId xmlns:a16="http://schemas.microsoft.com/office/drawing/2014/main" id="{E9AF7A05-4DD2-479C-AEBB-C1F228938B97}"/>
              </a:ext>
            </a:extLst>
          </p:cNvPr>
          <p:cNvSpPr>
            <a:spLocks noGrp="1"/>
          </p:cNvSpPr>
          <p:nvPr>
            <p:ph idx="1"/>
          </p:nvPr>
        </p:nvSpPr>
        <p:spPr>
          <a:xfrm>
            <a:off x="643466" y="4551036"/>
            <a:ext cx="3960116" cy="2023342"/>
          </a:xfrm>
        </p:spPr>
        <p:txBody>
          <a:bodyPr vert="horz" lIns="91440" tIns="45720" rIns="91440" bIns="45720" rtlCol="0" anchor="b">
            <a:normAutofit fontScale="77500" lnSpcReduction="20000"/>
          </a:bodyPr>
          <a:lstStyle/>
          <a:p>
            <a:pPr marL="0" indent="0">
              <a:buNone/>
            </a:pPr>
            <a:r>
              <a:rPr lang="en-IN" sz="6000" b="1" cap="all" dirty="0">
                <a:solidFill>
                  <a:schemeClr val="bg1"/>
                </a:solidFill>
                <a:latin typeface="+mj-lt"/>
                <a:ea typeface="+mj-ea"/>
                <a:cs typeface="+mj-cs"/>
              </a:rPr>
              <a:t>Streaming Content Dashboard</a:t>
            </a:r>
          </a:p>
          <a:p>
            <a:pPr marL="0" indent="0">
              <a:buNone/>
            </a:pPr>
            <a:endParaRPr lang="en-US" sz="2400" kern="1200" dirty="0">
              <a:solidFill>
                <a:schemeClr val="accent6">
                  <a:lumMod val="50000"/>
                </a:schemeClr>
              </a:solidFill>
              <a:latin typeface="+mn-lt"/>
            </a:endParaRPr>
          </a:p>
        </p:txBody>
      </p:sp>
    </p:spTree>
    <p:extLst>
      <p:ext uri="{BB962C8B-B14F-4D97-AF65-F5344CB8AC3E}">
        <p14:creationId xmlns:p14="http://schemas.microsoft.com/office/powerpoint/2010/main" val="42003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918AB-07D2-1049-A661-4C04EA26D454}"/>
              </a:ext>
            </a:extLst>
          </p:cNvPr>
          <p:cNvSpPr>
            <a:spLocks noGrp="1"/>
          </p:cNvSpPr>
          <p:nvPr>
            <p:ph type="title"/>
          </p:nvPr>
        </p:nvSpPr>
        <p:spPr/>
        <p:txBody>
          <a:bodyPr/>
          <a:lstStyle/>
          <a:p>
            <a:endParaRPr lang="en-IN"/>
          </a:p>
        </p:txBody>
      </p:sp>
      <p:pic>
        <p:nvPicPr>
          <p:cNvPr id="1026" name="Picture 2" descr="TV Shows Analysis: Netflix, Prime Video, Hulu and Disney">
            <a:extLst>
              <a:ext uri="{FF2B5EF4-FFF2-40B4-BE49-F238E27FC236}">
                <a16:creationId xmlns:a16="http://schemas.microsoft.com/office/drawing/2014/main" id="{DF4A0AE9-FD58-1A23-E21F-166A8C3587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8435"/>
            <a:ext cx="12192000" cy="6886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686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4" descr="Bubble sheet test paper and pencil">
            <a:extLst>
              <a:ext uri="{FF2B5EF4-FFF2-40B4-BE49-F238E27FC236}">
                <a16:creationId xmlns:a16="http://schemas.microsoft.com/office/drawing/2014/main" id="{438D3E5D-F645-4142-B3C6-3D80CF053B6F}"/>
              </a:ext>
            </a:extLst>
          </p:cNvPr>
          <p:cNvPicPr>
            <a:picLocks noChangeAspect="1"/>
          </p:cNvPicPr>
          <p:nvPr/>
        </p:nvPicPr>
        <p:blipFill rotWithShape="1">
          <a:blip r:embed="rId2"/>
          <a:srcRect t="5051" r="-2" b="8266"/>
          <a:stretch/>
        </p:blipFill>
        <p:spPr>
          <a:xfrm>
            <a:off x="20" y="10"/>
            <a:ext cx="12191980" cy="6857990"/>
          </a:xfrm>
          <a:prstGeom prst="rect">
            <a:avLst/>
          </a:prstGeom>
        </p:spPr>
      </p:pic>
      <p:sp>
        <p:nvSpPr>
          <p:cNvPr id="2" name="Title 1">
            <a:extLst>
              <a:ext uri="{FF2B5EF4-FFF2-40B4-BE49-F238E27FC236}">
                <a16:creationId xmlns:a16="http://schemas.microsoft.com/office/drawing/2014/main" id="{8370F814-1273-4CFF-BEAA-42C4FB594860}"/>
              </a:ext>
            </a:extLst>
          </p:cNvPr>
          <p:cNvSpPr>
            <a:spLocks noGrp="1"/>
          </p:cNvSpPr>
          <p:nvPr>
            <p:ph type="title"/>
          </p:nvPr>
        </p:nvSpPr>
        <p:spPr>
          <a:xfrm>
            <a:off x="420831" y="417512"/>
            <a:ext cx="4213860" cy="1240119"/>
          </a:xfrm>
        </p:spPr>
        <p:txBody>
          <a:bodyPr vert="horz" lIns="91440" tIns="45720" rIns="91440" bIns="45720" rtlCol="0" anchor="b">
            <a:normAutofit fontScale="90000"/>
          </a:bodyPr>
          <a:lstStyle/>
          <a:p>
            <a:r>
              <a:rPr lang="en-US" sz="4600" b="1" i="0" kern="1200" cap="all" baseline="0">
                <a:solidFill>
                  <a:schemeClr val="bg1"/>
                </a:solidFill>
                <a:latin typeface="+mj-lt"/>
                <a:ea typeface="+mj-ea"/>
                <a:cs typeface="+mj-cs"/>
              </a:rPr>
              <a:t>Problem Statement</a:t>
            </a:r>
          </a:p>
        </p:txBody>
      </p:sp>
      <p:sp>
        <p:nvSpPr>
          <p:cNvPr id="4" name="TextBox 3">
            <a:extLst>
              <a:ext uri="{FF2B5EF4-FFF2-40B4-BE49-F238E27FC236}">
                <a16:creationId xmlns:a16="http://schemas.microsoft.com/office/drawing/2014/main" id="{80D2EB8D-E6DD-425C-8912-77A81067F96A}"/>
              </a:ext>
            </a:extLst>
          </p:cNvPr>
          <p:cNvSpPr txBox="1"/>
          <p:nvPr/>
        </p:nvSpPr>
        <p:spPr>
          <a:xfrm>
            <a:off x="476250" y="2019300"/>
            <a:ext cx="631899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2060"/>
                </a:solidFill>
              </a:rPr>
              <a:t>Data visualization of the combined data from Netflix, Hulu, Disney Plus and Amazon Prime using K-Means and created a recommendation system to find similar movies to what the viewer has watched.</a:t>
            </a:r>
            <a:endParaRPr lang="en-GB" dirty="0">
              <a:solidFill>
                <a:srgbClr val="002060"/>
              </a:solidFill>
            </a:endParaRPr>
          </a:p>
        </p:txBody>
      </p:sp>
    </p:spTree>
    <p:extLst>
      <p:ext uri="{BB962C8B-B14F-4D97-AF65-F5344CB8AC3E}">
        <p14:creationId xmlns:p14="http://schemas.microsoft.com/office/powerpoint/2010/main" val="20144249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anim calcmode="lin" valueType="num">
                                      <p:cBhvr>
                                        <p:cTn id="13" dur="1000" fill="hold"/>
                                        <p:tgtEl>
                                          <p:spTgt spid="4"/>
                                        </p:tgtEl>
                                        <p:attrNameLst>
                                          <p:attrName>style.rotation</p:attrName>
                                        </p:attrNameLst>
                                      </p:cBhvr>
                                      <p:tavLst>
                                        <p:tav tm="0">
                                          <p:val>
                                            <p:fltVal val="90"/>
                                          </p:val>
                                        </p:tav>
                                        <p:tav tm="100000">
                                          <p:val>
                                            <p:fltVal val="0"/>
                                          </p:val>
                                        </p:tav>
                                      </p:tavLst>
                                    </p:anim>
                                    <p:animEffect transition="in" filter="fade">
                                      <p:cBhvr>
                                        <p:cTn id="1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4">
            <a:extLst>
              <a:ext uri="{FF2B5EF4-FFF2-40B4-BE49-F238E27FC236}">
                <a16:creationId xmlns:a16="http://schemas.microsoft.com/office/drawing/2014/main" id="{6A7F5202-B5E7-469B-8C90-C324016B84EF}"/>
              </a:ext>
            </a:extLst>
          </p:cNvPr>
          <p:cNvPicPr>
            <a:picLocks noChangeAspect="1"/>
          </p:cNvPicPr>
          <p:nvPr/>
        </p:nvPicPr>
        <p:blipFill rotWithShape="1">
          <a:blip r:embed="rId2"/>
          <a:srcRect/>
          <a:stretch/>
        </p:blipFill>
        <p:spPr>
          <a:xfrm>
            <a:off x="3" y="-22"/>
            <a:ext cx="12191997" cy="6858022"/>
          </a:xfrm>
          <a:prstGeom prst="rect">
            <a:avLst/>
          </a:prstGeom>
        </p:spPr>
      </p:pic>
      <p:sp>
        <p:nvSpPr>
          <p:cNvPr id="2" name="Title 1">
            <a:extLst>
              <a:ext uri="{FF2B5EF4-FFF2-40B4-BE49-F238E27FC236}">
                <a16:creationId xmlns:a16="http://schemas.microsoft.com/office/drawing/2014/main" id="{F8F6164B-E461-4A98-B45D-4C7D01934049}"/>
              </a:ext>
            </a:extLst>
          </p:cNvPr>
          <p:cNvSpPr>
            <a:spLocks noGrp="1"/>
          </p:cNvSpPr>
          <p:nvPr>
            <p:ph type="title"/>
          </p:nvPr>
        </p:nvSpPr>
        <p:spPr>
          <a:xfrm>
            <a:off x="744070" y="903396"/>
            <a:ext cx="11447930" cy="5856860"/>
          </a:xfrm>
        </p:spPr>
        <p:txBody>
          <a:bodyPr vert="horz" lIns="91440" tIns="45720" rIns="91440" bIns="45720" rtlCol="0" anchor="t">
            <a:normAutofit fontScale="90000"/>
          </a:bodyPr>
          <a:lstStyle/>
          <a:p>
            <a:br>
              <a:rPr lang="en-US" sz="3200" b="1" i="0" kern="1200" cap="all" baseline="0" dirty="0">
                <a:latin typeface="Calibri"/>
              </a:rPr>
            </a:br>
            <a:r>
              <a:rPr lang="en-US" b="1" dirty="0"/>
              <a:t>To create visualize various patterns and trend in OTT content from Netflix, Hulu, Amazon prime and Disney Plus.</a:t>
            </a:r>
            <a:br>
              <a:rPr lang="en-IN" dirty="0"/>
            </a:br>
            <a:r>
              <a:rPr lang="en-US" b="1" dirty="0"/>
              <a:t>Cleaning the dataset containing the data and pre-processing it.</a:t>
            </a:r>
            <a:br>
              <a:rPr lang="en-IN" dirty="0"/>
            </a:br>
            <a:r>
              <a:rPr lang="en-US" b="1" dirty="0"/>
              <a:t>Applying FDA to find Patterns in the data and visualize them.</a:t>
            </a:r>
            <a:br>
              <a:rPr lang="en-IN" dirty="0"/>
            </a:br>
            <a:r>
              <a:rPr lang="en-US" b="1" dirty="0"/>
              <a:t>To create interactive dashboard using </a:t>
            </a:r>
            <a:r>
              <a:rPr lang="en-US" b="1" dirty="0" err="1"/>
              <a:t>tableu</a:t>
            </a:r>
            <a:r>
              <a:rPr lang="en-US" b="1" dirty="0"/>
              <a:t> about OTT content from Netflix, Hulu, Amazon prime and Disney Plus</a:t>
            </a:r>
            <a:br>
              <a:rPr lang="en-IN" dirty="0"/>
            </a:br>
            <a:r>
              <a:rPr lang="en-US" b="1" dirty="0"/>
              <a:t>To create a Recommendation System</a:t>
            </a:r>
            <a:br>
              <a:rPr lang="en-IN" dirty="0"/>
            </a:br>
            <a:br>
              <a:rPr lang="en-US" dirty="0"/>
            </a:br>
            <a:br>
              <a:rPr lang="en-US" sz="2400" b="1" i="0" kern="1200" cap="all" baseline="0" dirty="0"/>
            </a:br>
            <a:endParaRPr lang="en-US" sz="2400" b="1" i="0" kern="1200" cap="all" baseline="0" dirty="0"/>
          </a:p>
        </p:txBody>
      </p:sp>
      <p:sp>
        <p:nvSpPr>
          <p:cNvPr id="4" name="TextBox 3">
            <a:extLst>
              <a:ext uri="{FF2B5EF4-FFF2-40B4-BE49-F238E27FC236}">
                <a16:creationId xmlns:a16="http://schemas.microsoft.com/office/drawing/2014/main" id="{25C4A827-971E-494B-A53C-64703E378908}"/>
              </a:ext>
            </a:extLst>
          </p:cNvPr>
          <p:cNvSpPr txBox="1"/>
          <p:nvPr/>
        </p:nvSpPr>
        <p:spPr>
          <a:xfrm>
            <a:off x="4506686" y="97744"/>
            <a:ext cx="3178628" cy="707886"/>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000" b="1" dirty="0">
                <a:latin typeface="Times New Roman"/>
                <a:cs typeface="Times New Roman"/>
              </a:rPr>
              <a:t>Objective</a:t>
            </a:r>
          </a:p>
        </p:txBody>
      </p:sp>
    </p:spTree>
    <p:extLst>
      <p:ext uri="{BB962C8B-B14F-4D97-AF65-F5344CB8AC3E}">
        <p14:creationId xmlns:p14="http://schemas.microsoft.com/office/powerpoint/2010/main" val="287063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5" presetClass="entr" presetSubtype="10" fill="hold" grpId="0" nodeType="withEffect">
                                  <p:stCondLst>
                                    <p:cond delay="100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financial graph">
            <a:extLst>
              <a:ext uri="{FF2B5EF4-FFF2-40B4-BE49-F238E27FC236}">
                <a16:creationId xmlns:a16="http://schemas.microsoft.com/office/drawing/2014/main" id="{9937F281-4811-4051-9BFE-62995633AE0F}"/>
              </a:ext>
            </a:extLst>
          </p:cNvPr>
          <p:cNvPicPr>
            <a:picLocks noChangeAspect="1"/>
          </p:cNvPicPr>
          <p:nvPr/>
        </p:nvPicPr>
        <p:blipFill rotWithShape="1">
          <a:blip r:embed="rId2">
            <a:alphaModFix amt="40000"/>
          </a:blip>
          <a:srcRect/>
          <a:stretch/>
        </p:blipFill>
        <p:spPr>
          <a:xfrm>
            <a:off x="-1" y="-126600"/>
            <a:ext cx="12191999" cy="6857990"/>
          </a:xfrm>
          <a:prstGeom prst="rect">
            <a:avLst/>
          </a:prstGeom>
        </p:spPr>
      </p:pic>
      <p:sp>
        <p:nvSpPr>
          <p:cNvPr id="4" name="TextBox 3">
            <a:extLst>
              <a:ext uri="{FF2B5EF4-FFF2-40B4-BE49-F238E27FC236}">
                <a16:creationId xmlns:a16="http://schemas.microsoft.com/office/drawing/2014/main" id="{73D99888-E516-4839-8B76-3C65E662A286}"/>
              </a:ext>
            </a:extLst>
          </p:cNvPr>
          <p:cNvSpPr txBox="1"/>
          <p:nvPr/>
        </p:nvSpPr>
        <p:spPr>
          <a:xfrm>
            <a:off x="161693" y="301082"/>
            <a:ext cx="996735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00CAF7"/>
                </a:solidFill>
                <a:latin typeface="Univers"/>
                <a:ea typeface="+mn-lt"/>
                <a:cs typeface="+mn-lt"/>
              </a:rPr>
              <a:t>DATASET SPECIFICATIONS AND ILLUSTRATION: -</a:t>
            </a:r>
            <a:endParaRPr lang="en-US" sz="2800" b="1">
              <a:solidFill>
                <a:srgbClr val="00CAF7"/>
              </a:solidFill>
              <a:latin typeface="Univers"/>
              <a:cs typeface="Times New Roman"/>
            </a:endParaRPr>
          </a:p>
        </p:txBody>
      </p:sp>
      <p:sp>
        <p:nvSpPr>
          <p:cNvPr id="7" name="TextBox 6">
            <a:extLst>
              <a:ext uri="{FF2B5EF4-FFF2-40B4-BE49-F238E27FC236}">
                <a16:creationId xmlns:a16="http://schemas.microsoft.com/office/drawing/2014/main" id="{7F24E36A-B1BC-455D-B48F-8EF0D868E366}"/>
              </a:ext>
            </a:extLst>
          </p:cNvPr>
          <p:cNvSpPr txBox="1"/>
          <p:nvPr/>
        </p:nvSpPr>
        <p:spPr>
          <a:xfrm>
            <a:off x="162297" y="983672"/>
            <a:ext cx="11570523"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accent6">
                    <a:lumMod val="20000"/>
                    <a:lumOff val="80000"/>
                  </a:schemeClr>
                </a:solidFill>
                <a:ea typeface="+mn-lt"/>
                <a:cs typeface="+mn-lt"/>
              </a:rPr>
              <a:t>Since our preferred domain is ‘Recommendation of movies across several OTT platforms' , our team has collectively decided to opt the datasets providing information about the details of variety of movies of different genres, title, director, cast, country, date released .These datasets are obtained from the open source "Kaggle" as guided by our "Hon'ble Ma'am", respectively. The dataset consist of categorical and numerical data. Altogether, there are nearly 40k observations approximately. Further, are the names of datasets we would like to be mentioned as follows: - </a:t>
            </a:r>
            <a:endParaRPr lang="en-US" sz="2400" dirty="0">
              <a:solidFill>
                <a:schemeClr val="accent6">
                  <a:lumMod val="20000"/>
                  <a:lumOff val="80000"/>
                </a:schemeClr>
              </a:solidFill>
            </a:endParaRPr>
          </a:p>
          <a:p>
            <a:endParaRPr lang="en-US" sz="1400" dirty="0">
              <a:solidFill>
                <a:schemeClr val="accent6">
                  <a:lumMod val="20000"/>
                  <a:lumOff val="80000"/>
                </a:schemeClr>
              </a:solidFill>
            </a:endParaRPr>
          </a:p>
          <a:p>
            <a:endParaRPr lang="en-US" sz="1600" b="1" dirty="0">
              <a:solidFill>
                <a:schemeClr val="accent6">
                  <a:lumMod val="20000"/>
                  <a:lumOff val="80000"/>
                </a:schemeClr>
              </a:solidFill>
            </a:endParaRPr>
          </a:p>
          <a:p>
            <a:pPr marL="285750" indent="-285750">
              <a:buFont typeface="Arial"/>
              <a:buChar char="•"/>
            </a:pPr>
            <a:endParaRPr lang="en-US" sz="1200" dirty="0">
              <a:solidFill>
                <a:schemeClr val="accent6">
                  <a:lumMod val="20000"/>
                  <a:lumOff val="80000"/>
                </a:schemeClr>
              </a:solidFill>
            </a:endParaRPr>
          </a:p>
          <a:p>
            <a:endParaRPr lang="en-US" dirty="0">
              <a:solidFill>
                <a:srgbClr val="000000"/>
              </a:solidFill>
            </a:endParaRPr>
          </a:p>
          <a:p>
            <a:endParaRPr lang="en-US" dirty="0">
              <a:solidFill>
                <a:srgbClr val="000000"/>
              </a:solidFill>
            </a:endParaRPr>
          </a:p>
        </p:txBody>
      </p:sp>
    </p:spTree>
    <p:extLst>
      <p:ext uri="{BB962C8B-B14F-4D97-AF65-F5344CB8AC3E}">
        <p14:creationId xmlns:p14="http://schemas.microsoft.com/office/powerpoint/2010/main" val="177328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fltVal val="0"/>
                                          </p:val>
                                        </p:tav>
                                        <p:tav tm="100000">
                                          <p:val>
                                            <p:strVal val="#ppt_w"/>
                                          </p:val>
                                        </p:tav>
                                      </p:tavLst>
                                    </p:anim>
                                    <p:anim calcmode="lin" valueType="num">
                                      <p:cBhvr>
                                        <p:cTn id="14" dur="1000" fill="hold"/>
                                        <p:tgtEl>
                                          <p:spTgt spid="7"/>
                                        </p:tgtEl>
                                        <p:attrNameLst>
                                          <p:attrName>ppt_h</p:attrName>
                                        </p:attrNameLst>
                                      </p:cBhvr>
                                      <p:tavLst>
                                        <p:tav tm="0">
                                          <p:val>
                                            <p:fltVal val="0"/>
                                          </p:val>
                                        </p:tav>
                                        <p:tav tm="100000">
                                          <p:val>
                                            <p:strVal val="#ppt_h"/>
                                          </p:val>
                                        </p:tav>
                                      </p:tavLst>
                                    </p:anim>
                                    <p:anim calcmode="lin" valueType="num">
                                      <p:cBhvr>
                                        <p:cTn id="15" dur="1000" fill="hold"/>
                                        <p:tgtEl>
                                          <p:spTgt spid="7"/>
                                        </p:tgtEl>
                                        <p:attrNameLst>
                                          <p:attrName>style.rotation</p:attrName>
                                        </p:attrNameLst>
                                      </p:cBhvr>
                                      <p:tavLst>
                                        <p:tav tm="0">
                                          <p:val>
                                            <p:fltVal val="90"/>
                                          </p:val>
                                        </p:tav>
                                        <p:tav tm="100000">
                                          <p:val>
                                            <p:fltVal val="0"/>
                                          </p:val>
                                        </p:tav>
                                      </p:tavLst>
                                    </p:anim>
                                    <p:animEffect transition="in" filter="fade">
                                      <p:cBhvr>
                                        <p:cTn id="1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7291D-4883-4B80-36E9-E07107F1172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1F7E0F9-FAE2-6EEC-7D21-1CAFCC168091}"/>
              </a:ext>
            </a:extLst>
          </p:cNvPr>
          <p:cNvPicPr>
            <a:picLocks noGrp="1" noChangeAspect="1"/>
          </p:cNvPicPr>
          <p:nvPr>
            <p:ph idx="1"/>
          </p:nvPr>
        </p:nvPicPr>
        <p:blipFill>
          <a:blip r:embed="rId2"/>
          <a:stretch>
            <a:fillRect/>
          </a:stretch>
        </p:blipFill>
        <p:spPr>
          <a:xfrm>
            <a:off x="68479" y="0"/>
            <a:ext cx="12055042" cy="6209602"/>
          </a:xfrm>
        </p:spPr>
      </p:pic>
      <p:sp>
        <p:nvSpPr>
          <p:cNvPr id="6" name="TextBox 5">
            <a:extLst>
              <a:ext uri="{FF2B5EF4-FFF2-40B4-BE49-F238E27FC236}">
                <a16:creationId xmlns:a16="http://schemas.microsoft.com/office/drawing/2014/main" id="{2D16F598-D902-7F69-D4D6-D77447FCCFBF}"/>
              </a:ext>
            </a:extLst>
          </p:cNvPr>
          <p:cNvSpPr txBox="1"/>
          <p:nvPr/>
        </p:nvSpPr>
        <p:spPr>
          <a:xfrm>
            <a:off x="1855694" y="6284259"/>
            <a:ext cx="7449671" cy="369332"/>
          </a:xfrm>
          <a:prstGeom prst="rect">
            <a:avLst/>
          </a:prstGeom>
          <a:noFill/>
        </p:spPr>
        <p:txBody>
          <a:bodyPr wrap="square" rtlCol="0">
            <a:spAutoFit/>
          </a:bodyPr>
          <a:lstStyle/>
          <a:p>
            <a:pPr algn="ctr"/>
            <a:r>
              <a:rPr lang="en-US" dirty="0">
                <a:solidFill>
                  <a:schemeClr val="bg1">
                    <a:lumMod val="95000"/>
                    <a:lumOff val="5000"/>
                  </a:schemeClr>
                </a:solidFill>
              </a:rPr>
              <a:t>NETFLIX DATASET CONSISTING OF 8808 OBSERVATIONS</a:t>
            </a:r>
            <a:endParaRPr lang="en-IN" dirty="0">
              <a:solidFill>
                <a:schemeClr val="bg1">
                  <a:lumMod val="95000"/>
                  <a:lumOff val="5000"/>
                </a:schemeClr>
              </a:solidFill>
            </a:endParaRPr>
          </a:p>
        </p:txBody>
      </p:sp>
    </p:spTree>
    <p:extLst>
      <p:ext uri="{BB962C8B-B14F-4D97-AF65-F5344CB8AC3E}">
        <p14:creationId xmlns:p14="http://schemas.microsoft.com/office/powerpoint/2010/main" val="2899319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4D3C3-1319-A55A-7522-483063FA586B}"/>
              </a:ext>
            </a:extLst>
          </p:cNvPr>
          <p:cNvSpPr>
            <a:spLocks noGrp="1"/>
          </p:cNvSpPr>
          <p:nvPr>
            <p:ph type="title"/>
          </p:nvPr>
        </p:nvSpPr>
        <p:spPr>
          <a:xfrm>
            <a:off x="684211" y="5728447"/>
            <a:ext cx="9060423" cy="887506"/>
          </a:xfrm>
        </p:spPr>
        <p:txBody>
          <a:bodyPr>
            <a:normAutofit/>
          </a:bodyPr>
          <a:lstStyle/>
          <a:p>
            <a:pPr algn="ctr"/>
            <a:r>
              <a:rPr lang="en-US" sz="2400" dirty="0">
                <a:solidFill>
                  <a:schemeClr val="bg1">
                    <a:lumMod val="95000"/>
                    <a:lumOff val="5000"/>
                  </a:schemeClr>
                </a:solidFill>
              </a:rPr>
              <a:t>AMAZON PRIME DATASET CONSISTING OF 9669 OBSERVATIONS </a:t>
            </a:r>
            <a:endParaRPr lang="en-IN" sz="2400" dirty="0">
              <a:solidFill>
                <a:schemeClr val="bg1">
                  <a:lumMod val="95000"/>
                  <a:lumOff val="5000"/>
                </a:schemeClr>
              </a:solidFill>
            </a:endParaRPr>
          </a:p>
        </p:txBody>
      </p:sp>
      <p:pic>
        <p:nvPicPr>
          <p:cNvPr id="5" name="Content Placeholder 4">
            <a:extLst>
              <a:ext uri="{FF2B5EF4-FFF2-40B4-BE49-F238E27FC236}">
                <a16:creationId xmlns:a16="http://schemas.microsoft.com/office/drawing/2014/main" id="{CD7EE17A-4141-C2C3-30A9-42AD96AE5515}"/>
              </a:ext>
            </a:extLst>
          </p:cNvPr>
          <p:cNvPicPr>
            <a:picLocks noGrp="1" noChangeAspect="1"/>
          </p:cNvPicPr>
          <p:nvPr>
            <p:ph idx="1"/>
          </p:nvPr>
        </p:nvPicPr>
        <p:blipFill>
          <a:blip r:embed="rId2"/>
          <a:stretch>
            <a:fillRect/>
          </a:stretch>
        </p:blipFill>
        <p:spPr>
          <a:xfrm>
            <a:off x="225083" y="-6418"/>
            <a:ext cx="11830929" cy="5563156"/>
          </a:xfrm>
        </p:spPr>
      </p:pic>
    </p:spTree>
    <p:extLst>
      <p:ext uri="{BB962C8B-B14F-4D97-AF65-F5344CB8AC3E}">
        <p14:creationId xmlns:p14="http://schemas.microsoft.com/office/powerpoint/2010/main" val="109640544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75</TotalTime>
  <Words>866</Words>
  <Application>Microsoft Office PowerPoint</Application>
  <PresentationFormat>Widescreen</PresentationFormat>
  <Paragraphs>35</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Algerian</vt:lpstr>
      <vt:lpstr>Arial</vt:lpstr>
      <vt:lpstr>Calibri</vt:lpstr>
      <vt:lpstr>Century Gothic</vt:lpstr>
      <vt:lpstr>charter</vt:lpstr>
      <vt:lpstr>Times New Roman</vt:lpstr>
      <vt:lpstr>Univers</vt:lpstr>
      <vt:lpstr>Wingdings 3</vt:lpstr>
      <vt:lpstr>Slice</vt:lpstr>
      <vt:lpstr>FOUNDATION OF data analysis      REVIEW 1  </vt:lpstr>
      <vt:lpstr>PowerPoint Presentation</vt:lpstr>
      <vt:lpstr>Talking Point (Topic)</vt:lpstr>
      <vt:lpstr>PowerPoint Presentation</vt:lpstr>
      <vt:lpstr>Problem Statement</vt:lpstr>
      <vt:lpstr> To create visualize various patterns and trend in OTT content from Netflix, Hulu, Amazon prime and Disney Plus. Cleaning the dataset containing the data and pre-processing it. Applying FDA to find Patterns in the data and visualize them. To create interactive dashboard using tableu about OTT content from Netflix, Hulu, Amazon prime and Disney Plus To create a Recommendation System   </vt:lpstr>
      <vt:lpstr>PowerPoint Presentation</vt:lpstr>
      <vt:lpstr>PowerPoint Presentation</vt:lpstr>
      <vt:lpstr>AMAZON PRIME DATASET CONSISTING OF 9669 OBSERVATIONS </vt:lpstr>
      <vt:lpstr>DISNEY PLUS HOTSTAR DATASET CONSISTING OF 1451 OBSERVATIONS</vt:lpstr>
      <vt:lpstr>HULU DATASET CONSISTING OF 3074 OBSERVATIONS </vt:lpstr>
      <vt:lpstr>Matrix factorization is a class of collaborative filtering algorithms used in recommender systems. This family of methods became widely known during the Netflix prize challenge due to how effective it was. Matrix factorization algorithms work by decomposing the user-movie interaction matrix into the product of two lower dimensionality rectangular matrices, say U and M. The decomposition is done in such a way that the product results in almost similar values to the user-movie interaction matrix. Here, U represents the user matrix, M represents the movie matrix, n is the number of users, and m is the number of movies. </vt:lpstr>
      <vt:lpstr>NOVELTY</vt:lpstr>
      <vt:lpstr>From the Visualization we WILL gain a lot of Inferences. Like how each platform values movies more than tv shows. We also found that Amazon and Netflix has the biggest content library with Disney &amp; Hulu slowly building their catalogues. We also saw how US is the biggest producer of OTT Content with India coming at a close Second. We also inferred how the growth of OTT Content libraries has been meteoric in recent years, almost growing exponentially. We also saw the rating distribution between the OTTs and how they favor older teens/Adult markets as their main customer segment.   Finally, we WILL created and tested the recommendation engine. We can see how such engines use clustering to reduce runtime dramatically while producing high quality results. This also highlights the importance of clustering data in large corporate environments like multinational OTT providers. </vt:lpstr>
      <vt:lpstr>PowerPoint Presentation</vt:lpstr>
      <vt:lpstr>1. https://www.researchgate.net/publication/331966843_Content- Based_Movie_Recommendation_System_Using_Genre_Correlation#:~:text=A%20recommendation%20system%20is%20a,present%20in%20previously%20liked%20movies.  2. https://ieeexplore.ieee.org/document/6382910</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Akshit Jain</cp:lastModifiedBy>
  <cp:revision>60</cp:revision>
  <dcterms:created xsi:type="dcterms:W3CDTF">2022-02-23T09:38:49Z</dcterms:created>
  <dcterms:modified xsi:type="dcterms:W3CDTF">2022-08-22T18:03:04Z</dcterms:modified>
</cp:coreProperties>
</file>