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5"/>
  </p:notesMasterIdLst>
  <p:sldIdLst>
    <p:sldId id="256" r:id="rId2"/>
    <p:sldId id="257" r:id="rId3"/>
    <p:sldId id="297" r:id="rId4"/>
    <p:sldId id="298" r:id="rId5"/>
    <p:sldId id="312" r:id="rId6"/>
    <p:sldId id="299" r:id="rId7"/>
    <p:sldId id="300" r:id="rId8"/>
    <p:sldId id="301" r:id="rId9"/>
    <p:sldId id="313" r:id="rId10"/>
    <p:sldId id="314" r:id="rId11"/>
    <p:sldId id="266" r:id="rId12"/>
    <p:sldId id="302" r:id="rId13"/>
    <p:sldId id="303" r:id="rId14"/>
    <p:sldId id="304" r:id="rId15"/>
    <p:sldId id="305" r:id="rId16"/>
    <p:sldId id="306" r:id="rId17"/>
    <p:sldId id="307" r:id="rId18"/>
    <p:sldId id="308" r:id="rId19"/>
    <p:sldId id="309" r:id="rId20"/>
    <p:sldId id="310" r:id="rId21"/>
    <p:sldId id="311" r:id="rId22"/>
    <p:sldId id="315" r:id="rId23"/>
    <p:sldId id="316" r:id="rId24"/>
  </p:sldIdLst>
  <p:sldSz cx="9144000" cy="5143500" type="screen16x9"/>
  <p:notesSz cx="6858000" cy="9144000"/>
  <p:embeddedFontLst>
    <p:embeddedFont>
      <p:font typeface="Antonio" panose="020B0604020202020204" charset="0"/>
      <p:regular r:id="rId26"/>
      <p:bold r:id="rId27"/>
    </p:embeddedFont>
    <p:embeddedFont>
      <p:font typeface="Bebas Neue" panose="020B0606020202050201" pitchFamily="34" charset="0"/>
      <p:regular r:id="rId28"/>
    </p:embeddedFont>
    <p:embeddedFont>
      <p:font typeface="Calibri" panose="020F0502020204030204" pitchFamily="34" charset="0"/>
      <p:regular r:id="rId29"/>
      <p:bold r:id="rId30"/>
      <p:italic r:id="rId31"/>
      <p:boldItalic r:id="rId32"/>
    </p:embeddedFont>
    <p:embeddedFont>
      <p:font typeface="Space Mono" panose="020B0604020202020204" charset="0"/>
      <p:regular r:id="rId33"/>
      <p:bold r:id="rId34"/>
      <p:italic r:id="rId35"/>
      <p:boldItalic r:id="rId36"/>
    </p:embeddedFont>
    <p:embeddedFont>
      <p:font typeface="Univers" panose="020B0503020202020204" pitchFamily="3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ash Raj" initials="AR" lastIdx="1" clrIdx="0">
    <p:extLst>
      <p:ext uri="{19B8F6BF-5375-455C-9EA6-DF929625EA0E}">
        <p15:presenceInfo xmlns:p15="http://schemas.microsoft.com/office/powerpoint/2012/main" userId="117c27bd4b65d7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7F1F5E-F455-49BA-BECB-98B5159BE610}">
  <a:tblStyle styleId="{B77F1F5E-F455-49BA-BECB-98B5159BE6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32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1-04T11:21:08.034"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739a8fccaa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739a8fccaa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4ced97b398_2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4ced97b398_2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93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4ced97b398_2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4ced97b398_2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2792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4ced97b398_2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4ced97b398_2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730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4ced97b398_2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4ced97b398_2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4310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4ced97b398_2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4ced97b398_2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470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4ced97b398_2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4ced97b398_2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573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4ced97b398_2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4ced97b398_2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1425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4ced97b398_2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4ced97b398_2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8205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4ced97b398_2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4ced97b398_2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955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739a8fccaa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739a8fcca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739a8fccaa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739a8fcca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924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739a8fccaa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739a8fcca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8576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739a8fccaa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739a8fcca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725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739a8fccaa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739a8fcca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147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739a8fccaa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739a8fcca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6544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4ced97b398_2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4ced97b398_2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4ced97b398_2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4ced97b398_2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0929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52225" y="1658932"/>
            <a:ext cx="4371300" cy="17013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5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252225" y="3360280"/>
            <a:ext cx="2646600" cy="59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0"/>
            <a:ext cx="5943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386750" y="0"/>
            <a:ext cx="2757300" cy="275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 name="Google Shape;13;p2"/>
          <p:cNvCxnSpPr/>
          <p:nvPr/>
        </p:nvCxnSpPr>
        <p:spPr>
          <a:xfrm rot="10800000" flipH="1">
            <a:off x="7885900" y="4639800"/>
            <a:ext cx="1260000" cy="503700"/>
          </a:xfrm>
          <a:prstGeom prst="bentConnector3">
            <a:avLst>
              <a:gd name="adj1" fmla="val 22"/>
            </a:avLst>
          </a:prstGeom>
          <a:noFill/>
          <a:ln w="19050" cap="flat" cmpd="sng">
            <a:solidFill>
              <a:schemeClr val="dk1"/>
            </a:solidFill>
            <a:prstDash val="lgDash"/>
            <a:round/>
            <a:headEnd type="none" w="med" len="med"/>
            <a:tailEnd type="none" w="med" len="med"/>
          </a:ln>
        </p:spPr>
      </p:cxnSp>
      <p:grpSp>
        <p:nvGrpSpPr>
          <p:cNvPr id="14" name="Google Shape;14;p2"/>
          <p:cNvGrpSpPr/>
          <p:nvPr/>
        </p:nvGrpSpPr>
        <p:grpSpPr>
          <a:xfrm>
            <a:off x="493528" y="313432"/>
            <a:ext cx="443148" cy="443148"/>
            <a:chOff x="2787725" y="238125"/>
            <a:chExt cx="513200" cy="513200"/>
          </a:xfrm>
        </p:grpSpPr>
        <p:sp>
          <p:nvSpPr>
            <p:cNvPr id="15" name="Google Shape;15;p2"/>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a:off x="-126975" y="4519650"/>
            <a:ext cx="262800" cy="262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7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41"/>
        <p:cNvGrpSpPr/>
        <p:nvPr/>
      </p:nvGrpSpPr>
      <p:grpSpPr>
        <a:xfrm>
          <a:off x="0" y="0"/>
          <a:ext cx="0" cy="0"/>
          <a:chOff x="0" y="0"/>
          <a:chExt cx="0" cy="0"/>
        </a:xfrm>
      </p:grpSpPr>
      <p:sp>
        <p:nvSpPr>
          <p:cNvPr id="242" name="Google Shape;242;p20"/>
          <p:cNvSpPr txBox="1">
            <a:spLocks noGrp="1"/>
          </p:cNvSpPr>
          <p:nvPr>
            <p:ph type="subTitle" idx="1"/>
          </p:nvPr>
        </p:nvSpPr>
        <p:spPr>
          <a:xfrm>
            <a:off x="1005864" y="1430275"/>
            <a:ext cx="3579600" cy="4977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a:solidFill>
                  <a:schemeClr val="dk1"/>
                </a:solidFill>
                <a:highlight>
                  <a:schemeClr val="accent3"/>
                </a:highlight>
                <a:latin typeface="Antonio"/>
                <a:ea typeface="Antonio"/>
                <a:cs typeface="Antonio"/>
                <a:sym typeface="Antoni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3" name="Google Shape;243;p20"/>
          <p:cNvSpPr txBox="1">
            <a:spLocks noGrp="1"/>
          </p:cNvSpPr>
          <p:nvPr>
            <p:ph type="subTitle" idx="2"/>
          </p:nvPr>
        </p:nvSpPr>
        <p:spPr>
          <a:xfrm>
            <a:off x="1005850" y="1927975"/>
            <a:ext cx="3579600" cy="60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4" name="Google Shape;244;p20"/>
          <p:cNvSpPr txBox="1">
            <a:spLocks noGrp="1"/>
          </p:cNvSpPr>
          <p:nvPr>
            <p:ph type="title"/>
          </p:nvPr>
        </p:nvSpPr>
        <p:spPr>
          <a:xfrm>
            <a:off x="1005850" y="535000"/>
            <a:ext cx="7423200" cy="638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2pPr>
            <a:lvl3pPr lvl="2"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3pPr>
            <a:lvl4pPr lvl="3"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4pPr>
            <a:lvl5pPr lvl="4"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5pPr>
            <a:lvl6pPr lvl="5"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6pPr>
            <a:lvl7pPr lvl="6"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7pPr>
            <a:lvl8pPr lvl="7"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8pPr>
            <a:lvl9pPr lvl="8"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9pPr>
          </a:lstStyle>
          <a:p>
            <a:endParaRPr/>
          </a:p>
        </p:txBody>
      </p:sp>
      <p:sp>
        <p:nvSpPr>
          <p:cNvPr id="245" name="Google Shape;245;p20"/>
          <p:cNvSpPr/>
          <p:nvPr/>
        </p:nvSpPr>
        <p:spPr>
          <a:xfrm>
            <a:off x="0" y="0"/>
            <a:ext cx="594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0"/>
          <p:cNvSpPr txBox="1">
            <a:spLocks noGrp="1"/>
          </p:cNvSpPr>
          <p:nvPr>
            <p:ph type="subTitle" idx="3"/>
          </p:nvPr>
        </p:nvSpPr>
        <p:spPr>
          <a:xfrm>
            <a:off x="4849305" y="1430275"/>
            <a:ext cx="3579600" cy="4977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a:solidFill>
                  <a:schemeClr val="dk1"/>
                </a:solidFill>
                <a:highlight>
                  <a:schemeClr val="accent3"/>
                </a:highlight>
                <a:latin typeface="Antonio"/>
                <a:ea typeface="Antonio"/>
                <a:cs typeface="Antonio"/>
                <a:sym typeface="Antoni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7" name="Google Shape;247;p20"/>
          <p:cNvSpPr txBox="1">
            <a:spLocks noGrp="1"/>
          </p:cNvSpPr>
          <p:nvPr>
            <p:ph type="subTitle" idx="4"/>
          </p:nvPr>
        </p:nvSpPr>
        <p:spPr>
          <a:xfrm>
            <a:off x="4849291" y="1927975"/>
            <a:ext cx="3579600" cy="60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8" name="Google Shape;248;p20"/>
          <p:cNvSpPr txBox="1">
            <a:spLocks noGrp="1"/>
          </p:cNvSpPr>
          <p:nvPr>
            <p:ph type="subTitle" idx="5"/>
          </p:nvPr>
        </p:nvSpPr>
        <p:spPr>
          <a:xfrm>
            <a:off x="1005864" y="2861700"/>
            <a:ext cx="3579600" cy="4977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a:solidFill>
                  <a:schemeClr val="dk1"/>
                </a:solidFill>
                <a:highlight>
                  <a:schemeClr val="accent3"/>
                </a:highlight>
                <a:latin typeface="Antonio"/>
                <a:ea typeface="Antonio"/>
                <a:cs typeface="Antonio"/>
                <a:sym typeface="Antoni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9" name="Google Shape;249;p20"/>
          <p:cNvSpPr txBox="1">
            <a:spLocks noGrp="1"/>
          </p:cNvSpPr>
          <p:nvPr>
            <p:ph type="subTitle" idx="6"/>
          </p:nvPr>
        </p:nvSpPr>
        <p:spPr>
          <a:xfrm>
            <a:off x="1005850" y="3359400"/>
            <a:ext cx="3579600" cy="60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0" name="Google Shape;250;p20"/>
          <p:cNvSpPr txBox="1">
            <a:spLocks noGrp="1"/>
          </p:cNvSpPr>
          <p:nvPr>
            <p:ph type="subTitle" idx="7"/>
          </p:nvPr>
        </p:nvSpPr>
        <p:spPr>
          <a:xfrm>
            <a:off x="4849305" y="2861700"/>
            <a:ext cx="3579600" cy="4977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a:solidFill>
                  <a:schemeClr val="dk1"/>
                </a:solidFill>
                <a:highlight>
                  <a:schemeClr val="accent3"/>
                </a:highlight>
                <a:latin typeface="Antonio"/>
                <a:ea typeface="Antonio"/>
                <a:cs typeface="Antonio"/>
                <a:sym typeface="Antoni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51" name="Google Shape;251;p20"/>
          <p:cNvSpPr txBox="1">
            <a:spLocks noGrp="1"/>
          </p:cNvSpPr>
          <p:nvPr>
            <p:ph type="subTitle" idx="8"/>
          </p:nvPr>
        </p:nvSpPr>
        <p:spPr>
          <a:xfrm>
            <a:off x="4849291" y="3359400"/>
            <a:ext cx="3579600" cy="60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252" name="Google Shape;252;p20"/>
          <p:cNvGrpSpPr/>
          <p:nvPr/>
        </p:nvGrpSpPr>
        <p:grpSpPr>
          <a:xfrm>
            <a:off x="8167888" y="372808"/>
            <a:ext cx="1116400" cy="1104975"/>
            <a:chOff x="7023100" y="1097275"/>
            <a:chExt cx="1116400" cy="1104975"/>
          </a:xfrm>
        </p:grpSpPr>
        <p:cxnSp>
          <p:nvCxnSpPr>
            <p:cNvPr id="253" name="Google Shape;253;p20"/>
            <p:cNvCxnSpPr/>
            <p:nvPr/>
          </p:nvCxnSpPr>
          <p:spPr>
            <a:xfrm>
              <a:off x="7023100" y="1097275"/>
              <a:ext cx="739200" cy="3657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254" name="Google Shape;254;p20"/>
            <p:cNvCxnSpPr/>
            <p:nvPr/>
          </p:nvCxnSpPr>
          <p:spPr>
            <a:xfrm rot="-5400000" flipH="1">
              <a:off x="7581350" y="1644100"/>
              <a:ext cx="739200" cy="377100"/>
            </a:xfrm>
            <a:prstGeom prst="bentConnector3">
              <a:avLst>
                <a:gd name="adj1" fmla="val 50000"/>
              </a:avLst>
            </a:prstGeom>
            <a:noFill/>
            <a:ln w="19050" cap="flat" cmpd="sng">
              <a:solidFill>
                <a:schemeClr val="dk1"/>
              </a:solidFill>
              <a:prstDash val="lgDash"/>
              <a:round/>
              <a:headEnd type="none" w="med" len="med"/>
              <a:tailEnd type="none" w="med" len="med"/>
            </a:ln>
          </p:spPr>
        </p:cxnSp>
      </p:grpSp>
      <p:sp>
        <p:nvSpPr>
          <p:cNvPr id="255" name="Google Shape;255;p20"/>
          <p:cNvSpPr/>
          <p:nvPr/>
        </p:nvSpPr>
        <p:spPr>
          <a:xfrm>
            <a:off x="8576250" y="286892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6" name="Google Shape;256;p20"/>
          <p:cNvCxnSpPr/>
          <p:nvPr/>
        </p:nvCxnSpPr>
        <p:spPr>
          <a:xfrm>
            <a:off x="-12" y="4821875"/>
            <a:ext cx="1996500" cy="1021200"/>
          </a:xfrm>
          <a:prstGeom prst="bentConnector3">
            <a:avLst>
              <a:gd name="adj1" fmla="val 155376"/>
            </a:avLst>
          </a:prstGeom>
          <a:noFill/>
          <a:ln w="19050" cap="flat" cmpd="sng">
            <a:solidFill>
              <a:schemeClr val="dk1"/>
            </a:solidFill>
            <a:prstDash val="lgDash"/>
            <a:round/>
            <a:headEnd type="none" w="med" len="med"/>
            <a:tailEnd type="none" w="med" len="med"/>
          </a:ln>
        </p:spPr>
      </p:cxnSp>
      <p:sp>
        <p:nvSpPr>
          <p:cNvPr id="257" name="Google Shape;257;p20"/>
          <p:cNvSpPr/>
          <p:nvPr/>
        </p:nvSpPr>
        <p:spPr>
          <a:xfrm>
            <a:off x="410375" y="272200"/>
            <a:ext cx="262800" cy="262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78"/>
        <p:cNvGrpSpPr/>
        <p:nvPr/>
      </p:nvGrpSpPr>
      <p:grpSpPr>
        <a:xfrm>
          <a:off x="0" y="0"/>
          <a:ext cx="0" cy="0"/>
          <a:chOff x="0" y="0"/>
          <a:chExt cx="0" cy="0"/>
        </a:xfrm>
      </p:grpSpPr>
      <p:sp>
        <p:nvSpPr>
          <p:cNvPr id="279" name="Google Shape;279;p22"/>
          <p:cNvSpPr/>
          <p:nvPr/>
        </p:nvSpPr>
        <p:spPr>
          <a:xfrm>
            <a:off x="0" y="0"/>
            <a:ext cx="5943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22"/>
          <p:cNvCxnSpPr/>
          <p:nvPr/>
        </p:nvCxnSpPr>
        <p:spPr>
          <a:xfrm rot="10800000">
            <a:off x="100" y="4517400"/>
            <a:ext cx="1505700" cy="626100"/>
          </a:xfrm>
          <a:prstGeom prst="bentConnector3">
            <a:avLst>
              <a:gd name="adj1" fmla="val 526"/>
            </a:avLst>
          </a:prstGeom>
          <a:noFill/>
          <a:ln w="19050" cap="flat" cmpd="sng">
            <a:solidFill>
              <a:schemeClr val="dk1"/>
            </a:solidFill>
            <a:prstDash val="lgDash"/>
            <a:round/>
            <a:headEnd type="none" w="med" len="med"/>
            <a:tailEnd type="none" w="med" len="med"/>
          </a:ln>
        </p:spPr>
      </p:cxnSp>
      <p:sp>
        <p:nvSpPr>
          <p:cNvPr id="281" name="Google Shape;281;p22"/>
          <p:cNvSpPr/>
          <p:nvPr/>
        </p:nvSpPr>
        <p:spPr>
          <a:xfrm>
            <a:off x="7544088" y="3875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 name="Google Shape;282;p22"/>
          <p:cNvGrpSpPr/>
          <p:nvPr/>
        </p:nvGrpSpPr>
        <p:grpSpPr>
          <a:xfrm>
            <a:off x="8256778" y="1069432"/>
            <a:ext cx="443148" cy="443148"/>
            <a:chOff x="2787725" y="238125"/>
            <a:chExt cx="513200" cy="513200"/>
          </a:xfrm>
        </p:grpSpPr>
        <p:sp>
          <p:nvSpPr>
            <p:cNvPr id="283" name="Google Shape;283;p22"/>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2"/>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2"/>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87"/>
        <p:cNvGrpSpPr/>
        <p:nvPr/>
      </p:nvGrpSpPr>
      <p:grpSpPr>
        <a:xfrm>
          <a:off x="0" y="0"/>
          <a:ext cx="0" cy="0"/>
          <a:chOff x="0" y="0"/>
          <a:chExt cx="0" cy="0"/>
        </a:xfrm>
      </p:grpSpPr>
      <p:sp>
        <p:nvSpPr>
          <p:cNvPr id="288" name="Google Shape;288;p23"/>
          <p:cNvSpPr/>
          <p:nvPr/>
        </p:nvSpPr>
        <p:spPr>
          <a:xfrm>
            <a:off x="0" y="0"/>
            <a:ext cx="594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23"/>
          <p:cNvGrpSpPr/>
          <p:nvPr/>
        </p:nvGrpSpPr>
        <p:grpSpPr>
          <a:xfrm rot="5400000">
            <a:off x="7416677" y="3527718"/>
            <a:ext cx="1086253" cy="1075335"/>
            <a:chOff x="4885052" y="50999"/>
            <a:chExt cx="1616448" cy="1600201"/>
          </a:xfrm>
        </p:grpSpPr>
        <p:cxnSp>
          <p:nvCxnSpPr>
            <p:cNvPr id="290" name="Google Shape;290;p23"/>
            <p:cNvCxnSpPr/>
            <p:nvPr/>
          </p:nvCxnSpPr>
          <p:spPr>
            <a:xfrm>
              <a:off x="4885052" y="50999"/>
              <a:ext cx="1609200" cy="7962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291" name="Google Shape;291;p23"/>
            <p:cNvCxnSpPr/>
            <p:nvPr/>
          </p:nvCxnSpPr>
          <p:spPr>
            <a:xfrm>
              <a:off x="6501500" y="856200"/>
              <a:ext cx="0" cy="795000"/>
            </a:xfrm>
            <a:prstGeom prst="straightConnector1">
              <a:avLst/>
            </a:prstGeom>
            <a:noFill/>
            <a:ln w="19050" cap="flat" cmpd="sng">
              <a:solidFill>
                <a:schemeClr val="dk1"/>
              </a:solidFill>
              <a:prstDash val="lgDash"/>
              <a:round/>
              <a:headEnd type="none" w="med" len="med"/>
              <a:tailEnd type="none" w="med" len="med"/>
            </a:ln>
          </p:spPr>
        </p:cxnSp>
      </p:grpSp>
      <p:sp>
        <p:nvSpPr>
          <p:cNvPr id="292" name="Google Shape;292;p23"/>
          <p:cNvSpPr/>
          <p:nvPr/>
        </p:nvSpPr>
        <p:spPr>
          <a:xfrm>
            <a:off x="1448125" y="38652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23"/>
          <p:cNvGrpSpPr/>
          <p:nvPr/>
        </p:nvGrpSpPr>
        <p:grpSpPr>
          <a:xfrm>
            <a:off x="533153" y="857757"/>
            <a:ext cx="443148" cy="443148"/>
            <a:chOff x="2787725" y="238125"/>
            <a:chExt cx="513200" cy="513200"/>
          </a:xfrm>
        </p:grpSpPr>
        <p:sp>
          <p:nvSpPr>
            <p:cNvPr id="294" name="Google Shape;294;p23"/>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3"/>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4"/>
          <p:cNvSpPr/>
          <p:nvPr/>
        </p:nvSpPr>
        <p:spPr>
          <a:xfrm>
            <a:off x="0" y="0"/>
            <a:ext cx="594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txBox="1">
            <a:spLocks noGrp="1"/>
          </p:cNvSpPr>
          <p:nvPr>
            <p:ph type="title"/>
          </p:nvPr>
        </p:nvSpPr>
        <p:spPr>
          <a:xfrm>
            <a:off x="1003900" y="535000"/>
            <a:ext cx="74250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a:endParaRPr/>
          </a:p>
        </p:txBody>
      </p:sp>
      <p:sp>
        <p:nvSpPr>
          <p:cNvPr id="34" name="Google Shape;34;p4"/>
          <p:cNvSpPr txBox="1">
            <a:spLocks noGrp="1"/>
          </p:cNvSpPr>
          <p:nvPr>
            <p:ph type="body" idx="1"/>
          </p:nvPr>
        </p:nvSpPr>
        <p:spPr>
          <a:xfrm>
            <a:off x="1003900" y="1175200"/>
            <a:ext cx="7425000" cy="3433200"/>
          </a:xfrm>
          <a:prstGeom prst="rect">
            <a:avLst/>
          </a:prstGeom>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1pPr>
            <a:lvl2pPr marL="914400" lvl="1" indent="-3048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2pPr>
            <a:lvl3pPr marL="1371600" lvl="2" indent="-3048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3pPr>
            <a:lvl4pPr marL="1828800" lvl="3" indent="-3048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4pPr>
            <a:lvl5pPr marL="2286000" lvl="4" indent="-3048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5pPr>
            <a:lvl6pPr marL="2743200" lvl="5" indent="-3048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6pPr>
            <a:lvl7pPr marL="3200400" lvl="6" indent="-3048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7pPr>
            <a:lvl8pPr marL="3657600" lvl="7" indent="-3048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8pPr>
            <a:lvl9pPr marL="4114800" lvl="8" indent="-3048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9pPr>
          </a:lstStyle>
          <a:p>
            <a:endParaRPr/>
          </a:p>
        </p:txBody>
      </p:sp>
      <p:grpSp>
        <p:nvGrpSpPr>
          <p:cNvPr id="35" name="Google Shape;35;p4"/>
          <p:cNvGrpSpPr/>
          <p:nvPr/>
        </p:nvGrpSpPr>
        <p:grpSpPr>
          <a:xfrm>
            <a:off x="8167888" y="372808"/>
            <a:ext cx="1116400" cy="1104975"/>
            <a:chOff x="7023100" y="1097275"/>
            <a:chExt cx="1116400" cy="1104975"/>
          </a:xfrm>
        </p:grpSpPr>
        <p:cxnSp>
          <p:nvCxnSpPr>
            <p:cNvPr id="36" name="Google Shape;36;p4"/>
            <p:cNvCxnSpPr/>
            <p:nvPr/>
          </p:nvCxnSpPr>
          <p:spPr>
            <a:xfrm>
              <a:off x="7023100" y="1097275"/>
              <a:ext cx="739200" cy="3657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37" name="Google Shape;37;p4"/>
            <p:cNvCxnSpPr/>
            <p:nvPr/>
          </p:nvCxnSpPr>
          <p:spPr>
            <a:xfrm rot="-5400000" flipH="1">
              <a:off x="7581350" y="1644100"/>
              <a:ext cx="739200" cy="377100"/>
            </a:xfrm>
            <a:prstGeom prst="bentConnector3">
              <a:avLst>
                <a:gd name="adj1" fmla="val 50000"/>
              </a:avLst>
            </a:prstGeom>
            <a:noFill/>
            <a:ln w="19050" cap="flat" cmpd="sng">
              <a:solidFill>
                <a:schemeClr val="dk1"/>
              </a:solidFill>
              <a:prstDash val="lgDash"/>
              <a:round/>
              <a:headEnd type="none" w="med" len="med"/>
              <a:tailEnd type="none" w="med" len="med"/>
            </a:ln>
          </p:spPr>
        </p:cxnSp>
      </p:grpSp>
      <p:sp>
        <p:nvSpPr>
          <p:cNvPr id="38" name="Google Shape;38;p4"/>
          <p:cNvSpPr/>
          <p:nvPr/>
        </p:nvSpPr>
        <p:spPr>
          <a:xfrm>
            <a:off x="8576250" y="286892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4"/>
          <p:cNvCxnSpPr/>
          <p:nvPr/>
        </p:nvCxnSpPr>
        <p:spPr>
          <a:xfrm>
            <a:off x="-12" y="4821875"/>
            <a:ext cx="1996500" cy="1021200"/>
          </a:xfrm>
          <a:prstGeom prst="bentConnector3">
            <a:avLst>
              <a:gd name="adj1" fmla="val 155376"/>
            </a:avLst>
          </a:prstGeom>
          <a:noFill/>
          <a:ln w="19050" cap="flat" cmpd="sng">
            <a:solidFill>
              <a:schemeClr val="dk1"/>
            </a:solidFill>
            <a:prstDash val="lgDash"/>
            <a:round/>
            <a:headEnd type="none" w="med" len="med"/>
            <a:tailEnd type="none" w="med" len="med"/>
          </a:ln>
        </p:spPr>
      </p:cxnSp>
      <p:sp>
        <p:nvSpPr>
          <p:cNvPr id="40" name="Google Shape;40;p4"/>
          <p:cNvSpPr/>
          <p:nvPr/>
        </p:nvSpPr>
        <p:spPr>
          <a:xfrm>
            <a:off x="410375" y="272200"/>
            <a:ext cx="262800" cy="262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4"/>
          <p:cNvGrpSpPr/>
          <p:nvPr/>
        </p:nvGrpSpPr>
        <p:grpSpPr>
          <a:xfrm>
            <a:off x="7841078" y="4291607"/>
            <a:ext cx="443148" cy="443148"/>
            <a:chOff x="2787725" y="238125"/>
            <a:chExt cx="513200" cy="513200"/>
          </a:xfrm>
        </p:grpSpPr>
        <p:sp>
          <p:nvSpPr>
            <p:cNvPr id="42" name="Google Shape;42;p4"/>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4"/>
          <p:cNvSpPr/>
          <p:nvPr/>
        </p:nvSpPr>
        <p:spPr>
          <a:xfrm>
            <a:off x="3932000" y="4466679"/>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7"/>
        <p:cNvGrpSpPr/>
        <p:nvPr/>
      </p:nvGrpSpPr>
      <p:grpSpPr>
        <a:xfrm>
          <a:off x="0" y="0"/>
          <a:ext cx="0" cy="0"/>
          <a:chOff x="0" y="0"/>
          <a:chExt cx="0" cy="0"/>
        </a:xfrm>
      </p:grpSpPr>
      <p:sp>
        <p:nvSpPr>
          <p:cNvPr id="48" name="Google Shape;48;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1pPr>
            <a:lvl2pPr lvl="1"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2pPr>
            <a:lvl3pPr lvl="2"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3pPr>
            <a:lvl4pPr lvl="3"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4pPr>
            <a:lvl5pPr lvl="4"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5pPr>
            <a:lvl6pPr lvl="5"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6pPr>
            <a:lvl7pPr lvl="6"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7pPr>
            <a:lvl8pPr lvl="7"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8pPr>
            <a:lvl9pPr lvl="8"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9pPr>
          </a:lstStyle>
          <a:p>
            <a:endParaRPr/>
          </a:p>
        </p:txBody>
      </p:sp>
      <p:sp>
        <p:nvSpPr>
          <p:cNvPr id="49" name="Google Shape;49;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1pPr>
            <a:lvl2pPr lvl="1" algn="ctr" rtl="0">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2pPr>
            <a:lvl3pPr lvl="2" algn="ctr" rtl="0">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3pPr>
            <a:lvl4pPr lvl="3" algn="ctr" rtl="0">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4pPr>
            <a:lvl5pPr lvl="4" algn="ctr" rtl="0">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5pPr>
            <a:lvl6pPr lvl="5" algn="ctr" rtl="0">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6pPr>
            <a:lvl7pPr lvl="6" algn="ctr" rtl="0">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7pPr>
            <a:lvl8pPr lvl="7" algn="ctr" rtl="0">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8pPr>
            <a:lvl9pPr lvl="8" algn="ctr" rtl="0">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9pPr>
          </a:lstStyle>
          <a:p>
            <a:endParaRPr/>
          </a:p>
        </p:txBody>
      </p:sp>
      <p:sp>
        <p:nvSpPr>
          <p:cNvPr id="50" name="Google Shape;50;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 name="Google Shape;52;p5"/>
          <p:cNvSpPr/>
          <p:nvPr/>
        </p:nvSpPr>
        <p:spPr>
          <a:xfrm>
            <a:off x="0" y="0"/>
            <a:ext cx="594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txBox="1">
            <a:spLocks noGrp="1"/>
          </p:cNvSpPr>
          <p:nvPr>
            <p:ph type="title"/>
          </p:nvPr>
        </p:nvSpPr>
        <p:spPr>
          <a:xfrm>
            <a:off x="1003900" y="535000"/>
            <a:ext cx="74250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a:endParaRPr/>
          </a:p>
        </p:txBody>
      </p:sp>
      <p:cxnSp>
        <p:nvCxnSpPr>
          <p:cNvPr id="54" name="Google Shape;54;p5"/>
          <p:cNvCxnSpPr/>
          <p:nvPr/>
        </p:nvCxnSpPr>
        <p:spPr>
          <a:xfrm flipH="1">
            <a:off x="8314875" y="4419600"/>
            <a:ext cx="890100" cy="723900"/>
          </a:xfrm>
          <a:prstGeom prst="bentConnector3">
            <a:avLst>
              <a:gd name="adj1" fmla="val 100163"/>
            </a:avLst>
          </a:prstGeom>
          <a:noFill/>
          <a:ln w="19050" cap="flat" cmpd="sng">
            <a:solidFill>
              <a:schemeClr val="dk1"/>
            </a:solidFill>
            <a:prstDash val="lgDash"/>
            <a:round/>
            <a:headEnd type="none" w="med" len="med"/>
            <a:tailEnd type="none" w="med" len="med"/>
          </a:ln>
        </p:spPr>
      </p:cxnSp>
      <p:sp>
        <p:nvSpPr>
          <p:cNvPr id="55" name="Google Shape;55;p5"/>
          <p:cNvSpPr/>
          <p:nvPr/>
        </p:nvSpPr>
        <p:spPr>
          <a:xfrm>
            <a:off x="7339650" y="4561995"/>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2237725" y="422355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5"/>
          <p:cNvGrpSpPr/>
          <p:nvPr/>
        </p:nvGrpSpPr>
        <p:grpSpPr>
          <a:xfrm>
            <a:off x="965953" y="4368682"/>
            <a:ext cx="443148" cy="443148"/>
            <a:chOff x="2787725" y="238125"/>
            <a:chExt cx="513200" cy="513200"/>
          </a:xfrm>
        </p:grpSpPr>
        <p:sp>
          <p:nvSpPr>
            <p:cNvPr id="58" name="Google Shape;58;p5"/>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5"/>
          <p:cNvGrpSpPr/>
          <p:nvPr/>
        </p:nvGrpSpPr>
        <p:grpSpPr>
          <a:xfrm>
            <a:off x="8296403" y="633532"/>
            <a:ext cx="443148" cy="443148"/>
            <a:chOff x="2787725" y="238125"/>
            <a:chExt cx="513200" cy="513200"/>
          </a:xfrm>
        </p:grpSpPr>
        <p:sp>
          <p:nvSpPr>
            <p:cNvPr id="63" name="Google Shape;63;p5"/>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7" name="Google Shape;67;p5"/>
          <p:cNvCxnSpPr/>
          <p:nvPr/>
        </p:nvCxnSpPr>
        <p:spPr>
          <a:xfrm>
            <a:off x="395888" y="400281"/>
            <a:ext cx="638400" cy="0"/>
          </a:xfrm>
          <a:prstGeom prst="straightConnector1">
            <a:avLst/>
          </a:prstGeom>
          <a:noFill/>
          <a:ln w="19050" cap="flat" cmpd="sng">
            <a:solidFill>
              <a:schemeClr val="dk1"/>
            </a:solidFill>
            <a:prstDash val="lgDash"/>
            <a:round/>
            <a:headEnd type="none" w="med" len="med"/>
            <a:tailEnd type="none" w="med" len="med"/>
          </a:ln>
        </p:spPr>
      </p:cxnSp>
      <p:sp>
        <p:nvSpPr>
          <p:cNvPr id="68" name="Google Shape;68;p5"/>
          <p:cNvSpPr/>
          <p:nvPr/>
        </p:nvSpPr>
        <p:spPr>
          <a:xfrm>
            <a:off x="7766013" y="-40471"/>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6"/>
          <p:cNvSpPr txBox="1">
            <a:spLocks noGrp="1"/>
          </p:cNvSpPr>
          <p:nvPr>
            <p:ph type="title"/>
          </p:nvPr>
        </p:nvSpPr>
        <p:spPr>
          <a:xfrm>
            <a:off x="1005850" y="535000"/>
            <a:ext cx="74232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a:endParaRPr/>
          </a:p>
        </p:txBody>
      </p:sp>
      <p:sp>
        <p:nvSpPr>
          <p:cNvPr id="71" name="Google Shape;71;p6"/>
          <p:cNvSpPr/>
          <p:nvPr/>
        </p:nvSpPr>
        <p:spPr>
          <a:xfrm>
            <a:off x="0" y="0"/>
            <a:ext cx="5943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7647925" y="-96900"/>
            <a:ext cx="262800" cy="262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 name="Google Shape;73;p6"/>
          <p:cNvCxnSpPr/>
          <p:nvPr/>
        </p:nvCxnSpPr>
        <p:spPr>
          <a:xfrm>
            <a:off x="0" y="4608500"/>
            <a:ext cx="793500" cy="537600"/>
          </a:xfrm>
          <a:prstGeom prst="bentConnector3">
            <a:avLst>
              <a:gd name="adj1" fmla="val 99871"/>
            </a:avLst>
          </a:prstGeom>
          <a:noFill/>
          <a:ln w="19050" cap="flat" cmpd="sng">
            <a:solidFill>
              <a:schemeClr val="dk1"/>
            </a:solidFill>
            <a:prstDash val="lgDash"/>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4"/>
        <p:cNvGrpSpPr/>
        <p:nvPr/>
      </p:nvGrpSpPr>
      <p:grpSpPr>
        <a:xfrm>
          <a:off x="0" y="0"/>
          <a:ext cx="0" cy="0"/>
          <a:chOff x="0" y="0"/>
          <a:chExt cx="0" cy="0"/>
        </a:xfrm>
      </p:grpSpPr>
      <p:sp>
        <p:nvSpPr>
          <p:cNvPr id="75" name="Google Shape;75;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
        <p:nvSpPr>
          <p:cNvPr id="76" name="Google Shape;76;p7"/>
          <p:cNvSpPr/>
          <p:nvPr/>
        </p:nvSpPr>
        <p:spPr>
          <a:xfrm>
            <a:off x="0" y="0"/>
            <a:ext cx="594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txBox="1">
            <a:spLocks noGrp="1"/>
          </p:cNvSpPr>
          <p:nvPr>
            <p:ph type="title"/>
          </p:nvPr>
        </p:nvSpPr>
        <p:spPr>
          <a:xfrm>
            <a:off x="1003900" y="535000"/>
            <a:ext cx="74250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a:endParaRPr/>
          </a:p>
        </p:txBody>
      </p:sp>
      <p:grpSp>
        <p:nvGrpSpPr>
          <p:cNvPr id="78" name="Google Shape;78;p7"/>
          <p:cNvGrpSpPr/>
          <p:nvPr/>
        </p:nvGrpSpPr>
        <p:grpSpPr>
          <a:xfrm>
            <a:off x="8385928" y="709332"/>
            <a:ext cx="443148" cy="443148"/>
            <a:chOff x="2787725" y="238125"/>
            <a:chExt cx="513200" cy="513200"/>
          </a:xfrm>
        </p:grpSpPr>
        <p:sp>
          <p:nvSpPr>
            <p:cNvPr id="79" name="Google Shape;79;p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7"/>
          <p:cNvSpPr/>
          <p:nvPr/>
        </p:nvSpPr>
        <p:spPr>
          <a:xfrm>
            <a:off x="910900" y="423612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7750950" y="-96900"/>
            <a:ext cx="262800" cy="262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7"/>
          <p:cNvCxnSpPr/>
          <p:nvPr/>
        </p:nvCxnSpPr>
        <p:spPr>
          <a:xfrm>
            <a:off x="0" y="4807125"/>
            <a:ext cx="1035600" cy="339000"/>
          </a:xfrm>
          <a:prstGeom prst="bentConnector3">
            <a:avLst>
              <a:gd name="adj1" fmla="val 101016"/>
            </a:avLst>
          </a:prstGeom>
          <a:noFill/>
          <a:ln w="19050" cap="flat" cmpd="sng">
            <a:solidFill>
              <a:schemeClr val="dk1"/>
            </a:solidFill>
            <a:prstDash val="lgDash"/>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6"/>
        <p:cNvGrpSpPr/>
        <p:nvPr/>
      </p:nvGrpSpPr>
      <p:grpSpPr>
        <a:xfrm>
          <a:off x="0" y="0"/>
          <a:ext cx="0" cy="0"/>
          <a:chOff x="0" y="0"/>
          <a:chExt cx="0" cy="0"/>
        </a:xfrm>
      </p:grpSpPr>
      <p:sp>
        <p:nvSpPr>
          <p:cNvPr id="87" name="Google Shape;87;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88" name="Google Shape;88;p8"/>
          <p:cNvSpPr/>
          <p:nvPr/>
        </p:nvSpPr>
        <p:spPr>
          <a:xfrm>
            <a:off x="0" y="0"/>
            <a:ext cx="5943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8"/>
          <p:cNvGrpSpPr/>
          <p:nvPr/>
        </p:nvGrpSpPr>
        <p:grpSpPr>
          <a:xfrm>
            <a:off x="5593639" y="785999"/>
            <a:ext cx="1616448" cy="1600201"/>
            <a:chOff x="4885052" y="50999"/>
            <a:chExt cx="1616448" cy="1600201"/>
          </a:xfrm>
        </p:grpSpPr>
        <p:cxnSp>
          <p:nvCxnSpPr>
            <p:cNvPr id="90" name="Google Shape;90;p8"/>
            <p:cNvCxnSpPr/>
            <p:nvPr/>
          </p:nvCxnSpPr>
          <p:spPr>
            <a:xfrm>
              <a:off x="4885052" y="50999"/>
              <a:ext cx="1609200" cy="7962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91" name="Google Shape;91;p8"/>
            <p:cNvCxnSpPr/>
            <p:nvPr/>
          </p:nvCxnSpPr>
          <p:spPr>
            <a:xfrm>
              <a:off x="6501500" y="856200"/>
              <a:ext cx="0" cy="795000"/>
            </a:xfrm>
            <a:prstGeom prst="straightConnector1">
              <a:avLst/>
            </a:prstGeom>
            <a:noFill/>
            <a:ln w="19050" cap="flat" cmpd="sng">
              <a:solidFill>
                <a:schemeClr val="dk1"/>
              </a:solidFill>
              <a:prstDash val="lgDash"/>
              <a:round/>
              <a:headEnd type="none" w="med" len="med"/>
              <a:tailEnd type="none" w="med" len="med"/>
            </a:ln>
          </p:spPr>
        </p:cxnSp>
      </p:grpSp>
      <p:grpSp>
        <p:nvGrpSpPr>
          <p:cNvPr id="92" name="Google Shape;92;p8"/>
          <p:cNvGrpSpPr/>
          <p:nvPr/>
        </p:nvGrpSpPr>
        <p:grpSpPr>
          <a:xfrm>
            <a:off x="4504099" y="467219"/>
            <a:ext cx="655246" cy="637546"/>
            <a:chOff x="1837200" y="1945425"/>
            <a:chExt cx="1622700" cy="1578475"/>
          </a:xfrm>
        </p:grpSpPr>
        <p:sp>
          <p:nvSpPr>
            <p:cNvPr id="93" name="Google Shape;93;p8"/>
            <p:cNvSpPr/>
            <p:nvPr/>
          </p:nvSpPr>
          <p:spPr>
            <a:xfrm>
              <a:off x="1837200" y="2543100"/>
              <a:ext cx="1025025" cy="980800"/>
            </a:xfrm>
            <a:custGeom>
              <a:avLst/>
              <a:gdLst/>
              <a:ahLst/>
              <a:cxnLst/>
              <a:rect l="l" t="t" r="r" b="b"/>
              <a:pathLst>
                <a:path w="41001" h="39232" extrusionOk="0">
                  <a:moveTo>
                    <a:pt x="39489" y="1512"/>
                  </a:moveTo>
                  <a:lnTo>
                    <a:pt x="39489" y="37716"/>
                  </a:lnTo>
                  <a:lnTo>
                    <a:pt x="1512" y="37716"/>
                  </a:lnTo>
                  <a:lnTo>
                    <a:pt x="1512" y="1512"/>
                  </a:lnTo>
                  <a:close/>
                  <a:moveTo>
                    <a:pt x="0" y="0"/>
                  </a:moveTo>
                  <a:lnTo>
                    <a:pt x="0" y="39231"/>
                  </a:lnTo>
                  <a:lnTo>
                    <a:pt x="41001" y="39231"/>
                  </a:lnTo>
                  <a:lnTo>
                    <a:pt x="410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a:off x="2434850" y="1945425"/>
              <a:ext cx="1025050" cy="980800"/>
            </a:xfrm>
            <a:custGeom>
              <a:avLst/>
              <a:gdLst/>
              <a:ahLst/>
              <a:cxnLst/>
              <a:rect l="l" t="t" r="r" b="b"/>
              <a:pathLst>
                <a:path w="41002" h="39232" extrusionOk="0">
                  <a:moveTo>
                    <a:pt x="39489" y="1513"/>
                  </a:moveTo>
                  <a:lnTo>
                    <a:pt x="39489" y="37720"/>
                  </a:lnTo>
                  <a:lnTo>
                    <a:pt x="1512" y="37720"/>
                  </a:lnTo>
                  <a:lnTo>
                    <a:pt x="1512" y="1513"/>
                  </a:lnTo>
                  <a:close/>
                  <a:moveTo>
                    <a:pt x="0" y="1"/>
                  </a:moveTo>
                  <a:lnTo>
                    <a:pt x="0" y="39232"/>
                  </a:lnTo>
                  <a:lnTo>
                    <a:pt x="41001" y="39232"/>
                  </a:lnTo>
                  <a:lnTo>
                    <a:pt x="41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1842675" y="1951000"/>
              <a:ext cx="624425" cy="624425"/>
            </a:xfrm>
            <a:custGeom>
              <a:avLst/>
              <a:gdLst/>
              <a:ahLst/>
              <a:cxnLst/>
              <a:rect l="l" t="t" r="r" b="b"/>
              <a:pathLst>
                <a:path w="24977" h="24977" extrusionOk="0">
                  <a:moveTo>
                    <a:pt x="23907" y="0"/>
                  </a:moveTo>
                  <a:lnTo>
                    <a:pt x="1" y="23907"/>
                  </a:lnTo>
                  <a:lnTo>
                    <a:pt x="1071" y="24977"/>
                  </a:lnTo>
                  <a:lnTo>
                    <a:pt x="24977" y="1070"/>
                  </a:lnTo>
                  <a:lnTo>
                    <a:pt x="23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a:off x="2829900" y="1951000"/>
              <a:ext cx="624425" cy="624425"/>
            </a:xfrm>
            <a:custGeom>
              <a:avLst/>
              <a:gdLst/>
              <a:ahLst/>
              <a:cxnLst/>
              <a:rect l="l" t="t" r="r" b="b"/>
              <a:pathLst>
                <a:path w="24977" h="24977" extrusionOk="0">
                  <a:moveTo>
                    <a:pt x="23907" y="0"/>
                  </a:moveTo>
                  <a:lnTo>
                    <a:pt x="1" y="23907"/>
                  </a:lnTo>
                  <a:lnTo>
                    <a:pt x="1071" y="24977"/>
                  </a:lnTo>
                  <a:lnTo>
                    <a:pt x="24977" y="1070"/>
                  </a:lnTo>
                  <a:lnTo>
                    <a:pt x="23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2829975" y="2893900"/>
              <a:ext cx="624350" cy="624425"/>
            </a:xfrm>
            <a:custGeom>
              <a:avLst/>
              <a:gdLst/>
              <a:ahLst/>
              <a:cxnLst/>
              <a:rect l="l" t="t" r="r" b="b"/>
              <a:pathLst>
                <a:path w="24974" h="24977" extrusionOk="0">
                  <a:moveTo>
                    <a:pt x="23904" y="0"/>
                  </a:moveTo>
                  <a:lnTo>
                    <a:pt x="0" y="23907"/>
                  </a:lnTo>
                  <a:lnTo>
                    <a:pt x="1068" y="24977"/>
                  </a:lnTo>
                  <a:lnTo>
                    <a:pt x="24974" y="1070"/>
                  </a:lnTo>
                  <a:lnTo>
                    <a:pt x="239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1842750" y="2893900"/>
              <a:ext cx="624350" cy="624425"/>
            </a:xfrm>
            <a:custGeom>
              <a:avLst/>
              <a:gdLst/>
              <a:ahLst/>
              <a:cxnLst/>
              <a:rect l="l" t="t" r="r" b="b"/>
              <a:pathLst>
                <a:path w="24974" h="24977" extrusionOk="0">
                  <a:moveTo>
                    <a:pt x="23904" y="0"/>
                  </a:moveTo>
                  <a:lnTo>
                    <a:pt x="0" y="23907"/>
                  </a:lnTo>
                  <a:lnTo>
                    <a:pt x="1068" y="24977"/>
                  </a:lnTo>
                  <a:lnTo>
                    <a:pt x="24974" y="1070"/>
                  </a:lnTo>
                  <a:lnTo>
                    <a:pt x="239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8"/>
          <p:cNvGrpSpPr/>
          <p:nvPr/>
        </p:nvGrpSpPr>
        <p:grpSpPr>
          <a:xfrm>
            <a:off x="4774603" y="3971082"/>
            <a:ext cx="443148" cy="443148"/>
            <a:chOff x="2787725" y="238125"/>
            <a:chExt cx="513200" cy="513200"/>
          </a:xfrm>
        </p:grpSpPr>
        <p:sp>
          <p:nvSpPr>
            <p:cNvPr id="100" name="Google Shape;100;p8"/>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8"/>
          <p:cNvSpPr/>
          <p:nvPr/>
        </p:nvSpPr>
        <p:spPr>
          <a:xfrm>
            <a:off x="2095400" y="3718358"/>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7927400" y="868429"/>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 name="Google Shape;106;p8"/>
          <p:cNvCxnSpPr/>
          <p:nvPr/>
        </p:nvCxnSpPr>
        <p:spPr>
          <a:xfrm rot="10800000">
            <a:off x="594307" y="4138657"/>
            <a:ext cx="1229400" cy="608100"/>
          </a:xfrm>
          <a:prstGeom prst="bentConnector3">
            <a:avLst>
              <a:gd name="adj1" fmla="val 50000"/>
            </a:avLst>
          </a:prstGeom>
          <a:noFill/>
          <a:ln w="19050" cap="flat" cmpd="sng">
            <a:solidFill>
              <a:schemeClr val="dk1"/>
            </a:solidFill>
            <a:prstDash val="lgDash"/>
            <a:round/>
            <a:headEnd type="none" w="med" len="med"/>
            <a:tailEnd type="none" w="med" len="med"/>
          </a:ln>
        </p:spPr>
      </p:cxnSp>
      <p:sp>
        <p:nvSpPr>
          <p:cNvPr id="107" name="Google Shape;107;p8"/>
          <p:cNvSpPr/>
          <p:nvPr/>
        </p:nvSpPr>
        <p:spPr>
          <a:xfrm>
            <a:off x="8978425" y="1553550"/>
            <a:ext cx="262800" cy="262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8"/>
          <p:cNvGrpSpPr/>
          <p:nvPr/>
        </p:nvGrpSpPr>
        <p:grpSpPr>
          <a:xfrm>
            <a:off x="493528" y="313432"/>
            <a:ext cx="443148" cy="443148"/>
            <a:chOff x="2787725" y="238125"/>
            <a:chExt cx="513200" cy="513200"/>
          </a:xfrm>
        </p:grpSpPr>
        <p:sp>
          <p:nvSpPr>
            <p:cNvPr id="109" name="Google Shape;109;p8"/>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8"/>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8"/>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3"/>
        <p:cNvGrpSpPr/>
        <p:nvPr/>
      </p:nvGrpSpPr>
      <p:grpSpPr>
        <a:xfrm>
          <a:off x="0" y="0"/>
          <a:ext cx="0" cy="0"/>
          <a:chOff x="0" y="0"/>
          <a:chExt cx="0" cy="0"/>
        </a:xfrm>
      </p:grpSpPr>
      <p:sp>
        <p:nvSpPr>
          <p:cNvPr id="114" name="Google Shape;114;p9"/>
          <p:cNvSpPr txBox="1">
            <a:spLocks noGrp="1"/>
          </p:cNvSpPr>
          <p:nvPr>
            <p:ph type="title"/>
          </p:nvPr>
        </p:nvSpPr>
        <p:spPr>
          <a:xfrm>
            <a:off x="2368400" y="103795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5" name="Google Shape;115;p9"/>
          <p:cNvSpPr txBox="1">
            <a:spLocks noGrp="1"/>
          </p:cNvSpPr>
          <p:nvPr>
            <p:ph type="subTitle" idx="1"/>
          </p:nvPr>
        </p:nvSpPr>
        <p:spPr>
          <a:xfrm>
            <a:off x="2368350" y="1879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9"/>
          <p:cNvSpPr/>
          <p:nvPr/>
        </p:nvSpPr>
        <p:spPr>
          <a:xfrm>
            <a:off x="0" y="0"/>
            <a:ext cx="5943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9"/>
          <p:cNvGrpSpPr/>
          <p:nvPr/>
        </p:nvGrpSpPr>
        <p:grpSpPr>
          <a:xfrm>
            <a:off x="8167888" y="372808"/>
            <a:ext cx="1116400" cy="1104975"/>
            <a:chOff x="7023100" y="1097275"/>
            <a:chExt cx="1116400" cy="1104975"/>
          </a:xfrm>
        </p:grpSpPr>
        <p:cxnSp>
          <p:nvCxnSpPr>
            <p:cNvPr id="118" name="Google Shape;118;p9"/>
            <p:cNvCxnSpPr/>
            <p:nvPr/>
          </p:nvCxnSpPr>
          <p:spPr>
            <a:xfrm>
              <a:off x="7023100" y="1097275"/>
              <a:ext cx="739200" cy="3657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119" name="Google Shape;119;p9"/>
            <p:cNvCxnSpPr/>
            <p:nvPr/>
          </p:nvCxnSpPr>
          <p:spPr>
            <a:xfrm rot="-5400000" flipH="1">
              <a:off x="7581350" y="1644100"/>
              <a:ext cx="739200" cy="377100"/>
            </a:xfrm>
            <a:prstGeom prst="bentConnector3">
              <a:avLst>
                <a:gd name="adj1" fmla="val 50000"/>
              </a:avLst>
            </a:prstGeom>
            <a:noFill/>
            <a:ln w="19050" cap="flat" cmpd="sng">
              <a:solidFill>
                <a:schemeClr val="dk1"/>
              </a:solidFill>
              <a:prstDash val="lgDash"/>
              <a:round/>
              <a:headEnd type="none" w="med" len="med"/>
              <a:tailEnd type="none" w="med" len="med"/>
            </a:ln>
          </p:spPr>
        </p:cxnSp>
      </p:grpSp>
      <p:sp>
        <p:nvSpPr>
          <p:cNvPr id="120" name="Google Shape;120;p9"/>
          <p:cNvSpPr/>
          <p:nvPr/>
        </p:nvSpPr>
        <p:spPr>
          <a:xfrm>
            <a:off x="8576250" y="286892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1" name="Google Shape;121;p9"/>
          <p:cNvCxnSpPr/>
          <p:nvPr/>
        </p:nvCxnSpPr>
        <p:spPr>
          <a:xfrm>
            <a:off x="-12" y="4821875"/>
            <a:ext cx="1996500" cy="1021200"/>
          </a:xfrm>
          <a:prstGeom prst="bentConnector3">
            <a:avLst>
              <a:gd name="adj1" fmla="val 155376"/>
            </a:avLst>
          </a:prstGeom>
          <a:noFill/>
          <a:ln w="19050" cap="flat" cmpd="sng">
            <a:solidFill>
              <a:schemeClr val="dk1"/>
            </a:solidFill>
            <a:prstDash val="lgDash"/>
            <a:round/>
            <a:headEnd type="none" w="med" len="med"/>
            <a:tailEnd type="none" w="med" len="med"/>
          </a:ln>
        </p:spPr>
      </p:cxnSp>
      <p:sp>
        <p:nvSpPr>
          <p:cNvPr id="122" name="Google Shape;122;p9"/>
          <p:cNvSpPr/>
          <p:nvPr/>
        </p:nvSpPr>
        <p:spPr>
          <a:xfrm>
            <a:off x="410375" y="272200"/>
            <a:ext cx="262800" cy="262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9"/>
          <p:cNvGrpSpPr/>
          <p:nvPr/>
        </p:nvGrpSpPr>
        <p:grpSpPr>
          <a:xfrm>
            <a:off x="7841078" y="4291607"/>
            <a:ext cx="443148" cy="443148"/>
            <a:chOff x="2787725" y="238125"/>
            <a:chExt cx="513200" cy="513200"/>
          </a:xfrm>
        </p:grpSpPr>
        <p:sp>
          <p:nvSpPr>
            <p:cNvPr id="124" name="Google Shape;124;p9"/>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9"/>
          <p:cNvSpPr/>
          <p:nvPr/>
        </p:nvSpPr>
        <p:spPr>
          <a:xfrm>
            <a:off x="3932000" y="4466679"/>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9"/>
        <p:cNvGrpSpPr/>
        <p:nvPr/>
      </p:nvGrpSpPr>
      <p:grpSpPr>
        <a:xfrm>
          <a:off x="0" y="0"/>
          <a:ext cx="0" cy="0"/>
          <a:chOff x="0" y="0"/>
          <a:chExt cx="0" cy="0"/>
        </a:xfrm>
      </p:grpSpPr>
      <p:sp>
        <p:nvSpPr>
          <p:cNvPr id="130" name="Google Shape;130;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1" name="Google Shape;131;p10"/>
          <p:cNvSpPr/>
          <p:nvPr/>
        </p:nvSpPr>
        <p:spPr>
          <a:xfrm>
            <a:off x="0" y="0"/>
            <a:ext cx="594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10"/>
          <p:cNvGrpSpPr/>
          <p:nvPr/>
        </p:nvGrpSpPr>
        <p:grpSpPr>
          <a:xfrm rot="5400000">
            <a:off x="7416677" y="3527718"/>
            <a:ext cx="1086253" cy="1075335"/>
            <a:chOff x="4885052" y="50999"/>
            <a:chExt cx="1616448" cy="1600201"/>
          </a:xfrm>
        </p:grpSpPr>
        <p:cxnSp>
          <p:nvCxnSpPr>
            <p:cNvPr id="133" name="Google Shape;133;p10"/>
            <p:cNvCxnSpPr/>
            <p:nvPr/>
          </p:nvCxnSpPr>
          <p:spPr>
            <a:xfrm>
              <a:off x="4885052" y="50999"/>
              <a:ext cx="1609200" cy="7962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134" name="Google Shape;134;p10"/>
            <p:cNvCxnSpPr/>
            <p:nvPr/>
          </p:nvCxnSpPr>
          <p:spPr>
            <a:xfrm>
              <a:off x="6501500" y="856200"/>
              <a:ext cx="0" cy="795000"/>
            </a:xfrm>
            <a:prstGeom prst="straightConnector1">
              <a:avLst/>
            </a:prstGeom>
            <a:noFill/>
            <a:ln w="19050" cap="flat" cmpd="sng">
              <a:solidFill>
                <a:schemeClr val="dk1"/>
              </a:solidFill>
              <a:prstDash val="lgDash"/>
              <a:round/>
              <a:headEnd type="none" w="med" len="med"/>
              <a:tailEnd type="none" w="med" len="med"/>
            </a:ln>
          </p:spPr>
        </p:cxnSp>
      </p:grpSp>
      <p:sp>
        <p:nvSpPr>
          <p:cNvPr id="135" name="Google Shape;135;p10"/>
          <p:cNvSpPr/>
          <p:nvPr/>
        </p:nvSpPr>
        <p:spPr>
          <a:xfrm>
            <a:off x="1448125" y="38652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10"/>
          <p:cNvGrpSpPr/>
          <p:nvPr/>
        </p:nvGrpSpPr>
        <p:grpSpPr>
          <a:xfrm>
            <a:off x="533153" y="857757"/>
            <a:ext cx="443148" cy="443148"/>
            <a:chOff x="2787725" y="238125"/>
            <a:chExt cx="513200" cy="513200"/>
          </a:xfrm>
        </p:grpSpPr>
        <p:sp>
          <p:nvSpPr>
            <p:cNvPr id="137" name="Google Shape;137;p10"/>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sp>
        <p:nvSpPr>
          <p:cNvPr id="142" name="Google Shape;142;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Font typeface="Antonio"/>
              <a:buNone/>
              <a:defRPr sz="9600">
                <a:highlight>
                  <a:schemeClr val="accent3"/>
                </a:highlight>
                <a:latin typeface="Antonio"/>
                <a:ea typeface="Antonio"/>
                <a:cs typeface="Antonio"/>
                <a:sym typeface="Antonio"/>
              </a:defRPr>
            </a:lvl1pPr>
            <a:lvl2pPr lvl="1" algn="ctr">
              <a:spcBef>
                <a:spcPts val="0"/>
              </a:spcBef>
              <a:spcAft>
                <a:spcPts val="0"/>
              </a:spcAft>
              <a:buSzPts val="9600"/>
              <a:buFont typeface="Antonio"/>
              <a:buNone/>
              <a:defRPr sz="9600">
                <a:highlight>
                  <a:schemeClr val="accent3"/>
                </a:highlight>
                <a:latin typeface="Antonio"/>
                <a:ea typeface="Antonio"/>
                <a:cs typeface="Antonio"/>
                <a:sym typeface="Antonio"/>
              </a:defRPr>
            </a:lvl2pPr>
            <a:lvl3pPr lvl="2" algn="ctr">
              <a:spcBef>
                <a:spcPts val="0"/>
              </a:spcBef>
              <a:spcAft>
                <a:spcPts val="0"/>
              </a:spcAft>
              <a:buSzPts val="9600"/>
              <a:buFont typeface="Antonio"/>
              <a:buNone/>
              <a:defRPr sz="9600">
                <a:highlight>
                  <a:schemeClr val="accent3"/>
                </a:highlight>
                <a:latin typeface="Antonio"/>
                <a:ea typeface="Antonio"/>
                <a:cs typeface="Antonio"/>
                <a:sym typeface="Antonio"/>
              </a:defRPr>
            </a:lvl3pPr>
            <a:lvl4pPr lvl="3" algn="ctr">
              <a:spcBef>
                <a:spcPts val="0"/>
              </a:spcBef>
              <a:spcAft>
                <a:spcPts val="0"/>
              </a:spcAft>
              <a:buSzPts val="9600"/>
              <a:buFont typeface="Antonio"/>
              <a:buNone/>
              <a:defRPr sz="9600">
                <a:highlight>
                  <a:schemeClr val="accent3"/>
                </a:highlight>
                <a:latin typeface="Antonio"/>
                <a:ea typeface="Antonio"/>
                <a:cs typeface="Antonio"/>
                <a:sym typeface="Antonio"/>
              </a:defRPr>
            </a:lvl4pPr>
            <a:lvl5pPr lvl="4" algn="ctr">
              <a:spcBef>
                <a:spcPts val="0"/>
              </a:spcBef>
              <a:spcAft>
                <a:spcPts val="0"/>
              </a:spcAft>
              <a:buSzPts val="9600"/>
              <a:buFont typeface="Antonio"/>
              <a:buNone/>
              <a:defRPr sz="9600">
                <a:highlight>
                  <a:schemeClr val="accent3"/>
                </a:highlight>
                <a:latin typeface="Antonio"/>
                <a:ea typeface="Antonio"/>
                <a:cs typeface="Antonio"/>
                <a:sym typeface="Antonio"/>
              </a:defRPr>
            </a:lvl5pPr>
            <a:lvl6pPr lvl="5" algn="ctr">
              <a:spcBef>
                <a:spcPts val="0"/>
              </a:spcBef>
              <a:spcAft>
                <a:spcPts val="0"/>
              </a:spcAft>
              <a:buSzPts val="9600"/>
              <a:buFont typeface="Antonio"/>
              <a:buNone/>
              <a:defRPr sz="9600">
                <a:highlight>
                  <a:schemeClr val="accent3"/>
                </a:highlight>
                <a:latin typeface="Antonio"/>
                <a:ea typeface="Antonio"/>
                <a:cs typeface="Antonio"/>
                <a:sym typeface="Antonio"/>
              </a:defRPr>
            </a:lvl6pPr>
            <a:lvl7pPr lvl="6" algn="ctr">
              <a:spcBef>
                <a:spcPts val="0"/>
              </a:spcBef>
              <a:spcAft>
                <a:spcPts val="0"/>
              </a:spcAft>
              <a:buSzPts val="9600"/>
              <a:buFont typeface="Antonio"/>
              <a:buNone/>
              <a:defRPr sz="9600">
                <a:highlight>
                  <a:schemeClr val="accent3"/>
                </a:highlight>
                <a:latin typeface="Antonio"/>
                <a:ea typeface="Antonio"/>
                <a:cs typeface="Antonio"/>
                <a:sym typeface="Antonio"/>
              </a:defRPr>
            </a:lvl7pPr>
            <a:lvl8pPr lvl="7" algn="ctr">
              <a:spcBef>
                <a:spcPts val="0"/>
              </a:spcBef>
              <a:spcAft>
                <a:spcPts val="0"/>
              </a:spcAft>
              <a:buSzPts val="9600"/>
              <a:buFont typeface="Antonio"/>
              <a:buNone/>
              <a:defRPr sz="9600">
                <a:highlight>
                  <a:schemeClr val="accent3"/>
                </a:highlight>
                <a:latin typeface="Antonio"/>
                <a:ea typeface="Antonio"/>
                <a:cs typeface="Antonio"/>
                <a:sym typeface="Antonio"/>
              </a:defRPr>
            </a:lvl8pPr>
            <a:lvl9pPr lvl="8" algn="ctr">
              <a:spcBef>
                <a:spcPts val="0"/>
              </a:spcBef>
              <a:spcAft>
                <a:spcPts val="0"/>
              </a:spcAft>
              <a:buSzPts val="9600"/>
              <a:buFont typeface="Antonio"/>
              <a:buNone/>
              <a:defRPr sz="9600">
                <a:highlight>
                  <a:schemeClr val="accent3"/>
                </a:highlight>
                <a:latin typeface="Antonio"/>
                <a:ea typeface="Antonio"/>
                <a:cs typeface="Antonio"/>
                <a:sym typeface="Antonio"/>
              </a:defRPr>
            </a:lvl9pPr>
          </a:lstStyle>
          <a:p>
            <a:r>
              <a:t>xx%</a:t>
            </a:r>
          </a:p>
        </p:txBody>
      </p:sp>
      <p:sp>
        <p:nvSpPr>
          <p:cNvPr id="143" name="Google Shape;143;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4" name="Google Shape;144;p11"/>
          <p:cNvSpPr/>
          <p:nvPr/>
        </p:nvSpPr>
        <p:spPr>
          <a:xfrm>
            <a:off x="0" y="0"/>
            <a:ext cx="5943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11"/>
          <p:cNvGrpSpPr/>
          <p:nvPr/>
        </p:nvGrpSpPr>
        <p:grpSpPr>
          <a:xfrm>
            <a:off x="493528" y="4386932"/>
            <a:ext cx="443148" cy="443148"/>
            <a:chOff x="2787725" y="238125"/>
            <a:chExt cx="513200" cy="513200"/>
          </a:xfrm>
        </p:grpSpPr>
        <p:sp>
          <p:nvSpPr>
            <p:cNvPr id="146" name="Google Shape;146;p11"/>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11"/>
          <p:cNvSpPr/>
          <p:nvPr/>
        </p:nvSpPr>
        <p:spPr>
          <a:xfrm>
            <a:off x="1326050" y="6470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 name="Google Shape;151;p11"/>
          <p:cNvCxnSpPr/>
          <p:nvPr/>
        </p:nvCxnSpPr>
        <p:spPr>
          <a:xfrm>
            <a:off x="6080700" y="0"/>
            <a:ext cx="3063300" cy="327600"/>
          </a:xfrm>
          <a:prstGeom prst="bentConnector3">
            <a:avLst>
              <a:gd name="adj1" fmla="val -221"/>
            </a:avLst>
          </a:prstGeom>
          <a:noFill/>
          <a:ln w="19050" cap="flat" cmpd="sng">
            <a:solidFill>
              <a:schemeClr val="dk1"/>
            </a:solidFill>
            <a:prstDash val="lgDash"/>
            <a:round/>
            <a:headEnd type="none" w="med" len="med"/>
            <a:tailEnd type="none" w="med" len="med"/>
          </a:ln>
        </p:spPr>
      </p:cxnSp>
      <p:grpSp>
        <p:nvGrpSpPr>
          <p:cNvPr id="152" name="Google Shape;152;p11"/>
          <p:cNvGrpSpPr/>
          <p:nvPr/>
        </p:nvGrpSpPr>
        <p:grpSpPr>
          <a:xfrm>
            <a:off x="7680887" y="3640944"/>
            <a:ext cx="655246" cy="637546"/>
            <a:chOff x="1837200" y="1945425"/>
            <a:chExt cx="1622700" cy="1578475"/>
          </a:xfrm>
        </p:grpSpPr>
        <p:sp>
          <p:nvSpPr>
            <p:cNvPr id="153" name="Google Shape;153;p11"/>
            <p:cNvSpPr/>
            <p:nvPr/>
          </p:nvSpPr>
          <p:spPr>
            <a:xfrm>
              <a:off x="1837200" y="2543100"/>
              <a:ext cx="1025025" cy="980800"/>
            </a:xfrm>
            <a:custGeom>
              <a:avLst/>
              <a:gdLst/>
              <a:ahLst/>
              <a:cxnLst/>
              <a:rect l="l" t="t" r="r" b="b"/>
              <a:pathLst>
                <a:path w="41001" h="39232" extrusionOk="0">
                  <a:moveTo>
                    <a:pt x="39489" y="1512"/>
                  </a:moveTo>
                  <a:lnTo>
                    <a:pt x="39489" y="37716"/>
                  </a:lnTo>
                  <a:lnTo>
                    <a:pt x="1512" y="37716"/>
                  </a:lnTo>
                  <a:lnTo>
                    <a:pt x="1512" y="1512"/>
                  </a:lnTo>
                  <a:close/>
                  <a:moveTo>
                    <a:pt x="0" y="0"/>
                  </a:moveTo>
                  <a:lnTo>
                    <a:pt x="0" y="39231"/>
                  </a:lnTo>
                  <a:lnTo>
                    <a:pt x="41001" y="39231"/>
                  </a:lnTo>
                  <a:lnTo>
                    <a:pt x="410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a:off x="2434850" y="1945425"/>
              <a:ext cx="1025050" cy="980800"/>
            </a:xfrm>
            <a:custGeom>
              <a:avLst/>
              <a:gdLst/>
              <a:ahLst/>
              <a:cxnLst/>
              <a:rect l="l" t="t" r="r" b="b"/>
              <a:pathLst>
                <a:path w="41002" h="39232" extrusionOk="0">
                  <a:moveTo>
                    <a:pt x="39489" y="1513"/>
                  </a:moveTo>
                  <a:lnTo>
                    <a:pt x="39489" y="37720"/>
                  </a:lnTo>
                  <a:lnTo>
                    <a:pt x="1512" y="37720"/>
                  </a:lnTo>
                  <a:lnTo>
                    <a:pt x="1512" y="1513"/>
                  </a:lnTo>
                  <a:close/>
                  <a:moveTo>
                    <a:pt x="0" y="1"/>
                  </a:moveTo>
                  <a:lnTo>
                    <a:pt x="0" y="39232"/>
                  </a:lnTo>
                  <a:lnTo>
                    <a:pt x="41001" y="39232"/>
                  </a:lnTo>
                  <a:lnTo>
                    <a:pt x="41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1842675" y="1951000"/>
              <a:ext cx="624425" cy="624425"/>
            </a:xfrm>
            <a:custGeom>
              <a:avLst/>
              <a:gdLst/>
              <a:ahLst/>
              <a:cxnLst/>
              <a:rect l="l" t="t" r="r" b="b"/>
              <a:pathLst>
                <a:path w="24977" h="24977" extrusionOk="0">
                  <a:moveTo>
                    <a:pt x="23907" y="0"/>
                  </a:moveTo>
                  <a:lnTo>
                    <a:pt x="1" y="23907"/>
                  </a:lnTo>
                  <a:lnTo>
                    <a:pt x="1071" y="24977"/>
                  </a:lnTo>
                  <a:lnTo>
                    <a:pt x="24977" y="1070"/>
                  </a:lnTo>
                  <a:lnTo>
                    <a:pt x="23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a:off x="2829900" y="1951000"/>
              <a:ext cx="624425" cy="624425"/>
            </a:xfrm>
            <a:custGeom>
              <a:avLst/>
              <a:gdLst/>
              <a:ahLst/>
              <a:cxnLst/>
              <a:rect l="l" t="t" r="r" b="b"/>
              <a:pathLst>
                <a:path w="24977" h="24977" extrusionOk="0">
                  <a:moveTo>
                    <a:pt x="23907" y="0"/>
                  </a:moveTo>
                  <a:lnTo>
                    <a:pt x="1" y="23907"/>
                  </a:lnTo>
                  <a:lnTo>
                    <a:pt x="1071" y="24977"/>
                  </a:lnTo>
                  <a:lnTo>
                    <a:pt x="24977" y="1070"/>
                  </a:lnTo>
                  <a:lnTo>
                    <a:pt x="23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a:off x="2829975" y="2893900"/>
              <a:ext cx="624350" cy="624425"/>
            </a:xfrm>
            <a:custGeom>
              <a:avLst/>
              <a:gdLst/>
              <a:ahLst/>
              <a:cxnLst/>
              <a:rect l="l" t="t" r="r" b="b"/>
              <a:pathLst>
                <a:path w="24974" h="24977" extrusionOk="0">
                  <a:moveTo>
                    <a:pt x="23904" y="0"/>
                  </a:moveTo>
                  <a:lnTo>
                    <a:pt x="0" y="23907"/>
                  </a:lnTo>
                  <a:lnTo>
                    <a:pt x="1068" y="24977"/>
                  </a:lnTo>
                  <a:lnTo>
                    <a:pt x="24974" y="1070"/>
                  </a:lnTo>
                  <a:lnTo>
                    <a:pt x="239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a:off x="1842750" y="2893900"/>
              <a:ext cx="624350" cy="624425"/>
            </a:xfrm>
            <a:custGeom>
              <a:avLst/>
              <a:gdLst/>
              <a:ahLst/>
              <a:cxnLst/>
              <a:rect l="l" t="t" r="r" b="b"/>
              <a:pathLst>
                <a:path w="24974" h="24977" extrusionOk="0">
                  <a:moveTo>
                    <a:pt x="23904" y="0"/>
                  </a:moveTo>
                  <a:lnTo>
                    <a:pt x="0" y="23907"/>
                  </a:lnTo>
                  <a:lnTo>
                    <a:pt x="1068" y="24977"/>
                  </a:lnTo>
                  <a:lnTo>
                    <a:pt x="24974" y="1070"/>
                  </a:lnTo>
                  <a:lnTo>
                    <a:pt x="239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rot="-5400000">
            <a:off x="1523950" y="587208"/>
            <a:ext cx="1116400" cy="1104975"/>
            <a:chOff x="7023100" y="1097275"/>
            <a:chExt cx="1116400" cy="1104975"/>
          </a:xfrm>
        </p:grpSpPr>
        <p:cxnSp>
          <p:nvCxnSpPr>
            <p:cNvPr id="160" name="Google Shape;160;p11"/>
            <p:cNvCxnSpPr/>
            <p:nvPr/>
          </p:nvCxnSpPr>
          <p:spPr>
            <a:xfrm>
              <a:off x="7023100" y="1097275"/>
              <a:ext cx="739200" cy="3657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161" name="Google Shape;161;p11"/>
            <p:cNvCxnSpPr/>
            <p:nvPr/>
          </p:nvCxnSpPr>
          <p:spPr>
            <a:xfrm rot="-5400000" flipH="1">
              <a:off x="7581350" y="1644100"/>
              <a:ext cx="739200" cy="377100"/>
            </a:xfrm>
            <a:prstGeom prst="bentConnector3">
              <a:avLst>
                <a:gd name="adj1" fmla="val 50000"/>
              </a:avLst>
            </a:prstGeom>
            <a:noFill/>
            <a:ln w="19050" cap="flat" cmpd="sng">
              <a:solidFill>
                <a:schemeClr val="dk1"/>
              </a:solidFill>
              <a:prstDash val="lgDash"/>
              <a:round/>
              <a:headEnd type="none" w="med" len="med"/>
              <a:tailEnd type="none" w="med" len="med"/>
            </a:ln>
          </p:spPr>
        </p:cxnSp>
      </p:grpSp>
      <p:sp>
        <p:nvSpPr>
          <p:cNvPr id="162" name="Google Shape;162;p11"/>
          <p:cNvSpPr/>
          <p:nvPr/>
        </p:nvSpPr>
        <p:spPr>
          <a:xfrm>
            <a:off x="1900900" y="4152408"/>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11"/>
          <p:cNvGrpSpPr/>
          <p:nvPr/>
        </p:nvGrpSpPr>
        <p:grpSpPr>
          <a:xfrm>
            <a:off x="7052953" y="968257"/>
            <a:ext cx="443148" cy="443148"/>
            <a:chOff x="2787725" y="238125"/>
            <a:chExt cx="513200" cy="513200"/>
          </a:xfrm>
        </p:grpSpPr>
        <p:sp>
          <p:nvSpPr>
            <p:cNvPr id="164" name="Google Shape;164;p11"/>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11"/>
          <p:cNvSpPr/>
          <p:nvPr/>
        </p:nvSpPr>
        <p:spPr>
          <a:xfrm>
            <a:off x="6538025" y="4278500"/>
            <a:ext cx="262800" cy="262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a:off x="8336125" y="16402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03900" y="535000"/>
            <a:ext cx="7425000" cy="64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a:endParaRPr/>
          </a:p>
        </p:txBody>
      </p:sp>
      <p:sp>
        <p:nvSpPr>
          <p:cNvPr id="7" name="Google Shape;7;p1"/>
          <p:cNvSpPr txBox="1">
            <a:spLocks noGrp="1"/>
          </p:cNvSpPr>
          <p:nvPr>
            <p:ph type="body" idx="1"/>
          </p:nvPr>
        </p:nvSpPr>
        <p:spPr>
          <a:xfrm>
            <a:off x="1003900" y="1175200"/>
            <a:ext cx="7425000" cy="3433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1pPr>
            <a:lvl2pPr marL="914400" lvl="1" indent="-3048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2pPr>
            <a:lvl3pPr marL="1371600" lvl="2" indent="-3048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3pPr>
            <a:lvl4pPr marL="1828800" lvl="3" indent="-3048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4pPr>
            <a:lvl5pPr marL="2286000" lvl="4" indent="-3048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5pPr>
            <a:lvl6pPr marL="2743200" lvl="5" indent="-3048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6pPr>
            <a:lvl7pPr marL="3200400" lvl="6" indent="-3048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7pPr>
            <a:lvl8pPr marL="3657600" lvl="7" indent="-3048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8pPr>
            <a:lvl9pPr marL="4114800" lvl="8" indent="-3048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6" r:id="rId11"/>
    <p:sldLayoutId id="2147483668" r:id="rId12"/>
    <p:sldLayoutId id="2147483669"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slide" Target="slide3.xml"/><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16.xml"/><Relationship Id="rId5" Type="http://schemas.openxmlformats.org/officeDocument/2006/relationships/slide" Target="slide12.xml"/><Relationship Id="rId4" Type="http://schemas.openxmlformats.org/officeDocument/2006/relationships/slide" Target="slide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slide" Target="slide16.xml"/><Relationship Id="rId5" Type="http://schemas.openxmlformats.org/officeDocument/2006/relationships/slide" Target="slide12.xml"/><Relationship Id="rId4" Type="http://schemas.openxmlformats.org/officeDocument/2006/relationships/slide" Target="slide6.xml"/></Relationships>
</file>

<file path=ppt/slides/_rels/slide12.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slide" Target="slide3.xml"/><Relationship Id="rId7"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slide" Target="slide14.xml"/><Relationship Id="rId5" Type="http://schemas.openxmlformats.org/officeDocument/2006/relationships/slide" Target="slide10.xml"/><Relationship Id="rId4" Type="http://schemas.openxmlformats.org/officeDocument/2006/relationships/slide" Target="slide7.xml"/><Relationship Id="rId9"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slide" Target="slide15.xml"/><Relationship Id="rId5" Type="http://schemas.openxmlformats.org/officeDocument/2006/relationships/slide" Target="slide11.xml"/><Relationship Id="rId4" Type="http://schemas.openxmlformats.org/officeDocument/2006/relationships/slide" Target="slide7.xml"/></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slide" Target="slide16.xml"/><Relationship Id="rId5" Type="http://schemas.openxmlformats.org/officeDocument/2006/relationships/slide" Target="slide12.xml"/><Relationship Id="rId4" Type="http://schemas.openxmlformats.org/officeDocument/2006/relationships/slide" Target="slide7.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 Target="slide3.xml"/><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slide" Target="slide17.xml"/><Relationship Id="rId5" Type="http://schemas.openxmlformats.org/officeDocument/2006/relationships/slide" Target="slide13.xml"/><Relationship Id="rId4" Type="http://schemas.openxmlformats.org/officeDocument/2006/relationships/slide" Target="slide7.xml"/></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 Target="slide3.xml"/><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slide" Target="slide18.xml"/><Relationship Id="rId5" Type="http://schemas.openxmlformats.org/officeDocument/2006/relationships/slide" Target="slide14.xml"/><Relationship Id="rId4" Type="http://schemas.openxmlformats.org/officeDocument/2006/relationships/slide" Target="slide7.xml"/></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 Target="slide3.xml"/><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slide" Target="slide19.xml"/><Relationship Id="rId5" Type="http://schemas.openxmlformats.org/officeDocument/2006/relationships/slide" Target="slide15.xml"/><Relationship Id="rId4" Type="http://schemas.openxmlformats.org/officeDocument/2006/relationships/slide" Target="slide7.xml"/></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 Target="slide3.xml"/><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slide" Target="slide20.xml"/><Relationship Id="rId5" Type="http://schemas.openxmlformats.org/officeDocument/2006/relationships/slide" Target="slide16.xml"/><Relationship Id="rId4" Type="http://schemas.openxmlformats.org/officeDocument/2006/relationships/slide" Target="slide7.xml"/></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 Target="slide3.xml"/><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slide" Target="slide18.xml"/><Relationship Id="rId5" Type="http://schemas.openxmlformats.org/officeDocument/2006/relationships/slide" Target="slide17.xml"/><Relationship Id="rId4" Type="http://schemas.openxmlformats.org/officeDocument/2006/relationships/slide" Target="slide7.xml"/><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slide" Target="slide16.xml"/><Relationship Id="rId5" Type="http://schemas.openxmlformats.org/officeDocument/2006/relationships/slide" Target="slide12.xml"/><Relationship Id="rId4" Type="http://schemas.openxmlformats.org/officeDocument/2006/relationships/slide" Target="slide6.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slide" Target="slide3.xml"/><Relationship Id="rId7"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slide" Target="slide19.xml"/><Relationship Id="rId5" Type="http://schemas.openxmlformats.org/officeDocument/2006/relationships/slide" Target="slide18.xml"/><Relationship Id="rId4" Type="http://schemas.openxmlformats.org/officeDocument/2006/relationships/slide" Target="slide7.xml"/></Relationships>
</file>

<file path=ppt/slides/_rels/slide21.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slide" Target="slide3.xml"/><Relationship Id="rId7"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slide" Target="slide20.xml"/><Relationship Id="rId5" Type="http://schemas.openxmlformats.org/officeDocument/2006/relationships/slide" Target="slide19.xml"/><Relationship Id="rId4" Type="http://schemas.openxmlformats.org/officeDocument/2006/relationships/slide" Target="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shivamb/netflix-shows" TargetMode="External"/><Relationship Id="rId7" Type="http://schemas.openxmlformats.org/officeDocument/2006/relationships/slide" Target="slide16.xm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slide" Target="slide12.xml"/><Relationship Id="rId5" Type="http://schemas.openxmlformats.org/officeDocument/2006/relationships/slide" Target="slide6.xml"/><Relationship Id="rId4" Type="http://schemas.openxmlformats.org/officeDocument/2006/relationships/slide" Target="slide4.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slide" Target="slide16.xml"/><Relationship Id="rId5" Type="http://schemas.openxmlformats.org/officeDocument/2006/relationships/slide" Target="slide12.xml"/><Relationship Id="rId4" Type="http://schemas.openxmlformats.org/officeDocument/2006/relationships/slide" Target="slide6.xml"/></Relationships>
</file>

<file path=ppt/slides/_rels/slide5.xml.rels><?xml version="1.0" encoding="UTF-8" standalone="yes"?>
<Relationships xmlns="http://schemas.openxmlformats.org/package/2006/relationships"><Relationship Id="rId3" Type="http://schemas.openxmlformats.org/officeDocument/2006/relationships/hyperlink" Target="https://netflixprize.com/index.html" TargetMode="External"/><Relationship Id="rId2" Type="http://schemas.openxmlformats.org/officeDocument/2006/relationships/hyperlink" Target="https://datajobs.com/data-science-repo/Recommender-Systems-%5bNetflix%5d.pdf" TargetMode="Externa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slide" Target="slide17.xml"/><Relationship Id="rId5" Type="http://schemas.openxmlformats.org/officeDocument/2006/relationships/slide" Target="slide13.xml"/><Relationship Id="rId4" Type="http://schemas.openxmlformats.org/officeDocument/2006/relationships/slide" Target="slide7.xml"/></Relationships>
</file>

<file path=ppt/slides/_rels/slide7.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slide" Target="slide18.xml"/><Relationship Id="rId5" Type="http://schemas.openxmlformats.org/officeDocument/2006/relationships/slide" Target="slide14.xml"/><Relationship Id="rId4" Type="http://schemas.openxmlformats.org/officeDocument/2006/relationships/slide" Target="slide8.xml"/></Relationships>
</file>

<file path=ppt/slides/_rels/slide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slide" Target="slide19.xml"/><Relationship Id="rId5" Type="http://schemas.openxmlformats.org/officeDocument/2006/relationships/slide" Target="slide15.xml"/><Relationship Id="rId4" Type="http://schemas.openxmlformats.org/officeDocument/2006/relationships/slide" Target="slide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07"/>
        <p:cNvGrpSpPr/>
        <p:nvPr/>
      </p:nvGrpSpPr>
      <p:grpSpPr>
        <a:xfrm>
          <a:off x="0" y="0"/>
          <a:ext cx="0" cy="0"/>
          <a:chOff x="0" y="0"/>
          <a:chExt cx="0" cy="0"/>
        </a:xfrm>
      </p:grpSpPr>
      <p:sp>
        <p:nvSpPr>
          <p:cNvPr id="308" name="Google Shape;308;p27"/>
          <p:cNvSpPr txBox="1">
            <a:spLocks noGrp="1"/>
          </p:cNvSpPr>
          <p:nvPr>
            <p:ph type="ctrTitle"/>
          </p:nvPr>
        </p:nvSpPr>
        <p:spPr>
          <a:xfrm>
            <a:off x="594300" y="863219"/>
            <a:ext cx="5696226" cy="1477324"/>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3200" b="1" cap="all" dirty="0">
                <a:solidFill>
                  <a:srgbClr val="002060"/>
                </a:solidFill>
                <a:highlight>
                  <a:srgbClr val="00FFFF"/>
                </a:highlight>
                <a:latin typeface="Univers"/>
              </a:rPr>
              <a:t>DATA VISUALIZATION</a:t>
            </a:r>
            <a:r>
              <a:rPr lang="en-US" sz="3200" cap="all" dirty="0">
                <a:solidFill>
                  <a:srgbClr val="002060"/>
                </a:solidFill>
                <a:highlight>
                  <a:srgbClr val="00FFFF"/>
                </a:highlight>
                <a:latin typeface="Univers"/>
              </a:rPr>
              <a:t>  </a:t>
            </a:r>
            <a:r>
              <a:rPr lang="en-US" sz="2800" cap="all" dirty="0">
                <a:solidFill>
                  <a:srgbClr val="002060"/>
                </a:solidFill>
                <a:highlight>
                  <a:srgbClr val="00FFFF"/>
                </a:highlight>
                <a:latin typeface="Univers"/>
              </a:rPr>
              <a:t> </a:t>
            </a:r>
            <a:br>
              <a:rPr lang="en-US" sz="2800" dirty="0">
                <a:highlight>
                  <a:srgbClr val="00FFFF"/>
                </a:highlight>
                <a:latin typeface="Univers"/>
              </a:rPr>
            </a:br>
            <a:r>
              <a:rPr lang="en-US" sz="2800" cap="all" dirty="0">
                <a:solidFill>
                  <a:srgbClr val="002060"/>
                </a:solidFill>
                <a:highlight>
                  <a:srgbClr val="00FFFF"/>
                </a:highlight>
                <a:latin typeface="Univers"/>
              </a:rPr>
              <a:t> </a:t>
            </a:r>
            <a:r>
              <a:rPr lang="en-US" sz="2800" b="1" u="sng" cap="all" dirty="0">
                <a:solidFill>
                  <a:srgbClr val="002060"/>
                </a:solidFill>
                <a:highlight>
                  <a:srgbClr val="00FFFF"/>
                </a:highlight>
                <a:latin typeface="Univers"/>
              </a:rPr>
              <a:t>REVIEW -2</a:t>
            </a:r>
            <a:endParaRPr lang="en-US" sz="3200" dirty="0">
              <a:solidFill>
                <a:schemeClr val="accent1"/>
              </a:solidFill>
              <a:highlight>
                <a:srgbClr val="00FFFF"/>
              </a:highlight>
            </a:endParaRPr>
          </a:p>
        </p:txBody>
      </p:sp>
      <p:grpSp>
        <p:nvGrpSpPr>
          <p:cNvPr id="310" name="Google Shape;310;p27"/>
          <p:cNvGrpSpPr/>
          <p:nvPr/>
        </p:nvGrpSpPr>
        <p:grpSpPr>
          <a:xfrm>
            <a:off x="1395476" y="352382"/>
            <a:ext cx="655246" cy="637546"/>
            <a:chOff x="1837200" y="1945425"/>
            <a:chExt cx="1622700" cy="1578475"/>
          </a:xfrm>
        </p:grpSpPr>
        <p:sp>
          <p:nvSpPr>
            <p:cNvPr id="311" name="Google Shape;311;p27"/>
            <p:cNvSpPr/>
            <p:nvPr/>
          </p:nvSpPr>
          <p:spPr>
            <a:xfrm>
              <a:off x="1837200" y="2543100"/>
              <a:ext cx="1025025" cy="980800"/>
            </a:xfrm>
            <a:custGeom>
              <a:avLst/>
              <a:gdLst/>
              <a:ahLst/>
              <a:cxnLst/>
              <a:rect l="l" t="t" r="r" b="b"/>
              <a:pathLst>
                <a:path w="41001" h="39232" extrusionOk="0">
                  <a:moveTo>
                    <a:pt x="39489" y="1512"/>
                  </a:moveTo>
                  <a:lnTo>
                    <a:pt x="39489" y="37716"/>
                  </a:lnTo>
                  <a:lnTo>
                    <a:pt x="1512" y="37716"/>
                  </a:lnTo>
                  <a:lnTo>
                    <a:pt x="1512" y="1512"/>
                  </a:lnTo>
                  <a:close/>
                  <a:moveTo>
                    <a:pt x="0" y="0"/>
                  </a:moveTo>
                  <a:lnTo>
                    <a:pt x="0" y="39231"/>
                  </a:lnTo>
                  <a:lnTo>
                    <a:pt x="41001" y="39231"/>
                  </a:lnTo>
                  <a:lnTo>
                    <a:pt x="410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a:off x="2434850" y="1945425"/>
              <a:ext cx="1025050" cy="980800"/>
            </a:xfrm>
            <a:custGeom>
              <a:avLst/>
              <a:gdLst/>
              <a:ahLst/>
              <a:cxnLst/>
              <a:rect l="l" t="t" r="r" b="b"/>
              <a:pathLst>
                <a:path w="41002" h="39232" extrusionOk="0">
                  <a:moveTo>
                    <a:pt x="39489" y="1513"/>
                  </a:moveTo>
                  <a:lnTo>
                    <a:pt x="39489" y="37720"/>
                  </a:lnTo>
                  <a:lnTo>
                    <a:pt x="1512" y="37720"/>
                  </a:lnTo>
                  <a:lnTo>
                    <a:pt x="1512" y="1513"/>
                  </a:lnTo>
                  <a:close/>
                  <a:moveTo>
                    <a:pt x="0" y="1"/>
                  </a:moveTo>
                  <a:lnTo>
                    <a:pt x="0" y="39232"/>
                  </a:lnTo>
                  <a:lnTo>
                    <a:pt x="41001" y="39232"/>
                  </a:lnTo>
                  <a:lnTo>
                    <a:pt x="41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a:off x="1842675" y="1951000"/>
              <a:ext cx="624425" cy="624425"/>
            </a:xfrm>
            <a:custGeom>
              <a:avLst/>
              <a:gdLst/>
              <a:ahLst/>
              <a:cxnLst/>
              <a:rect l="l" t="t" r="r" b="b"/>
              <a:pathLst>
                <a:path w="24977" h="24977" extrusionOk="0">
                  <a:moveTo>
                    <a:pt x="23907" y="0"/>
                  </a:moveTo>
                  <a:lnTo>
                    <a:pt x="1" y="23907"/>
                  </a:lnTo>
                  <a:lnTo>
                    <a:pt x="1071" y="24977"/>
                  </a:lnTo>
                  <a:lnTo>
                    <a:pt x="24977" y="1070"/>
                  </a:lnTo>
                  <a:lnTo>
                    <a:pt x="23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a:off x="2829900" y="1951000"/>
              <a:ext cx="624425" cy="624425"/>
            </a:xfrm>
            <a:custGeom>
              <a:avLst/>
              <a:gdLst/>
              <a:ahLst/>
              <a:cxnLst/>
              <a:rect l="l" t="t" r="r" b="b"/>
              <a:pathLst>
                <a:path w="24977" h="24977" extrusionOk="0">
                  <a:moveTo>
                    <a:pt x="23907" y="0"/>
                  </a:moveTo>
                  <a:lnTo>
                    <a:pt x="1" y="23907"/>
                  </a:lnTo>
                  <a:lnTo>
                    <a:pt x="1071" y="24977"/>
                  </a:lnTo>
                  <a:lnTo>
                    <a:pt x="24977" y="1070"/>
                  </a:lnTo>
                  <a:lnTo>
                    <a:pt x="23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a:off x="2829975" y="2893900"/>
              <a:ext cx="624350" cy="624425"/>
            </a:xfrm>
            <a:custGeom>
              <a:avLst/>
              <a:gdLst/>
              <a:ahLst/>
              <a:cxnLst/>
              <a:rect l="l" t="t" r="r" b="b"/>
              <a:pathLst>
                <a:path w="24974" h="24977" extrusionOk="0">
                  <a:moveTo>
                    <a:pt x="23904" y="0"/>
                  </a:moveTo>
                  <a:lnTo>
                    <a:pt x="0" y="23907"/>
                  </a:lnTo>
                  <a:lnTo>
                    <a:pt x="1068" y="24977"/>
                  </a:lnTo>
                  <a:lnTo>
                    <a:pt x="24974" y="1070"/>
                  </a:lnTo>
                  <a:lnTo>
                    <a:pt x="239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a:off x="1842750" y="2893900"/>
              <a:ext cx="624350" cy="624425"/>
            </a:xfrm>
            <a:custGeom>
              <a:avLst/>
              <a:gdLst/>
              <a:ahLst/>
              <a:cxnLst/>
              <a:rect l="l" t="t" r="r" b="b"/>
              <a:pathLst>
                <a:path w="24974" h="24977" extrusionOk="0">
                  <a:moveTo>
                    <a:pt x="23904" y="0"/>
                  </a:moveTo>
                  <a:lnTo>
                    <a:pt x="0" y="23907"/>
                  </a:lnTo>
                  <a:lnTo>
                    <a:pt x="1068" y="24977"/>
                  </a:lnTo>
                  <a:lnTo>
                    <a:pt x="24974" y="1070"/>
                  </a:lnTo>
                  <a:lnTo>
                    <a:pt x="239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27"/>
          <p:cNvGrpSpPr/>
          <p:nvPr/>
        </p:nvGrpSpPr>
        <p:grpSpPr>
          <a:xfrm>
            <a:off x="5608320" y="3640950"/>
            <a:ext cx="682206" cy="443155"/>
            <a:chOff x="2787725" y="238125"/>
            <a:chExt cx="513200" cy="513200"/>
          </a:xfrm>
        </p:grpSpPr>
        <p:sp>
          <p:nvSpPr>
            <p:cNvPr id="318" name="Google Shape;318;p2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 name="Google Shape;322;p27"/>
          <p:cNvSpPr/>
          <p:nvPr/>
        </p:nvSpPr>
        <p:spPr>
          <a:xfrm>
            <a:off x="3325429" y="95206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3" name="Google Shape;323;p27"/>
          <p:cNvGrpSpPr/>
          <p:nvPr/>
        </p:nvGrpSpPr>
        <p:grpSpPr>
          <a:xfrm>
            <a:off x="4259688" y="535008"/>
            <a:ext cx="1116400" cy="1104975"/>
            <a:chOff x="7023100" y="1097275"/>
            <a:chExt cx="1116400" cy="1104975"/>
          </a:xfrm>
        </p:grpSpPr>
        <p:cxnSp>
          <p:nvCxnSpPr>
            <p:cNvPr id="324" name="Google Shape;324;p27"/>
            <p:cNvCxnSpPr/>
            <p:nvPr/>
          </p:nvCxnSpPr>
          <p:spPr>
            <a:xfrm>
              <a:off x="7023100" y="1097275"/>
              <a:ext cx="739200" cy="3657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325" name="Google Shape;325;p27"/>
            <p:cNvCxnSpPr/>
            <p:nvPr/>
          </p:nvCxnSpPr>
          <p:spPr>
            <a:xfrm rot="-5400000" flipH="1">
              <a:off x="7581350" y="1644100"/>
              <a:ext cx="739200" cy="377100"/>
            </a:xfrm>
            <a:prstGeom prst="bentConnector3">
              <a:avLst>
                <a:gd name="adj1" fmla="val 50000"/>
              </a:avLst>
            </a:prstGeom>
            <a:noFill/>
            <a:ln w="19050" cap="flat" cmpd="sng">
              <a:solidFill>
                <a:schemeClr val="dk1"/>
              </a:solidFill>
              <a:prstDash val="lgDash"/>
              <a:round/>
              <a:headEnd type="none" w="med" len="med"/>
              <a:tailEnd type="none" w="med" len="med"/>
            </a:ln>
          </p:spPr>
        </p:cxnSp>
      </p:grpSp>
      <p:sp>
        <p:nvSpPr>
          <p:cNvPr id="326" name="Google Shape;326;p27"/>
          <p:cNvSpPr/>
          <p:nvPr/>
        </p:nvSpPr>
        <p:spPr>
          <a:xfrm>
            <a:off x="7522800" y="3843308"/>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a:off x="4403575" y="442665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8" name="Google Shape;328;p27"/>
          <p:cNvCxnSpPr/>
          <p:nvPr/>
        </p:nvCxnSpPr>
        <p:spPr>
          <a:xfrm>
            <a:off x="1019888" y="4280281"/>
            <a:ext cx="893700" cy="0"/>
          </a:xfrm>
          <a:prstGeom prst="straightConnector1">
            <a:avLst/>
          </a:prstGeom>
          <a:noFill/>
          <a:ln w="19050" cap="flat" cmpd="sng">
            <a:solidFill>
              <a:schemeClr val="dk1"/>
            </a:solidFill>
            <a:prstDash val="lgDash"/>
            <a:round/>
            <a:headEnd type="none" w="med" len="med"/>
            <a:tailEnd type="none" w="med" len="med"/>
          </a:ln>
        </p:spPr>
      </p:cxnSp>
      <p:sp>
        <p:nvSpPr>
          <p:cNvPr id="329" name="Google Shape;329;p27">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330" name="Google Shape;330;p27">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331" name="Google Shape;331;p27">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332" name="Google Shape;332;p27">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grpSp>
        <p:nvGrpSpPr>
          <p:cNvPr id="333" name="Google Shape;333;p27"/>
          <p:cNvGrpSpPr/>
          <p:nvPr/>
        </p:nvGrpSpPr>
        <p:grpSpPr>
          <a:xfrm>
            <a:off x="6933171" y="863218"/>
            <a:ext cx="1710158" cy="1416323"/>
            <a:chOff x="6841808" y="689283"/>
            <a:chExt cx="1710158" cy="1626172"/>
          </a:xfrm>
        </p:grpSpPr>
        <p:sp>
          <p:nvSpPr>
            <p:cNvPr id="334" name="Google Shape;334;p27"/>
            <p:cNvSpPr/>
            <p:nvPr/>
          </p:nvSpPr>
          <p:spPr>
            <a:xfrm>
              <a:off x="8129116" y="727889"/>
              <a:ext cx="422851" cy="382309"/>
            </a:xfrm>
            <a:custGeom>
              <a:avLst/>
              <a:gdLst/>
              <a:ahLst/>
              <a:cxnLst/>
              <a:rect l="l" t="t" r="r" b="b"/>
              <a:pathLst>
                <a:path w="10503" h="9496" extrusionOk="0">
                  <a:moveTo>
                    <a:pt x="5251" y="0"/>
                  </a:moveTo>
                  <a:cubicBezTo>
                    <a:pt x="3991" y="0"/>
                    <a:pt x="2735" y="499"/>
                    <a:pt x="1801" y="1487"/>
                  </a:cubicBezTo>
                  <a:cubicBezTo>
                    <a:pt x="0" y="3391"/>
                    <a:pt x="84" y="6395"/>
                    <a:pt x="1990" y="8196"/>
                  </a:cubicBezTo>
                  <a:cubicBezTo>
                    <a:pt x="2907" y="9065"/>
                    <a:pt x="4079" y="9495"/>
                    <a:pt x="5249" y="9495"/>
                  </a:cubicBezTo>
                  <a:cubicBezTo>
                    <a:pt x="6509" y="9495"/>
                    <a:pt x="7765" y="8997"/>
                    <a:pt x="8699" y="8010"/>
                  </a:cubicBezTo>
                  <a:cubicBezTo>
                    <a:pt x="10503" y="6103"/>
                    <a:pt x="10416" y="3099"/>
                    <a:pt x="8513" y="1298"/>
                  </a:cubicBezTo>
                  <a:cubicBezTo>
                    <a:pt x="7594" y="431"/>
                    <a:pt x="6422" y="0"/>
                    <a:pt x="5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a:off x="6841808" y="945533"/>
              <a:ext cx="422891" cy="382349"/>
            </a:xfrm>
            <a:custGeom>
              <a:avLst/>
              <a:gdLst/>
              <a:ahLst/>
              <a:cxnLst/>
              <a:rect l="l" t="t" r="r" b="b"/>
              <a:pathLst>
                <a:path w="10504" h="9497" extrusionOk="0">
                  <a:moveTo>
                    <a:pt x="5253" y="1"/>
                  </a:moveTo>
                  <a:cubicBezTo>
                    <a:pt x="3993" y="1"/>
                    <a:pt x="2736" y="499"/>
                    <a:pt x="1802" y="1487"/>
                  </a:cubicBezTo>
                  <a:cubicBezTo>
                    <a:pt x="1" y="3393"/>
                    <a:pt x="84" y="6397"/>
                    <a:pt x="1991" y="8198"/>
                  </a:cubicBezTo>
                  <a:cubicBezTo>
                    <a:pt x="2908" y="9066"/>
                    <a:pt x="4081" y="9496"/>
                    <a:pt x="5251" y="9496"/>
                  </a:cubicBezTo>
                  <a:cubicBezTo>
                    <a:pt x="6511" y="9496"/>
                    <a:pt x="7769" y="8998"/>
                    <a:pt x="8702" y="8009"/>
                  </a:cubicBezTo>
                  <a:cubicBezTo>
                    <a:pt x="10503" y="6106"/>
                    <a:pt x="10417" y="3099"/>
                    <a:pt x="8513" y="1298"/>
                  </a:cubicBezTo>
                  <a:cubicBezTo>
                    <a:pt x="7596" y="431"/>
                    <a:pt x="6423" y="1"/>
                    <a:pt x="5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a:off x="7886430" y="1933146"/>
              <a:ext cx="422851" cy="382309"/>
            </a:xfrm>
            <a:custGeom>
              <a:avLst/>
              <a:gdLst/>
              <a:ahLst/>
              <a:cxnLst/>
              <a:rect l="l" t="t" r="r" b="b"/>
              <a:pathLst>
                <a:path w="10503" h="9496" extrusionOk="0">
                  <a:moveTo>
                    <a:pt x="5254" y="1"/>
                  </a:moveTo>
                  <a:cubicBezTo>
                    <a:pt x="3994" y="1"/>
                    <a:pt x="2737" y="499"/>
                    <a:pt x="1804" y="1487"/>
                  </a:cubicBezTo>
                  <a:cubicBezTo>
                    <a:pt x="0" y="3391"/>
                    <a:pt x="86" y="6395"/>
                    <a:pt x="1990" y="8199"/>
                  </a:cubicBezTo>
                  <a:cubicBezTo>
                    <a:pt x="2908" y="9066"/>
                    <a:pt x="4080" y="9496"/>
                    <a:pt x="5250" y="9496"/>
                  </a:cubicBezTo>
                  <a:cubicBezTo>
                    <a:pt x="6510" y="9496"/>
                    <a:pt x="7768" y="8997"/>
                    <a:pt x="8702" y="8010"/>
                  </a:cubicBezTo>
                  <a:cubicBezTo>
                    <a:pt x="10503" y="6104"/>
                    <a:pt x="10419" y="3099"/>
                    <a:pt x="8513" y="1298"/>
                  </a:cubicBezTo>
                  <a:cubicBezTo>
                    <a:pt x="7596" y="431"/>
                    <a:pt x="6424" y="1"/>
                    <a:pt x="5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a:off x="7030788" y="906119"/>
              <a:ext cx="1323024" cy="1232600"/>
            </a:xfrm>
            <a:custGeom>
              <a:avLst/>
              <a:gdLst/>
              <a:ahLst/>
              <a:cxnLst/>
              <a:rect l="l" t="t" r="r" b="b"/>
              <a:pathLst>
                <a:path w="32862" h="30616" extrusionOk="0">
                  <a:moveTo>
                    <a:pt x="32200" y="640"/>
                  </a:moveTo>
                  <a:lnTo>
                    <a:pt x="26186" y="29599"/>
                  </a:lnTo>
                  <a:lnTo>
                    <a:pt x="1115" y="5895"/>
                  </a:lnTo>
                  <a:lnTo>
                    <a:pt x="32200" y="640"/>
                  </a:lnTo>
                  <a:close/>
                  <a:moveTo>
                    <a:pt x="32862" y="1"/>
                  </a:moveTo>
                  <a:lnTo>
                    <a:pt x="1" y="5559"/>
                  </a:lnTo>
                  <a:lnTo>
                    <a:pt x="26506" y="30616"/>
                  </a:lnTo>
                  <a:lnTo>
                    <a:pt x="328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7"/>
            <p:cNvSpPr/>
            <p:nvPr/>
          </p:nvSpPr>
          <p:spPr>
            <a:xfrm>
              <a:off x="7586263" y="68928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7"/>
            <p:cNvSpPr/>
            <p:nvPr/>
          </p:nvSpPr>
          <p:spPr>
            <a:xfrm>
              <a:off x="7376700" y="174297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7"/>
            <p:cNvSpPr/>
            <p:nvPr/>
          </p:nvSpPr>
          <p:spPr>
            <a:xfrm>
              <a:off x="8445250" y="146808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Logo&#10;&#10;Description automatically generated">
            <a:extLst>
              <a:ext uri="{FF2B5EF4-FFF2-40B4-BE49-F238E27FC236}">
                <a16:creationId xmlns:a16="http://schemas.microsoft.com/office/drawing/2014/main" id="{9690F307-DC47-4872-B06B-4875687D14A5}"/>
              </a:ext>
            </a:extLst>
          </p:cNvPr>
          <p:cNvPicPr>
            <a:picLocks noGrp="1" noChangeAspect="1"/>
          </p:cNvPicPr>
          <p:nvPr/>
        </p:nvPicPr>
        <p:blipFill>
          <a:blip r:embed="rId7"/>
          <a:stretch>
            <a:fillRect/>
          </a:stretch>
        </p:blipFill>
        <p:spPr>
          <a:xfrm>
            <a:off x="6549176" y="16735"/>
            <a:ext cx="2485096" cy="654508"/>
          </a:xfrm>
          <a:prstGeom prst="rect">
            <a:avLst/>
          </a:prstGeom>
        </p:spPr>
      </p:pic>
      <p:sp>
        <p:nvSpPr>
          <p:cNvPr id="4" name="TextBox 3">
            <a:extLst>
              <a:ext uri="{FF2B5EF4-FFF2-40B4-BE49-F238E27FC236}">
                <a16:creationId xmlns:a16="http://schemas.microsoft.com/office/drawing/2014/main" id="{DC46758F-0B6D-E420-03BD-51776B47FAF4}"/>
              </a:ext>
            </a:extLst>
          </p:cNvPr>
          <p:cNvSpPr txBox="1"/>
          <p:nvPr/>
        </p:nvSpPr>
        <p:spPr>
          <a:xfrm>
            <a:off x="828421" y="3011424"/>
            <a:ext cx="7149371" cy="1438086"/>
          </a:xfrm>
          <a:prstGeom prst="rect">
            <a:avLst/>
          </a:prstGeom>
          <a:noFill/>
        </p:spPr>
        <p:txBody>
          <a:bodyPr wrap="square" rtlCol="0">
            <a:spAutoFit/>
          </a:bodyPr>
          <a:lstStyle/>
          <a:p>
            <a:pPr marL="886460">
              <a:lnSpc>
                <a:spcPct val="107000"/>
              </a:lnSpc>
              <a:spcBef>
                <a:spcPts val="1350"/>
              </a:spcBef>
              <a:spcAft>
                <a:spcPts val="800"/>
              </a:spcAft>
              <a:tabLst>
                <a:tab pos="2630170" algn="l"/>
              </a:tabLst>
            </a:pPr>
            <a:r>
              <a:rPr lang="en-IN" sz="1600" b="1" dirty="0">
                <a:solidFill>
                  <a:schemeClr val="accent2"/>
                </a:solidFill>
                <a:effectLst/>
                <a:highlight>
                  <a:srgbClr val="00FFFF"/>
                </a:highlight>
                <a:latin typeface="Calibri" panose="020F0502020204030204" pitchFamily="34" charset="0"/>
                <a:ea typeface="Calibri" panose="020F0502020204030204" pitchFamily="34" charset="0"/>
                <a:cs typeface="Cordia New" panose="020B0304020202020204" pitchFamily="34" charset="-34"/>
              </a:rPr>
              <a:t>Team</a:t>
            </a:r>
            <a:r>
              <a:rPr lang="en-IN" sz="1600" b="1" spc="-5" dirty="0">
                <a:solidFill>
                  <a:schemeClr val="accent2"/>
                </a:solidFill>
                <a:effectLst/>
                <a:highlight>
                  <a:srgbClr val="00FFFF"/>
                </a:highlight>
                <a:latin typeface="Calibri" panose="020F0502020204030204" pitchFamily="34" charset="0"/>
                <a:ea typeface="Calibri" panose="020F0502020204030204" pitchFamily="34" charset="0"/>
                <a:cs typeface="Cordia New" panose="020B0304020202020204" pitchFamily="34" charset="-34"/>
              </a:rPr>
              <a:t> </a:t>
            </a:r>
            <a:r>
              <a:rPr lang="en-IN" sz="1600" b="1" dirty="0">
                <a:solidFill>
                  <a:schemeClr val="accent2"/>
                </a:solidFill>
                <a:effectLst/>
                <a:highlight>
                  <a:srgbClr val="00FFFF"/>
                </a:highlight>
                <a:latin typeface="Calibri" panose="020F0502020204030204" pitchFamily="34" charset="0"/>
                <a:ea typeface="Calibri" panose="020F0502020204030204" pitchFamily="34" charset="0"/>
                <a:cs typeface="Cordia New" panose="020B0304020202020204" pitchFamily="34" charset="-34"/>
              </a:rPr>
              <a:t>Members:	</a:t>
            </a:r>
            <a:r>
              <a:rPr lang="en-IN" sz="1600" b="1" dirty="0">
                <a:solidFill>
                  <a:schemeClr val="accent2"/>
                </a:solidFill>
                <a:highlight>
                  <a:srgbClr val="00FFFF"/>
                </a:highlight>
                <a:latin typeface="Calibri" panose="020F0502020204030204" pitchFamily="34" charset="0"/>
                <a:ea typeface="Calibri" panose="020F0502020204030204" pitchFamily="34" charset="0"/>
                <a:cs typeface="Cordia New" panose="020B0304020202020204" pitchFamily="34" charset="-34"/>
              </a:rPr>
              <a:t>SAURISH SHARMA</a:t>
            </a:r>
            <a:r>
              <a:rPr lang="en-IN" sz="1600" b="1" spc="5" dirty="0">
                <a:solidFill>
                  <a:schemeClr val="accent2"/>
                </a:solidFill>
                <a:effectLst/>
                <a:highlight>
                  <a:srgbClr val="00FFFF"/>
                </a:highlight>
                <a:latin typeface="Calibri" panose="020F0502020204030204" pitchFamily="34" charset="0"/>
                <a:ea typeface="Calibri" panose="020F0502020204030204" pitchFamily="34" charset="0"/>
                <a:cs typeface="Cordia New" panose="020B0304020202020204" pitchFamily="34" charset="-34"/>
              </a:rPr>
              <a:t> </a:t>
            </a:r>
            <a:r>
              <a:rPr lang="en-IN" sz="1600" b="1" dirty="0">
                <a:solidFill>
                  <a:schemeClr val="accent2"/>
                </a:solidFill>
                <a:effectLst/>
                <a:highlight>
                  <a:srgbClr val="00FFFF"/>
                </a:highlight>
                <a:latin typeface="Calibri" panose="020F0502020204030204" pitchFamily="34" charset="0"/>
                <a:ea typeface="Calibri" panose="020F0502020204030204" pitchFamily="34" charset="0"/>
                <a:cs typeface="Cordia New" panose="020B0304020202020204" pitchFamily="34" charset="-34"/>
              </a:rPr>
              <a:t>(20BCE1370)</a:t>
            </a:r>
            <a:endParaRPr lang="en-IN" sz="1600" dirty="0">
              <a:solidFill>
                <a:schemeClr val="accent2"/>
              </a:solidFill>
              <a:effectLst/>
              <a:highlight>
                <a:srgbClr val="00FFFF"/>
              </a:highlight>
              <a:latin typeface="Times New Roman" panose="02020603050405020304" pitchFamily="18" charset="0"/>
              <a:ea typeface="Times New Roman" panose="02020603050405020304" pitchFamily="18" charset="0"/>
            </a:endParaRPr>
          </a:p>
          <a:p>
            <a:pPr marL="2620645" marR="399415">
              <a:lnSpc>
                <a:spcPct val="191000"/>
              </a:lnSpc>
              <a:spcAft>
                <a:spcPts val="800"/>
              </a:spcAft>
            </a:pPr>
            <a:r>
              <a:rPr lang="en-IN" sz="1600" b="1" dirty="0">
                <a:solidFill>
                  <a:schemeClr val="accent2"/>
                </a:solidFill>
                <a:highlight>
                  <a:srgbClr val="00FFFF"/>
                </a:highlight>
                <a:latin typeface="Calibri" panose="020F0502020204030204" pitchFamily="34" charset="0"/>
                <a:ea typeface="Calibri" panose="020F0502020204030204" pitchFamily="34" charset="0"/>
                <a:cs typeface="Cordia New" panose="020B0304020202020204" pitchFamily="34" charset="-34"/>
              </a:rPr>
              <a:t>RITIK SINGH</a:t>
            </a:r>
            <a:r>
              <a:rPr lang="en-IN" sz="1600" b="1" dirty="0">
                <a:solidFill>
                  <a:schemeClr val="accent2"/>
                </a:solidFill>
                <a:effectLst/>
                <a:highlight>
                  <a:srgbClr val="00FFFF"/>
                </a:highlight>
                <a:latin typeface="Calibri" panose="020F0502020204030204" pitchFamily="34" charset="0"/>
                <a:ea typeface="Calibri" panose="020F0502020204030204" pitchFamily="34" charset="0"/>
                <a:cs typeface="Cordia New" panose="020B0304020202020204" pitchFamily="34" charset="-34"/>
              </a:rPr>
              <a:t> (20BCE1384) </a:t>
            </a:r>
            <a:endParaRPr lang="en-IN" sz="1600" dirty="0">
              <a:solidFill>
                <a:schemeClr val="accent2"/>
              </a:solidFill>
              <a:effectLst/>
              <a:highlight>
                <a:srgbClr val="00FFFF"/>
              </a:highlight>
              <a:latin typeface="Calibri" panose="020F0502020204030204" pitchFamily="34" charset="0"/>
              <a:ea typeface="Calibri" panose="020F0502020204030204" pitchFamily="34" charset="0"/>
              <a:cs typeface="Cordia New" panose="020B0304020202020204" pitchFamily="34" charset="-34"/>
            </a:endParaRPr>
          </a:p>
          <a:p>
            <a:pPr marL="2620645" marR="399415">
              <a:lnSpc>
                <a:spcPct val="191000"/>
              </a:lnSpc>
              <a:spcAft>
                <a:spcPts val="800"/>
              </a:spcAft>
            </a:pPr>
            <a:r>
              <a:rPr lang="en-IN" sz="1600" b="1" dirty="0">
                <a:solidFill>
                  <a:schemeClr val="accent2"/>
                </a:solidFill>
                <a:effectLst/>
                <a:highlight>
                  <a:srgbClr val="00FFFF"/>
                </a:highlight>
                <a:latin typeface="Calibri" panose="020F0502020204030204" pitchFamily="34" charset="0"/>
                <a:ea typeface="Calibri" panose="020F0502020204030204" pitchFamily="34" charset="0"/>
                <a:cs typeface="Cordia New" panose="020B0304020202020204" pitchFamily="34" charset="-34"/>
              </a:rPr>
              <a:t>AKASH RAJ BEHERA (20BCE1829)</a:t>
            </a:r>
            <a:endParaRPr lang="en-IN" sz="1600" dirty="0">
              <a:solidFill>
                <a:schemeClr val="accent2"/>
              </a:solidFill>
              <a:effectLst/>
              <a:highlight>
                <a:srgbClr val="00FFFF"/>
              </a:highlight>
              <a:latin typeface="Calibri" panose="020F0502020204030204" pitchFamily="34" charset="0"/>
              <a:ea typeface="Calibri" panose="020F0502020204030204" pitchFamily="34" charset="0"/>
              <a:cs typeface="Cordia New" panose="020B0304020202020204" pitchFamily="34" charset="-34"/>
            </a:endParaRPr>
          </a:p>
        </p:txBody>
      </p:sp>
      <p:sp>
        <p:nvSpPr>
          <p:cNvPr id="5" name="TextBox 4">
            <a:extLst>
              <a:ext uri="{FF2B5EF4-FFF2-40B4-BE49-F238E27FC236}">
                <a16:creationId xmlns:a16="http://schemas.microsoft.com/office/drawing/2014/main" id="{96609A1A-3FB1-A98B-2C32-EC9148B1EB48}"/>
              </a:ext>
            </a:extLst>
          </p:cNvPr>
          <p:cNvSpPr txBox="1"/>
          <p:nvPr/>
        </p:nvSpPr>
        <p:spPr>
          <a:xfrm>
            <a:off x="2775239" y="2340543"/>
            <a:ext cx="3773938" cy="307777"/>
          </a:xfrm>
          <a:prstGeom prst="rect">
            <a:avLst/>
          </a:prstGeom>
          <a:noFill/>
        </p:spPr>
        <p:txBody>
          <a:bodyPr wrap="square" rtlCol="0">
            <a:spAutoFit/>
          </a:bodyPr>
          <a:lstStyle/>
          <a:p>
            <a:pPr marL="0" indent="0">
              <a:buNone/>
            </a:pPr>
            <a:r>
              <a:rPr lang="en-IN" sz="1400" b="1" cap="all" dirty="0">
                <a:solidFill>
                  <a:schemeClr val="bg1"/>
                </a:solidFill>
                <a:latin typeface="+mj-lt"/>
                <a:ea typeface="+mj-ea"/>
                <a:cs typeface="+mj-cs"/>
              </a:rPr>
              <a:t>Streaming Content Dashboard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5C5AB-C71F-A09B-5809-33ACD8587C5B}"/>
              </a:ext>
            </a:extLst>
          </p:cNvPr>
          <p:cNvSpPr>
            <a:spLocks noGrp="1"/>
          </p:cNvSpPr>
          <p:nvPr>
            <p:ph type="title"/>
          </p:nvPr>
        </p:nvSpPr>
        <p:spPr>
          <a:xfrm>
            <a:off x="658368" y="256032"/>
            <a:ext cx="7770682" cy="573024"/>
          </a:xfrm>
        </p:spPr>
        <p:txBody>
          <a:bodyPr/>
          <a:lstStyle/>
          <a:p>
            <a:r>
              <a:rPr lang="en-IN" dirty="0">
                <a:highlight>
                  <a:srgbClr val="008080"/>
                </a:highlight>
              </a:rPr>
              <a:t>PERFORMANCE METRICS</a:t>
            </a:r>
          </a:p>
        </p:txBody>
      </p:sp>
      <p:pic>
        <p:nvPicPr>
          <p:cNvPr id="4" name="Picture 3">
            <a:extLst>
              <a:ext uri="{FF2B5EF4-FFF2-40B4-BE49-F238E27FC236}">
                <a16:creationId xmlns:a16="http://schemas.microsoft.com/office/drawing/2014/main" id="{0D4D9CDA-12CC-00CB-A1C1-A63D863C63C5}"/>
              </a:ext>
            </a:extLst>
          </p:cNvPr>
          <p:cNvPicPr>
            <a:picLocks noChangeAspect="1"/>
          </p:cNvPicPr>
          <p:nvPr/>
        </p:nvPicPr>
        <p:blipFill>
          <a:blip r:embed="rId2"/>
          <a:stretch>
            <a:fillRect/>
          </a:stretch>
        </p:blipFill>
        <p:spPr>
          <a:xfrm>
            <a:off x="907255" y="916566"/>
            <a:ext cx="6622354" cy="2773920"/>
          </a:xfrm>
          <a:prstGeom prst="rect">
            <a:avLst/>
          </a:prstGeom>
        </p:spPr>
      </p:pic>
    </p:spTree>
    <p:extLst>
      <p:ext uri="{BB962C8B-B14F-4D97-AF65-F5344CB8AC3E}">
        <p14:creationId xmlns:p14="http://schemas.microsoft.com/office/powerpoint/2010/main" val="1925784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9" name="Google Shape;689;p37"/>
          <p:cNvSpPr txBox="1">
            <a:spLocks noGrp="1"/>
          </p:cNvSpPr>
          <p:nvPr>
            <p:ph type="title"/>
          </p:nvPr>
        </p:nvSpPr>
        <p:spPr>
          <a:xfrm>
            <a:off x="1005850" y="250672"/>
            <a:ext cx="7423200" cy="6656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lt2"/>
                </a:solidFill>
                <a:highlight>
                  <a:srgbClr val="008080"/>
                </a:highlight>
              </a:rPr>
              <a:t>IMPLEMENTATION</a:t>
            </a:r>
            <a:endParaRPr b="1" dirty="0">
              <a:solidFill>
                <a:schemeClr val="lt2"/>
              </a:solidFill>
              <a:highlight>
                <a:srgbClr val="008080"/>
              </a:highlight>
            </a:endParaRPr>
          </a:p>
        </p:txBody>
      </p:sp>
      <p:grpSp>
        <p:nvGrpSpPr>
          <p:cNvPr id="704" name="Google Shape;704;p37"/>
          <p:cNvGrpSpPr/>
          <p:nvPr/>
        </p:nvGrpSpPr>
        <p:grpSpPr>
          <a:xfrm>
            <a:off x="8351828" y="732057"/>
            <a:ext cx="443148" cy="443148"/>
            <a:chOff x="2787725" y="238125"/>
            <a:chExt cx="513200" cy="513200"/>
          </a:xfrm>
        </p:grpSpPr>
        <p:sp>
          <p:nvSpPr>
            <p:cNvPr id="705" name="Google Shape;705;p3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37"/>
          <p:cNvSpPr/>
          <p:nvPr/>
        </p:nvSpPr>
        <p:spPr>
          <a:xfrm>
            <a:off x="8031875" y="1954695"/>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711" name="Google Shape;711;p37">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712" name="Google Shape;712;p37">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713" name="Google Shape;713;p37">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2" name="TextBox 1">
            <a:extLst>
              <a:ext uri="{FF2B5EF4-FFF2-40B4-BE49-F238E27FC236}">
                <a16:creationId xmlns:a16="http://schemas.microsoft.com/office/drawing/2014/main" id="{1391C3DF-3E2E-A7C2-1DCB-C955E6483CC6}"/>
              </a:ext>
            </a:extLst>
          </p:cNvPr>
          <p:cNvSpPr txBox="1"/>
          <p:nvPr/>
        </p:nvSpPr>
        <p:spPr>
          <a:xfrm>
            <a:off x="592358" y="732057"/>
            <a:ext cx="8297491" cy="1347613"/>
          </a:xfrm>
          <a:prstGeom prst="rect">
            <a:avLst/>
          </a:prstGeom>
          <a:noFill/>
        </p:spPr>
        <p:txBody>
          <a:bodyPr wrap="square" rtlCol="0">
            <a:spAutoFit/>
          </a:bodyPr>
          <a:lstStyle/>
          <a:p>
            <a:pPr marL="457200" lvl="1">
              <a:spcBef>
                <a:spcPts val="5"/>
              </a:spcBef>
              <a:spcAft>
                <a:spcPts val="0"/>
              </a:spcAft>
              <a:tabLst>
                <a:tab pos="292735" algn="l"/>
              </a:tabLst>
            </a:pPr>
            <a:r>
              <a:rPr lang="en-US" sz="1200" b="1"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1  First</a:t>
            </a:r>
            <a:r>
              <a:rPr lang="en-US" sz="1200" b="1" spc="-5"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 </a:t>
            </a:r>
            <a:r>
              <a:rPr lang="en-US" sz="1200" b="1"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we</a:t>
            </a:r>
            <a:r>
              <a:rPr lang="en-US" sz="1200" b="1" spc="-15"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 </a:t>
            </a:r>
            <a:r>
              <a:rPr lang="en-US" sz="1200" b="1"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import</a:t>
            </a:r>
            <a:r>
              <a:rPr lang="en-US" sz="1200" b="1" spc="-5"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 </a:t>
            </a:r>
            <a:r>
              <a:rPr lang="en-US" sz="1200" b="1"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modules</a:t>
            </a:r>
            <a:r>
              <a:rPr lang="en-US" sz="1200" b="1" spc="5"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 </a:t>
            </a:r>
            <a:r>
              <a:rPr lang="en-US" sz="1200" b="1"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and datasets.</a:t>
            </a:r>
            <a:endParaRPr lang="en-IN" sz="1100" dirty="0">
              <a:solidFill>
                <a:schemeClr val="tx1"/>
              </a:solidFill>
              <a:effectLst/>
              <a:uFill>
                <a:solidFill>
                  <a:srgbClr val="000000"/>
                </a:solidFill>
              </a:uFill>
              <a:latin typeface="Times New Roman" panose="02020603050405020304" pitchFamily="18" charset="0"/>
              <a:ea typeface="Times New Roman" panose="02020603050405020304" pitchFamily="18" charset="0"/>
            </a:endParaRPr>
          </a:p>
          <a:p>
            <a:pPr>
              <a:spcBef>
                <a:spcPts val="55"/>
              </a:spcBef>
            </a:pPr>
            <a:r>
              <a:rPr lang="en-US" sz="1100" b="1" dirty="0">
                <a:solidFill>
                  <a:schemeClr val="tx1"/>
                </a:solidFill>
                <a:effectLst/>
                <a:latin typeface="Times New Roman" panose="02020603050405020304" pitchFamily="18" charset="0"/>
                <a:ea typeface="Times New Roman" panose="02020603050405020304" pitchFamily="18" charset="0"/>
              </a:rPr>
              <a:t> </a:t>
            </a:r>
            <a:endParaRPr lang="en-IN" sz="1200" dirty="0">
              <a:solidFill>
                <a:schemeClr val="tx1"/>
              </a:solidFill>
              <a:effectLst/>
              <a:latin typeface="Times New Roman" panose="02020603050405020304" pitchFamily="18" charset="0"/>
              <a:ea typeface="Times New Roman" panose="02020603050405020304" pitchFamily="18" charset="0"/>
            </a:endParaRPr>
          </a:p>
          <a:p>
            <a:pPr marL="978535">
              <a:spcBef>
                <a:spcPts val="450"/>
              </a:spcBef>
            </a:pPr>
            <a:r>
              <a:rPr lang="en-US" sz="1200" b="1" dirty="0">
                <a:solidFill>
                  <a:schemeClr val="tx1"/>
                </a:solidFill>
                <a:effectLst/>
                <a:latin typeface="Times New Roman" panose="02020603050405020304" pitchFamily="18" charset="0"/>
                <a:ea typeface="Times New Roman" panose="02020603050405020304" pitchFamily="18" charset="0"/>
              </a:rPr>
              <a:t>Importing</a:t>
            </a:r>
            <a:r>
              <a:rPr lang="en-US" sz="1200" b="1" spc="-10"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all</a:t>
            </a:r>
            <a:r>
              <a:rPr lang="en-US" sz="1200" b="1" spc="-1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the</a:t>
            </a:r>
            <a:r>
              <a:rPr lang="en-US" sz="1200" b="1" spc="-20"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libraries and</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modules</a:t>
            </a:r>
            <a:endParaRPr lang="en-IN" sz="1200" b="1" dirty="0">
              <a:solidFill>
                <a:schemeClr val="tx1"/>
              </a:solidFill>
              <a:effectLst/>
              <a:latin typeface="Times New Roman" panose="02020603050405020304" pitchFamily="18" charset="0"/>
              <a:ea typeface="Times New Roman" panose="02020603050405020304" pitchFamily="18" charset="0"/>
            </a:endParaRPr>
          </a:p>
          <a:p>
            <a:pPr>
              <a:spcBef>
                <a:spcPts val="10"/>
              </a:spcBef>
            </a:pPr>
            <a:r>
              <a:rPr lang="en-US" sz="1550" b="1" dirty="0">
                <a:solidFill>
                  <a:schemeClr val="tx1"/>
                </a:solidFill>
                <a:effectLst/>
                <a:latin typeface="Times New Roman" panose="02020603050405020304" pitchFamily="18" charset="0"/>
                <a:ea typeface="Times New Roman" panose="02020603050405020304" pitchFamily="18" charset="0"/>
              </a:rPr>
              <a:t> </a:t>
            </a:r>
            <a:endParaRPr lang="en-IN" sz="1200" dirty="0">
              <a:solidFill>
                <a:schemeClr val="tx1"/>
              </a:solidFill>
              <a:effectLst/>
              <a:latin typeface="Times New Roman" panose="02020603050405020304" pitchFamily="18" charset="0"/>
              <a:ea typeface="Times New Roman" panose="02020603050405020304" pitchFamily="18" charset="0"/>
            </a:endParaRPr>
          </a:p>
          <a:p>
            <a:pPr marL="63500" marR="775335">
              <a:lnSpc>
                <a:spcPct val="113000"/>
              </a:lnSpc>
              <a:spcAft>
                <a:spcPts val="0"/>
              </a:spcAft>
            </a:pPr>
            <a:r>
              <a:rPr lang="en-US" sz="1200" dirty="0">
                <a:solidFill>
                  <a:schemeClr val="tx1"/>
                </a:solidFill>
                <a:effectLst/>
                <a:latin typeface="Times New Roman" panose="02020603050405020304" pitchFamily="18" charset="0"/>
                <a:ea typeface="Times New Roman" panose="02020603050405020304" pitchFamily="18" charset="0"/>
              </a:rPr>
              <a:t>First</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import the libraries</a:t>
            </a:r>
            <a:r>
              <a:rPr lang="en-US" sz="1200" spc="1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to</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better</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analyze the data</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set.</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Here matplotlib</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and</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err="1">
                <a:solidFill>
                  <a:schemeClr val="tx1"/>
                </a:solidFill>
                <a:effectLst/>
                <a:latin typeface="Times New Roman" panose="02020603050405020304" pitchFamily="18" charset="0"/>
                <a:ea typeface="Times New Roman" panose="02020603050405020304" pitchFamily="18" charset="0"/>
              </a:rPr>
              <a:t>plotly</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are used</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for</a:t>
            </a:r>
            <a:r>
              <a:rPr lang="en-US" sz="1200" spc="-28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visualization</a:t>
            </a:r>
            <a:r>
              <a:rPr lang="en-US" sz="1200" spc="1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and word cloud.</a:t>
            </a:r>
            <a:endParaRPr lang="en-IN" sz="1200" dirty="0">
              <a:solidFill>
                <a:schemeClr val="tx1"/>
              </a:solidFill>
              <a:effectLst/>
              <a:latin typeface="Times New Roman" panose="02020603050405020304" pitchFamily="18" charset="0"/>
              <a:ea typeface="Times New Roman" panose="02020603050405020304" pitchFamily="18" charset="0"/>
            </a:endParaRPr>
          </a:p>
        </p:txBody>
      </p:sp>
      <p:pic>
        <p:nvPicPr>
          <p:cNvPr id="3" name="image4.jpeg">
            <a:extLst>
              <a:ext uri="{FF2B5EF4-FFF2-40B4-BE49-F238E27FC236}">
                <a16:creationId xmlns:a16="http://schemas.microsoft.com/office/drawing/2014/main" id="{D31F13DE-C8B4-4E5B-23E8-3D64C7673F03}"/>
              </a:ext>
            </a:extLst>
          </p:cNvPr>
          <p:cNvPicPr>
            <a:picLocks noChangeAspect="1"/>
          </p:cNvPicPr>
          <p:nvPr/>
        </p:nvPicPr>
        <p:blipFill>
          <a:blip r:embed="rId7" cstate="print"/>
          <a:stretch>
            <a:fillRect/>
          </a:stretch>
        </p:blipFill>
        <p:spPr>
          <a:xfrm>
            <a:off x="1299654" y="2001195"/>
            <a:ext cx="5715635" cy="28524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9" name="Google Shape;689;p37"/>
          <p:cNvSpPr txBox="1">
            <a:spLocks noGrp="1"/>
          </p:cNvSpPr>
          <p:nvPr>
            <p:ph type="title"/>
          </p:nvPr>
        </p:nvSpPr>
        <p:spPr>
          <a:xfrm>
            <a:off x="1005850" y="250672"/>
            <a:ext cx="7423200" cy="480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lt2"/>
                </a:solidFill>
                <a:highlight>
                  <a:srgbClr val="008080"/>
                </a:highlight>
              </a:rPr>
              <a:t>IMPLEMENTATION</a:t>
            </a:r>
            <a:endParaRPr b="1" dirty="0">
              <a:solidFill>
                <a:schemeClr val="lt2"/>
              </a:solidFill>
              <a:highlight>
                <a:srgbClr val="008080"/>
              </a:highlight>
            </a:endParaRPr>
          </a:p>
        </p:txBody>
      </p:sp>
      <p:grpSp>
        <p:nvGrpSpPr>
          <p:cNvPr id="704" name="Google Shape;704;p37"/>
          <p:cNvGrpSpPr/>
          <p:nvPr/>
        </p:nvGrpSpPr>
        <p:grpSpPr>
          <a:xfrm>
            <a:off x="8351828" y="732057"/>
            <a:ext cx="443148" cy="443148"/>
            <a:chOff x="2787725" y="238125"/>
            <a:chExt cx="513200" cy="513200"/>
          </a:xfrm>
        </p:grpSpPr>
        <p:sp>
          <p:nvSpPr>
            <p:cNvPr id="705" name="Google Shape;705;p3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37"/>
          <p:cNvSpPr/>
          <p:nvPr/>
        </p:nvSpPr>
        <p:spPr>
          <a:xfrm>
            <a:off x="8031875" y="1954695"/>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711" name="Google Shape;711;p37">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712" name="Google Shape;712;p37">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713" name="Google Shape;713;p37">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2" name="TextBox 1">
            <a:extLst>
              <a:ext uri="{FF2B5EF4-FFF2-40B4-BE49-F238E27FC236}">
                <a16:creationId xmlns:a16="http://schemas.microsoft.com/office/drawing/2014/main" id="{1391C3DF-3E2E-A7C2-1DCB-C955E6483CC6}"/>
              </a:ext>
            </a:extLst>
          </p:cNvPr>
          <p:cNvSpPr txBox="1"/>
          <p:nvPr/>
        </p:nvSpPr>
        <p:spPr>
          <a:xfrm>
            <a:off x="592358" y="732057"/>
            <a:ext cx="8297491" cy="276999"/>
          </a:xfrm>
          <a:prstGeom prst="rect">
            <a:avLst/>
          </a:prstGeom>
          <a:noFill/>
        </p:spPr>
        <p:txBody>
          <a:bodyPr wrap="square" rtlCol="0">
            <a:spAutoFit/>
          </a:bodyPr>
          <a:lstStyle/>
          <a:p>
            <a:pPr marL="457200" lvl="1">
              <a:spcBef>
                <a:spcPts val="5"/>
              </a:spcBef>
              <a:spcAft>
                <a:spcPts val="0"/>
              </a:spcAft>
              <a:tabLst>
                <a:tab pos="292735" algn="l"/>
              </a:tabLst>
            </a:pPr>
            <a:r>
              <a:rPr lang="en-IN" sz="1200" dirty="0">
                <a:solidFill>
                  <a:schemeClr val="tx1"/>
                </a:solidFill>
                <a:effectLst/>
                <a:latin typeface="Times New Roman" panose="02020603050405020304" pitchFamily="18" charset="0"/>
                <a:ea typeface="Times New Roman" panose="02020603050405020304" pitchFamily="18" charset="0"/>
              </a:rPr>
              <a:t>2) Dataset Analysis</a:t>
            </a:r>
          </a:p>
        </p:txBody>
      </p:sp>
      <p:grpSp>
        <p:nvGrpSpPr>
          <p:cNvPr id="4" name="Group 2">
            <a:extLst>
              <a:ext uri="{FF2B5EF4-FFF2-40B4-BE49-F238E27FC236}">
                <a16:creationId xmlns:a16="http://schemas.microsoft.com/office/drawing/2014/main" id="{C6658576-1BD1-4A13-6F32-DE82BBF161B8}"/>
              </a:ext>
            </a:extLst>
          </p:cNvPr>
          <p:cNvGrpSpPr>
            <a:grpSpLocks/>
          </p:cNvGrpSpPr>
          <p:nvPr/>
        </p:nvGrpSpPr>
        <p:grpSpPr bwMode="auto">
          <a:xfrm>
            <a:off x="872645" y="1075264"/>
            <a:ext cx="6850597" cy="3336179"/>
            <a:chOff x="1440" y="349"/>
            <a:chExt cx="8254" cy="4878"/>
          </a:xfrm>
        </p:grpSpPr>
        <p:pic>
          <p:nvPicPr>
            <p:cNvPr id="3075" name="Picture 3">
              <a:extLst>
                <a:ext uri="{FF2B5EF4-FFF2-40B4-BE49-F238E27FC236}">
                  <a16:creationId xmlns:a16="http://schemas.microsoft.com/office/drawing/2014/main" id="{DFA91A8F-956F-24EF-C3E6-E60F022F41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0" y="373"/>
              <a:ext cx="2213" cy="484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657A718-F24D-2084-C309-F0DCB357BFF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3" y="349"/>
              <a:ext cx="3071" cy="4877"/>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id="{E2BB3FE6-A7D8-97C5-A180-E2A895D0AB3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24" y="3148"/>
              <a:ext cx="2970" cy="2079"/>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a:extLst>
              <a:ext uri="{FF2B5EF4-FFF2-40B4-BE49-F238E27FC236}">
                <a16:creationId xmlns:a16="http://schemas.microsoft.com/office/drawing/2014/main" id="{44D801B4-FE08-1432-A71A-7F586E216285}"/>
              </a:ext>
            </a:extLst>
          </p:cNvPr>
          <p:cNvSpPr txBox="1"/>
          <p:nvPr/>
        </p:nvSpPr>
        <p:spPr>
          <a:xfrm>
            <a:off x="872645" y="4484491"/>
            <a:ext cx="8105985" cy="560538"/>
          </a:xfrm>
          <a:prstGeom prst="rect">
            <a:avLst/>
          </a:prstGeom>
          <a:noFill/>
        </p:spPr>
        <p:txBody>
          <a:bodyPr wrap="square" rtlCol="0">
            <a:spAutoFit/>
          </a:bodyPr>
          <a:lstStyle/>
          <a:p>
            <a:pPr marL="63500" marR="775335">
              <a:lnSpc>
                <a:spcPct val="113000"/>
              </a:lnSpc>
              <a:spcBef>
                <a:spcPts val="400"/>
              </a:spcBef>
              <a:spcAft>
                <a:spcPts val="0"/>
              </a:spcAft>
            </a:pPr>
            <a:r>
              <a:rPr lang="en-US" dirty="0">
                <a:solidFill>
                  <a:schemeClr val="tx1"/>
                </a:solidFill>
                <a:effectLst/>
                <a:latin typeface="Times New Roman" panose="02020603050405020304" pitchFamily="18" charset="0"/>
                <a:ea typeface="Times New Roman" panose="02020603050405020304" pitchFamily="18" charset="0"/>
              </a:rPr>
              <a:t>Here</a:t>
            </a:r>
            <a:r>
              <a:rPr lang="en-US" spc="5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we</a:t>
            </a:r>
            <a:r>
              <a:rPr lang="en-US" spc="5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can</a:t>
            </a:r>
            <a:r>
              <a:rPr lang="en-US" spc="6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see</a:t>
            </a:r>
            <a:r>
              <a:rPr lang="en-US" spc="5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the</a:t>
            </a:r>
            <a:r>
              <a:rPr lang="en-US" spc="5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size</a:t>
            </a:r>
            <a:r>
              <a:rPr lang="en-US" spc="5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and</a:t>
            </a:r>
            <a:r>
              <a:rPr lang="en-US" spc="8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attributes</a:t>
            </a:r>
            <a:r>
              <a:rPr lang="en-US" spc="7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of</a:t>
            </a:r>
            <a:r>
              <a:rPr lang="en-US" spc="6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the</a:t>
            </a:r>
            <a:r>
              <a:rPr lang="en-US" spc="5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dataset.</a:t>
            </a:r>
            <a:r>
              <a:rPr lang="en-US" spc="6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All</a:t>
            </a:r>
            <a:r>
              <a:rPr lang="en-US" spc="5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data</a:t>
            </a:r>
            <a:r>
              <a:rPr lang="en-US" spc="5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is</a:t>
            </a:r>
            <a:r>
              <a:rPr lang="en-US" spc="7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in</a:t>
            </a:r>
            <a:r>
              <a:rPr lang="en-US" spc="6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correct</a:t>
            </a:r>
            <a:r>
              <a:rPr lang="en-US" spc="5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form</a:t>
            </a:r>
            <a:r>
              <a:rPr lang="en-US" spc="6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except</a:t>
            </a:r>
            <a:r>
              <a:rPr lang="en-US" spc="5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cast</a:t>
            </a:r>
            <a:r>
              <a:rPr lang="en-US" spc="-28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in</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df2 (Hulu) which</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is</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in float64</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format. We</a:t>
            </a:r>
            <a:r>
              <a:rPr lang="en-US"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will</a:t>
            </a:r>
            <a:r>
              <a:rPr lang="en-US" spc="-1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resolve</a:t>
            </a:r>
            <a:r>
              <a:rPr lang="en-US"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that</a:t>
            </a:r>
            <a:r>
              <a:rPr lang="en-US"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in</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pre</a:t>
            </a:r>
            <a:r>
              <a:rPr lang="en-US"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processing</a:t>
            </a:r>
            <a:endParaRPr lang="en-IN"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42940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9" name="Google Shape;689;p37"/>
          <p:cNvSpPr txBox="1">
            <a:spLocks noGrp="1"/>
          </p:cNvSpPr>
          <p:nvPr>
            <p:ph type="title"/>
          </p:nvPr>
        </p:nvSpPr>
        <p:spPr>
          <a:xfrm>
            <a:off x="1091194" y="0"/>
            <a:ext cx="7423200" cy="480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lt2"/>
                </a:solidFill>
                <a:highlight>
                  <a:srgbClr val="008080"/>
                </a:highlight>
              </a:rPr>
              <a:t>IMPLEMENTATION</a:t>
            </a:r>
            <a:endParaRPr b="1" dirty="0">
              <a:solidFill>
                <a:schemeClr val="lt2"/>
              </a:solidFill>
              <a:highlight>
                <a:srgbClr val="008080"/>
              </a:highlight>
            </a:endParaRPr>
          </a:p>
        </p:txBody>
      </p:sp>
      <p:grpSp>
        <p:nvGrpSpPr>
          <p:cNvPr id="704" name="Google Shape;704;p37"/>
          <p:cNvGrpSpPr/>
          <p:nvPr/>
        </p:nvGrpSpPr>
        <p:grpSpPr>
          <a:xfrm>
            <a:off x="8437172" y="481385"/>
            <a:ext cx="443148" cy="443148"/>
            <a:chOff x="2787725" y="238125"/>
            <a:chExt cx="513200" cy="513200"/>
          </a:xfrm>
        </p:grpSpPr>
        <p:sp>
          <p:nvSpPr>
            <p:cNvPr id="705" name="Google Shape;705;p3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37"/>
          <p:cNvSpPr/>
          <p:nvPr/>
        </p:nvSpPr>
        <p:spPr>
          <a:xfrm>
            <a:off x="8117219" y="170402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a:hlinkClick r:id="rId3" action="ppaction://hlinksldjump"/>
          </p:cNvPr>
          <p:cNvSpPr txBox="1"/>
          <p:nvPr/>
        </p:nvSpPr>
        <p:spPr>
          <a:xfrm>
            <a:off x="85344" y="7541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711" name="Google Shape;711;p37">
            <a:hlinkClick r:id="rId4" action="ppaction://hlinksldjump"/>
          </p:cNvPr>
          <p:cNvSpPr txBox="1"/>
          <p:nvPr/>
        </p:nvSpPr>
        <p:spPr>
          <a:xfrm>
            <a:off x="85344" y="16328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712" name="Google Shape;712;p37">
            <a:hlinkClick r:id="rId5" action="ppaction://hlinksldjump"/>
          </p:cNvPr>
          <p:cNvSpPr txBox="1"/>
          <p:nvPr/>
        </p:nvSpPr>
        <p:spPr>
          <a:xfrm>
            <a:off x="85344" y="25115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713" name="Google Shape;713;p37">
            <a:hlinkClick r:id="rId6" action="ppaction://hlinksldjump"/>
          </p:cNvPr>
          <p:cNvSpPr txBox="1"/>
          <p:nvPr/>
        </p:nvSpPr>
        <p:spPr>
          <a:xfrm>
            <a:off x="85344" y="33902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3" name="TextBox 2">
            <a:extLst>
              <a:ext uri="{FF2B5EF4-FFF2-40B4-BE49-F238E27FC236}">
                <a16:creationId xmlns:a16="http://schemas.microsoft.com/office/drawing/2014/main" id="{51A6E801-0E74-42C3-33B3-E90841F9AA33}"/>
              </a:ext>
            </a:extLst>
          </p:cNvPr>
          <p:cNvSpPr txBox="1"/>
          <p:nvPr/>
        </p:nvSpPr>
        <p:spPr>
          <a:xfrm>
            <a:off x="865632" y="724654"/>
            <a:ext cx="8278368" cy="307777"/>
          </a:xfrm>
          <a:prstGeom prst="rect">
            <a:avLst/>
          </a:prstGeom>
          <a:noFill/>
        </p:spPr>
        <p:txBody>
          <a:bodyPr wrap="square" rtlCol="0">
            <a:spAutoFit/>
          </a:bodyPr>
          <a:lstStyle/>
          <a:p>
            <a:r>
              <a:rPr lang="en-IN" dirty="0">
                <a:solidFill>
                  <a:schemeClr val="tx1"/>
                </a:solidFill>
              </a:rPr>
              <a:t>3)Data Cleaning and Pre-processing</a:t>
            </a:r>
          </a:p>
        </p:txBody>
      </p:sp>
      <p:pic>
        <p:nvPicPr>
          <p:cNvPr id="6" name="image8.jpeg">
            <a:extLst>
              <a:ext uri="{FF2B5EF4-FFF2-40B4-BE49-F238E27FC236}">
                <a16:creationId xmlns:a16="http://schemas.microsoft.com/office/drawing/2014/main" id="{2D440895-2C8E-B0A7-CA3A-4370222668B8}"/>
              </a:ext>
            </a:extLst>
          </p:cNvPr>
          <p:cNvPicPr>
            <a:picLocks noChangeAspect="1"/>
          </p:cNvPicPr>
          <p:nvPr/>
        </p:nvPicPr>
        <p:blipFill>
          <a:blip r:embed="rId7" cstate="print"/>
          <a:stretch>
            <a:fillRect/>
          </a:stretch>
        </p:blipFill>
        <p:spPr>
          <a:xfrm>
            <a:off x="888032" y="1030687"/>
            <a:ext cx="6518275" cy="3190875"/>
          </a:xfrm>
          <a:prstGeom prst="rect">
            <a:avLst/>
          </a:prstGeom>
        </p:spPr>
      </p:pic>
      <p:sp>
        <p:nvSpPr>
          <p:cNvPr id="7" name="TextBox 6">
            <a:extLst>
              <a:ext uri="{FF2B5EF4-FFF2-40B4-BE49-F238E27FC236}">
                <a16:creationId xmlns:a16="http://schemas.microsoft.com/office/drawing/2014/main" id="{737C2FDD-0618-649B-98A1-DD371E0FBE58}"/>
              </a:ext>
            </a:extLst>
          </p:cNvPr>
          <p:cNvSpPr txBox="1"/>
          <p:nvPr/>
        </p:nvSpPr>
        <p:spPr>
          <a:xfrm>
            <a:off x="865632" y="4334380"/>
            <a:ext cx="7571540" cy="560538"/>
          </a:xfrm>
          <a:prstGeom prst="rect">
            <a:avLst/>
          </a:prstGeom>
          <a:noFill/>
        </p:spPr>
        <p:txBody>
          <a:bodyPr wrap="square" rtlCol="0">
            <a:spAutoFit/>
          </a:bodyPr>
          <a:lstStyle/>
          <a:p>
            <a:pPr marL="63500" marR="775335">
              <a:lnSpc>
                <a:spcPct val="113000"/>
              </a:lnSpc>
              <a:spcAft>
                <a:spcPts val="0"/>
              </a:spcAft>
            </a:pPr>
            <a:r>
              <a:rPr lang="en-US" dirty="0">
                <a:solidFill>
                  <a:schemeClr val="tx1"/>
                </a:solidFill>
                <a:effectLst/>
                <a:latin typeface="Times New Roman" panose="02020603050405020304" pitchFamily="18" charset="0"/>
                <a:ea typeface="Times New Roman" panose="02020603050405020304" pitchFamily="18" charset="0"/>
              </a:rPr>
              <a:t>Here</a:t>
            </a:r>
            <a:r>
              <a:rPr lang="en-US" spc="5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we</a:t>
            </a:r>
            <a:r>
              <a:rPr lang="en-US" spc="5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transform</a:t>
            </a:r>
            <a:r>
              <a:rPr lang="en-US" spc="6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the</a:t>
            </a:r>
            <a:r>
              <a:rPr lang="en-US" spc="55"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date_added</a:t>
            </a:r>
            <a:r>
              <a:rPr lang="en-US" spc="6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and</a:t>
            </a:r>
            <a:r>
              <a:rPr lang="en-US" spc="60"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date_released</a:t>
            </a:r>
            <a:r>
              <a:rPr lang="en-US" spc="6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fields</a:t>
            </a:r>
            <a:r>
              <a:rPr lang="en-US" spc="7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to</a:t>
            </a:r>
            <a:r>
              <a:rPr lang="en-US" spc="10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extract</a:t>
            </a:r>
            <a:r>
              <a:rPr lang="en-US" spc="6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years</a:t>
            </a:r>
            <a:r>
              <a:rPr lang="en-US" spc="7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from</a:t>
            </a:r>
            <a:r>
              <a:rPr lang="en-US" spc="5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it.</a:t>
            </a:r>
            <a:r>
              <a:rPr lang="en-US" spc="6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We</a:t>
            </a:r>
            <a:r>
              <a:rPr lang="en-US" spc="6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also</a:t>
            </a:r>
            <a:r>
              <a:rPr lang="en-US" spc="-28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check</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for and remove</a:t>
            </a:r>
            <a:r>
              <a:rPr lang="en-US"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Null</a:t>
            </a:r>
            <a:r>
              <a:rPr lang="en-US"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values.</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We</a:t>
            </a:r>
            <a:r>
              <a:rPr lang="en-US"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do the</a:t>
            </a:r>
            <a:r>
              <a:rPr lang="en-US"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same</a:t>
            </a:r>
            <a:r>
              <a:rPr lang="en-US"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for all</a:t>
            </a:r>
            <a:r>
              <a:rPr lang="en-US" spc="-1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dataset.</a:t>
            </a:r>
            <a:endParaRPr lang="en-IN"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19892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9" name="Google Shape;689;p37"/>
          <p:cNvSpPr txBox="1">
            <a:spLocks noGrp="1"/>
          </p:cNvSpPr>
          <p:nvPr>
            <p:ph type="title"/>
          </p:nvPr>
        </p:nvSpPr>
        <p:spPr>
          <a:xfrm>
            <a:off x="1091194" y="0"/>
            <a:ext cx="7423200" cy="480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lt2"/>
                </a:solidFill>
                <a:highlight>
                  <a:srgbClr val="008080"/>
                </a:highlight>
              </a:rPr>
              <a:t>IMPLEMENTATION</a:t>
            </a:r>
            <a:endParaRPr b="1" dirty="0">
              <a:solidFill>
                <a:schemeClr val="lt2"/>
              </a:solidFill>
              <a:highlight>
                <a:srgbClr val="008080"/>
              </a:highlight>
            </a:endParaRPr>
          </a:p>
        </p:txBody>
      </p:sp>
      <p:grpSp>
        <p:nvGrpSpPr>
          <p:cNvPr id="704" name="Google Shape;704;p37"/>
          <p:cNvGrpSpPr/>
          <p:nvPr/>
        </p:nvGrpSpPr>
        <p:grpSpPr>
          <a:xfrm>
            <a:off x="8437172" y="481385"/>
            <a:ext cx="443148" cy="443148"/>
            <a:chOff x="2787725" y="238125"/>
            <a:chExt cx="513200" cy="513200"/>
          </a:xfrm>
        </p:grpSpPr>
        <p:sp>
          <p:nvSpPr>
            <p:cNvPr id="705" name="Google Shape;705;p3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37"/>
          <p:cNvSpPr/>
          <p:nvPr/>
        </p:nvSpPr>
        <p:spPr>
          <a:xfrm>
            <a:off x="8117219" y="170402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a:hlinkClick r:id="rId3" action="ppaction://hlinksldjump"/>
          </p:cNvPr>
          <p:cNvSpPr txBox="1"/>
          <p:nvPr/>
        </p:nvSpPr>
        <p:spPr>
          <a:xfrm>
            <a:off x="85344" y="7541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711" name="Google Shape;711;p37">
            <a:hlinkClick r:id="rId4" action="ppaction://hlinksldjump"/>
          </p:cNvPr>
          <p:cNvSpPr txBox="1"/>
          <p:nvPr/>
        </p:nvSpPr>
        <p:spPr>
          <a:xfrm>
            <a:off x="85344" y="16328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712" name="Google Shape;712;p37">
            <a:hlinkClick r:id="rId5" action="ppaction://hlinksldjump"/>
          </p:cNvPr>
          <p:cNvSpPr txBox="1"/>
          <p:nvPr/>
        </p:nvSpPr>
        <p:spPr>
          <a:xfrm>
            <a:off x="85344" y="25115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713" name="Google Shape;713;p37">
            <a:hlinkClick r:id="rId6" action="ppaction://hlinksldjump"/>
          </p:cNvPr>
          <p:cNvSpPr txBox="1"/>
          <p:nvPr/>
        </p:nvSpPr>
        <p:spPr>
          <a:xfrm>
            <a:off x="85344" y="33902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7" name="TextBox 6">
            <a:extLst>
              <a:ext uri="{FF2B5EF4-FFF2-40B4-BE49-F238E27FC236}">
                <a16:creationId xmlns:a16="http://schemas.microsoft.com/office/drawing/2014/main" id="{737C2FDD-0618-649B-98A1-DD371E0FBE58}"/>
              </a:ext>
            </a:extLst>
          </p:cNvPr>
          <p:cNvSpPr txBox="1"/>
          <p:nvPr/>
        </p:nvSpPr>
        <p:spPr>
          <a:xfrm>
            <a:off x="865632" y="4334380"/>
            <a:ext cx="7571540" cy="873509"/>
          </a:xfrm>
          <a:prstGeom prst="rect">
            <a:avLst/>
          </a:prstGeom>
          <a:noFill/>
        </p:spPr>
        <p:txBody>
          <a:bodyPr wrap="square" rtlCol="0">
            <a:spAutoFit/>
          </a:bodyPr>
          <a:lstStyle/>
          <a:p>
            <a:pPr marL="63500" marR="775335">
              <a:lnSpc>
                <a:spcPct val="113000"/>
              </a:lnSpc>
            </a:pPr>
            <a:r>
              <a:rPr lang="en-US" sz="1600" dirty="0">
                <a:solidFill>
                  <a:schemeClr val="tx1"/>
                </a:solidFill>
                <a:effectLst/>
                <a:latin typeface="Times New Roman" panose="02020603050405020304" pitchFamily="18" charset="0"/>
                <a:ea typeface="Times New Roman" panose="02020603050405020304" pitchFamily="18" charset="0"/>
              </a:rPr>
              <a:t>Here,</a:t>
            </a:r>
            <a:r>
              <a:rPr lang="en-US" sz="1600" spc="7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we</a:t>
            </a:r>
            <a:r>
              <a:rPr lang="en-US" sz="1600" spc="7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check</a:t>
            </a:r>
            <a:r>
              <a:rPr lang="en-US" sz="1600" spc="8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the</a:t>
            </a:r>
            <a:r>
              <a:rPr lang="en-US" sz="1600" spc="7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datasets</a:t>
            </a:r>
            <a:r>
              <a:rPr lang="en-US" sz="1600" spc="8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for</a:t>
            </a:r>
            <a:r>
              <a:rPr lang="en-US" sz="1600" spc="8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null</a:t>
            </a:r>
            <a:r>
              <a:rPr lang="en-US" sz="1600" spc="7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and</a:t>
            </a:r>
            <a:r>
              <a:rPr lang="en-US" sz="1600" spc="7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duplicated</a:t>
            </a:r>
            <a:r>
              <a:rPr lang="en-US" sz="1600" spc="10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values</a:t>
            </a:r>
            <a:r>
              <a:rPr lang="en-US" sz="1600" spc="9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as</a:t>
            </a:r>
            <a:r>
              <a:rPr lang="en-US" sz="1600" spc="8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well</a:t>
            </a:r>
            <a:r>
              <a:rPr lang="en-US" sz="1600" spc="7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as</a:t>
            </a:r>
            <a:r>
              <a:rPr lang="en-US" sz="1600" spc="9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missing</a:t>
            </a:r>
            <a:r>
              <a:rPr lang="en-US" sz="1600" spc="8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data.</a:t>
            </a:r>
            <a:r>
              <a:rPr lang="en-US" sz="1600" spc="7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We</a:t>
            </a:r>
            <a:r>
              <a:rPr lang="en-US" sz="1600" spc="7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also</a:t>
            </a:r>
            <a:r>
              <a:rPr lang="en-US" sz="1600" spc="-28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convert</a:t>
            </a:r>
            <a:r>
              <a:rPr lang="en-US" sz="1600" spc="-1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the</a:t>
            </a:r>
            <a:r>
              <a:rPr lang="en-US" sz="1600" spc="-1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float64 column from</a:t>
            </a:r>
            <a:r>
              <a:rPr lang="en-US" sz="1600" spc="-1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Hulu</a:t>
            </a:r>
            <a:r>
              <a:rPr lang="en-US" sz="1600" spc="-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dataset</a:t>
            </a:r>
            <a:r>
              <a:rPr lang="en-US" sz="1600" spc="-1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to String format.</a:t>
            </a:r>
            <a:endParaRPr lang="en-IN" sz="1600" dirty="0">
              <a:solidFill>
                <a:schemeClr val="tx1"/>
              </a:solidFill>
              <a:effectLst/>
              <a:latin typeface="Times New Roman" panose="02020603050405020304" pitchFamily="18" charset="0"/>
              <a:ea typeface="Times New Roman" panose="02020603050405020304" pitchFamily="18" charset="0"/>
            </a:endParaRPr>
          </a:p>
          <a:p>
            <a:pPr marL="63500" marR="775335">
              <a:lnSpc>
                <a:spcPct val="113000"/>
              </a:lnSpc>
              <a:spcAft>
                <a:spcPts val="0"/>
              </a:spcAft>
            </a:pPr>
            <a:endParaRPr lang="en-IN" sz="1200" dirty="0">
              <a:solidFill>
                <a:schemeClr val="tx1"/>
              </a:solidFill>
              <a:effectLst/>
              <a:latin typeface="Times New Roman" panose="02020603050405020304" pitchFamily="18" charset="0"/>
              <a:ea typeface="Times New Roman" panose="02020603050405020304" pitchFamily="18" charset="0"/>
            </a:endParaRPr>
          </a:p>
        </p:txBody>
      </p:sp>
      <p:pic>
        <p:nvPicPr>
          <p:cNvPr id="2" name="image9.jpeg">
            <a:extLst>
              <a:ext uri="{FF2B5EF4-FFF2-40B4-BE49-F238E27FC236}">
                <a16:creationId xmlns:a16="http://schemas.microsoft.com/office/drawing/2014/main" id="{BFA9EF38-F71F-FE52-F9AF-257D76074D83}"/>
              </a:ext>
            </a:extLst>
          </p:cNvPr>
          <p:cNvPicPr>
            <a:picLocks noChangeAspect="1"/>
          </p:cNvPicPr>
          <p:nvPr/>
        </p:nvPicPr>
        <p:blipFill>
          <a:blip r:embed="rId7" cstate="print"/>
          <a:stretch>
            <a:fillRect/>
          </a:stretch>
        </p:blipFill>
        <p:spPr>
          <a:xfrm>
            <a:off x="1183184" y="661346"/>
            <a:ext cx="2606906" cy="3664193"/>
          </a:xfrm>
          <a:prstGeom prst="rect">
            <a:avLst/>
          </a:prstGeom>
        </p:spPr>
      </p:pic>
    </p:spTree>
    <p:extLst>
      <p:ext uri="{BB962C8B-B14F-4D97-AF65-F5344CB8AC3E}">
        <p14:creationId xmlns:p14="http://schemas.microsoft.com/office/powerpoint/2010/main" val="3299637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9" name="Google Shape;689;p37"/>
          <p:cNvSpPr txBox="1">
            <a:spLocks noGrp="1"/>
          </p:cNvSpPr>
          <p:nvPr>
            <p:ph type="title"/>
          </p:nvPr>
        </p:nvSpPr>
        <p:spPr>
          <a:xfrm>
            <a:off x="1091194" y="0"/>
            <a:ext cx="7423200" cy="480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lt2"/>
                </a:solidFill>
                <a:highlight>
                  <a:srgbClr val="008080"/>
                </a:highlight>
              </a:rPr>
              <a:t>IMPLEMENTATION</a:t>
            </a:r>
            <a:endParaRPr b="1" dirty="0">
              <a:solidFill>
                <a:schemeClr val="lt2"/>
              </a:solidFill>
              <a:highlight>
                <a:srgbClr val="008080"/>
              </a:highlight>
            </a:endParaRPr>
          </a:p>
        </p:txBody>
      </p:sp>
      <p:grpSp>
        <p:nvGrpSpPr>
          <p:cNvPr id="704" name="Google Shape;704;p37"/>
          <p:cNvGrpSpPr/>
          <p:nvPr/>
        </p:nvGrpSpPr>
        <p:grpSpPr>
          <a:xfrm>
            <a:off x="8437172" y="481385"/>
            <a:ext cx="443148" cy="443148"/>
            <a:chOff x="2787725" y="238125"/>
            <a:chExt cx="513200" cy="513200"/>
          </a:xfrm>
        </p:grpSpPr>
        <p:sp>
          <p:nvSpPr>
            <p:cNvPr id="705" name="Google Shape;705;p3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37"/>
          <p:cNvSpPr/>
          <p:nvPr/>
        </p:nvSpPr>
        <p:spPr>
          <a:xfrm>
            <a:off x="8117219" y="170402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a:hlinkClick r:id="rId3" action="ppaction://hlinksldjump"/>
          </p:cNvPr>
          <p:cNvSpPr txBox="1"/>
          <p:nvPr/>
        </p:nvSpPr>
        <p:spPr>
          <a:xfrm>
            <a:off x="85344" y="7541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711" name="Google Shape;711;p37">
            <a:hlinkClick r:id="rId4" action="ppaction://hlinksldjump"/>
          </p:cNvPr>
          <p:cNvSpPr txBox="1"/>
          <p:nvPr/>
        </p:nvSpPr>
        <p:spPr>
          <a:xfrm>
            <a:off x="85344" y="16328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712" name="Google Shape;712;p37">
            <a:hlinkClick r:id="rId5" action="ppaction://hlinksldjump"/>
          </p:cNvPr>
          <p:cNvSpPr txBox="1"/>
          <p:nvPr/>
        </p:nvSpPr>
        <p:spPr>
          <a:xfrm>
            <a:off x="85344" y="25115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713" name="Google Shape;713;p37">
            <a:hlinkClick r:id="rId6" action="ppaction://hlinksldjump"/>
          </p:cNvPr>
          <p:cNvSpPr txBox="1"/>
          <p:nvPr/>
        </p:nvSpPr>
        <p:spPr>
          <a:xfrm>
            <a:off x="85344" y="33902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3" name="TextBox 2">
            <a:extLst>
              <a:ext uri="{FF2B5EF4-FFF2-40B4-BE49-F238E27FC236}">
                <a16:creationId xmlns:a16="http://schemas.microsoft.com/office/drawing/2014/main" id="{B077955C-A69A-A036-657C-2052FBB0A119}"/>
              </a:ext>
            </a:extLst>
          </p:cNvPr>
          <p:cNvSpPr txBox="1"/>
          <p:nvPr/>
        </p:nvSpPr>
        <p:spPr>
          <a:xfrm>
            <a:off x="676496" y="543133"/>
            <a:ext cx="7239162" cy="307777"/>
          </a:xfrm>
          <a:prstGeom prst="rect">
            <a:avLst/>
          </a:prstGeom>
          <a:noFill/>
        </p:spPr>
        <p:txBody>
          <a:bodyPr wrap="square" rtlCol="0">
            <a:spAutoFit/>
          </a:bodyPr>
          <a:lstStyle/>
          <a:p>
            <a:r>
              <a:rPr lang="en-IN" dirty="0">
                <a:solidFill>
                  <a:schemeClr val="tx1"/>
                </a:solidFill>
              </a:rPr>
              <a:t>4)Visualization of Datasets</a:t>
            </a:r>
          </a:p>
        </p:txBody>
      </p:sp>
      <p:pic>
        <p:nvPicPr>
          <p:cNvPr id="4" name="image10.png">
            <a:extLst>
              <a:ext uri="{FF2B5EF4-FFF2-40B4-BE49-F238E27FC236}">
                <a16:creationId xmlns:a16="http://schemas.microsoft.com/office/drawing/2014/main" id="{3DA18A39-0E94-4305-D13A-5A8A75C4F2F3}"/>
              </a:ext>
            </a:extLst>
          </p:cNvPr>
          <p:cNvPicPr>
            <a:picLocks noChangeAspect="1"/>
          </p:cNvPicPr>
          <p:nvPr/>
        </p:nvPicPr>
        <p:blipFill>
          <a:blip r:embed="rId7" cstate="print"/>
          <a:stretch>
            <a:fillRect/>
          </a:stretch>
        </p:blipFill>
        <p:spPr>
          <a:xfrm>
            <a:off x="676496" y="924533"/>
            <a:ext cx="3108960" cy="2152015"/>
          </a:xfrm>
          <a:prstGeom prst="rect">
            <a:avLst/>
          </a:prstGeom>
        </p:spPr>
      </p:pic>
      <p:pic>
        <p:nvPicPr>
          <p:cNvPr id="5" name="image11.png">
            <a:extLst>
              <a:ext uri="{FF2B5EF4-FFF2-40B4-BE49-F238E27FC236}">
                <a16:creationId xmlns:a16="http://schemas.microsoft.com/office/drawing/2014/main" id="{E4DC7176-2356-6334-85B1-0E5F9EDE5F18}"/>
              </a:ext>
            </a:extLst>
          </p:cNvPr>
          <p:cNvPicPr>
            <a:picLocks noChangeAspect="1"/>
          </p:cNvPicPr>
          <p:nvPr/>
        </p:nvPicPr>
        <p:blipFill>
          <a:blip r:embed="rId8" cstate="print"/>
          <a:stretch>
            <a:fillRect/>
          </a:stretch>
        </p:blipFill>
        <p:spPr>
          <a:xfrm>
            <a:off x="4072128" y="924533"/>
            <a:ext cx="4970899" cy="2830603"/>
          </a:xfrm>
          <a:prstGeom prst="rect">
            <a:avLst/>
          </a:prstGeom>
        </p:spPr>
      </p:pic>
    </p:spTree>
    <p:extLst>
      <p:ext uri="{BB962C8B-B14F-4D97-AF65-F5344CB8AC3E}">
        <p14:creationId xmlns:p14="http://schemas.microsoft.com/office/powerpoint/2010/main" val="2780647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9" name="Google Shape;689;p37"/>
          <p:cNvSpPr txBox="1">
            <a:spLocks noGrp="1"/>
          </p:cNvSpPr>
          <p:nvPr>
            <p:ph type="title"/>
          </p:nvPr>
        </p:nvSpPr>
        <p:spPr>
          <a:xfrm>
            <a:off x="1091194" y="0"/>
            <a:ext cx="7423200" cy="480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lt2"/>
                </a:solidFill>
                <a:highlight>
                  <a:srgbClr val="008080"/>
                </a:highlight>
              </a:rPr>
              <a:t>IMPLEMENTATION</a:t>
            </a:r>
            <a:endParaRPr b="1" dirty="0">
              <a:solidFill>
                <a:schemeClr val="lt2"/>
              </a:solidFill>
              <a:highlight>
                <a:srgbClr val="008080"/>
              </a:highlight>
            </a:endParaRPr>
          </a:p>
        </p:txBody>
      </p:sp>
      <p:grpSp>
        <p:nvGrpSpPr>
          <p:cNvPr id="704" name="Google Shape;704;p37"/>
          <p:cNvGrpSpPr/>
          <p:nvPr/>
        </p:nvGrpSpPr>
        <p:grpSpPr>
          <a:xfrm>
            <a:off x="8437172" y="481385"/>
            <a:ext cx="443148" cy="443148"/>
            <a:chOff x="2787725" y="238125"/>
            <a:chExt cx="513200" cy="513200"/>
          </a:xfrm>
        </p:grpSpPr>
        <p:sp>
          <p:nvSpPr>
            <p:cNvPr id="705" name="Google Shape;705;p3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37"/>
          <p:cNvSpPr/>
          <p:nvPr/>
        </p:nvSpPr>
        <p:spPr>
          <a:xfrm>
            <a:off x="8117219" y="170402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a:hlinkClick r:id="rId3" action="ppaction://hlinksldjump"/>
          </p:cNvPr>
          <p:cNvSpPr txBox="1"/>
          <p:nvPr/>
        </p:nvSpPr>
        <p:spPr>
          <a:xfrm>
            <a:off x="85344" y="7541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711" name="Google Shape;711;p37">
            <a:hlinkClick r:id="rId4" action="ppaction://hlinksldjump"/>
          </p:cNvPr>
          <p:cNvSpPr txBox="1"/>
          <p:nvPr/>
        </p:nvSpPr>
        <p:spPr>
          <a:xfrm>
            <a:off x="85344" y="16328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712" name="Google Shape;712;p37">
            <a:hlinkClick r:id="rId5" action="ppaction://hlinksldjump"/>
          </p:cNvPr>
          <p:cNvSpPr txBox="1"/>
          <p:nvPr/>
        </p:nvSpPr>
        <p:spPr>
          <a:xfrm>
            <a:off x="85344" y="25115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713" name="Google Shape;713;p37">
            <a:hlinkClick r:id="rId6" action="ppaction://hlinksldjump"/>
          </p:cNvPr>
          <p:cNvSpPr txBox="1"/>
          <p:nvPr/>
        </p:nvSpPr>
        <p:spPr>
          <a:xfrm>
            <a:off x="85344" y="33902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3" name="TextBox 2">
            <a:extLst>
              <a:ext uri="{FF2B5EF4-FFF2-40B4-BE49-F238E27FC236}">
                <a16:creationId xmlns:a16="http://schemas.microsoft.com/office/drawing/2014/main" id="{B077955C-A69A-A036-657C-2052FBB0A119}"/>
              </a:ext>
            </a:extLst>
          </p:cNvPr>
          <p:cNvSpPr txBox="1"/>
          <p:nvPr/>
        </p:nvSpPr>
        <p:spPr>
          <a:xfrm>
            <a:off x="676496" y="543133"/>
            <a:ext cx="7239162" cy="307777"/>
          </a:xfrm>
          <a:prstGeom prst="rect">
            <a:avLst/>
          </a:prstGeom>
          <a:noFill/>
        </p:spPr>
        <p:txBody>
          <a:bodyPr wrap="square" rtlCol="0">
            <a:spAutoFit/>
          </a:bodyPr>
          <a:lstStyle/>
          <a:p>
            <a:r>
              <a:rPr lang="en-IN" dirty="0">
                <a:solidFill>
                  <a:schemeClr val="tx1"/>
                </a:solidFill>
              </a:rPr>
              <a:t>4)Visualization of Datasets</a:t>
            </a:r>
          </a:p>
        </p:txBody>
      </p:sp>
      <p:pic>
        <p:nvPicPr>
          <p:cNvPr id="2" name="image12.png">
            <a:extLst>
              <a:ext uri="{FF2B5EF4-FFF2-40B4-BE49-F238E27FC236}">
                <a16:creationId xmlns:a16="http://schemas.microsoft.com/office/drawing/2014/main" id="{0A89F9E8-AC0C-E249-6B99-5306F909B7C7}"/>
              </a:ext>
            </a:extLst>
          </p:cNvPr>
          <p:cNvPicPr>
            <a:picLocks noChangeAspect="1"/>
          </p:cNvPicPr>
          <p:nvPr/>
        </p:nvPicPr>
        <p:blipFill>
          <a:blip r:embed="rId7" cstate="print"/>
          <a:stretch>
            <a:fillRect/>
          </a:stretch>
        </p:blipFill>
        <p:spPr>
          <a:xfrm>
            <a:off x="903013" y="850910"/>
            <a:ext cx="4679296" cy="4196578"/>
          </a:xfrm>
          <a:prstGeom prst="rect">
            <a:avLst/>
          </a:prstGeom>
        </p:spPr>
      </p:pic>
      <p:sp>
        <p:nvSpPr>
          <p:cNvPr id="7" name="TextBox 6">
            <a:extLst>
              <a:ext uri="{FF2B5EF4-FFF2-40B4-BE49-F238E27FC236}">
                <a16:creationId xmlns:a16="http://schemas.microsoft.com/office/drawing/2014/main" id="{61BABE40-AE5B-770E-EE9E-1AFF1243517F}"/>
              </a:ext>
            </a:extLst>
          </p:cNvPr>
          <p:cNvSpPr txBox="1"/>
          <p:nvPr/>
        </p:nvSpPr>
        <p:spPr>
          <a:xfrm>
            <a:off x="5805678" y="2089841"/>
            <a:ext cx="3097462" cy="307777"/>
          </a:xfrm>
          <a:prstGeom prst="rect">
            <a:avLst/>
          </a:prstGeom>
          <a:noFill/>
        </p:spPr>
        <p:txBody>
          <a:bodyPr wrap="square">
            <a:spAutoFit/>
          </a:bodyPr>
          <a:lstStyle/>
          <a:p>
            <a:pPr marL="63500">
              <a:spcBef>
                <a:spcPts val="450"/>
              </a:spcBef>
              <a:spcAft>
                <a:spcPts val="0"/>
              </a:spcAft>
            </a:pPr>
            <a:r>
              <a:rPr lang="en-US" sz="1400" dirty="0">
                <a:effectLst/>
                <a:highlight>
                  <a:srgbClr val="008080"/>
                </a:highlight>
                <a:latin typeface="Times New Roman" panose="02020603050405020304" pitchFamily="18" charset="0"/>
                <a:ea typeface="Times New Roman" panose="02020603050405020304" pitchFamily="18" charset="0"/>
              </a:rPr>
              <a:t>Content</a:t>
            </a:r>
            <a:r>
              <a:rPr lang="en-US" sz="1400" spc="-20" dirty="0">
                <a:effectLst/>
                <a:highlight>
                  <a:srgbClr val="008080"/>
                </a:highlight>
                <a:latin typeface="Times New Roman" panose="02020603050405020304" pitchFamily="18" charset="0"/>
                <a:ea typeface="Times New Roman" panose="02020603050405020304" pitchFamily="18" charset="0"/>
              </a:rPr>
              <a:t> </a:t>
            </a:r>
            <a:r>
              <a:rPr lang="en-US" sz="1400" dirty="0">
                <a:effectLst/>
                <a:highlight>
                  <a:srgbClr val="008080"/>
                </a:highlight>
                <a:latin typeface="Times New Roman" panose="02020603050405020304" pitchFamily="18" charset="0"/>
                <a:ea typeface="Times New Roman" panose="02020603050405020304" pitchFamily="18" charset="0"/>
              </a:rPr>
              <a:t>by</a:t>
            </a:r>
            <a:r>
              <a:rPr lang="en-US" sz="1400" spc="-5" dirty="0">
                <a:effectLst/>
                <a:highlight>
                  <a:srgbClr val="008080"/>
                </a:highlight>
                <a:latin typeface="Times New Roman" panose="02020603050405020304" pitchFamily="18" charset="0"/>
                <a:ea typeface="Times New Roman" panose="02020603050405020304" pitchFamily="18" charset="0"/>
              </a:rPr>
              <a:t> </a:t>
            </a:r>
            <a:r>
              <a:rPr lang="en-US" sz="1400" dirty="0">
                <a:effectLst/>
                <a:highlight>
                  <a:srgbClr val="008080"/>
                </a:highlight>
                <a:latin typeface="Times New Roman" panose="02020603050405020304" pitchFamily="18" charset="0"/>
                <a:ea typeface="Times New Roman" panose="02020603050405020304" pitchFamily="18" charset="0"/>
              </a:rPr>
              <a:t>their</a:t>
            </a:r>
            <a:r>
              <a:rPr lang="en-US" sz="1400" spc="-5" dirty="0">
                <a:effectLst/>
                <a:highlight>
                  <a:srgbClr val="008080"/>
                </a:highlight>
                <a:latin typeface="Times New Roman" panose="02020603050405020304" pitchFamily="18" charset="0"/>
                <a:ea typeface="Times New Roman" panose="02020603050405020304" pitchFamily="18" charset="0"/>
              </a:rPr>
              <a:t> </a:t>
            </a:r>
            <a:r>
              <a:rPr lang="en-US" sz="1400" dirty="0">
                <a:effectLst/>
                <a:highlight>
                  <a:srgbClr val="008080"/>
                </a:highlight>
                <a:latin typeface="Times New Roman" panose="02020603050405020304" pitchFamily="18" charset="0"/>
                <a:ea typeface="Times New Roman" panose="02020603050405020304" pitchFamily="18" charset="0"/>
              </a:rPr>
              <a:t>Release</a:t>
            </a:r>
            <a:r>
              <a:rPr lang="en-US" sz="1400" spc="-15" dirty="0">
                <a:effectLst/>
                <a:highlight>
                  <a:srgbClr val="008080"/>
                </a:highlight>
                <a:latin typeface="Times New Roman" panose="02020603050405020304" pitchFamily="18" charset="0"/>
                <a:ea typeface="Times New Roman" panose="02020603050405020304" pitchFamily="18" charset="0"/>
              </a:rPr>
              <a:t> </a:t>
            </a:r>
            <a:r>
              <a:rPr lang="en-US" sz="1400" dirty="0">
                <a:effectLst/>
                <a:highlight>
                  <a:srgbClr val="008080"/>
                </a:highlight>
                <a:latin typeface="Times New Roman" panose="02020603050405020304" pitchFamily="18" charset="0"/>
                <a:ea typeface="Times New Roman" panose="02020603050405020304" pitchFamily="18" charset="0"/>
              </a:rPr>
              <a:t>year</a:t>
            </a:r>
            <a:r>
              <a:rPr lang="en-US" sz="1400" spc="-10" dirty="0">
                <a:effectLst/>
                <a:highlight>
                  <a:srgbClr val="008080"/>
                </a:highlight>
                <a:latin typeface="Times New Roman" panose="02020603050405020304" pitchFamily="18" charset="0"/>
                <a:ea typeface="Times New Roman" panose="02020603050405020304" pitchFamily="18" charset="0"/>
              </a:rPr>
              <a:t> </a:t>
            </a:r>
            <a:r>
              <a:rPr lang="en-US" sz="1400" dirty="0">
                <a:effectLst/>
                <a:highlight>
                  <a:srgbClr val="008080"/>
                </a:highlight>
                <a:latin typeface="Times New Roman" panose="02020603050405020304" pitchFamily="18" charset="0"/>
                <a:ea typeface="Times New Roman" panose="02020603050405020304" pitchFamily="18" charset="0"/>
              </a:rPr>
              <a:t>on</a:t>
            </a:r>
            <a:r>
              <a:rPr lang="en-US" sz="1400" spc="-5" dirty="0">
                <a:effectLst/>
                <a:highlight>
                  <a:srgbClr val="008080"/>
                </a:highlight>
                <a:latin typeface="Times New Roman" panose="02020603050405020304" pitchFamily="18" charset="0"/>
                <a:ea typeface="Times New Roman" panose="02020603050405020304" pitchFamily="18" charset="0"/>
              </a:rPr>
              <a:t> </a:t>
            </a:r>
            <a:r>
              <a:rPr lang="en-US" sz="1400" dirty="0">
                <a:effectLst/>
                <a:highlight>
                  <a:srgbClr val="008080"/>
                </a:highlight>
                <a:latin typeface="Times New Roman" panose="02020603050405020304" pitchFamily="18" charset="0"/>
                <a:ea typeface="Times New Roman" panose="02020603050405020304" pitchFamily="18" charset="0"/>
              </a:rPr>
              <a:t>Hulu</a:t>
            </a:r>
            <a:endParaRPr lang="en-IN" sz="1400" dirty="0">
              <a:effectLst/>
              <a:highlight>
                <a:srgbClr val="008080"/>
              </a:highlight>
              <a:latin typeface="Times New Roman" panose="02020603050405020304" pitchFamily="18" charset="0"/>
              <a:ea typeface="Times New Roman" panose="02020603050405020304" pitchFamily="18" charset="0"/>
            </a:endParaRPr>
          </a:p>
        </p:txBody>
      </p:sp>
      <p:pic>
        <p:nvPicPr>
          <p:cNvPr id="8" name="image13.png">
            <a:extLst>
              <a:ext uri="{FF2B5EF4-FFF2-40B4-BE49-F238E27FC236}">
                <a16:creationId xmlns:a16="http://schemas.microsoft.com/office/drawing/2014/main" id="{CB21BDAC-5674-2454-EE67-0B32F48ED985}"/>
              </a:ext>
            </a:extLst>
          </p:cNvPr>
          <p:cNvPicPr>
            <a:picLocks noChangeAspect="1"/>
          </p:cNvPicPr>
          <p:nvPr/>
        </p:nvPicPr>
        <p:blipFill>
          <a:blip r:embed="rId8" cstate="print"/>
          <a:stretch>
            <a:fillRect/>
          </a:stretch>
        </p:blipFill>
        <p:spPr>
          <a:xfrm>
            <a:off x="5710685" y="2949199"/>
            <a:ext cx="3347971" cy="1813172"/>
          </a:xfrm>
          <a:prstGeom prst="rect">
            <a:avLst/>
          </a:prstGeom>
        </p:spPr>
      </p:pic>
    </p:spTree>
    <p:extLst>
      <p:ext uri="{BB962C8B-B14F-4D97-AF65-F5344CB8AC3E}">
        <p14:creationId xmlns:p14="http://schemas.microsoft.com/office/powerpoint/2010/main" val="1743644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9" name="Google Shape;689;p37"/>
          <p:cNvSpPr txBox="1">
            <a:spLocks noGrp="1"/>
          </p:cNvSpPr>
          <p:nvPr>
            <p:ph type="title"/>
          </p:nvPr>
        </p:nvSpPr>
        <p:spPr>
          <a:xfrm>
            <a:off x="1091194" y="0"/>
            <a:ext cx="7423200" cy="480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lt2"/>
                </a:solidFill>
                <a:highlight>
                  <a:srgbClr val="008080"/>
                </a:highlight>
              </a:rPr>
              <a:t>IMPLEMENTATION</a:t>
            </a:r>
            <a:endParaRPr b="1" dirty="0">
              <a:solidFill>
                <a:schemeClr val="lt2"/>
              </a:solidFill>
              <a:highlight>
                <a:srgbClr val="008080"/>
              </a:highlight>
            </a:endParaRPr>
          </a:p>
        </p:txBody>
      </p:sp>
      <p:grpSp>
        <p:nvGrpSpPr>
          <p:cNvPr id="704" name="Google Shape;704;p37"/>
          <p:cNvGrpSpPr/>
          <p:nvPr/>
        </p:nvGrpSpPr>
        <p:grpSpPr>
          <a:xfrm>
            <a:off x="8437172" y="481385"/>
            <a:ext cx="443148" cy="443148"/>
            <a:chOff x="2787725" y="238125"/>
            <a:chExt cx="513200" cy="513200"/>
          </a:xfrm>
        </p:grpSpPr>
        <p:sp>
          <p:nvSpPr>
            <p:cNvPr id="705" name="Google Shape;705;p3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37"/>
          <p:cNvSpPr/>
          <p:nvPr/>
        </p:nvSpPr>
        <p:spPr>
          <a:xfrm>
            <a:off x="8117219" y="170402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a:hlinkClick r:id="rId3" action="ppaction://hlinksldjump"/>
          </p:cNvPr>
          <p:cNvSpPr txBox="1"/>
          <p:nvPr/>
        </p:nvSpPr>
        <p:spPr>
          <a:xfrm>
            <a:off x="85344" y="7541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711" name="Google Shape;711;p37">
            <a:hlinkClick r:id="rId4" action="ppaction://hlinksldjump"/>
          </p:cNvPr>
          <p:cNvSpPr txBox="1"/>
          <p:nvPr/>
        </p:nvSpPr>
        <p:spPr>
          <a:xfrm>
            <a:off x="85344" y="16328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712" name="Google Shape;712;p37">
            <a:hlinkClick r:id="rId5" action="ppaction://hlinksldjump"/>
          </p:cNvPr>
          <p:cNvSpPr txBox="1"/>
          <p:nvPr/>
        </p:nvSpPr>
        <p:spPr>
          <a:xfrm>
            <a:off x="85344" y="25115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713" name="Google Shape;713;p37">
            <a:hlinkClick r:id="rId6" action="ppaction://hlinksldjump"/>
          </p:cNvPr>
          <p:cNvSpPr txBox="1"/>
          <p:nvPr/>
        </p:nvSpPr>
        <p:spPr>
          <a:xfrm>
            <a:off x="85344" y="33902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3" name="TextBox 2">
            <a:extLst>
              <a:ext uri="{FF2B5EF4-FFF2-40B4-BE49-F238E27FC236}">
                <a16:creationId xmlns:a16="http://schemas.microsoft.com/office/drawing/2014/main" id="{B077955C-A69A-A036-657C-2052FBB0A119}"/>
              </a:ext>
            </a:extLst>
          </p:cNvPr>
          <p:cNvSpPr txBox="1"/>
          <p:nvPr/>
        </p:nvSpPr>
        <p:spPr>
          <a:xfrm>
            <a:off x="676496" y="543133"/>
            <a:ext cx="7239162" cy="307777"/>
          </a:xfrm>
          <a:prstGeom prst="rect">
            <a:avLst/>
          </a:prstGeom>
          <a:noFill/>
        </p:spPr>
        <p:txBody>
          <a:bodyPr wrap="square" rtlCol="0">
            <a:spAutoFit/>
          </a:bodyPr>
          <a:lstStyle/>
          <a:p>
            <a:r>
              <a:rPr lang="en-IN" dirty="0">
                <a:solidFill>
                  <a:schemeClr val="tx1"/>
                </a:solidFill>
              </a:rPr>
              <a:t>4)Visualization of Datasets</a:t>
            </a:r>
          </a:p>
        </p:txBody>
      </p:sp>
      <p:pic>
        <p:nvPicPr>
          <p:cNvPr id="4" name="image14.png">
            <a:extLst>
              <a:ext uri="{FF2B5EF4-FFF2-40B4-BE49-F238E27FC236}">
                <a16:creationId xmlns:a16="http://schemas.microsoft.com/office/drawing/2014/main" id="{4E7BD117-89E6-AE4B-DED0-C5CF7ED19407}"/>
              </a:ext>
            </a:extLst>
          </p:cNvPr>
          <p:cNvPicPr>
            <a:picLocks noChangeAspect="1"/>
          </p:cNvPicPr>
          <p:nvPr/>
        </p:nvPicPr>
        <p:blipFill>
          <a:blip r:embed="rId7" cstate="print"/>
          <a:stretch>
            <a:fillRect/>
          </a:stretch>
        </p:blipFill>
        <p:spPr>
          <a:xfrm>
            <a:off x="810514" y="924533"/>
            <a:ext cx="2908046" cy="2944362"/>
          </a:xfrm>
          <a:prstGeom prst="rect">
            <a:avLst/>
          </a:prstGeom>
        </p:spPr>
      </p:pic>
      <p:pic>
        <p:nvPicPr>
          <p:cNvPr id="5" name="image15.png">
            <a:extLst>
              <a:ext uri="{FF2B5EF4-FFF2-40B4-BE49-F238E27FC236}">
                <a16:creationId xmlns:a16="http://schemas.microsoft.com/office/drawing/2014/main" id="{D9495667-2BA1-25A7-B80D-067AD8A9F7DA}"/>
              </a:ext>
            </a:extLst>
          </p:cNvPr>
          <p:cNvPicPr>
            <a:picLocks noChangeAspect="1"/>
          </p:cNvPicPr>
          <p:nvPr/>
        </p:nvPicPr>
        <p:blipFill>
          <a:blip r:embed="rId8" cstate="print"/>
          <a:stretch>
            <a:fillRect/>
          </a:stretch>
        </p:blipFill>
        <p:spPr>
          <a:xfrm>
            <a:off x="3906705" y="1003028"/>
            <a:ext cx="5222133" cy="2884950"/>
          </a:xfrm>
          <a:prstGeom prst="rect">
            <a:avLst/>
          </a:prstGeom>
        </p:spPr>
      </p:pic>
    </p:spTree>
    <p:extLst>
      <p:ext uri="{BB962C8B-B14F-4D97-AF65-F5344CB8AC3E}">
        <p14:creationId xmlns:p14="http://schemas.microsoft.com/office/powerpoint/2010/main" val="4031552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9" name="Google Shape;689;p37"/>
          <p:cNvSpPr txBox="1">
            <a:spLocks noGrp="1"/>
          </p:cNvSpPr>
          <p:nvPr>
            <p:ph type="title"/>
          </p:nvPr>
        </p:nvSpPr>
        <p:spPr>
          <a:xfrm>
            <a:off x="1091194" y="0"/>
            <a:ext cx="7423200" cy="480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lt2"/>
                </a:solidFill>
                <a:highlight>
                  <a:srgbClr val="008080"/>
                </a:highlight>
              </a:rPr>
              <a:t>IMPLEMENTATION</a:t>
            </a:r>
            <a:endParaRPr b="1" dirty="0">
              <a:solidFill>
                <a:schemeClr val="lt2"/>
              </a:solidFill>
              <a:highlight>
                <a:srgbClr val="008080"/>
              </a:highlight>
            </a:endParaRPr>
          </a:p>
        </p:txBody>
      </p:sp>
      <p:grpSp>
        <p:nvGrpSpPr>
          <p:cNvPr id="704" name="Google Shape;704;p37"/>
          <p:cNvGrpSpPr/>
          <p:nvPr/>
        </p:nvGrpSpPr>
        <p:grpSpPr>
          <a:xfrm>
            <a:off x="8437172" y="481385"/>
            <a:ext cx="443148" cy="443148"/>
            <a:chOff x="2787725" y="238125"/>
            <a:chExt cx="513200" cy="513200"/>
          </a:xfrm>
        </p:grpSpPr>
        <p:sp>
          <p:nvSpPr>
            <p:cNvPr id="705" name="Google Shape;705;p3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37"/>
          <p:cNvSpPr/>
          <p:nvPr/>
        </p:nvSpPr>
        <p:spPr>
          <a:xfrm>
            <a:off x="8117219" y="170402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a:hlinkClick r:id="rId3" action="ppaction://hlinksldjump"/>
          </p:cNvPr>
          <p:cNvSpPr txBox="1"/>
          <p:nvPr/>
        </p:nvSpPr>
        <p:spPr>
          <a:xfrm>
            <a:off x="85344" y="7541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711" name="Google Shape;711;p37">
            <a:hlinkClick r:id="rId4" action="ppaction://hlinksldjump"/>
          </p:cNvPr>
          <p:cNvSpPr txBox="1"/>
          <p:nvPr/>
        </p:nvSpPr>
        <p:spPr>
          <a:xfrm>
            <a:off x="85344" y="16328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712" name="Google Shape;712;p37">
            <a:hlinkClick r:id="rId5" action="ppaction://hlinksldjump"/>
          </p:cNvPr>
          <p:cNvSpPr txBox="1"/>
          <p:nvPr/>
        </p:nvSpPr>
        <p:spPr>
          <a:xfrm>
            <a:off x="85344" y="25115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713" name="Google Shape;713;p37">
            <a:hlinkClick r:id="rId6" action="ppaction://hlinksldjump"/>
          </p:cNvPr>
          <p:cNvSpPr txBox="1"/>
          <p:nvPr/>
        </p:nvSpPr>
        <p:spPr>
          <a:xfrm>
            <a:off x="85344" y="33902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3" name="TextBox 2">
            <a:extLst>
              <a:ext uri="{FF2B5EF4-FFF2-40B4-BE49-F238E27FC236}">
                <a16:creationId xmlns:a16="http://schemas.microsoft.com/office/drawing/2014/main" id="{B077955C-A69A-A036-657C-2052FBB0A119}"/>
              </a:ext>
            </a:extLst>
          </p:cNvPr>
          <p:cNvSpPr txBox="1"/>
          <p:nvPr/>
        </p:nvSpPr>
        <p:spPr>
          <a:xfrm>
            <a:off x="676496" y="543133"/>
            <a:ext cx="7239162" cy="307777"/>
          </a:xfrm>
          <a:prstGeom prst="rect">
            <a:avLst/>
          </a:prstGeom>
          <a:noFill/>
        </p:spPr>
        <p:txBody>
          <a:bodyPr wrap="square" rtlCol="0">
            <a:spAutoFit/>
          </a:bodyPr>
          <a:lstStyle/>
          <a:p>
            <a:r>
              <a:rPr lang="en-IN" dirty="0">
                <a:solidFill>
                  <a:schemeClr val="tx1"/>
                </a:solidFill>
              </a:rPr>
              <a:t>4)Visualization of Datasets</a:t>
            </a:r>
          </a:p>
        </p:txBody>
      </p:sp>
      <p:pic>
        <p:nvPicPr>
          <p:cNvPr id="2" name="image16.png">
            <a:extLst>
              <a:ext uri="{FF2B5EF4-FFF2-40B4-BE49-F238E27FC236}">
                <a16:creationId xmlns:a16="http://schemas.microsoft.com/office/drawing/2014/main" id="{E0A26111-8F29-228A-2BCF-DA43F7E661D8}"/>
              </a:ext>
            </a:extLst>
          </p:cNvPr>
          <p:cNvPicPr>
            <a:picLocks noChangeAspect="1"/>
          </p:cNvPicPr>
          <p:nvPr/>
        </p:nvPicPr>
        <p:blipFill>
          <a:blip r:embed="rId7" cstate="print"/>
          <a:stretch>
            <a:fillRect/>
          </a:stretch>
        </p:blipFill>
        <p:spPr>
          <a:xfrm>
            <a:off x="676496" y="861701"/>
            <a:ext cx="4753335" cy="2005478"/>
          </a:xfrm>
          <a:prstGeom prst="rect">
            <a:avLst/>
          </a:prstGeom>
        </p:spPr>
      </p:pic>
      <p:pic>
        <p:nvPicPr>
          <p:cNvPr id="7" name="image17.png">
            <a:extLst>
              <a:ext uri="{FF2B5EF4-FFF2-40B4-BE49-F238E27FC236}">
                <a16:creationId xmlns:a16="http://schemas.microsoft.com/office/drawing/2014/main" id="{F78913F8-D643-8CBE-1884-C3F48AF67E27}"/>
              </a:ext>
            </a:extLst>
          </p:cNvPr>
          <p:cNvPicPr>
            <a:picLocks noChangeAspect="1"/>
          </p:cNvPicPr>
          <p:nvPr/>
        </p:nvPicPr>
        <p:blipFill>
          <a:blip r:embed="rId8" cstate="print"/>
          <a:stretch>
            <a:fillRect/>
          </a:stretch>
        </p:blipFill>
        <p:spPr>
          <a:xfrm>
            <a:off x="4027058" y="2941504"/>
            <a:ext cx="4753334" cy="1964785"/>
          </a:xfrm>
          <a:prstGeom prst="rect">
            <a:avLst/>
          </a:prstGeom>
        </p:spPr>
      </p:pic>
    </p:spTree>
    <p:extLst>
      <p:ext uri="{BB962C8B-B14F-4D97-AF65-F5344CB8AC3E}">
        <p14:creationId xmlns:p14="http://schemas.microsoft.com/office/powerpoint/2010/main" val="4022500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9" name="Google Shape;689;p37"/>
          <p:cNvSpPr txBox="1">
            <a:spLocks noGrp="1"/>
          </p:cNvSpPr>
          <p:nvPr>
            <p:ph type="title"/>
          </p:nvPr>
        </p:nvSpPr>
        <p:spPr>
          <a:xfrm>
            <a:off x="1091194" y="0"/>
            <a:ext cx="7423200" cy="480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lt2"/>
                </a:solidFill>
                <a:highlight>
                  <a:srgbClr val="008080"/>
                </a:highlight>
              </a:rPr>
              <a:t>IMPLEMENTATION</a:t>
            </a:r>
            <a:endParaRPr b="1" dirty="0">
              <a:solidFill>
                <a:schemeClr val="lt2"/>
              </a:solidFill>
              <a:highlight>
                <a:srgbClr val="008080"/>
              </a:highlight>
            </a:endParaRPr>
          </a:p>
        </p:txBody>
      </p:sp>
      <p:grpSp>
        <p:nvGrpSpPr>
          <p:cNvPr id="704" name="Google Shape;704;p37"/>
          <p:cNvGrpSpPr/>
          <p:nvPr/>
        </p:nvGrpSpPr>
        <p:grpSpPr>
          <a:xfrm>
            <a:off x="8437172" y="481385"/>
            <a:ext cx="443148" cy="443148"/>
            <a:chOff x="2787725" y="238125"/>
            <a:chExt cx="513200" cy="513200"/>
          </a:xfrm>
        </p:grpSpPr>
        <p:sp>
          <p:nvSpPr>
            <p:cNvPr id="705" name="Google Shape;705;p3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37"/>
          <p:cNvSpPr/>
          <p:nvPr/>
        </p:nvSpPr>
        <p:spPr>
          <a:xfrm>
            <a:off x="8117219" y="170402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a:hlinkClick r:id="rId3" action="ppaction://hlinksldjump"/>
          </p:cNvPr>
          <p:cNvSpPr txBox="1"/>
          <p:nvPr/>
        </p:nvSpPr>
        <p:spPr>
          <a:xfrm>
            <a:off x="85344" y="7541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711" name="Google Shape;711;p37">
            <a:hlinkClick r:id="rId4" action="ppaction://hlinksldjump"/>
          </p:cNvPr>
          <p:cNvSpPr txBox="1"/>
          <p:nvPr/>
        </p:nvSpPr>
        <p:spPr>
          <a:xfrm>
            <a:off x="85344" y="16328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712" name="Google Shape;712;p37">
            <a:hlinkClick r:id="rId5" action="ppaction://hlinksldjump"/>
          </p:cNvPr>
          <p:cNvSpPr txBox="1"/>
          <p:nvPr/>
        </p:nvSpPr>
        <p:spPr>
          <a:xfrm>
            <a:off x="85344" y="25115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713" name="Google Shape;713;p37">
            <a:hlinkClick r:id="rId6" action="ppaction://hlinksldjump"/>
          </p:cNvPr>
          <p:cNvSpPr txBox="1"/>
          <p:nvPr/>
        </p:nvSpPr>
        <p:spPr>
          <a:xfrm>
            <a:off x="85344" y="33902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3" name="TextBox 2">
            <a:extLst>
              <a:ext uri="{FF2B5EF4-FFF2-40B4-BE49-F238E27FC236}">
                <a16:creationId xmlns:a16="http://schemas.microsoft.com/office/drawing/2014/main" id="{B077955C-A69A-A036-657C-2052FBB0A119}"/>
              </a:ext>
            </a:extLst>
          </p:cNvPr>
          <p:cNvSpPr txBox="1"/>
          <p:nvPr/>
        </p:nvSpPr>
        <p:spPr>
          <a:xfrm>
            <a:off x="676496" y="543133"/>
            <a:ext cx="7239162" cy="307777"/>
          </a:xfrm>
          <a:prstGeom prst="rect">
            <a:avLst/>
          </a:prstGeom>
          <a:noFill/>
        </p:spPr>
        <p:txBody>
          <a:bodyPr wrap="square" rtlCol="0">
            <a:spAutoFit/>
          </a:bodyPr>
          <a:lstStyle/>
          <a:p>
            <a:r>
              <a:rPr lang="en-IN" dirty="0">
                <a:solidFill>
                  <a:schemeClr val="tx1"/>
                </a:solidFill>
              </a:rPr>
              <a:t>4)Visualization of Datasets</a:t>
            </a:r>
          </a:p>
        </p:txBody>
      </p:sp>
      <p:pic>
        <p:nvPicPr>
          <p:cNvPr id="4" name="image18.png">
            <a:extLst>
              <a:ext uri="{FF2B5EF4-FFF2-40B4-BE49-F238E27FC236}">
                <a16:creationId xmlns:a16="http://schemas.microsoft.com/office/drawing/2014/main" id="{29115B54-7D89-CABC-9287-5C0C4B722817}"/>
              </a:ext>
            </a:extLst>
          </p:cNvPr>
          <p:cNvPicPr>
            <a:picLocks noChangeAspect="1"/>
          </p:cNvPicPr>
          <p:nvPr/>
        </p:nvPicPr>
        <p:blipFill>
          <a:blip r:embed="rId7" cstate="print"/>
          <a:stretch>
            <a:fillRect/>
          </a:stretch>
        </p:blipFill>
        <p:spPr>
          <a:xfrm>
            <a:off x="676496" y="913342"/>
            <a:ext cx="2852420" cy="2045970"/>
          </a:xfrm>
          <a:prstGeom prst="rect">
            <a:avLst/>
          </a:prstGeom>
        </p:spPr>
      </p:pic>
      <p:pic>
        <p:nvPicPr>
          <p:cNvPr id="5" name="image19.png">
            <a:extLst>
              <a:ext uri="{FF2B5EF4-FFF2-40B4-BE49-F238E27FC236}">
                <a16:creationId xmlns:a16="http://schemas.microsoft.com/office/drawing/2014/main" id="{2E861D66-B216-A9AF-5D38-B4DA50A7E36B}"/>
              </a:ext>
            </a:extLst>
          </p:cNvPr>
          <p:cNvPicPr>
            <a:picLocks noChangeAspect="1"/>
          </p:cNvPicPr>
          <p:nvPr/>
        </p:nvPicPr>
        <p:blipFill>
          <a:blip r:embed="rId8" cstate="print"/>
          <a:stretch>
            <a:fillRect/>
          </a:stretch>
        </p:blipFill>
        <p:spPr>
          <a:xfrm>
            <a:off x="3804831" y="656603"/>
            <a:ext cx="5075489" cy="2733675"/>
          </a:xfrm>
          <a:prstGeom prst="rect">
            <a:avLst/>
          </a:prstGeom>
        </p:spPr>
      </p:pic>
      <p:pic>
        <p:nvPicPr>
          <p:cNvPr id="6" name="image20.png">
            <a:extLst>
              <a:ext uri="{FF2B5EF4-FFF2-40B4-BE49-F238E27FC236}">
                <a16:creationId xmlns:a16="http://schemas.microsoft.com/office/drawing/2014/main" id="{DAD65DFC-4D0C-3E63-C326-3098D02186D3}"/>
              </a:ext>
            </a:extLst>
          </p:cNvPr>
          <p:cNvPicPr>
            <a:picLocks noChangeAspect="1"/>
          </p:cNvPicPr>
          <p:nvPr/>
        </p:nvPicPr>
        <p:blipFill>
          <a:blip r:embed="rId9" cstate="print"/>
          <a:stretch>
            <a:fillRect/>
          </a:stretch>
        </p:blipFill>
        <p:spPr>
          <a:xfrm>
            <a:off x="814453" y="3248905"/>
            <a:ext cx="2990378" cy="1635831"/>
          </a:xfrm>
          <a:prstGeom prst="rect">
            <a:avLst/>
          </a:prstGeom>
        </p:spPr>
      </p:pic>
    </p:spTree>
    <p:extLst>
      <p:ext uri="{BB962C8B-B14F-4D97-AF65-F5344CB8AC3E}">
        <p14:creationId xmlns:p14="http://schemas.microsoft.com/office/powerpoint/2010/main" val="601245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0" name="Google Shape;350;p28"/>
          <p:cNvSpPr txBox="1">
            <a:spLocks noGrp="1"/>
          </p:cNvSpPr>
          <p:nvPr>
            <p:ph type="subTitle" idx="2"/>
          </p:nvPr>
        </p:nvSpPr>
        <p:spPr>
          <a:xfrm>
            <a:off x="714949" y="1004850"/>
            <a:ext cx="7793507" cy="3500516"/>
          </a:xfrm>
          <a:prstGeom prst="rect">
            <a:avLst/>
          </a:prstGeom>
        </p:spPr>
        <p:txBody>
          <a:bodyPr spcFirstLastPara="1" wrap="square" lIns="91425" tIns="91425" rIns="91425" bIns="91425" anchor="t" anchorCtr="0">
            <a:noAutofit/>
          </a:bodyPr>
          <a:lstStyle/>
          <a:p>
            <a:pPr marL="63500" marR="863600" algn="just">
              <a:lnSpc>
                <a:spcPct val="115000"/>
              </a:lnSpc>
              <a:spcAft>
                <a:spcPts val="0"/>
              </a:spcAft>
            </a:pPr>
            <a:r>
              <a:rPr lang="en-US" sz="1600" dirty="0">
                <a:effectLst/>
                <a:latin typeface="Times New Roman" panose="02020603050405020304" pitchFamily="18" charset="0"/>
                <a:ea typeface="Times New Roman" panose="02020603050405020304" pitchFamily="18" charset="0"/>
              </a:rPr>
              <a:t>Recommender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Systems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(RSs)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characterized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by</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capability</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filtering</a:t>
            </a:r>
            <a:r>
              <a:rPr lang="en-US" sz="1600" spc="30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large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information spaces and selecting the items that are likely to be more interesting and attractive</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user.</a:t>
            </a:r>
            <a:endParaRPr lang="en-IN" sz="1600" dirty="0">
              <a:effectLst/>
              <a:latin typeface="Times New Roman" panose="02020603050405020304" pitchFamily="18" charset="0"/>
              <a:ea typeface="Times New Roman" panose="02020603050405020304" pitchFamily="18" charset="0"/>
            </a:endParaRPr>
          </a:p>
          <a:p>
            <a:pPr>
              <a:spcBef>
                <a:spcPts val="10"/>
              </a:spcBef>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63500" marR="867410" algn="just">
              <a:lnSpc>
                <a:spcPct val="115000"/>
              </a:lnSpc>
              <a:spcAft>
                <a:spcPts val="0"/>
              </a:spcAft>
            </a:pPr>
            <a:r>
              <a:rPr lang="en-US" sz="1600" dirty="0">
                <a:effectLst/>
                <a:latin typeface="Times New Roman" panose="02020603050405020304" pitchFamily="18" charset="0"/>
                <a:ea typeface="Times New Roman" panose="02020603050405020304" pitchFamily="18" charset="0"/>
              </a:rPr>
              <a:t>OTT</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Platforms</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biggest</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users</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recommendation</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systems.</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So,</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this</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Project</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we</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aim</a:t>
            </a:r>
            <a:r>
              <a:rPr lang="en-US" sz="1600" spc="-29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 visualize the content library of top OTT Platforms like Netflix, Disney Plus, Hulu and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Amazon Prime. While doing this we will also discover correlations and recurring patterns in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dataset</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with</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interesting inferences.</a:t>
            </a:r>
            <a:endParaRPr lang="en-IN" sz="1600" dirty="0">
              <a:effectLst/>
              <a:latin typeface="Times New Roman" panose="02020603050405020304" pitchFamily="18" charset="0"/>
              <a:ea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63500" marR="869950" algn="just">
              <a:lnSpc>
                <a:spcPct val="113000"/>
              </a:lnSpc>
              <a:spcAft>
                <a:spcPts val="0"/>
              </a:spcAft>
            </a:pPr>
            <a:r>
              <a:rPr lang="en-US" sz="1600" dirty="0">
                <a:effectLst/>
                <a:latin typeface="Times New Roman" panose="02020603050405020304" pitchFamily="18" charset="0"/>
                <a:ea typeface="Times New Roman" panose="02020603050405020304" pitchFamily="18" charset="0"/>
              </a:rPr>
              <a:t>Finally, we will see how the recommendation engine works to deliver similar content as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quickly</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possible.</a:t>
            </a:r>
            <a:endParaRPr lang="en-IN" sz="16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sz="1200" dirty="0"/>
          </a:p>
        </p:txBody>
      </p:sp>
      <p:sp>
        <p:nvSpPr>
          <p:cNvPr id="351" name="Google Shape;351;p28"/>
          <p:cNvSpPr txBox="1">
            <a:spLocks noGrp="1"/>
          </p:cNvSpPr>
          <p:nvPr>
            <p:ph type="title"/>
          </p:nvPr>
        </p:nvSpPr>
        <p:spPr>
          <a:xfrm>
            <a:off x="1005850" y="535000"/>
            <a:ext cx="7423200" cy="63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highlight>
                  <a:srgbClr val="008080"/>
                </a:highlight>
              </a:rPr>
              <a:t>INTRODUCTION</a:t>
            </a:r>
            <a:endParaRPr dirty="0">
              <a:highlight>
                <a:srgbClr val="008080"/>
              </a:highlight>
            </a:endParaRPr>
          </a:p>
        </p:txBody>
      </p:sp>
      <p:grpSp>
        <p:nvGrpSpPr>
          <p:cNvPr id="358" name="Google Shape;358;p28"/>
          <p:cNvGrpSpPr/>
          <p:nvPr/>
        </p:nvGrpSpPr>
        <p:grpSpPr>
          <a:xfrm>
            <a:off x="7841078" y="4291607"/>
            <a:ext cx="443148" cy="443148"/>
            <a:chOff x="2787725" y="238125"/>
            <a:chExt cx="513200" cy="513200"/>
          </a:xfrm>
        </p:grpSpPr>
        <p:sp>
          <p:nvSpPr>
            <p:cNvPr id="359" name="Google Shape;359;p28"/>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28"/>
          <p:cNvSpPr/>
          <p:nvPr/>
        </p:nvSpPr>
        <p:spPr>
          <a:xfrm>
            <a:off x="3932000" y="4466679"/>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01</a:t>
            </a:r>
            <a:endParaRPr sz="2000" b="1" u="sng">
              <a:solidFill>
                <a:schemeClr val="accent2"/>
              </a:solidFill>
              <a:latin typeface="Antonio"/>
              <a:ea typeface="Antonio"/>
              <a:cs typeface="Antonio"/>
              <a:sym typeface="Antonio"/>
            </a:endParaRPr>
          </a:p>
        </p:txBody>
      </p:sp>
      <p:sp>
        <p:nvSpPr>
          <p:cNvPr id="365" name="Google Shape;365;p28">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02</a:t>
            </a:r>
            <a:endParaRPr sz="2000" b="1" u="sng">
              <a:solidFill>
                <a:schemeClr val="accent2"/>
              </a:solidFill>
              <a:latin typeface="Antonio"/>
              <a:ea typeface="Antonio"/>
              <a:cs typeface="Antonio"/>
              <a:sym typeface="Antonio"/>
            </a:endParaRPr>
          </a:p>
        </p:txBody>
      </p:sp>
      <p:sp>
        <p:nvSpPr>
          <p:cNvPr id="366" name="Google Shape;366;p28">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03</a:t>
            </a:r>
            <a:endParaRPr sz="2000" b="1" u="sng">
              <a:solidFill>
                <a:schemeClr val="accent2"/>
              </a:solidFill>
              <a:latin typeface="Antonio"/>
              <a:ea typeface="Antonio"/>
              <a:cs typeface="Antonio"/>
              <a:sym typeface="Antonio"/>
            </a:endParaRPr>
          </a:p>
        </p:txBody>
      </p:sp>
      <p:sp>
        <p:nvSpPr>
          <p:cNvPr id="367" name="Google Shape;367;p28">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04</a:t>
            </a:r>
            <a:endParaRPr sz="2000" b="1" u="sng">
              <a:solidFill>
                <a:schemeClr val="accent2"/>
              </a:solidFill>
              <a:latin typeface="Antonio"/>
              <a:ea typeface="Antonio"/>
              <a:cs typeface="Antonio"/>
              <a:sym typeface="Antoni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9" name="Google Shape;689;p37"/>
          <p:cNvSpPr txBox="1">
            <a:spLocks noGrp="1"/>
          </p:cNvSpPr>
          <p:nvPr>
            <p:ph type="title"/>
          </p:nvPr>
        </p:nvSpPr>
        <p:spPr>
          <a:xfrm>
            <a:off x="1091194" y="0"/>
            <a:ext cx="7423200" cy="480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lt2"/>
                </a:solidFill>
                <a:highlight>
                  <a:srgbClr val="008080"/>
                </a:highlight>
              </a:rPr>
              <a:t>IMPLEMENTATION</a:t>
            </a:r>
            <a:endParaRPr b="1" dirty="0">
              <a:solidFill>
                <a:schemeClr val="lt2"/>
              </a:solidFill>
              <a:highlight>
                <a:srgbClr val="008080"/>
              </a:highlight>
            </a:endParaRPr>
          </a:p>
        </p:txBody>
      </p:sp>
      <p:grpSp>
        <p:nvGrpSpPr>
          <p:cNvPr id="704" name="Google Shape;704;p37"/>
          <p:cNvGrpSpPr/>
          <p:nvPr/>
        </p:nvGrpSpPr>
        <p:grpSpPr>
          <a:xfrm>
            <a:off x="8437172" y="481385"/>
            <a:ext cx="443148" cy="443148"/>
            <a:chOff x="2787725" y="238125"/>
            <a:chExt cx="513200" cy="513200"/>
          </a:xfrm>
        </p:grpSpPr>
        <p:sp>
          <p:nvSpPr>
            <p:cNvPr id="705" name="Google Shape;705;p3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37"/>
          <p:cNvSpPr/>
          <p:nvPr/>
        </p:nvSpPr>
        <p:spPr>
          <a:xfrm>
            <a:off x="8117219" y="170402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a:hlinkClick r:id="rId3" action="ppaction://hlinksldjump"/>
          </p:cNvPr>
          <p:cNvSpPr txBox="1"/>
          <p:nvPr/>
        </p:nvSpPr>
        <p:spPr>
          <a:xfrm>
            <a:off x="85344" y="7541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711" name="Google Shape;711;p37">
            <a:hlinkClick r:id="rId4" action="ppaction://hlinksldjump"/>
          </p:cNvPr>
          <p:cNvSpPr txBox="1"/>
          <p:nvPr/>
        </p:nvSpPr>
        <p:spPr>
          <a:xfrm>
            <a:off x="85344" y="16328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712" name="Google Shape;712;p37">
            <a:hlinkClick r:id="rId5" action="ppaction://hlinksldjump"/>
          </p:cNvPr>
          <p:cNvSpPr txBox="1"/>
          <p:nvPr/>
        </p:nvSpPr>
        <p:spPr>
          <a:xfrm>
            <a:off x="85344" y="25115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713" name="Google Shape;713;p37">
            <a:hlinkClick r:id="rId6" action="ppaction://hlinksldjump"/>
          </p:cNvPr>
          <p:cNvSpPr txBox="1"/>
          <p:nvPr/>
        </p:nvSpPr>
        <p:spPr>
          <a:xfrm>
            <a:off x="85344" y="33902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3" name="TextBox 2">
            <a:extLst>
              <a:ext uri="{FF2B5EF4-FFF2-40B4-BE49-F238E27FC236}">
                <a16:creationId xmlns:a16="http://schemas.microsoft.com/office/drawing/2014/main" id="{B077955C-A69A-A036-657C-2052FBB0A119}"/>
              </a:ext>
            </a:extLst>
          </p:cNvPr>
          <p:cNvSpPr txBox="1"/>
          <p:nvPr/>
        </p:nvSpPr>
        <p:spPr>
          <a:xfrm>
            <a:off x="676496" y="543133"/>
            <a:ext cx="7239162" cy="307777"/>
          </a:xfrm>
          <a:prstGeom prst="rect">
            <a:avLst/>
          </a:prstGeom>
          <a:noFill/>
        </p:spPr>
        <p:txBody>
          <a:bodyPr wrap="square" rtlCol="0">
            <a:spAutoFit/>
          </a:bodyPr>
          <a:lstStyle/>
          <a:p>
            <a:r>
              <a:rPr lang="en-IN" dirty="0">
                <a:solidFill>
                  <a:schemeClr val="tx1"/>
                </a:solidFill>
              </a:rPr>
              <a:t>4)Visualization of Datasets</a:t>
            </a:r>
          </a:p>
        </p:txBody>
      </p:sp>
      <p:pic>
        <p:nvPicPr>
          <p:cNvPr id="2" name="image21.jpeg">
            <a:extLst>
              <a:ext uri="{FF2B5EF4-FFF2-40B4-BE49-F238E27FC236}">
                <a16:creationId xmlns:a16="http://schemas.microsoft.com/office/drawing/2014/main" id="{5D538029-4956-7918-CE4C-591011A6346E}"/>
              </a:ext>
            </a:extLst>
          </p:cNvPr>
          <p:cNvPicPr>
            <a:picLocks noChangeAspect="1"/>
          </p:cNvPicPr>
          <p:nvPr/>
        </p:nvPicPr>
        <p:blipFill>
          <a:blip r:embed="rId7" cstate="print"/>
          <a:stretch>
            <a:fillRect/>
          </a:stretch>
        </p:blipFill>
        <p:spPr>
          <a:xfrm>
            <a:off x="676496" y="863430"/>
            <a:ext cx="3146679" cy="3024548"/>
          </a:xfrm>
          <a:prstGeom prst="rect">
            <a:avLst/>
          </a:prstGeom>
        </p:spPr>
      </p:pic>
      <p:pic>
        <p:nvPicPr>
          <p:cNvPr id="7" name="image22.png">
            <a:extLst>
              <a:ext uri="{FF2B5EF4-FFF2-40B4-BE49-F238E27FC236}">
                <a16:creationId xmlns:a16="http://schemas.microsoft.com/office/drawing/2014/main" id="{B10F032D-B0B8-7E5F-2922-8D07544F5DBE}"/>
              </a:ext>
            </a:extLst>
          </p:cNvPr>
          <p:cNvPicPr>
            <a:picLocks noChangeAspect="1"/>
          </p:cNvPicPr>
          <p:nvPr/>
        </p:nvPicPr>
        <p:blipFill>
          <a:blip r:embed="rId8" cstate="print"/>
          <a:stretch>
            <a:fillRect/>
          </a:stretch>
        </p:blipFill>
        <p:spPr>
          <a:xfrm>
            <a:off x="4036834" y="1003028"/>
            <a:ext cx="4946401" cy="2650830"/>
          </a:xfrm>
          <a:prstGeom prst="rect">
            <a:avLst/>
          </a:prstGeom>
        </p:spPr>
      </p:pic>
    </p:spTree>
    <p:extLst>
      <p:ext uri="{BB962C8B-B14F-4D97-AF65-F5344CB8AC3E}">
        <p14:creationId xmlns:p14="http://schemas.microsoft.com/office/powerpoint/2010/main" val="2974147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9" name="Google Shape;689;p37"/>
          <p:cNvSpPr txBox="1">
            <a:spLocks noGrp="1"/>
          </p:cNvSpPr>
          <p:nvPr>
            <p:ph type="title"/>
          </p:nvPr>
        </p:nvSpPr>
        <p:spPr>
          <a:xfrm>
            <a:off x="1091194" y="0"/>
            <a:ext cx="7423200" cy="480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lt2"/>
                </a:solidFill>
                <a:highlight>
                  <a:srgbClr val="008080"/>
                </a:highlight>
              </a:rPr>
              <a:t>IMPLEMENTATION</a:t>
            </a:r>
            <a:endParaRPr b="1" dirty="0">
              <a:solidFill>
                <a:schemeClr val="lt2"/>
              </a:solidFill>
              <a:highlight>
                <a:srgbClr val="008080"/>
              </a:highlight>
            </a:endParaRPr>
          </a:p>
        </p:txBody>
      </p:sp>
      <p:grpSp>
        <p:nvGrpSpPr>
          <p:cNvPr id="704" name="Google Shape;704;p37"/>
          <p:cNvGrpSpPr/>
          <p:nvPr/>
        </p:nvGrpSpPr>
        <p:grpSpPr>
          <a:xfrm>
            <a:off x="8437172" y="481385"/>
            <a:ext cx="443148" cy="443148"/>
            <a:chOff x="2787725" y="238125"/>
            <a:chExt cx="513200" cy="513200"/>
          </a:xfrm>
        </p:grpSpPr>
        <p:sp>
          <p:nvSpPr>
            <p:cNvPr id="705" name="Google Shape;705;p3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37"/>
          <p:cNvSpPr/>
          <p:nvPr/>
        </p:nvSpPr>
        <p:spPr>
          <a:xfrm>
            <a:off x="8117219" y="170402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a:hlinkClick r:id="rId3" action="ppaction://hlinksldjump"/>
          </p:cNvPr>
          <p:cNvSpPr txBox="1"/>
          <p:nvPr/>
        </p:nvSpPr>
        <p:spPr>
          <a:xfrm>
            <a:off x="85344" y="7541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711" name="Google Shape;711;p37">
            <a:hlinkClick r:id="rId4" action="ppaction://hlinksldjump"/>
          </p:cNvPr>
          <p:cNvSpPr txBox="1"/>
          <p:nvPr/>
        </p:nvSpPr>
        <p:spPr>
          <a:xfrm>
            <a:off x="85344" y="16328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712" name="Google Shape;712;p37">
            <a:hlinkClick r:id="rId5" action="ppaction://hlinksldjump"/>
          </p:cNvPr>
          <p:cNvSpPr txBox="1"/>
          <p:nvPr/>
        </p:nvSpPr>
        <p:spPr>
          <a:xfrm>
            <a:off x="85344" y="25115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713" name="Google Shape;713;p37">
            <a:hlinkClick r:id="rId6" action="ppaction://hlinksldjump"/>
          </p:cNvPr>
          <p:cNvSpPr txBox="1"/>
          <p:nvPr/>
        </p:nvSpPr>
        <p:spPr>
          <a:xfrm>
            <a:off x="85344" y="3390278"/>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3" name="TextBox 2">
            <a:extLst>
              <a:ext uri="{FF2B5EF4-FFF2-40B4-BE49-F238E27FC236}">
                <a16:creationId xmlns:a16="http://schemas.microsoft.com/office/drawing/2014/main" id="{B077955C-A69A-A036-657C-2052FBB0A119}"/>
              </a:ext>
            </a:extLst>
          </p:cNvPr>
          <p:cNvSpPr txBox="1"/>
          <p:nvPr/>
        </p:nvSpPr>
        <p:spPr>
          <a:xfrm>
            <a:off x="676496" y="543133"/>
            <a:ext cx="7239162" cy="307777"/>
          </a:xfrm>
          <a:prstGeom prst="rect">
            <a:avLst/>
          </a:prstGeom>
          <a:noFill/>
        </p:spPr>
        <p:txBody>
          <a:bodyPr wrap="square" rtlCol="0">
            <a:spAutoFit/>
          </a:bodyPr>
          <a:lstStyle/>
          <a:p>
            <a:r>
              <a:rPr lang="en-IN" dirty="0">
                <a:solidFill>
                  <a:schemeClr val="tx1"/>
                </a:solidFill>
              </a:rPr>
              <a:t>5)CREATING ONE UNIFIED DATASET AND VISUALIZING IT</a:t>
            </a:r>
          </a:p>
        </p:txBody>
      </p:sp>
      <p:pic>
        <p:nvPicPr>
          <p:cNvPr id="4" name="image23.png">
            <a:extLst>
              <a:ext uri="{FF2B5EF4-FFF2-40B4-BE49-F238E27FC236}">
                <a16:creationId xmlns:a16="http://schemas.microsoft.com/office/drawing/2014/main" id="{70444B61-4A97-8950-6970-09C675713E78}"/>
              </a:ext>
            </a:extLst>
          </p:cNvPr>
          <p:cNvPicPr>
            <a:picLocks noChangeAspect="1"/>
          </p:cNvPicPr>
          <p:nvPr/>
        </p:nvPicPr>
        <p:blipFill>
          <a:blip r:embed="rId7" cstate="print"/>
          <a:stretch>
            <a:fillRect/>
          </a:stretch>
        </p:blipFill>
        <p:spPr>
          <a:xfrm>
            <a:off x="4466689" y="1305713"/>
            <a:ext cx="4498975" cy="2411730"/>
          </a:xfrm>
          <a:prstGeom prst="rect">
            <a:avLst/>
          </a:prstGeom>
        </p:spPr>
      </p:pic>
      <p:pic>
        <p:nvPicPr>
          <p:cNvPr id="5" name="image24.jpeg">
            <a:extLst>
              <a:ext uri="{FF2B5EF4-FFF2-40B4-BE49-F238E27FC236}">
                <a16:creationId xmlns:a16="http://schemas.microsoft.com/office/drawing/2014/main" id="{9C007CCF-0F45-FF41-05B0-2B56E52E5926}"/>
              </a:ext>
            </a:extLst>
          </p:cNvPr>
          <p:cNvPicPr>
            <a:picLocks noChangeAspect="1"/>
          </p:cNvPicPr>
          <p:nvPr/>
        </p:nvPicPr>
        <p:blipFill>
          <a:blip r:embed="rId8" cstate="print"/>
          <a:stretch>
            <a:fillRect/>
          </a:stretch>
        </p:blipFill>
        <p:spPr>
          <a:xfrm>
            <a:off x="676496" y="835696"/>
            <a:ext cx="3673591" cy="3553626"/>
          </a:xfrm>
          <a:prstGeom prst="rect">
            <a:avLst/>
          </a:prstGeom>
        </p:spPr>
      </p:pic>
    </p:spTree>
    <p:extLst>
      <p:ext uri="{BB962C8B-B14F-4D97-AF65-F5344CB8AC3E}">
        <p14:creationId xmlns:p14="http://schemas.microsoft.com/office/powerpoint/2010/main" val="1228422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A126-AC23-DF6F-CA48-87D029DD3E97}"/>
              </a:ext>
            </a:extLst>
          </p:cNvPr>
          <p:cNvSpPr>
            <a:spLocks noGrp="1"/>
          </p:cNvSpPr>
          <p:nvPr>
            <p:ph type="title"/>
          </p:nvPr>
        </p:nvSpPr>
        <p:spPr/>
        <p:txBody>
          <a:bodyPr/>
          <a:lstStyle/>
          <a:p>
            <a:r>
              <a:rPr lang="en-IN" dirty="0">
                <a:highlight>
                  <a:srgbClr val="008080"/>
                </a:highlight>
              </a:rPr>
              <a:t>REFERENCES</a:t>
            </a:r>
          </a:p>
        </p:txBody>
      </p:sp>
      <p:sp>
        <p:nvSpPr>
          <p:cNvPr id="3" name="TextBox 2">
            <a:extLst>
              <a:ext uri="{FF2B5EF4-FFF2-40B4-BE49-F238E27FC236}">
                <a16:creationId xmlns:a16="http://schemas.microsoft.com/office/drawing/2014/main" id="{09CB0D99-ED0F-74D0-596E-B9072335F7F8}"/>
              </a:ext>
            </a:extLst>
          </p:cNvPr>
          <p:cNvSpPr txBox="1"/>
          <p:nvPr/>
        </p:nvSpPr>
        <p:spPr>
          <a:xfrm>
            <a:off x="1243584" y="1548384"/>
            <a:ext cx="6010656" cy="1384995"/>
          </a:xfrm>
          <a:prstGeom prst="rect">
            <a:avLst/>
          </a:prstGeom>
          <a:noFill/>
        </p:spPr>
        <p:txBody>
          <a:bodyPr wrap="square" rtlCol="0">
            <a:spAutoFit/>
          </a:bodyPr>
          <a:lstStyle/>
          <a:p>
            <a:r>
              <a:rPr lang="en-IN" sz="1400" dirty="0">
                <a:solidFill>
                  <a:schemeClr val="tx1"/>
                </a:solidFill>
                <a:highlight>
                  <a:srgbClr val="008080"/>
                </a:highlight>
              </a:rPr>
              <a:t>1. https://www.researchgate.net/publication/331966843_Content- </a:t>
            </a:r>
            <a:r>
              <a:rPr lang="en-IN" sz="1400" dirty="0" err="1">
                <a:solidFill>
                  <a:schemeClr val="tx1"/>
                </a:solidFill>
                <a:highlight>
                  <a:srgbClr val="008080"/>
                </a:highlight>
              </a:rPr>
              <a:t>Based_Movie_Recommendation_System_Using_Genre_Correlation</a:t>
            </a:r>
            <a:r>
              <a:rPr lang="en-IN" sz="1400" dirty="0">
                <a:solidFill>
                  <a:schemeClr val="tx1"/>
                </a:solidFill>
                <a:highlight>
                  <a:srgbClr val="008080"/>
                </a:highlight>
              </a:rPr>
              <a:t>#:~:text=A%20recommendation%20system%20is%20a,present%20in%20previously%20liked%20movies.</a:t>
            </a:r>
            <a:br>
              <a:rPr lang="en-IN" sz="1400" dirty="0">
                <a:solidFill>
                  <a:schemeClr val="tx1"/>
                </a:solidFill>
                <a:highlight>
                  <a:srgbClr val="008080"/>
                </a:highlight>
              </a:rPr>
            </a:br>
            <a:br>
              <a:rPr lang="en-IN" sz="1400" dirty="0">
                <a:solidFill>
                  <a:schemeClr val="tx1"/>
                </a:solidFill>
                <a:highlight>
                  <a:srgbClr val="008080"/>
                </a:highlight>
              </a:rPr>
            </a:br>
            <a:r>
              <a:rPr lang="en-IN" sz="1400" dirty="0">
                <a:solidFill>
                  <a:schemeClr val="tx1"/>
                </a:solidFill>
                <a:highlight>
                  <a:srgbClr val="008080"/>
                </a:highlight>
              </a:rPr>
              <a:t>2. https://ieeexplore.ieee.org/document/6382910</a:t>
            </a:r>
            <a:endParaRPr lang="en-IN" dirty="0">
              <a:solidFill>
                <a:schemeClr val="tx1"/>
              </a:solidFill>
              <a:highlight>
                <a:srgbClr val="008080"/>
              </a:highlight>
            </a:endParaRPr>
          </a:p>
        </p:txBody>
      </p:sp>
    </p:spTree>
    <p:extLst>
      <p:ext uri="{BB962C8B-B14F-4D97-AF65-F5344CB8AC3E}">
        <p14:creationId xmlns:p14="http://schemas.microsoft.com/office/powerpoint/2010/main" val="3807828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AB86-AE68-4CBD-9D65-92942A411417}"/>
              </a:ext>
            </a:extLst>
          </p:cNvPr>
          <p:cNvSpPr>
            <a:spLocks noGrp="1"/>
          </p:cNvSpPr>
          <p:nvPr>
            <p:ph type="title"/>
          </p:nvPr>
        </p:nvSpPr>
        <p:spPr>
          <a:xfrm>
            <a:off x="3108960" y="2011680"/>
            <a:ext cx="5320090" cy="1584960"/>
          </a:xfrm>
        </p:spPr>
        <p:txBody>
          <a:bodyPr/>
          <a:lstStyle/>
          <a:p>
            <a:pPr algn="just"/>
            <a:r>
              <a:rPr lang="en-IN" sz="4800" b="1" dirty="0">
                <a:solidFill>
                  <a:schemeClr val="accent2"/>
                </a:solidFill>
                <a:highlight>
                  <a:srgbClr val="008080"/>
                </a:highlight>
              </a:rPr>
              <a:t>THANK YOU !</a:t>
            </a:r>
          </a:p>
        </p:txBody>
      </p:sp>
    </p:spTree>
    <p:extLst>
      <p:ext uri="{BB962C8B-B14F-4D97-AF65-F5344CB8AC3E}">
        <p14:creationId xmlns:p14="http://schemas.microsoft.com/office/powerpoint/2010/main" val="1365802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0" name="Google Shape;350;p28"/>
          <p:cNvSpPr txBox="1">
            <a:spLocks noGrp="1"/>
          </p:cNvSpPr>
          <p:nvPr>
            <p:ph type="subTitle" idx="2"/>
          </p:nvPr>
        </p:nvSpPr>
        <p:spPr>
          <a:xfrm>
            <a:off x="714949" y="1004850"/>
            <a:ext cx="7793507" cy="3500516"/>
          </a:xfrm>
          <a:prstGeom prst="rect">
            <a:avLst/>
          </a:prstGeom>
        </p:spPr>
        <p:txBody>
          <a:bodyPr spcFirstLastPara="1" wrap="square" lIns="91425" tIns="91425" rIns="91425" bIns="91425" anchor="t" anchorCtr="0">
            <a:noAutofit/>
          </a:bodyPr>
          <a:lstStyle/>
          <a:p>
            <a:pPr marL="0" lvl="0" indent="0">
              <a:tabLst>
                <a:tab pos="521335" algn="l"/>
              </a:tabLst>
            </a:pPr>
            <a:endParaRPr lang="en-IN" sz="1800" b="1" dirty="0">
              <a:effectLst/>
              <a:latin typeface="Times New Roman" panose="02020603050405020304" pitchFamily="18" charset="0"/>
              <a:ea typeface="Times New Roman" panose="02020603050405020304" pitchFamily="18" charset="0"/>
            </a:endParaRPr>
          </a:p>
          <a:p>
            <a:pPr>
              <a:spcBef>
                <a:spcPts val="20"/>
              </a:spcBef>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57785" marR="860425" algn="ctr">
              <a:spcAft>
                <a:spcPts val="0"/>
              </a:spcAft>
            </a:pPr>
            <a:r>
              <a:rPr lang="en-US" sz="1800" dirty="0">
                <a:effectLst/>
                <a:latin typeface="Times New Roman" panose="02020603050405020304" pitchFamily="18" charset="0"/>
                <a:ea typeface="Times New Roman" panose="02020603050405020304" pitchFamily="18" charset="0"/>
              </a:rPr>
              <a:t>For</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project</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4</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datasets</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containing</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listings</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movies</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tv</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shows</a:t>
            </a:r>
            <a:r>
              <a:rPr lang="en-IN"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available on Netflix, Hulu, Disney Plus and Amazon Prime, along with details such as - cast,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directors,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ratings,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release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year,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duration,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etc.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total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approximately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22k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observations.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obtained from</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Kaggle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Open-Source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Dataset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Library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u="sng" dirty="0">
                <a:solidFill>
                  <a:srgbClr val="0000FF"/>
                </a:solidFill>
                <a:effectLst/>
                <a:latin typeface="Times New Roman" panose="02020603050405020304" pitchFamily="18" charset="0"/>
                <a:ea typeface="Times New Roman" panose="02020603050405020304" pitchFamily="18" charset="0"/>
                <a:hlinkClick r:id="rId3"/>
              </a:rPr>
              <a:t>Source</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sz="1200" dirty="0"/>
          </a:p>
        </p:txBody>
      </p:sp>
      <p:sp>
        <p:nvSpPr>
          <p:cNvPr id="351" name="Google Shape;351;p28"/>
          <p:cNvSpPr txBox="1">
            <a:spLocks noGrp="1"/>
          </p:cNvSpPr>
          <p:nvPr>
            <p:ph type="title"/>
          </p:nvPr>
        </p:nvSpPr>
        <p:spPr>
          <a:xfrm>
            <a:off x="1005850" y="535000"/>
            <a:ext cx="7423200" cy="63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highlight>
                  <a:srgbClr val="008080"/>
                </a:highlight>
              </a:rPr>
              <a:t>ABOUT THE DATASET</a:t>
            </a:r>
            <a:endParaRPr dirty="0">
              <a:highlight>
                <a:srgbClr val="008080"/>
              </a:highlight>
            </a:endParaRPr>
          </a:p>
        </p:txBody>
      </p:sp>
      <p:grpSp>
        <p:nvGrpSpPr>
          <p:cNvPr id="358" name="Google Shape;358;p28"/>
          <p:cNvGrpSpPr/>
          <p:nvPr/>
        </p:nvGrpSpPr>
        <p:grpSpPr>
          <a:xfrm>
            <a:off x="7841078" y="4291607"/>
            <a:ext cx="443148" cy="443148"/>
            <a:chOff x="2787725" y="238125"/>
            <a:chExt cx="513200" cy="513200"/>
          </a:xfrm>
        </p:grpSpPr>
        <p:sp>
          <p:nvSpPr>
            <p:cNvPr id="359" name="Google Shape;359;p28"/>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28"/>
          <p:cNvSpPr/>
          <p:nvPr/>
        </p:nvSpPr>
        <p:spPr>
          <a:xfrm>
            <a:off x="3932000" y="4466679"/>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a:hlinkClick r:id="rId4"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01</a:t>
            </a:r>
            <a:endParaRPr sz="2000" b="1" u="sng">
              <a:solidFill>
                <a:schemeClr val="accent2"/>
              </a:solidFill>
              <a:latin typeface="Antonio"/>
              <a:ea typeface="Antonio"/>
              <a:cs typeface="Antonio"/>
              <a:sym typeface="Antonio"/>
            </a:endParaRPr>
          </a:p>
        </p:txBody>
      </p:sp>
      <p:sp>
        <p:nvSpPr>
          <p:cNvPr id="365" name="Google Shape;365;p28">
            <a:hlinkClick r:id="rId5"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02</a:t>
            </a:r>
            <a:endParaRPr sz="2000" b="1" u="sng">
              <a:solidFill>
                <a:schemeClr val="accent2"/>
              </a:solidFill>
              <a:latin typeface="Antonio"/>
              <a:ea typeface="Antonio"/>
              <a:cs typeface="Antonio"/>
              <a:sym typeface="Antonio"/>
            </a:endParaRPr>
          </a:p>
        </p:txBody>
      </p:sp>
      <p:sp>
        <p:nvSpPr>
          <p:cNvPr id="366" name="Google Shape;366;p28">
            <a:hlinkClick r:id="rId6"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03</a:t>
            </a:r>
            <a:endParaRPr sz="2000" b="1" u="sng">
              <a:solidFill>
                <a:schemeClr val="accent2"/>
              </a:solidFill>
              <a:latin typeface="Antonio"/>
              <a:ea typeface="Antonio"/>
              <a:cs typeface="Antonio"/>
              <a:sym typeface="Antonio"/>
            </a:endParaRPr>
          </a:p>
        </p:txBody>
      </p:sp>
      <p:sp>
        <p:nvSpPr>
          <p:cNvPr id="367" name="Google Shape;367;p28">
            <a:hlinkClick r:id="rId7"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04</a:t>
            </a:r>
            <a:endParaRPr sz="2000" b="1" u="sng">
              <a:solidFill>
                <a:schemeClr val="accent2"/>
              </a:solidFill>
              <a:latin typeface="Antonio"/>
              <a:ea typeface="Antonio"/>
              <a:cs typeface="Antonio"/>
              <a:sym typeface="Antonio"/>
            </a:endParaRPr>
          </a:p>
        </p:txBody>
      </p:sp>
    </p:spTree>
    <p:extLst>
      <p:ext uri="{BB962C8B-B14F-4D97-AF65-F5344CB8AC3E}">
        <p14:creationId xmlns:p14="http://schemas.microsoft.com/office/powerpoint/2010/main" val="137661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1" name="Google Shape;351;p28"/>
          <p:cNvSpPr txBox="1">
            <a:spLocks noGrp="1"/>
          </p:cNvSpPr>
          <p:nvPr>
            <p:ph type="title"/>
          </p:nvPr>
        </p:nvSpPr>
        <p:spPr>
          <a:xfrm>
            <a:off x="1005850" y="535000"/>
            <a:ext cx="7423200" cy="63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highlight>
                  <a:srgbClr val="008080"/>
                </a:highlight>
              </a:rPr>
              <a:t>DESIGN AND FLOW OF MODEL</a:t>
            </a:r>
            <a:endParaRPr dirty="0">
              <a:highlight>
                <a:srgbClr val="008080"/>
              </a:highlight>
            </a:endParaRPr>
          </a:p>
        </p:txBody>
      </p:sp>
      <p:grpSp>
        <p:nvGrpSpPr>
          <p:cNvPr id="358" name="Google Shape;358;p28"/>
          <p:cNvGrpSpPr/>
          <p:nvPr/>
        </p:nvGrpSpPr>
        <p:grpSpPr>
          <a:xfrm>
            <a:off x="7841078" y="4291607"/>
            <a:ext cx="443148" cy="443148"/>
            <a:chOff x="2787725" y="238125"/>
            <a:chExt cx="513200" cy="513200"/>
          </a:xfrm>
        </p:grpSpPr>
        <p:sp>
          <p:nvSpPr>
            <p:cNvPr id="359" name="Google Shape;359;p28"/>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28"/>
          <p:cNvSpPr/>
          <p:nvPr/>
        </p:nvSpPr>
        <p:spPr>
          <a:xfrm>
            <a:off x="3932000" y="4466679"/>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01</a:t>
            </a:r>
            <a:endParaRPr sz="2000" b="1" u="sng">
              <a:solidFill>
                <a:schemeClr val="accent2"/>
              </a:solidFill>
              <a:latin typeface="Antonio"/>
              <a:ea typeface="Antonio"/>
              <a:cs typeface="Antonio"/>
              <a:sym typeface="Antonio"/>
            </a:endParaRPr>
          </a:p>
        </p:txBody>
      </p:sp>
      <p:sp>
        <p:nvSpPr>
          <p:cNvPr id="365" name="Google Shape;365;p28">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02</a:t>
            </a:r>
            <a:endParaRPr sz="2000" b="1" u="sng">
              <a:solidFill>
                <a:schemeClr val="accent2"/>
              </a:solidFill>
              <a:latin typeface="Antonio"/>
              <a:ea typeface="Antonio"/>
              <a:cs typeface="Antonio"/>
              <a:sym typeface="Antonio"/>
            </a:endParaRPr>
          </a:p>
        </p:txBody>
      </p:sp>
      <p:sp>
        <p:nvSpPr>
          <p:cNvPr id="366" name="Google Shape;366;p28">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03</a:t>
            </a:r>
            <a:endParaRPr sz="2000" b="1" u="sng">
              <a:solidFill>
                <a:schemeClr val="accent2"/>
              </a:solidFill>
              <a:latin typeface="Antonio"/>
              <a:ea typeface="Antonio"/>
              <a:cs typeface="Antonio"/>
              <a:sym typeface="Antonio"/>
            </a:endParaRPr>
          </a:p>
        </p:txBody>
      </p:sp>
      <p:sp>
        <p:nvSpPr>
          <p:cNvPr id="367" name="Google Shape;367;p28">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04</a:t>
            </a:r>
            <a:endParaRPr sz="2000" b="1" u="sng">
              <a:solidFill>
                <a:schemeClr val="accent2"/>
              </a:solidFill>
              <a:latin typeface="Antonio"/>
              <a:ea typeface="Antonio"/>
              <a:cs typeface="Antonio"/>
              <a:sym typeface="Antonio"/>
            </a:endParaRPr>
          </a:p>
        </p:txBody>
      </p:sp>
      <p:pic>
        <p:nvPicPr>
          <p:cNvPr id="2" name="image2.jpeg">
            <a:extLst>
              <a:ext uri="{FF2B5EF4-FFF2-40B4-BE49-F238E27FC236}">
                <a16:creationId xmlns:a16="http://schemas.microsoft.com/office/drawing/2014/main" id="{15200058-BF0D-0337-556F-CE5F20144BC8}"/>
              </a:ext>
            </a:extLst>
          </p:cNvPr>
          <p:cNvPicPr>
            <a:picLocks noChangeAspect="1"/>
          </p:cNvPicPr>
          <p:nvPr/>
        </p:nvPicPr>
        <p:blipFill>
          <a:blip r:embed="rId7" cstate="print"/>
          <a:stretch>
            <a:fillRect/>
          </a:stretch>
        </p:blipFill>
        <p:spPr>
          <a:xfrm>
            <a:off x="3391280" y="1170002"/>
            <a:ext cx="2394921" cy="3820610"/>
          </a:xfrm>
          <a:prstGeom prst="rect">
            <a:avLst/>
          </a:prstGeom>
        </p:spPr>
      </p:pic>
    </p:spTree>
    <p:extLst>
      <p:ext uri="{BB962C8B-B14F-4D97-AF65-F5344CB8AC3E}">
        <p14:creationId xmlns:p14="http://schemas.microsoft.com/office/powerpoint/2010/main" val="1569963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915D0387-4442-E6D9-9BD3-145558146EEB}"/>
              </a:ext>
            </a:extLst>
          </p:cNvPr>
          <p:cNvSpPr>
            <a:spLocks noGrp="1"/>
          </p:cNvSpPr>
          <p:nvPr>
            <p:ph type="title"/>
          </p:nvPr>
        </p:nvSpPr>
        <p:spPr>
          <a:xfrm>
            <a:off x="609600" y="560832"/>
            <a:ext cx="5827776" cy="3718559"/>
          </a:xfrm>
        </p:spPr>
        <p:txBody>
          <a:bodyPr>
            <a:noAutofit/>
          </a:bodyPr>
          <a:lstStyle/>
          <a:p>
            <a:r>
              <a:rPr lang="en-US" sz="2000" b="0" i="0" u="sng" dirty="0">
                <a:solidFill>
                  <a:schemeClr val="tx1">
                    <a:lumMod val="95000"/>
                  </a:schemeClr>
                </a:solidFill>
                <a:effectLst/>
                <a:latin typeface="charter"/>
                <a:hlinkClick r:id="rId2">
                  <a:extLst>
                    <a:ext uri="{A12FA001-AC4F-418D-AE19-62706E023703}">
                      <ahyp:hlinkClr xmlns:ahyp="http://schemas.microsoft.com/office/drawing/2018/hyperlinkcolor" val="tx"/>
                    </a:ext>
                  </a:extLst>
                </a:hlinkClick>
              </a:rPr>
              <a:t>Matrix factorization</a:t>
            </a:r>
            <a:r>
              <a:rPr lang="en-US" sz="2000" b="0" i="0" dirty="0">
                <a:solidFill>
                  <a:schemeClr val="tx1">
                    <a:lumMod val="95000"/>
                  </a:schemeClr>
                </a:solidFill>
                <a:effectLst/>
                <a:latin typeface="charter"/>
              </a:rPr>
              <a:t> is a class of collaborative filtering algorithms used in recommender systems. This family of methods became widely known during the </a:t>
            </a:r>
            <a:r>
              <a:rPr lang="en-US" sz="2000" b="0" i="0" u="sng" dirty="0">
                <a:solidFill>
                  <a:schemeClr val="tx1">
                    <a:lumMod val="95000"/>
                  </a:schemeClr>
                </a:solidFill>
                <a:effectLst/>
                <a:latin typeface="charter"/>
                <a:hlinkClick r:id="rId3">
                  <a:extLst>
                    <a:ext uri="{A12FA001-AC4F-418D-AE19-62706E023703}">
                      <ahyp:hlinkClr xmlns:ahyp="http://schemas.microsoft.com/office/drawing/2018/hyperlinkcolor" val="tx"/>
                    </a:ext>
                  </a:extLst>
                </a:hlinkClick>
              </a:rPr>
              <a:t>Netflix prize challenge</a:t>
            </a:r>
            <a:r>
              <a:rPr lang="en-US" sz="2000" b="0" i="0" dirty="0">
                <a:solidFill>
                  <a:schemeClr val="tx1">
                    <a:lumMod val="95000"/>
                  </a:schemeClr>
                </a:solidFill>
                <a:effectLst/>
                <a:latin typeface="charter"/>
              </a:rPr>
              <a:t> due to how effective it was.</a:t>
            </a:r>
            <a:br>
              <a:rPr lang="en-US" sz="2000" b="0" i="0" dirty="0">
                <a:solidFill>
                  <a:schemeClr val="tx1">
                    <a:lumMod val="95000"/>
                  </a:schemeClr>
                </a:solidFill>
                <a:effectLst/>
                <a:latin typeface="charter"/>
              </a:rPr>
            </a:br>
            <a:r>
              <a:rPr lang="en-US" sz="2000" b="0" i="0" dirty="0">
                <a:solidFill>
                  <a:schemeClr val="tx1">
                    <a:lumMod val="95000"/>
                  </a:schemeClr>
                </a:solidFill>
                <a:effectLst/>
                <a:latin typeface="charter"/>
              </a:rPr>
              <a:t>Matrix factorization algorithms work by decomposing the user-movie interaction matrix into the product of two lower dimensionality rectangular matrices, say U and M. The decomposition is done in such a way that the product results in almost similar values to the user-movie interaction matrix. Here, U represents the user matrix, M represents the movie matrix, n is the number of users, and m is the number of movies.</a:t>
            </a:r>
            <a:br>
              <a:rPr lang="en-US" sz="2000" b="0" i="0" dirty="0">
                <a:solidFill>
                  <a:schemeClr val="tx1">
                    <a:lumMod val="95000"/>
                  </a:schemeClr>
                </a:solidFill>
                <a:effectLst/>
                <a:latin typeface="charter"/>
              </a:rPr>
            </a:br>
            <a:endParaRPr lang="en-IN" sz="2000" dirty="0">
              <a:solidFill>
                <a:schemeClr val="tx1">
                  <a:lumMod val="95000"/>
                </a:schemeClr>
              </a:solidFill>
            </a:endParaRPr>
          </a:p>
        </p:txBody>
      </p:sp>
      <p:sp>
        <p:nvSpPr>
          <p:cNvPr id="17" name="Content Placeholder 2">
            <a:extLst>
              <a:ext uri="{FF2B5EF4-FFF2-40B4-BE49-F238E27FC236}">
                <a16:creationId xmlns:a16="http://schemas.microsoft.com/office/drawing/2014/main" id="{C676E05D-9AC3-E5A7-DFAD-612036FDD77B}"/>
              </a:ext>
            </a:extLst>
          </p:cNvPr>
          <p:cNvSpPr txBox="1">
            <a:spLocks/>
          </p:cNvSpPr>
          <p:nvPr/>
        </p:nvSpPr>
        <p:spPr>
          <a:xfrm>
            <a:off x="486220" y="0"/>
            <a:ext cx="8657780" cy="56083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1"/>
                </a:solidFill>
                <a:highlight>
                  <a:schemeClr val="accent3"/>
                </a:highlight>
                <a:latin typeface="Antonio"/>
                <a:ea typeface="Antonio"/>
                <a:cs typeface="Antonio"/>
                <a:sym typeface="Antonio"/>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US" b="1" dirty="0">
                <a:solidFill>
                  <a:schemeClr val="tx1">
                    <a:lumMod val="95000"/>
                  </a:schemeClr>
                </a:solidFill>
                <a:highlight>
                  <a:srgbClr val="008080"/>
                </a:highlight>
              </a:rPr>
              <a:t>ARCHITECTURE</a:t>
            </a:r>
            <a:endParaRPr lang="en-IN" b="1" dirty="0">
              <a:solidFill>
                <a:schemeClr val="tx1">
                  <a:lumMod val="95000"/>
                </a:schemeClr>
              </a:solidFill>
              <a:highlight>
                <a:srgbClr val="008080"/>
              </a:highlight>
            </a:endParaRPr>
          </a:p>
        </p:txBody>
      </p:sp>
      <p:pic>
        <p:nvPicPr>
          <p:cNvPr id="18" name="Picture 4">
            <a:extLst>
              <a:ext uri="{FF2B5EF4-FFF2-40B4-BE49-F238E27FC236}">
                <a16:creationId xmlns:a16="http://schemas.microsoft.com/office/drawing/2014/main" id="{F61FCB34-9A8F-606D-4DE4-FD98544A10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117" y="4279391"/>
            <a:ext cx="4447907" cy="82364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a:extLst>
              <a:ext uri="{FF2B5EF4-FFF2-40B4-BE49-F238E27FC236}">
                <a16:creationId xmlns:a16="http://schemas.microsoft.com/office/drawing/2014/main" id="{CFDF975C-ED74-CB21-A159-C270CEE316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4630" y="4021835"/>
            <a:ext cx="3141557" cy="104074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9A4FE107-C597-E425-C6D1-0339C5D263EF}"/>
              </a:ext>
            </a:extLst>
          </p:cNvPr>
          <p:cNvSpPr txBox="1"/>
          <p:nvPr/>
        </p:nvSpPr>
        <p:spPr>
          <a:xfrm>
            <a:off x="6437376" y="731520"/>
            <a:ext cx="2450592" cy="1600438"/>
          </a:xfrm>
          <a:prstGeom prst="rect">
            <a:avLst/>
          </a:prstGeom>
          <a:solidFill>
            <a:schemeClr val="tx2">
              <a:lumMod val="60000"/>
              <a:lumOff val="40000"/>
            </a:schemeClr>
          </a:solidFill>
        </p:spPr>
        <p:txBody>
          <a:bodyPr wrap="square" rtlCol="0">
            <a:spAutoFit/>
          </a:bodyPr>
          <a:lstStyle/>
          <a:p>
            <a:r>
              <a:rPr lang="en-US" b="0" i="0" dirty="0">
                <a:solidFill>
                  <a:srgbClr val="292929"/>
                </a:solidFill>
                <a:effectLst/>
                <a:latin typeface="charter"/>
              </a:rPr>
              <a:t>For example, if user A watches M1, M2, and M3, and user B watches M1, M3, M4, we recommend M1 and M3 to a similar user C. You can see how this looks in the figure below for clearer reference.</a:t>
            </a:r>
            <a:endParaRPr lang="en-IN" dirty="0"/>
          </a:p>
        </p:txBody>
      </p:sp>
    </p:spTree>
    <p:extLst>
      <p:ext uri="{BB962C8B-B14F-4D97-AF65-F5344CB8AC3E}">
        <p14:creationId xmlns:p14="http://schemas.microsoft.com/office/powerpoint/2010/main" val="2217613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1" name="Google Shape;351;p28"/>
          <p:cNvSpPr txBox="1">
            <a:spLocks noGrp="1"/>
          </p:cNvSpPr>
          <p:nvPr>
            <p:ph type="title"/>
          </p:nvPr>
        </p:nvSpPr>
        <p:spPr>
          <a:xfrm>
            <a:off x="1005850" y="535000"/>
            <a:ext cx="7423200" cy="63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highlight>
                  <a:srgbClr val="008080"/>
                </a:highlight>
              </a:rPr>
              <a:t>MODULES</a:t>
            </a:r>
            <a:br>
              <a:rPr lang="en-IN" dirty="0">
                <a:highlight>
                  <a:srgbClr val="008080"/>
                </a:highlight>
              </a:rPr>
            </a:br>
            <a:endParaRPr dirty="0">
              <a:highlight>
                <a:srgbClr val="008080"/>
              </a:highlight>
            </a:endParaRPr>
          </a:p>
        </p:txBody>
      </p:sp>
      <p:grpSp>
        <p:nvGrpSpPr>
          <p:cNvPr id="358" name="Google Shape;358;p28"/>
          <p:cNvGrpSpPr/>
          <p:nvPr/>
        </p:nvGrpSpPr>
        <p:grpSpPr>
          <a:xfrm>
            <a:off x="7841078" y="4291607"/>
            <a:ext cx="443148" cy="443148"/>
            <a:chOff x="2787725" y="238125"/>
            <a:chExt cx="513200" cy="513200"/>
          </a:xfrm>
        </p:grpSpPr>
        <p:sp>
          <p:nvSpPr>
            <p:cNvPr id="359" name="Google Shape;359;p28"/>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28"/>
          <p:cNvSpPr/>
          <p:nvPr/>
        </p:nvSpPr>
        <p:spPr>
          <a:xfrm>
            <a:off x="3932000" y="4466679"/>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01</a:t>
            </a:r>
            <a:endParaRPr sz="2000" b="1" u="sng">
              <a:solidFill>
                <a:schemeClr val="accent2"/>
              </a:solidFill>
              <a:latin typeface="Antonio"/>
              <a:ea typeface="Antonio"/>
              <a:cs typeface="Antonio"/>
              <a:sym typeface="Antonio"/>
            </a:endParaRPr>
          </a:p>
        </p:txBody>
      </p:sp>
      <p:sp>
        <p:nvSpPr>
          <p:cNvPr id="365" name="Google Shape;365;p28">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02</a:t>
            </a:r>
            <a:endParaRPr sz="2000" b="1" u="sng">
              <a:solidFill>
                <a:schemeClr val="accent2"/>
              </a:solidFill>
              <a:latin typeface="Antonio"/>
              <a:ea typeface="Antonio"/>
              <a:cs typeface="Antonio"/>
              <a:sym typeface="Antonio"/>
            </a:endParaRPr>
          </a:p>
        </p:txBody>
      </p:sp>
      <p:sp>
        <p:nvSpPr>
          <p:cNvPr id="366" name="Google Shape;366;p28">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03</a:t>
            </a:r>
            <a:endParaRPr sz="2000" b="1" u="sng">
              <a:solidFill>
                <a:schemeClr val="accent2"/>
              </a:solidFill>
              <a:latin typeface="Antonio"/>
              <a:ea typeface="Antonio"/>
              <a:cs typeface="Antonio"/>
              <a:sym typeface="Antonio"/>
            </a:endParaRPr>
          </a:p>
        </p:txBody>
      </p:sp>
      <p:sp>
        <p:nvSpPr>
          <p:cNvPr id="367" name="Google Shape;367;p28">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04</a:t>
            </a:r>
            <a:endParaRPr sz="2000" b="1" u="sng">
              <a:solidFill>
                <a:schemeClr val="accent2"/>
              </a:solidFill>
              <a:latin typeface="Antonio"/>
              <a:ea typeface="Antonio"/>
              <a:cs typeface="Antonio"/>
              <a:sym typeface="Antonio"/>
            </a:endParaRPr>
          </a:p>
        </p:txBody>
      </p:sp>
      <p:sp>
        <p:nvSpPr>
          <p:cNvPr id="3" name="TextBox 2">
            <a:extLst>
              <a:ext uri="{FF2B5EF4-FFF2-40B4-BE49-F238E27FC236}">
                <a16:creationId xmlns:a16="http://schemas.microsoft.com/office/drawing/2014/main" id="{5839E286-DE51-424A-F5A1-C054ABFC8EF3}"/>
              </a:ext>
            </a:extLst>
          </p:cNvPr>
          <p:cNvSpPr txBox="1"/>
          <p:nvPr/>
        </p:nvSpPr>
        <p:spPr>
          <a:xfrm>
            <a:off x="816864" y="1173400"/>
            <a:ext cx="8132064" cy="3260636"/>
          </a:xfrm>
          <a:prstGeom prst="rect">
            <a:avLst/>
          </a:prstGeom>
          <a:noFill/>
        </p:spPr>
        <p:txBody>
          <a:bodyPr wrap="square" rtlCol="0">
            <a:spAutoFit/>
          </a:bodyPr>
          <a:lstStyle/>
          <a:p>
            <a:pPr marL="742950" lvl="1" indent="-285750">
              <a:buSzPts val="1200"/>
              <a:buFont typeface="Times New Roman" panose="02020603050405020304" pitchFamily="18" charset="0"/>
              <a:buAutoNum type="arabicPeriod"/>
              <a:tabLst>
                <a:tab pos="977900" algn="l"/>
                <a:tab pos="978535" algn="l"/>
              </a:tabLst>
            </a:pPr>
            <a:r>
              <a:rPr lang="en-US" sz="1200" b="1" dirty="0">
                <a:solidFill>
                  <a:schemeClr val="tx1"/>
                </a:solidFill>
                <a:effectLst/>
                <a:latin typeface="Times New Roman" panose="02020603050405020304" pitchFamily="18" charset="0"/>
                <a:ea typeface="Times New Roman" panose="02020603050405020304" pitchFamily="18" charset="0"/>
              </a:rPr>
              <a:t>Module</a:t>
            </a:r>
            <a:r>
              <a:rPr lang="en-US" sz="1200" b="1" spc="-20"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1:</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data</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cleaning</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and dataset</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analysis</a:t>
            </a:r>
            <a:endParaRPr lang="en-IN" sz="1200" b="1" dirty="0">
              <a:solidFill>
                <a:schemeClr val="tx1"/>
              </a:solidFill>
              <a:effectLst/>
              <a:latin typeface="Times New Roman" panose="02020603050405020304" pitchFamily="18" charset="0"/>
              <a:ea typeface="Times New Roman" panose="02020603050405020304" pitchFamily="18" charset="0"/>
            </a:endParaRPr>
          </a:p>
          <a:p>
            <a:pPr>
              <a:spcBef>
                <a:spcPts val="15"/>
              </a:spcBef>
            </a:pPr>
            <a:r>
              <a:rPr lang="en-US" sz="1550" b="1" dirty="0">
                <a:solidFill>
                  <a:schemeClr val="tx1"/>
                </a:solidFill>
                <a:effectLst/>
                <a:latin typeface="Times New Roman" panose="02020603050405020304" pitchFamily="18" charset="0"/>
                <a:ea typeface="Times New Roman" panose="02020603050405020304" pitchFamily="18" charset="0"/>
              </a:rPr>
              <a:t> </a:t>
            </a:r>
            <a:endParaRPr lang="en-IN" sz="1200" dirty="0">
              <a:solidFill>
                <a:schemeClr val="tx1"/>
              </a:solidFill>
              <a:effectLst/>
              <a:latin typeface="Times New Roman" panose="02020603050405020304" pitchFamily="18" charset="0"/>
              <a:ea typeface="Times New Roman" panose="02020603050405020304" pitchFamily="18" charset="0"/>
            </a:endParaRPr>
          </a:p>
          <a:p>
            <a:pPr marL="521335" marR="866140" algn="just">
              <a:lnSpc>
                <a:spcPct val="113000"/>
              </a:lnSpc>
              <a:spcAft>
                <a:spcPts val="0"/>
              </a:spcAft>
            </a:pPr>
            <a:r>
              <a:rPr lang="en-US" sz="1200" dirty="0">
                <a:solidFill>
                  <a:schemeClr val="tx1"/>
                </a:solidFill>
                <a:effectLst/>
                <a:latin typeface="Times New Roman" panose="02020603050405020304" pitchFamily="18" charset="0"/>
                <a:ea typeface="Times New Roman" panose="02020603050405020304" pitchFamily="18" charset="0"/>
              </a:rPr>
              <a:t>After</a:t>
            </a:r>
            <a:r>
              <a:rPr lang="en-US" sz="1200" spc="5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Importing</a:t>
            </a:r>
            <a:r>
              <a:rPr lang="en-US" sz="1200" spc="5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the</a:t>
            </a:r>
            <a:r>
              <a:rPr lang="en-US" sz="1200" spc="6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data</a:t>
            </a:r>
            <a:r>
              <a:rPr lang="en-US" sz="1200" spc="5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set,</a:t>
            </a:r>
            <a:r>
              <a:rPr lang="en-US" sz="1200" spc="6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we</a:t>
            </a:r>
            <a:r>
              <a:rPr lang="en-US" sz="1200" spc="5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need</a:t>
            </a:r>
            <a:r>
              <a:rPr lang="en-US" sz="1200" spc="6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to</a:t>
            </a:r>
            <a:r>
              <a:rPr lang="en-US" sz="1200" spc="5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clean</a:t>
            </a:r>
            <a:r>
              <a:rPr lang="en-US" sz="1200" spc="6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it</a:t>
            </a:r>
            <a:r>
              <a:rPr lang="en-US" sz="1200" spc="5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and</a:t>
            </a:r>
            <a:r>
              <a:rPr lang="en-US" sz="1200" spc="5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analyze</a:t>
            </a:r>
            <a:r>
              <a:rPr lang="en-US" sz="1200" spc="5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what</a:t>
            </a:r>
            <a:r>
              <a:rPr lang="en-US" sz="1200" spc="5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data</a:t>
            </a:r>
            <a:r>
              <a:rPr lang="en-US" sz="1200" spc="5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we</a:t>
            </a:r>
            <a:r>
              <a:rPr lang="en-US" sz="1200" spc="5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were</a:t>
            </a:r>
            <a:r>
              <a:rPr lang="en-US" sz="1200" spc="5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able</a:t>
            </a:r>
            <a:r>
              <a:rPr lang="en-US" sz="1200" spc="-29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to</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collect.</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After</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this we</a:t>
            </a:r>
            <a:r>
              <a:rPr lang="en-US" sz="1200" spc="-1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can</a:t>
            </a:r>
            <a:r>
              <a:rPr lang="en-US" sz="1200" spc="1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easily</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plan</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which</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parameters to visualize.</a:t>
            </a:r>
            <a:endParaRPr lang="en-IN" sz="1200" dirty="0">
              <a:solidFill>
                <a:schemeClr val="tx1"/>
              </a:solidFill>
              <a:effectLst/>
              <a:latin typeface="Times New Roman" panose="02020603050405020304" pitchFamily="18" charset="0"/>
              <a:ea typeface="Times New Roman" panose="02020603050405020304" pitchFamily="18" charset="0"/>
            </a:endParaRPr>
          </a:p>
          <a:p>
            <a:pPr>
              <a:spcBef>
                <a:spcPts val="50"/>
              </a:spcBef>
            </a:pPr>
            <a:r>
              <a:rPr lang="en-US" sz="1350" dirty="0">
                <a:solidFill>
                  <a:schemeClr val="tx1"/>
                </a:solidFill>
                <a:effectLst/>
                <a:latin typeface="Times New Roman" panose="02020603050405020304" pitchFamily="18" charset="0"/>
                <a:ea typeface="Times New Roman" panose="02020603050405020304" pitchFamily="18" charset="0"/>
              </a:rPr>
              <a:t> </a:t>
            </a:r>
            <a:endParaRPr lang="en-IN" sz="1200" dirty="0">
              <a:solidFill>
                <a:schemeClr val="tx1"/>
              </a:solidFill>
              <a:effectLst/>
              <a:latin typeface="Times New Roman" panose="02020603050405020304" pitchFamily="18" charset="0"/>
              <a:ea typeface="Times New Roman" panose="02020603050405020304" pitchFamily="18" charset="0"/>
            </a:endParaRPr>
          </a:p>
          <a:p>
            <a:pPr marL="742950" marR="858520" lvl="1" indent="-285750">
              <a:lnSpc>
                <a:spcPct val="113000"/>
              </a:lnSpc>
              <a:spcAft>
                <a:spcPts val="0"/>
              </a:spcAft>
              <a:buSzPts val="1200"/>
              <a:buFont typeface="Times New Roman" panose="02020603050405020304" pitchFamily="18" charset="0"/>
              <a:buAutoNum type="arabicPeriod"/>
              <a:tabLst>
                <a:tab pos="977900" algn="l"/>
                <a:tab pos="978535" algn="l"/>
              </a:tabLst>
            </a:pPr>
            <a:r>
              <a:rPr lang="en-US" sz="1200" b="1" dirty="0">
                <a:solidFill>
                  <a:schemeClr val="tx1"/>
                </a:solidFill>
                <a:effectLst/>
                <a:latin typeface="Times New Roman" panose="02020603050405020304" pitchFamily="18" charset="0"/>
                <a:ea typeface="Times New Roman" panose="02020603050405020304" pitchFamily="18" charset="0"/>
              </a:rPr>
              <a:t>Module</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2:</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Doing</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Data</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Analysis</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(FDA)</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to</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find</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patterns/trends</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and</a:t>
            </a:r>
            <a:r>
              <a:rPr lang="en-US" sz="1200" b="1" spc="-28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visualize</a:t>
            </a:r>
            <a:r>
              <a:rPr lang="en-US" sz="1200" b="1" spc="-1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it (Python).</a:t>
            </a:r>
            <a:endParaRPr lang="en-IN" sz="1200" b="1" dirty="0">
              <a:solidFill>
                <a:schemeClr val="tx1"/>
              </a:solidFill>
              <a:effectLst/>
              <a:latin typeface="Times New Roman" panose="02020603050405020304" pitchFamily="18" charset="0"/>
              <a:ea typeface="Times New Roman" panose="02020603050405020304" pitchFamily="18" charset="0"/>
            </a:endParaRPr>
          </a:p>
          <a:p>
            <a:r>
              <a:rPr lang="en-US" sz="1400" b="1" dirty="0">
                <a:solidFill>
                  <a:schemeClr val="tx1"/>
                </a:solidFill>
                <a:effectLst/>
                <a:latin typeface="Times New Roman" panose="02020603050405020304" pitchFamily="18" charset="0"/>
                <a:ea typeface="Times New Roman" panose="02020603050405020304" pitchFamily="18" charset="0"/>
              </a:rPr>
              <a:t> </a:t>
            </a:r>
            <a:endParaRPr lang="en-IN" sz="1200" dirty="0">
              <a:solidFill>
                <a:schemeClr val="tx1"/>
              </a:solidFill>
              <a:effectLst/>
              <a:latin typeface="Times New Roman" panose="02020603050405020304" pitchFamily="18" charset="0"/>
              <a:ea typeface="Times New Roman" panose="02020603050405020304" pitchFamily="18" charset="0"/>
            </a:endParaRPr>
          </a:p>
          <a:p>
            <a:pPr marL="521335" marR="869315" algn="just">
              <a:lnSpc>
                <a:spcPct val="115000"/>
              </a:lnSpc>
              <a:spcAft>
                <a:spcPts val="0"/>
              </a:spcAft>
            </a:pPr>
            <a:r>
              <a:rPr lang="en-US" sz="1200" dirty="0">
                <a:solidFill>
                  <a:schemeClr val="tx1"/>
                </a:solidFill>
                <a:effectLst/>
                <a:latin typeface="Times New Roman" panose="02020603050405020304" pitchFamily="18" charset="0"/>
                <a:ea typeface="Times New Roman" panose="02020603050405020304" pitchFamily="18" charset="0"/>
              </a:rPr>
              <a:t>The</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attributes</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from</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the</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obtained</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data</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set</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are</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compared</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with</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each</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other</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to</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find</a:t>
            </a:r>
            <a:r>
              <a:rPr lang="en-US" sz="1200" spc="-28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correlations and dependencies and then these are visualized using different types of</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graphs.</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We</a:t>
            </a:r>
            <a:r>
              <a:rPr lang="en-US" sz="1200" spc="-1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can use</a:t>
            </a:r>
            <a:r>
              <a:rPr lang="en-US" sz="1200" spc="1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these</a:t>
            </a:r>
            <a:r>
              <a:rPr lang="en-US" sz="1200" spc="-1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graphs to</a:t>
            </a:r>
            <a:r>
              <a:rPr lang="en-US" sz="1200" spc="1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visualize</a:t>
            </a:r>
            <a:r>
              <a:rPr lang="en-US" sz="1200" spc="-1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common</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trends</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in</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the</a:t>
            </a:r>
            <a:r>
              <a:rPr lang="en-US" sz="1200" spc="-1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dataset.</a:t>
            </a:r>
            <a:endParaRPr lang="en-IN" sz="1200" dirty="0">
              <a:solidFill>
                <a:schemeClr val="tx1"/>
              </a:solidFill>
              <a:effectLst/>
              <a:latin typeface="Times New Roman" panose="02020603050405020304" pitchFamily="18" charset="0"/>
              <a:ea typeface="Times New Roman" panose="02020603050405020304" pitchFamily="18" charset="0"/>
            </a:endParaRPr>
          </a:p>
          <a:p>
            <a:pPr>
              <a:spcBef>
                <a:spcPts val="10"/>
              </a:spcBef>
            </a:pPr>
            <a:r>
              <a:rPr lang="en-US" sz="1350" dirty="0">
                <a:solidFill>
                  <a:schemeClr val="tx1"/>
                </a:solidFill>
                <a:effectLst/>
                <a:latin typeface="Times New Roman" panose="02020603050405020304" pitchFamily="18" charset="0"/>
                <a:ea typeface="Times New Roman" panose="02020603050405020304" pitchFamily="18" charset="0"/>
              </a:rPr>
              <a:t> </a:t>
            </a:r>
            <a:endParaRPr lang="en-IN" sz="1200" dirty="0">
              <a:solidFill>
                <a:schemeClr val="tx1"/>
              </a:solidFill>
              <a:effectLst/>
              <a:latin typeface="Times New Roman" panose="02020603050405020304" pitchFamily="18" charset="0"/>
              <a:ea typeface="Times New Roman" panose="02020603050405020304" pitchFamily="18" charset="0"/>
            </a:endParaRPr>
          </a:p>
          <a:p>
            <a:pPr marL="742950" lvl="1" indent="-285750">
              <a:buSzPts val="1200"/>
              <a:buFont typeface="Times New Roman" panose="02020603050405020304" pitchFamily="18" charset="0"/>
              <a:buAutoNum type="arabicPeriod"/>
              <a:tabLst>
                <a:tab pos="977900" algn="l"/>
                <a:tab pos="978535" algn="l"/>
              </a:tabLst>
            </a:pPr>
            <a:r>
              <a:rPr lang="en-US" sz="1200" b="1" dirty="0">
                <a:solidFill>
                  <a:schemeClr val="tx1"/>
                </a:solidFill>
                <a:effectLst/>
                <a:latin typeface="Times New Roman" panose="02020603050405020304" pitchFamily="18" charset="0"/>
                <a:ea typeface="Times New Roman" panose="02020603050405020304" pitchFamily="18" charset="0"/>
              </a:rPr>
              <a:t>Module</a:t>
            </a:r>
            <a:r>
              <a:rPr lang="en-US" sz="1200" b="1" spc="-20"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3:</a:t>
            </a:r>
            <a:r>
              <a:rPr lang="en-US" sz="1200" b="1" spc="-10"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Creating</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Dashboard</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and</a:t>
            </a:r>
            <a:r>
              <a:rPr lang="en-US" sz="1200" b="1" spc="-30" dirty="0">
                <a:solidFill>
                  <a:schemeClr val="tx1"/>
                </a:solidFill>
                <a:effectLst/>
                <a:latin typeface="Times New Roman" panose="02020603050405020304" pitchFamily="18" charset="0"/>
                <a:ea typeface="Times New Roman" panose="02020603050405020304" pitchFamily="18" charset="0"/>
              </a:rPr>
              <a:t> </a:t>
            </a:r>
            <a:r>
              <a:rPr lang="en-US" sz="1200" b="1" dirty="0" err="1">
                <a:solidFill>
                  <a:schemeClr val="tx1"/>
                </a:solidFill>
                <a:effectLst/>
                <a:latin typeface="Times New Roman" panose="02020603050405020304" pitchFamily="18" charset="0"/>
                <a:ea typeface="Times New Roman" panose="02020603050405020304" pitchFamily="18" charset="0"/>
              </a:rPr>
              <a:t>Vizes</a:t>
            </a:r>
            <a:r>
              <a:rPr lang="en-US" sz="1200" b="1" dirty="0">
                <a:solidFill>
                  <a:schemeClr val="tx1"/>
                </a:solidFill>
                <a:effectLst/>
                <a:latin typeface="Times New Roman" panose="02020603050405020304" pitchFamily="18" charset="0"/>
                <a:ea typeface="Times New Roman" panose="02020603050405020304" pitchFamily="18" charset="0"/>
              </a:rPr>
              <a:t> in</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Tableau</a:t>
            </a:r>
            <a:endParaRPr lang="en-IN" sz="1200" b="1" dirty="0">
              <a:solidFill>
                <a:schemeClr val="tx1"/>
              </a:solidFill>
              <a:effectLst/>
              <a:latin typeface="Times New Roman" panose="02020603050405020304" pitchFamily="18" charset="0"/>
              <a:ea typeface="Times New Roman" panose="02020603050405020304" pitchFamily="18" charset="0"/>
            </a:endParaRPr>
          </a:p>
          <a:p>
            <a:pPr marL="521335" marR="863600" algn="just">
              <a:lnSpc>
                <a:spcPct val="115000"/>
              </a:lnSpc>
              <a:spcBef>
                <a:spcPts val="400"/>
              </a:spcBef>
              <a:spcAft>
                <a:spcPts val="0"/>
              </a:spcAft>
            </a:pPr>
            <a:br>
              <a:rPr lang="en-US" sz="1100" dirty="0">
                <a:solidFill>
                  <a:schemeClr val="tx1"/>
                </a:solidFill>
                <a:effectLst/>
                <a:latin typeface="Times New Roman" panose="02020603050405020304" pitchFamily="18" charset="0"/>
                <a:ea typeface="Times New Roman" panose="02020603050405020304" pitchFamily="18" charset="0"/>
              </a:rPr>
            </a:br>
            <a:r>
              <a:rPr lang="en-US" sz="1200" dirty="0">
                <a:solidFill>
                  <a:schemeClr val="tx1"/>
                </a:solidFill>
                <a:effectLst/>
                <a:latin typeface="Times New Roman" panose="02020603050405020304" pitchFamily="18" charset="0"/>
                <a:ea typeface="Times New Roman" panose="02020603050405020304" pitchFamily="18" charset="0"/>
              </a:rPr>
              <a:t>We</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then</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use</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Tableau</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to</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further</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Visualize</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the</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Dataset</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and</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create</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interactive</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Dashboards. We found Tableau to be an incredibly versatile and powerful tool for this</a:t>
            </a:r>
            <a:r>
              <a:rPr lang="en-US" sz="1200" spc="-28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purpose.</a:t>
            </a:r>
            <a:endParaRPr lang="en-IN" sz="12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0537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1" name="Google Shape;351;p28"/>
          <p:cNvSpPr txBox="1">
            <a:spLocks noGrp="1"/>
          </p:cNvSpPr>
          <p:nvPr>
            <p:ph type="title"/>
          </p:nvPr>
        </p:nvSpPr>
        <p:spPr>
          <a:xfrm>
            <a:off x="1005850" y="291084"/>
            <a:ext cx="7423200" cy="8823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highlight>
                  <a:srgbClr val="008080"/>
                </a:highlight>
              </a:rPr>
              <a:t>MODULES</a:t>
            </a:r>
            <a:br>
              <a:rPr lang="en-IN" dirty="0">
                <a:highlight>
                  <a:srgbClr val="008080"/>
                </a:highlight>
              </a:rPr>
            </a:br>
            <a:endParaRPr dirty="0">
              <a:highlight>
                <a:srgbClr val="008080"/>
              </a:highlight>
            </a:endParaRPr>
          </a:p>
        </p:txBody>
      </p:sp>
      <p:grpSp>
        <p:nvGrpSpPr>
          <p:cNvPr id="358" name="Google Shape;358;p28"/>
          <p:cNvGrpSpPr/>
          <p:nvPr/>
        </p:nvGrpSpPr>
        <p:grpSpPr>
          <a:xfrm>
            <a:off x="7841078" y="4291607"/>
            <a:ext cx="443148" cy="443148"/>
            <a:chOff x="2787725" y="238125"/>
            <a:chExt cx="513200" cy="513200"/>
          </a:xfrm>
        </p:grpSpPr>
        <p:sp>
          <p:nvSpPr>
            <p:cNvPr id="359" name="Google Shape;359;p28"/>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28"/>
          <p:cNvSpPr/>
          <p:nvPr/>
        </p:nvSpPr>
        <p:spPr>
          <a:xfrm>
            <a:off x="3932000" y="4466679"/>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01</a:t>
            </a:r>
            <a:endParaRPr sz="2000" b="1" u="sng">
              <a:solidFill>
                <a:schemeClr val="accent2"/>
              </a:solidFill>
              <a:latin typeface="Antonio"/>
              <a:ea typeface="Antonio"/>
              <a:cs typeface="Antonio"/>
              <a:sym typeface="Antonio"/>
            </a:endParaRPr>
          </a:p>
        </p:txBody>
      </p:sp>
      <p:sp>
        <p:nvSpPr>
          <p:cNvPr id="365" name="Google Shape;365;p28">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02</a:t>
            </a:r>
            <a:endParaRPr sz="2000" b="1" u="sng">
              <a:solidFill>
                <a:schemeClr val="accent2"/>
              </a:solidFill>
              <a:latin typeface="Antonio"/>
              <a:ea typeface="Antonio"/>
              <a:cs typeface="Antonio"/>
              <a:sym typeface="Antonio"/>
            </a:endParaRPr>
          </a:p>
        </p:txBody>
      </p:sp>
      <p:sp>
        <p:nvSpPr>
          <p:cNvPr id="366" name="Google Shape;366;p28">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03</a:t>
            </a:r>
            <a:endParaRPr sz="2000" b="1" u="sng">
              <a:solidFill>
                <a:schemeClr val="accent2"/>
              </a:solidFill>
              <a:latin typeface="Antonio"/>
              <a:ea typeface="Antonio"/>
              <a:cs typeface="Antonio"/>
              <a:sym typeface="Antonio"/>
            </a:endParaRPr>
          </a:p>
        </p:txBody>
      </p:sp>
      <p:sp>
        <p:nvSpPr>
          <p:cNvPr id="367" name="Google Shape;367;p28">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04</a:t>
            </a:r>
            <a:endParaRPr sz="2000" b="1" u="sng">
              <a:solidFill>
                <a:schemeClr val="accent2"/>
              </a:solidFill>
              <a:latin typeface="Antonio"/>
              <a:ea typeface="Antonio"/>
              <a:cs typeface="Antonio"/>
              <a:sym typeface="Antonio"/>
            </a:endParaRPr>
          </a:p>
        </p:txBody>
      </p:sp>
      <p:sp>
        <p:nvSpPr>
          <p:cNvPr id="7" name="TextBox 6">
            <a:extLst>
              <a:ext uri="{FF2B5EF4-FFF2-40B4-BE49-F238E27FC236}">
                <a16:creationId xmlns:a16="http://schemas.microsoft.com/office/drawing/2014/main" id="{60F5D41D-B3A0-A7F2-9D35-D3F2DDE7BFCC}"/>
              </a:ext>
            </a:extLst>
          </p:cNvPr>
          <p:cNvSpPr txBox="1"/>
          <p:nvPr/>
        </p:nvSpPr>
        <p:spPr>
          <a:xfrm>
            <a:off x="719328" y="1426464"/>
            <a:ext cx="8241792" cy="3425952"/>
          </a:xfrm>
          <a:prstGeom prst="rect">
            <a:avLst/>
          </a:prstGeom>
          <a:noFill/>
        </p:spPr>
        <p:txBody>
          <a:bodyPr wrap="square" rtlCol="0">
            <a:spAutoFit/>
          </a:bodyPr>
          <a:lstStyle/>
          <a:p>
            <a:endParaRPr lang="en-IN" dirty="0"/>
          </a:p>
        </p:txBody>
      </p:sp>
      <p:sp>
        <p:nvSpPr>
          <p:cNvPr id="8" name="Rectangle 8">
            <a:extLst>
              <a:ext uri="{FF2B5EF4-FFF2-40B4-BE49-F238E27FC236}">
                <a16:creationId xmlns:a16="http://schemas.microsoft.com/office/drawing/2014/main" id="{72409312-9038-4304-CF43-CD32F07AE445}"/>
              </a:ext>
            </a:extLst>
          </p:cNvPr>
          <p:cNvSpPr>
            <a:spLocks noChangeArrowheads="1"/>
          </p:cNvSpPr>
          <p:nvPr/>
        </p:nvSpPr>
        <p:spPr bwMode="auto">
          <a:xfrm>
            <a:off x="-475487" y="960693"/>
            <a:ext cx="9405349"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7592" tIns="45720" rIns="91440" bIns="45720" numCol="1" anchor="ctr" anchorCtr="0" compatLnSpc="1">
            <a:prstTxWarp prst="textNoShape">
              <a:avLst/>
            </a:prstTxWarp>
            <a:spAutoFit/>
          </a:bodyPr>
          <a:lstStyle>
            <a:lvl1pPr indent="457200" eaLnBrk="0" fontAlgn="base" hangingPunct="0">
              <a:spcBef>
                <a:spcPct val="0"/>
              </a:spcBef>
              <a:spcAft>
                <a:spcPct val="0"/>
              </a:spcAft>
              <a:tabLst>
                <a:tab pos="1722438"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1722438"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1722438"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1722438"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1722438"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1722438"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1722438"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1722438"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1722438" algn="l"/>
              </a:tabLst>
              <a:defRPr>
                <a:solidFill>
                  <a:schemeClr val="tx1"/>
                </a:solidFill>
                <a:latin typeface="Arial" panose="020B0604020202020204" pitchFamily="34" charset="0"/>
              </a:defRPr>
            </a:lvl9pPr>
          </a:lstStyle>
          <a:p>
            <a:pPr>
              <a:buClrTx/>
            </a:pPr>
            <a:r>
              <a:rPr kumimoji="0" lang="en-US" altLang="en-US" sz="1200" b="1" i="0" u="none" strike="noStrike" cap="none" normalizeH="0" baseline="0" dirty="0">
                <a:ln>
                  <a:noFill/>
                </a:ln>
                <a:effectLst/>
                <a:latin typeface="Arial" panose="020B0604020202020204" pitchFamily="34" charset="0"/>
                <a:ea typeface="Times New Roman" panose="02020603050405020304" pitchFamily="18" charset="0"/>
              </a:rPr>
              <a:t>Module 4: Clustering and Recommendation Engine</a:t>
            </a:r>
          </a:p>
          <a:p>
            <a:pPr marL="0" marR="0" lvl="0" indent="457200" algn="l" defTabSz="914400" rtl="0" eaLnBrk="0" fontAlgn="base" latinLnBrk="0" hangingPunct="0">
              <a:lnSpc>
                <a:spcPct val="100000"/>
              </a:lnSpc>
              <a:spcBef>
                <a:spcPct val="0"/>
              </a:spcBef>
              <a:spcAft>
                <a:spcPct val="0"/>
              </a:spcAft>
              <a:buClrTx/>
              <a:buSzTx/>
              <a:buFontTx/>
              <a:buNone/>
              <a:tabLst>
                <a:tab pos="1722438" algn="l"/>
              </a:tabLst>
            </a:pPr>
            <a:endParaRPr kumimoji="0" lang="en-US" altLang="en-US" sz="1200" b="0" i="0" u="none" strike="noStrike" cap="none" normalizeH="0" baseline="0" dirty="0">
              <a:ln>
                <a:noFill/>
              </a:ln>
              <a:effectLst/>
              <a:latin typeface="Arial" panose="020B0604020202020204" pitchFamily="34" charset="0"/>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tab pos="1722438" algn="l"/>
              </a:tabLst>
            </a:pPr>
            <a:r>
              <a:rPr kumimoji="0" lang="en-US" altLang="en-US" sz="1200" b="0" i="0" u="none" strike="noStrike" cap="none" normalizeH="0" baseline="0" dirty="0">
                <a:ln>
                  <a:noFill/>
                </a:ln>
                <a:effectLst/>
                <a:latin typeface="Arial" panose="020B0604020202020204" pitchFamily="34" charset="0"/>
                <a:ea typeface="Times New Roman" panose="02020603050405020304" pitchFamily="18" charset="0"/>
              </a:rPr>
              <a:t>We will use K-Means clustering to cluster similar data. We then append the cluster id generated to the combined dataset to facilitate the recommendation engine</a:t>
            </a:r>
            <a:endParaRPr kumimoji="0" lang="en-US" altLang="en-US" sz="600" b="0" i="0" u="none" strike="noStrike" cap="none" normalizeH="0" baseline="0" dirty="0">
              <a:ln>
                <a:noFill/>
              </a:ln>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1722438" algn="l"/>
              </a:tabLst>
            </a:pPr>
            <a:r>
              <a:rPr kumimoji="0" lang="en-US" altLang="en-US" sz="1200" b="1" i="0" u="none" strike="noStrike" cap="none" normalizeH="0" baseline="0" dirty="0">
                <a:ln>
                  <a:noFill/>
                </a:ln>
                <a:effectLst/>
                <a:latin typeface="Arial" panose="020B0604020202020204" pitchFamily="34" charset="0"/>
                <a:ea typeface="Times New Roman" panose="02020603050405020304" pitchFamily="18" charset="0"/>
              </a:rPr>
              <a:t>K-means</a:t>
            </a:r>
            <a:endParaRPr kumimoji="0" lang="en-US" altLang="en-US" sz="600" b="0" i="0" u="none" strike="noStrike" cap="none" normalizeH="0" baseline="0" dirty="0">
              <a:ln>
                <a:noFill/>
              </a:ln>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1722438" algn="l"/>
              </a:tabLst>
            </a:pPr>
            <a:r>
              <a:rPr kumimoji="0" lang="en-US" altLang="en-US" sz="1200" b="0" i="0" u="none" strike="noStrike" cap="none" normalizeH="0" baseline="0" dirty="0">
                <a:ln>
                  <a:noFill/>
                </a:ln>
                <a:effectLst/>
                <a:latin typeface="Arial" panose="020B0604020202020204" pitchFamily="34" charset="0"/>
                <a:ea typeface="Times New Roman" panose="02020603050405020304" pitchFamily="18" charset="0"/>
              </a:rPr>
              <a:t>K-means algorithm is an iterative algorithm that tries to partition the dataset into </a:t>
            </a:r>
            <a:r>
              <a:rPr kumimoji="0" lang="en-US" altLang="en-US" sz="1200" b="0" i="1" u="none" strike="noStrike" cap="none" normalizeH="0" baseline="0" dirty="0">
                <a:ln>
                  <a:noFill/>
                </a:ln>
                <a:effectLst/>
                <a:latin typeface="Arial" panose="020B0604020202020204" pitchFamily="34" charset="0"/>
                <a:ea typeface="Times New Roman" panose="02020603050405020304" pitchFamily="18" charset="0"/>
              </a:rPr>
              <a:t>K </a:t>
            </a:r>
            <a:r>
              <a:rPr kumimoji="0" lang="en-US" altLang="en-US" sz="1200" b="0" i="0" u="none" strike="noStrike" cap="none" normalizeH="0" baseline="0" dirty="0">
                <a:ln>
                  <a:noFill/>
                </a:ln>
                <a:effectLst/>
                <a:latin typeface="Arial" panose="020B0604020202020204" pitchFamily="34" charset="0"/>
                <a:ea typeface="Times New Roman" panose="02020603050405020304" pitchFamily="18" charset="0"/>
              </a:rPr>
              <a:t>pre-defined distinct non-overlapping subgroups (clusters) where each data point belongs to only one group. It tries to make the intra-cluster data points as similar as possible while also keeping the clusters as different (far) as possible.</a:t>
            </a:r>
            <a:endParaRPr kumimoji="0" lang="en-US" altLang="en-US" sz="600" b="0" i="0" u="none" strike="noStrike" cap="none" normalizeH="0" baseline="0" dirty="0">
              <a:ln>
                <a:noFill/>
              </a:ln>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1722438" algn="l"/>
              </a:tabLst>
            </a:pPr>
            <a:r>
              <a:rPr kumimoji="0" lang="en-US" altLang="en-US" sz="1200" b="0" i="0" u="none" strike="noStrike" cap="none" normalizeH="0" baseline="0" dirty="0">
                <a:ln>
                  <a:noFill/>
                </a:ln>
                <a:effectLst/>
                <a:latin typeface="Arial" panose="020B0604020202020204" pitchFamily="34" charset="0"/>
                <a:ea typeface="Times New Roman" panose="02020603050405020304" pitchFamily="18" charset="0"/>
              </a:rPr>
              <a:t>The way </a:t>
            </a:r>
            <a:r>
              <a:rPr kumimoji="0" lang="en-US" altLang="en-US" sz="1200" b="0" i="0" u="none" strike="noStrike" cap="none" normalizeH="0" baseline="0" dirty="0" err="1">
                <a:ln>
                  <a:noFill/>
                </a:ln>
                <a:effectLst/>
                <a:latin typeface="Arial" panose="020B0604020202020204" pitchFamily="34" charset="0"/>
                <a:ea typeface="Times New Roman" panose="02020603050405020304" pitchFamily="18" charset="0"/>
              </a:rPr>
              <a:t>kmeans</a:t>
            </a:r>
            <a:r>
              <a:rPr kumimoji="0" lang="en-US" altLang="en-US" sz="1200" b="0" i="0" u="none" strike="noStrike" cap="none" normalizeH="0" baseline="0" dirty="0">
                <a:ln>
                  <a:noFill/>
                </a:ln>
                <a:effectLst/>
                <a:latin typeface="Arial" panose="020B0604020202020204" pitchFamily="34" charset="0"/>
                <a:ea typeface="Times New Roman" panose="02020603050405020304" pitchFamily="18" charset="0"/>
              </a:rPr>
              <a:t> algorithm works is as follows:</a:t>
            </a:r>
            <a:endParaRPr kumimoji="0" lang="en-US" altLang="en-US" sz="600" b="0" i="0" u="none" strike="noStrike" cap="none" normalizeH="0" baseline="0" dirty="0">
              <a:ln>
                <a:noFill/>
              </a:ln>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Pct val="100000"/>
              <a:buFontTx/>
              <a:buAutoNum type="arabicPeriod"/>
              <a:tabLst>
                <a:tab pos="1722438" algn="l"/>
              </a:tabLst>
            </a:pPr>
            <a:r>
              <a:rPr kumimoji="0" lang="en-US" altLang="en-US" sz="1200" b="0" i="0" u="none" strike="noStrike" cap="none" normalizeH="0" baseline="0" dirty="0">
                <a:ln>
                  <a:noFill/>
                </a:ln>
                <a:effectLst/>
                <a:latin typeface="Arial" panose="020B0604020202020204" pitchFamily="34" charset="0"/>
                <a:ea typeface="Times New Roman" panose="02020603050405020304" pitchFamily="18" charset="0"/>
              </a:rPr>
              <a:t>Specify number of clusters </a:t>
            </a:r>
            <a:r>
              <a:rPr kumimoji="0" lang="en-US" altLang="en-US" sz="1200" b="0" i="1" u="none" strike="noStrike" cap="none" normalizeH="0" baseline="0" dirty="0">
                <a:ln>
                  <a:noFill/>
                </a:ln>
                <a:effectLst/>
                <a:latin typeface="Arial" panose="020B0604020202020204" pitchFamily="34" charset="0"/>
                <a:ea typeface="Times New Roman" panose="02020603050405020304" pitchFamily="18" charset="0"/>
              </a:rPr>
              <a:t>K</a:t>
            </a:r>
            <a:r>
              <a:rPr kumimoji="0" lang="en-US" altLang="en-US" sz="1200" b="0" i="0" u="none" strike="noStrike" cap="none" normalizeH="0" baseline="0" dirty="0">
                <a:ln>
                  <a:noFill/>
                </a:ln>
                <a:effectLst/>
                <a:latin typeface="Arial" panose="020B0604020202020204" pitchFamily="34" charset="0"/>
                <a:ea typeface="Times New Roman" panose="02020603050405020304" pitchFamily="18" charset="0"/>
              </a:rPr>
              <a:t>.</a:t>
            </a:r>
            <a:endParaRPr kumimoji="0" lang="en-US" altLang="en-US" sz="600" b="0" i="0" u="none" strike="noStrike" cap="none" normalizeH="0" baseline="0" dirty="0">
              <a:ln>
                <a:noFill/>
              </a:ln>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Pct val="100000"/>
              <a:buFontTx/>
              <a:buAutoNum type="arabicPeriod"/>
              <a:tabLst>
                <a:tab pos="1722438" algn="l"/>
              </a:tabLst>
            </a:pPr>
            <a:r>
              <a:rPr kumimoji="0" lang="en-US" altLang="en-US" sz="1200" b="0" i="0" u="none" strike="noStrike" cap="none" normalizeH="0" baseline="0" dirty="0">
                <a:ln>
                  <a:noFill/>
                </a:ln>
                <a:effectLst/>
                <a:latin typeface="Arial" panose="020B0604020202020204" pitchFamily="34" charset="0"/>
                <a:ea typeface="Times New Roman" panose="02020603050405020304" pitchFamily="18" charset="0"/>
              </a:rPr>
              <a:t>Initialize centroids by first shuffling the dataset and then randomly selecting </a:t>
            </a:r>
            <a:r>
              <a:rPr kumimoji="0" lang="en-US" altLang="en-US" sz="1200" b="0" i="1" u="none" strike="noStrike" cap="none" normalizeH="0" baseline="0" dirty="0">
                <a:ln>
                  <a:noFill/>
                </a:ln>
                <a:effectLst/>
                <a:latin typeface="Arial" panose="020B0604020202020204" pitchFamily="34" charset="0"/>
                <a:ea typeface="Times New Roman" panose="02020603050405020304" pitchFamily="18" charset="0"/>
              </a:rPr>
              <a:t>K </a:t>
            </a:r>
            <a:r>
              <a:rPr kumimoji="0" lang="en-US" altLang="en-US" sz="1200" b="0" i="0" u="none" strike="noStrike" cap="none" normalizeH="0" baseline="0" dirty="0">
                <a:ln>
                  <a:noFill/>
                </a:ln>
                <a:effectLst/>
                <a:latin typeface="Arial" panose="020B0604020202020204" pitchFamily="34" charset="0"/>
                <a:ea typeface="Times New Roman" panose="02020603050405020304" pitchFamily="18" charset="0"/>
              </a:rPr>
              <a:t>data points for the centroids without replacement.</a:t>
            </a:r>
            <a:endParaRPr kumimoji="0" lang="en-US" altLang="en-US" sz="600" b="0" i="0" u="none" strike="noStrike" cap="none" normalizeH="0" baseline="0" dirty="0">
              <a:ln>
                <a:noFill/>
              </a:ln>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Pct val="100000"/>
              <a:buFontTx/>
              <a:buAutoNum type="arabicPeriod"/>
              <a:tabLst>
                <a:tab pos="1722438" algn="l"/>
              </a:tabLst>
            </a:pPr>
            <a:r>
              <a:rPr kumimoji="0" lang="en-US" altLang="en-US" sz="1200" b="0" i="0" u="none" strike="noStrike" cap="none" normalizeH="0" baseline="0" dirty="0">
                <a:ln>
                  <a:noFill/>
                </a:ln>
                <a:effectLst/>
                <a:latin typeface="Arial" panose="020B0604020202020204" pitchFamily="34" charset="0"/>
                <a:ea typeface="Times New Roman" panose="02020603050405020304" pitchFamily="18" charset="0"/>
              </a:rPr>
              <a:t>Keep iterating until there is no change to the centroids.</a:t>
            </a:r>
            <a:endParaRPr kumimoji="0" lang="en-US" altLang="en-US" sz="600" b="0" i="0" u="none" strike="noStrike" cap="none" normalizeH="0" baseline="0" dirty="0">
              <a:ln>
                <a:noFill/>
              </a:ln>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Pct val="100000"/>
              <a:buFontTx/>
              <a:buAutoNum type="arabicPeriod"/>
              <a:tabLst>
                <a:tab pos="1722438" algn="l"/>
              </a:tabLst>
            </a:pPr>
            <a:r>
              <a:rPr kumimoji="0" lang="en-US" altLang="en-US" sz="1200" b="0" i="0" u="none" strike="noStrike" cap="none" normalizeH="0" baseline="0" dirty="0">
                <a:ln>
                  <a:noFill/>
                </a:ln>
                <a:effectLst/>
                <a:latin typeface="Arial" panose="020B0604020202020204" pitchFamily="34" charset="0"/>
                <a:ea typeface="Times New Roman" panose="02020603050405020304" pitchFamily="18" charset="0"/>
              </a:rPr>
              <a:t>Compute the sum of the squared distance between data points and all centroids.</a:t>
            </a:r>
            <a:endParaRPr kumimoji="0" lang="en-US" altLang="en-US" sz="600" b="0" i="0" u="none" strike="noStrike" cap="none" normalizeH="0" baseline="0" dirty="0">
              <a:ln>
                <a:noFill/>
              </a:ln>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Pct val="100000"/>
              <a:buFontTx/>
              <a:buAutoNum type="arabicPeriod"/>
              <a:tabLst>
                <a:tab pos="1722438" algn="l"/>
              </a:tabLst>
            </a:pPr>
            <a:r>
              <a:rPr kumimoji="0" lang="en-US" altLang="en-US" sz="1200" b="0" i="0" u="none" strike="noStrike" cap="none" normalizeH="0" baseline="0" dirty="0">
                <a:ln>
                  <a:noFill/>
                </a:ln>
                <a:effectLst/>
                <a:latin typeface="Arial" panose="020B0604020202020204" pitchFamily="34" charset="0"/>
                <a:ea typeface="Times New Roman" panose="02020603050405020304" pitchFamily="18" charset="0"/>
              </a:rPr>
              <a:t>Assign each data point to the closest cluster (centroid).</a:t>
            </a:r>
            <a:endParaRPr kumimoji="0" lang="en-US" altLang="en-US" sz="600" b="0" i="0" u="none" strike="noStrike" cap="none" normalizeH="0" baseline="0" dirty="0">
              <a:ln>
                <a:noFill/>
              </a:ln>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1722438" algn="l"/>
              </a:tabLst>
            </a:pPr>
            <a:r>
              <a:rPr kumimoji="0" lang="en-US" altLang="en-US" sz="1200" b="0" i="0" u="none" strike="noStrike" cap="none" normalizeH="0" baseline="0" dirty="0">
                <a:ln>
                  <a:noFill/>
                </a:ln>
                <a:effectLst/>
                <a:latin typeface="Arial" panose="020B0604020202020204" pitchFamily="34" charset="0"/>
                <a:ea typeface="Times New Roman" panose="02020603050405020304" pitchFamily="18" charset="0"/>
              </a:rPr>
              <a:t>Compute the centroids for the clusters by taking the average of the all- data points that belong to each cluster.</a:t>
            </a:r>
            <a:endParaRPr kumimoji="0" lang="en-US" altLang="en-US" sz="600" b="0" i="0" u="none" strike="noStrike" cap="none" normalizeH="0" baseline="0" dirty="0">
              <a:ln>
                <a:noFill/>
              </a:ln>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1722438" algn="l"/>
              </a:tabLst>
            </a:pPr>
            <a:r>
              <a:rPr kumimoji="0" lang="en-US" altLang="en-US" sz="1200" b="0" i="0" u="none" strike="noStrike" cap="none" normalizeH="0" baseline="0" dirty="0">
                <a:ln>
                  <a:noFill/>
                </a:ln>
                <a:effectLst/>
                <a:latin typeface="Arial" panose="020B0604020202020204" pitchFamily="34" charset="0"/>
                <a:ea typeface="Times New Roman" panose="02020603050405020304" pitchFamily="18" charset="0"/>
              </a:rPr>
              <a:t>The objective function is:</a:t>
            </a:r>
          </a:p>
          <a:p>
            <a:pPr marL="0" marR="0" lvl="0" indent="457200" algn="l" defTabSz="914400" rtl="0" eaLnBrk="0" fontAlgn="base" latinLnBrk="0" hangingPunct="0">
              <a:lnSpc>
                <a:spcPct val="100000"/>
              </a:lnSpc>
              <a:spcBef>
                <a:spcPct val="0"/>
              </a:spcBef>
              <a:spcAft>
                <a:spcPct val="0"/>
              </a:spcAft>
              <a:buClrTx/>
              <a:buSzTx/>
              <a:buFontTx/>
              <a:buNone/>
              <a:tabLst>
                <a:tab pos="1722438" algn="l"/>
              </a:tabLst>
            </a:pPr>
            <a:endParaRPr kumimoji="0" lang="en-US" altLang="en-US" sz="600" b="0" i="0" u="none" strike="noStrike" cap="none" normalizeH="0" baseline="0" dirty="0">
              <a:ln>
                <a:noFill/>
              </a:ln>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1722438" algn="l"/>
              </a:tabLst>
            </a:pPr>
            <a:endParaRPr kumimoji="0" lang="en-US" altLang="en-US" sz="1800" b="0" i="0" u="none" strike="noStrike" cap="none" normalizeH="0" baseline="0" dirty="0">
              <a:ln>
                <a:noFill/>
              </a:ln>
              <a:effectLst/>
              <a:latin typeface="Arial" panose="020B0604020202020204" pitchFamily="34" charset="0"/>
            </a:endParaRPr>
          </a:p>
        </p:txBody>
      </p:sp>
      <p:sp>
        <p:nvSpPr>
          <p:cNvPr id="9" name="Rectangle 9">
            <a:extLst>
              <a:ext uri="{FF2B5EF4-FFF2-40B4-BE49-F238E27FC236}">
                <a16:creationId xmlns:a16="http://schemas.microsoft.com/office/drawing/2014/main" id="{430B4777-4F3D-7861-DFBA-97161F2154F7}"/>
              </a:ext>
            </a:extLst>
          </p:cNvPr>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image3.jpeg">
            <a:extLst>
              <a:ext uri="{FF2B5EF4-FFF2-40B4-BE49-F238E27FC236}">
                <a16:creationId xmlns:a16="http://schemas.microsoft.com/office/drawing/2014/main" id="{08B2508A-2BBF-B335-8384-9B6E700186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0369" y="4199851"/>
            <a:ext cx="1973262" cy="48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970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1" name="Google Shape;351;p28"/>
          <p:cNvSpPr txBox="1">
            <a:spLocks noGrp="1"/>
          </p:cNvSpPr>
          <p:nvPr>
            <p:ph type="title"/>
          </p:nvPr>
        </p:nvSpPr>
        <p:spPr>
          <a:xfrm>
            <a:off x="1005850" y="291084"/>
            <a:ext cx="7423200" cy="882316"/>
          </a:xfrm>
          <a:prstGeom prst="rect">
            <a:avLst/>
          </a:prstGeom>
        </p:spPr>
        <p:txBody>
          <a:bodyPr spcFirstLastPara="1" wrap="square" lIns="91425" tIns="91425" rIns="91425" bIns="91425" anchor="t" anchorCtr="0">
            <a:noAutofit/>
          </a:bodyPr>
          <a:lstStyle/>
          <a:p>
            <a:r>
              <a:rPr lang="en-US" sz="3200" b="1" dirty="0">
                <a:solidFill>
                  <a:schemeClr val="tx1"/>
                </a:solidFill>
                <a:effectLst/>
                <a:highlight>
                  <a:srgbClr val="008080"/>
                </a:highlight>
                <a:latin typeface="Times New Roman" panose="02020603050405020304" pitchFamily="18" charset="0"/>
                <a:ea typeface="Times New Roman" panose="02020603050405020304" pitchFamily="18" charset="0"/>
              </a:rPr>
              <a:t>Recommendation</a:t>
            </a:r>
            <a:r>
              <a:rPr lang="en-US" sz="3200" b="1" spc="-10" dirty="0">
                <a:solidFill>
                  <a:schemeClr val="tx1"/>
                </a:solidFill>
                <a:effectLst/>
                <a:highlight>
                  <a:srgbClr val="008080"/>
                </a:highlight>
                <a:latin typeface="Times New Roman" panose="02020603050405020304" pitchFamily="18" charset="0"/>
                <a:ea typeface="Times New Roman" panose="02020603050405020304" pitchFamily="18" charset="0"/>
              </a:rPr>
              <a:t> </a:t>
            </a:r>
            <a:r>
              <a:rPr lang="en-US" sz="3200" b="1" dirty="0">
                <a:solidFill>
                  <a:schemeClr val="tx1"/>
                </a:solidFill>
                <a:effectLst/>
                <a:highlight>
                  <a:srgbClr val="008080"/>
                </a:highlight>
                <a:latin typeface="Times New Roman" panose="02020603050405020304" pitchFamily="18" charset="0"/>
                <a:ea typeface="Times New Roman" panose="02020603050405020304" pitchFamily="18" charset="0"/>
              </a:rPr>
              <a:t>Engine</a:t>
            </a:r>
            <a:br>
              <a:rPr lang="en-IN" sz="3200" dirty="0">
                <a:solidFill>
                  <a:schemeClr val="tx1"/>
                </a:solidFill>
                <a:effectLst/>
                <a:latin typeface="Times New Roman" panose="02020603050405020304" pitchFamily="18" charset="0"/>
                <a:ea typeface="Times New Roman" panose="02020603050405020304" pitchFamily="18" charset="0"/>
              </a:rPr>
            </a:br>
            <a:br>
              <a:rPr lang="en-IN" dirty="0">
                <a:highlight>
                  <a:srgbClr val="008080"/>
                </a:highlight>
              </a:rPr>
            </a:br>
            <a:endParaRPr dirty="0">
              <a:highlight>
                <a:srgbClr val="008080"/>
              </a:highlight>
            </a:endParaRPr>
          </a:p>
        </p:txBody>
      </p:sp>
      <p:grpSp>
        <p:nvGrpSpPr>
          <p:cNvPr id="358" name="Google Shape;358;p28"/>
          <p:cNvGrpSpPr/>
          <p:nvPr/>
        </p:nvGrpSpPr>
        <p:grpSpPr>
          <a:xfrm>
            <a:off x="7841078" y="4291607"/>
            <a:ext cx="443148" cy="443148"/>
            <a:chOff x="2787725" y="238125"/>
            <a:chExt cx="513200" cy="513200"/>
          </a:xfrm>
        </p:grpSpPr>
        <p:sp>
          <p:nvSpPr>
            <p:cNvPr id="359" name="Google Shape;359;p28"/>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28"/>
          <p:cNvSpPr/>
          <p:nvPr/>
        </p:nvSpPr>
        <p:spPr>
          <a:xfrm>
            <a:off x="3932000" y="4466679"/>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01</a:t>
            </a:r>
            <a:endParaRPr sz="2000" b="1" u="sng">
              <a:solidFill>
                <a:schemeClr val="accent2"/>
              </a:solidFill>
              <a:latin typeface="Antonio"/>
              <a:ea typeface="Antonio"/>
              <a:cs typeface="Antonio"/>
              <a:sym typeface="Antonio"/>
            </a:endParaRPr>
          </a:p>
        </p:txBody>
      </p:sp>
      <p:sp>
        <p:nvSpPr>
          <p:cNvPr id="365" name="Google Shape;365;p28">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02</a:t>
            </a:r>
            <a:endParaRPr sz="2000" b="1" u="sng">
              <a:solidFill>
                <a:schemeClr val="accent2"/>
              </a:solidFill>
              <a:latin typeface="Antonio"/>
              <a:ea typeface="Antonio"/>
              <a:cs typeface="Antonio"/>
              <a:sym typeface="Antonio"/>
            </a:endParaRPr>
          </a:p>
        </p:txBody>
      </p:sp>
      <p:sp>
        <p:nvSpPr>
          <p:cNvPr id="366" name="Google Shape;366;p28">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03</a:t>
            </a:r>
            <a:endParaRPr sz="2000" b="1" u="sng">
              <a:solidFill>
                <a:schemeClr val="accent2"/>
              </a:solidFill>
              <a:latin typeface="Antonio"/>
              <a:ea typeface="Antonio"/>
              <a:cs typeface="Antonio"/>
              <a:sym typeface="Antonio"/>
            </a:endParaRPr>
          </a:p>
        </p:txBody>
      </p:sp>
      <p:sp>
        <p:nvSpPr>
          <p:cNvPr id="367" name="Google Shape;367;p28">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04</a:t>
            </a:r>
            <a:endParaRPr sz="2000" b="1" u="sng">
              <a:solidFill>
                <a:schemeClr val="accent2"/>
              </a:solidFill>
              <a:latin typeface="Antonio"/>
              <a:ea typeface="Antonio"/>
              <a:cs typeface="Antonio"/>
              <a:sym typeface="Antonio"/>
            </a:endParaRPr>
          </a:p>
        </p:txBody>
      </p:sp>
      <p:sp>
        <p:nvSpPr>
          <p:cNvPr id="7" name="TextBox 6">
            <a:extLst>
              <a:ext uri="{FF2B5EF4-FFF2-40B4-BE49-F238E27FC236}">
                <a16:creationId xmlns:a16="http://schemas.microsoft.com/office/drawing/2014/main" id="{60F5D41D-B3A0-A7F2-9D35-D3F2DDE7BFCC}"/>
              </a:ext>
            </a:extLst>
          </p:cNvPr>
          <p:cNvSpPr txBox="1"/>
          <p:nvPr/>
        </p:nvSpPr>
        <p:spPr>
          <a:xfrm>
            <a:off x="594300" y="914403"/>
            <a:ext cx="8366820" cy="3121367"/>
          </a:xfrm>
          <a:prstGeom prst="rect">
            <a:avLst/>
          </a:prstGeom>
          <a:noFill/>
        </p:spPr>
        <p:txBody>
          <a:bodyPr wrap="square" rtlCol="0">
            <a:spAutoFit/>
          </a:bodyPr>
          <a:lstStyle/>
          <a:p>
            <a:pPr>
              <a:spcBef>
                <a:spcPts val="15"/>
              </a:spcBef>
            </a:pPr>
            <a:r>
              <a:rPr lang="en-US" sz="1800" b="1" dirty="0">
                <a:solidFill>
                  <a:schemeClr val="tx1"/>
                </a:solidFill>
                <a:effectLst/>
                <a:latin typeface="Times New Roman" panose="02020603050405020304" pitchFamily="18" charset="0"/>
                <a:ea typeface="Times New Roman" panose="02020603050405020304" pitchFamily="18" charset="0"/>
              </a:rPr>
              <a:t> </a:t>
            </a:r>
            <a:endParaRPr lang="en-IN" sz="1800" dirty="0">
              <a:solidFill>
                <a:schemeClr val="tx1"/>
              </a:solidFill>
              <a:effectLst/>
              <a:latin typeface="Times New Roman" panose="02020603050405020304" pitchFamily="18" charset="0"/>
              <a:ea typeface="Times New Roman" panose="02020603050405020304" pitchFamily="18" charset="0"/>
            </a:endParaRPr>
          </a:p>
          <a:p>
            <a:pPr marL="978535" marR="866140" algn="just">
              <a:lnSpc>
                <a:spcPct val="115000"/>
              </a:lnSpc>
              <a:spcAft>
                <a:spcPts val="0"/>
              </a:spcAft>
            </a:pPr>
            <a:r>
              <a:rPr lang="en-US" sz="1800" dirty="0">
                <a:solidFill>
                  <a:schemeClr val="tx1"/>
                </a:solidFill>
                <a:effectLst/>
                <a:latin typeface="Times New Roman" panose="02020603050405020304" pitchFamily="18" charset="0"/>
                <a:ea typeface="Times New Roman" panose="02020603050405020304" pitchFamily="18" charset="0"/>
              </a:rPr>
              <a:t>The recommendation Engine takes a Movie or Show Title as an input. It then</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finds the cluster id of that entry. It uses the cluster id to reduce the search</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space.</a:t>
            </a:r>
            <a:endParaRPr lang="en-IN" sz="1800" dirty="0">
              <a:solidFill>
                <a:schemeClr val="tx1"/>
              </a:solidFill>
              <a:effectLst/>
              <a:latin typeface="Times New Roman" panose="02020603050405020304" pitchFamily="18" charset="0"/>
              <a:ea typeface="Times New Roman" panose="02020603050405020304" pitchFamily="18" charset="0"/>
            </a:endParaRPr>
          </a:p>
          <a:p>
            <a:pPr>
              <a:spcBef>
                <a:spcPts val="15"/>
              </a:spcBef>
            </a:pPr>
            <a:r>
              <a:rPr lang="en-US" sz="1800" dirty="0">
                <a:solidFill>
                  <a:schemeClr val="tx1"/>
                </a:solidFill>
                <a:effectLst/>
                <a:latin typeface="Times New Roman" panose="02020603050405020304" pitchFamily="18" charset="0"/>
                <a:ea typeface="Times New Roman" panose="02020603050405020304" pitchFamily="18" charset="0"/>
              </a:rPr>
              <a:t> </a:t>
            </a:r>
            <a:endParaRPr lang="en-IN" sz="1800" dirty="0">
              <a:solidFill>
                <a:schemeClr val="tx1"/>
              </a:solidFill>
              <a:effectLst/>
              <a:latin typeface="Times New Roman" panose="02020603050405020304" pitchFamily="18" charset="0"/>
              <a:ea typeface="Times New Roman" panose="02020603050405020304" pitchFamily="18" charset="0"/>
            </a:endParaRPr>
          </a:p>
          <a:p>
            <a:pPr marL="978535" marR="869315" algn="just">
              <a:lnSpc>
                <a:spcPct val="115000"/>
              </a:lnSpc>
              <a:spcAft>
                <a:spcPts val="0"/>
              </a:spcAft>
            </a:pPr>
            <a:r>
              <a:rPr lang="en-US" sz="1800" dirty="0">
                <a:solidFill>
                  <a:schemeClr val="tx1"/>
                </a:solidFill>
                <a:effectLst/>
                <a:latin typeface="Times New Roman" panose="02020603050405020304" pitchFamily="18" charset="0"/>
                <a:ea typeface="Times New Roman" panose="02020603050405020304" pitchFamily="18" charset="0"/>
              </a:rPr>
              <a:t>Now it runs a text similarity check between the description of entered show or</a:t>
            </a:r>
            <a:r>
              <a:rPr lang="en-US" sz="1800" spc="-28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movie</a:t>
            </a:r>
            <a:r>
              <a:rPr lang="en-US" sz="1800" spc="-1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to find similar content</a:t>
            </a:r>
            <a:r>
              <a:rPr lang="en-US" sz="1800" spc="-1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from</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that</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cluster.</a:t>
            </a:r>
            <a:endParaRPr lang="en-IN" sz="1800" dirty="0">
              <a:solidFill>
                <a:schemeClr val="tx1"/>
              </a:solidFill>
              <a:effectLst/>
              <a:latin typeface="Times New Roman" panose="02020603050405020304" pitchFamily="18" charset="0"/>
              <a:ea typeface="Times New Roman" panose="02020603050405020304" pitchFamily="18" charset="0"/>
            </a:endParaRPr>
          </a:p>
          <a:p>
            <a:pPr marL="957580" marR="860425" algn="ctr">
              <a:spcBef>
                <a:spcPts val="400"/>
              </a:spcBef>
              <a:spcAft>
                <a:spcPts val="0"/>
              </a:spcAft>
            </a:pPr>
            <a:br>
              <a:rPr lang="en-US" sz="180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Times New Roman" panose="02020603050405020304" pitchFamily="18" charset="0"/>
                <a:ea typeface="Times New Roman" panose="02020603050405020304" pitchFamily="18" charset="0"/>
              </a:rPr>
              <a:t>Thus,</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using</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K-Means</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and</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Text</a:t>
            </a:r>
            <a:r>
              <a:rPr lang="en-US" sz="1800" spc="-2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Similarity,</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it</a:t>
            </a:r>
            <a:r>
              <a:rPr lang="en-US" sz="1800" spc="-1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achieves</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fast</a:t>
            </a:r>
            <a:r>
              <a:rPr lang="en-US" sz="1800" spc="-1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and</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accurate</a:t>
            </a:r>
            <a:r>
              <a:rPr lang="en-US" sz="1800" spc="-1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results.</a:t>
            </a:r>
            <a:endParaRPr lang="en-IN" sz="1800" dirty="0">
              <a:solidFill>
                <a:schemeClr val="tx1"/>
              </a:solidFill>
              <a:effectLst/>
              <a:latin typeface="Times New Roman" panose="02020603050405020304" pitchFamily="18" charset="0"/>
              <a:ea typeface="Times New Roman" panose="02020603050405020304" pitchFamily="18" charset="0"/>
            </a:endParaRPr>
          </a:p>
        </p:txBody>
      </p:sp>
      <p:sp>
        <p:nvSpPr>
          <p:cNvPr id="9" name="Rectangle 9">
            <a:extLst>
              <a:ext uri="{FF2B5EF4-FFF2-40B4-BE49-F238E27FC236}">
                <a16:creationId xmlns:a16="http://schemas.microsoft.com/office/drawing/2014/main" id="{430B4777-4F3D-7861-DFBA-97161F2154F7}"/>
              </a:ext>
            </a:extLst>
          </p:cNvPr>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8349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5C5AB-C71F-A09B-5809-33ACD8587C5B}"/>
              </a:ext>
            </a:extLst>
          </p:cNvPr>
          <p:cNvSpPr>
            <a:spLocks noGrp="1"/>
          </p:cNvSpPr>
          <p:nvPr>
            <p:ph type="title"/>
          </p:nvPr>
        </p:nvSpPr>
        <p:spPr>
          <a:xfrm>
            <a:off x="658368" y="256032"/>
            <a:ext cx="7770682" cy="573024"/>
          </a:xfrm>
        </p:spPr>
        <p:txBody>
          <a:bodyPr/>
          <a:lstStyle/>
          <a:p>
            <a:r>
              <a:rPr lang="en-IN" dirty="0">
                <a:highlight>
                  <a:srgbClr val="008080"/>
                </a:highlight>
              </a:rPr>
              <a:t>PERFORMANCE METRICS</a:t>
            </a:r>
          </a:p>
        </p:txBody>
      </p:sp>
      <p:pic>
        <p:nvPicPr>
          <p:cNvPr id="5" name="Picture 4">
            <a:extLst>
              <a:ext uri="{FF2B5EF4-FFF2-40B4-BE49-F238E27FC236}">
                <a16:creationId xmlns:a16="http://schemas.microsoft.com/office/drawing/2014/main" id="{717D685C-E70E-E93E-16E7-D9DF52D4C74C}"/>
              </a:ext>
            </a:extLst>
          </p:cNvPr>
          <p:cNvPicPr>
            <a:picLocks noChangeAspect="1"/>
          </p:cNvPicPr>
          <p:nvPr/>
        </p:nvPicPr>
        <p:blipFill>
          <a:blip r:embed="rId2"/>
          <a:stretch>
            <a:fillRect/>
          </a:stretch>
        </p:blipFill>
        <p:spPr>
          <a:xfrm>
            <a:off x="6057861" y="2367415"/>
            <a:ext cx="3017782" cy="2751058"/>
          </a:xfrm>
          <a:prstGeom prst="rect">
            <a:avLst/>
          </a:prstGeom>
        </p:spPr>
      </p:pic>
      <p:pic>
        <p:nvPicPr>
          <p:cNvPr id="8" name="Picture 7">
            <a:extLst>
              <a:ext uri="{FF2B5EF4-FFF2-40B4-BE49-F238E27FC236}">
                <a16:creationId xmlns:a16="http://schemas.microsoft.com/office/drawing/2014/main" id="{230489F7-E6B8-FA4C-4A1D-AEF8B8A66467}"/>
              </a:ext>
            </a:extLst>
          </p:cNvPr>
          <p:cNvPicPr>
            <a:picLocks noChangeAspect="1"/>
          </p:cNvPicPr>
          <p:nvPr/>
        </p:nvPicPr>
        <p:blipFill>
          <a:blip r:embed="rId3"/>
          <a:stretch>
            <a:fillRect/>
          </a:stretch>
        </p:blipFill>
        <p:spPr>
          <a:xfrm>
            <a:off x="812020" y="2367506"/>
            <a:ext cx="5102090" cy="2726583"/>
          </a:xfrm>
          <a:prstGeom prst="rect">
            <a:avLst/>
          </a:prstGeom>
        </p:spPr>
      </p:pic>
      <p:sp>
        <p:nvSpPr>
          <p:cNvPr id="10" name="TextBox 9">
            <a:extLst>
              <a:ext uri="{FF2B5EF4-FFF2-40B4-BE49-F238E27FC236}">
                <a16:creationId xmlns:a16="http://schemas.microsoft.com/office/drawing/2014/main" id="{E0DDA2FA-7226-6943-D81F-E33BB7BC4C9F}"/>
              </a:ext>
            </a:extLst>
          </p:cNvPr>
          <p:cNvSpPr txBox="1"/>
          <p:nvPr/>
        </p:nvSpPr>
        <p:spPr>
          <a:xfrm>
            <a:off x="658368" y="971574"/>
            <a:ext cx="7473696" cy="1384995"/>
          </a:xfrm>
          <a:prstGeom prst="rect">
            <a:avLst/>
          </a:prstGeom>
          <a:noFill/>
        </p:spPr>
        <p:txBody>
          <a:bodyPr wrap="square" rtlCol="0">
            <a:spAutoFit/>
          </a:bodyPr>
          <a:lstStyle/>
          <a:p>
            <a:r>
              <a:rPr lang="en-US" dirty="0">
                <a:solidFill>
                  <a:schemeClr val="tx1"/>
                </a:solidFill>
              </a:rPr>
              <a:t>According to many researches, we come to know that for evaluating performance of a movie recommendation system only accuracy is not the criteria but we should also consider other important parameters. Recommendation quality is also equally significant metric. Performance Evaluation Metrics can be divided into two parts :</a:t>
            </a:r>
          </a:p>
          <a:p>
            <a:r>
              <a:rPr lang="en-US" dirty="0">
                <a:solidFill>
                  <a:schemeClr val="tx1"/>
                </a:solidFill>
              </a:rPr>
              <a:t>  Evaluation Metrics based on the recommendation algorithm </a:t>
            </a:r>
          </a:p>
          <a:p>
            <a:r>
              <a:rPr lang="en-US" dirty="0">
                <a:solidFill>
                  <a:schemeClr val="tx1"/>
                </a:solidFill>
              </a:rPr>
              <a:t> Evaluation Metrics independent from the recommendation algorithm</a:t>
            </a:r>
            <a:endParaRPr lang="en-IN" dirty="0">
              <a:solidFill>
                <a:schemeClr val="tx1"/>
              </a:solidFill>
            </a:endParaRPr>
          </a:p>
        </p:txBody>
      </p:sp>
    </p:spTree>
    <p:extLst>
      <p:ext uri="{BB962C8B-B14F-4D97-AF65-F5344CB8AC3E}">
        <p14:creationId xmlns:p14="http://schemas.microsoft.com/office/powerpoint/2010/main" val="746352855"/>
      </p:ext>
    </p:extLst>
  </p:cSld>
  <p:clrMapOvr>
    <a:masterClrMapping/>
  </p:clrMapOvr>
</p:sld>
</file>

<file path=ppt/theme/theme1.xml><?xml version="1.0" encoding="utf-8"?>
<a:theme xmlns:a="http://schemas.openxmlformats.org/drawingml/2006/main" name="Units Of Measurement by Slidesgo">
  <a:themeElements>
    <a:clrScheme name="Simple Light">
      <a:dk1>
        <a:srgbClr val="FEFFFA"/>
      </a:dk1>
      <a:lt1>
        <a:srgbClr val="EA645F"/>
      </a:lt1>
      <a:dk2>
        <a:srgbClr val="EFD14C"/>
      </a:dk2>
      <a:lt2>
        <a:srgbClr val="F8C207"/>
      </a:lt2>
      <a:accent1>
        <a:srgbClr val="4EBACE"/>
      </a:accent1>
      <a:accent2>
        <a:srgbClr val="162F4F"/>
      </a:accent2>
      <a:accent3>
        <a:srgbClr val="4A4AF2"/>
      </a:accent3>
      <a:accent4>
        <a:srgbClr val="FFFFFF"/>
      </a:accent4>
      <a:accent5>
        <a:srgbClr val="FFFFFF"/>
      </a:accent5>
      <a:accent6>
        <a:srgbClr val="FFFFFF"/>
      </a:accent6>
      <a:hlink>
        <a:srgbClr val="FEFF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1216</Words>
  <Application>Microsoft Office PowerPoint</Application>
  <PresentationFormat>On-screen Show (16:9)</PresentationFormat>
  <Paragraphs>161</Paragraphs>
  <Slides>23</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Bebas Neue</vt:lpstr>
      <vt:lpstr>Arial</vt:lpstr>
      <vt:lpstr>Antonio</vt:lpstr>
      <vt:lpstr>Calibri</vt:lpstr>
      <vt:lpstr>Space Mono</vt:lpstr>
      <vt:lpstr>Times New Roman</vt:lpstr>
      <vt:lpstr>Univers</vt:lpstr>
      <vt:lpstr>charter</vt:lpstr>
      <vt:lpstr>Units Of Measurement by Slidesgo</vt:lpstr>
      <vt:lpstr>DATA VISUALIZATION     REVIEW -2</vt:lpstr>
      <vt:lpstr>INTRODUCTION</vt:lpstr>
      <vt:lpstr>ABOUT THE DATASET</vt:lpstr>
      <vt:lpstr>DESIGN AND FLOW OF MODEL</vt:lpstr>
      <vt:lpstr>Matrix factorization is a class of collaborative filtering algorithms used in recommender systems. This family of methods became widely known during the Netflix prize challenge due to how effective it was. Matrix factorization algorithms work by decomposing the user-movie interaction matrix into the product of two lower dimensionality rectangular matrices, say U and M. The decomposition is done in such a way that the product results in almost similar values to the user-movie interaction matrix. Here, U represents the user matrix, M represents the movie matrix, n is the number of users, and m is the number of movies. </vt:lpstr>
      <vt:lpstr>MODULES </vt:lpstr>
      <vt:lpstr>MODULES </vt:lpstr>
      <vt:lpstr>Recommendation Engine  </vt:lpstr>
      <vt:lpstr>PERFORMANCE METRICS</vt:lpstr>
      <vt:lpstr>PERFORMANCE METRICS</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 OF data analysis      REVIEW -2</dc:title>
  <dc:creator>Akash</dc:creator>
  <cp:lastModifiedBy>Akash Raj</cp:lastModifiedBy>
  <cp:revision>4</cp:revision>
  <dcterms:modified xsi:type="dcterms:W3CDTF">2023-03-30T04:43:16Z</dcterms:modified>
</cp:coreProperties>
</file>