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5"/>
  </p:notesMasterIdLst>
  <p:sldIdLst>
    <p:sldId id="256" r:id="rId2"/>
    <p:sldId id="257" r:id="rId3"/>
    <p:sldId id="318" r:id="rId4"/>
    <p:sldId id="319" r:id="rId5"/>
    <p:sldId id="320" r:id="rId6"/>
    <p:sldId id="317" r:id="rId7"/>
    <p:sldId id="297" r:id="rId8"/>
    <p:sldId id="298" r:id="rId9"/>
    <p:sldId id="312" r:id="rId10"/>
    <p:sldId id="299" r:id="rId11"/>
    <p:sldId id="300" r:id="rId12"/>
    <p:sldId id="301" r:id="rId13"/>
    <p:sldId id="313" r:id="rId14"/>
    <p:sldId id="314" r:id="rId15"/>
    <p:sldId id="266" r:id="rId16"/>
    <p:sldId id="302" r:id="rId17"/>
    <p:sldId id="303" r:id="rId18"/>
    <p:sldId id="304" r:id="rId19"/>
    <p:sldId id="305" r:id="rId20"/>
    <p:sldId id="306" r:id="rId21"/>
    <p:sldId id="307" r:id="rId22"/>
    <p:sldId id="308" r:id="rId23"/>
    <p:sldId id="309" r:id="rId24"/>
    <p:sldId id="310" r:id="rId25"/>
    <p:sldId id="311" r:id="rId26"/>
    <p:sldId id="322" r:id="rId27"/>
    <p:sldId id="323" r:id="rId28"/>
    <p:sldId id="324" r:id="rId29"/>
    <p:sldId id="325" r:id="rId30"/>
    <p:sldId id="326" r:id="rId31"/>
    <p:sldId id="315" r:id="rId32"/>
    <p:sldId id="327" r:id="rId33"/>
    <p:sldId id="316" r:id="rId34"/>
  </p:sldIdLst>
  <p:sldSz cx="9144000" cy="5143500" type="screen16x9"/>
  <p:notesSz cx="6858000" cy="9144000"/>
  <p:embeddedFontLst>
    <p:embeddedFont>
      <p:font typeface="Antonio" panose="020B0604020202020204" charset="0"/>
      <p:regular r:id="rId36"/>
      <p:bold r:id="rId37"/>
    </p:embeddedFont>
    <p:embeddedFont>
      <p:font typeface="Bebas Neue" panose="020B0606020202050201" pitchFamily="34" charset="0"/>
      <p:regular r:id="rId38"/>
    </p:embeddedFont>
    <p:embeddedFont>
      <p:font typeface="Calibri" panose="020F0502020204030204" pitchFamily="34" charset="0"/>
      <p:regular r:id="rId39"/>
      <p:bold r:id="rId40"/>
      <p:italic r:id="rId41"/>
      <p:boldItalic r:id="rId42"/>
    </p:embeddedFont>
    <p:embeddedFont>
      <p:font typeface="Cambria Math" panose="02040503050406030204" pitchFamily="18" charset="0"/>
      <p:regular r:id="rId43"/>
    </p:embeddedFont>
    <p:embeddedFont>
      <p:font typeface="Space Mono" panose="020B0604020202020204" charset="0"/>
      <p:regular r:id="rId44"/>
      <p:bold r:id="rId45"/>
      <p:italic r:id="rId46"/>
      <p:boldItalic r:id="rId47"/>
    </p:embeddedFont>
    <p:embeddedFont>
      <p:font typeface="Univers" panose="020B0503020202020204" pitchFamily="3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sh Raj" initials="AR" lastIdx="1" clrIdx="0">
    <p:extLst>
      <p:ext uri="{19B8F6BF-5375-455C-9EA6-DF929625EA0E}">
        <p15:presenceInfo xmlns:p15="http://schemas.microsoft.com/office/powerpoint/2012/main" userId="117c27bd4b65d7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7F1F5E-F455-49BA-BECB-98B5159BE610}">
  <a:tblStyle styleId="{B77F1F5E-F455-49BA-BECB-98B5159BE6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04T11:21:08.034"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739a8fcca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739a8fcca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14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54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929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9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792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730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310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70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57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425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205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559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667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965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008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303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902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44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69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0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170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92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576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72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52225" y="1658932"/>
            <a:ext cx="4371300" cy="1701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252225" y="3360280"/>
            <a:ext cx="2646600" cy="59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386750" y="0"/>
            <a:ext cx="2757300" cy="27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3;p2"/>
          <p:cNvCxnSpPr/>
          <p:nvPr/>
        </p:nvCxnSpPr>
        <p:spPr>
          <a:xfrm rot="10800000" flipH="1">
            <a:off x="7885900" y="4639800"/>
            <a:ext cx="1260000" cy="503700"/>
          </a:xfrm>
          <a:prstGeom prst="bentConnector3">
            <a:avLst>
              <a:gd name="adj1" fmla="val 22"/>
            </a:avLst>
          </a:prstGeom>
          <a:noFill/>
          <a:ln w="19050" cap="flat" cmpd="sng">
            <a:solidFill>
              <a:schemeClr val="dk1"/>
            </a:solidFill>
            <a:prstDash val="lgDash"/>
            <a:round/>
            <a:headEnd type="none" w="med" len="med"/>
            <a:tailEnd type="none" w="med" len="med"/>
          </a:ln>
        </p:spPr>
      </p:cxnSp>
      <p:grpSp>
        <p:nvGrpSpPr>
          <p:cNvPr id="14" name="Google Shape;14;p2"/>
          <p:cNvGrpSpPr/>
          <p:nvPr/>
        </p:nvGrpSpPr>
        <p:grpSpPr>
          <a:xfrm>
            <a:off x="493528" y="313432"/>
            <a:ext cx="443148" cy="443148"/>
            <a:chOff x="2787725" y="238125"/>
            <a:chExt cx="513200" cy="513200"/>
          </a:xfrm>
        </p:grpSpPr>
        <p:sp>
          <p:nvSpPr>
            <p:cNvPr id="15" name="Google Shape;15;p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126975" y="451965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7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41"/>
        <p:cNvGrpSpPr/>
        <p:nvPr/>
      </p:nvGrpSpPr>
      <p:grpSpPr>
        <a:xfrm>
          <a:off x="0" y="0"/>
          <a:ext cx="0" cy="0"/>
          <a:chOff x="0" y="0"/>
          <a:chExt cx="0" cy="0"/>
        </a:xfrm>
      </p:grpSpPr>
      <p:sp>
        <p:nvSpPr>
          <p:cNvPr id="242" name="Google Shape;242;p20"/>
          <p:cNvSpPr txBox="1">
            <a:spLocks noGrp="1"/>
          </p:cNvSpPr>
          <p:nvPr>
            <p:ph type="subTitle" idx="1"/>
          </p:nvPr>
        </p:nvSpPr>
        <p:spPr>
          <a:xfrm>
            <a:off x="1005864" y="1430275"/>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3" name="Google Shape;243;p20"/>
          <p:cNvSpPr txBox="1">
            <a:spLocks noGrp="1"/>
          </p:cNvSpPr>
          <p:nvPr>
            <p:ph type="subTitle" idx="2"/>
          </p:nvPr>
        </p:nvSpPr>
        <p:spPr>
          <a:xfrm>
            <a:off x="1005850" y="1927975"/>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4" name="Google Shape;244;p20"/>
          <p:cNvSpPr txBox="1">
            <a:spLocks noGrp="1"/>
          </p:cNvSpPr>
          <p:nvPr>
            <p:ph type="title"/>
          </p:nvPr>
        </p:nvSpPr>
        <p:spPr>
          <a:xfrm>
            <a:off x="1005850" y="535000"/>
            <a:ext cx="7423200" cy="638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9pPr>
          </a:lstStyle>
          <a:p>
            <a:endParaRPr/>
          </a:p>
        </p:txBody>
      </p:sp>
      <p:sp>
        <p:nvSpPr>
          <p:cNvPr id="245" name="Google Shape;245;p20"/>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txBox="1">
            <a:spLocks noGrp="1"/>
          </p:cNvSpPr>
          <p:nvPr>
            <p:ph type="subTitle" idx="3"/>
          </p:nvPr>
        </p:nvSpPr>
        <p:spPr>
          <a:xfrm>
            <a:off x="4849305" y="1430275"/>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7" name="Google Shape;247;p20"/>
          <p:cNvSpPr txBox="1">
            <a:spLocks noGrp="1"/>
          </p:cNvSpPr>
          <p:nvPr>
            <p:ph type="subTitle" idx="4"/>
          </p:nvPr>
        </p:nvSpPr>
        <p:spPr>
          <a:xfrm>
            <a:off x="4849291" y="1927975"/>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8" name="Google Shape;248;p20"/>
          <p:cNvSpPr txBox="1">
            <a:spLocks noGrp="1"/>
          </p:cNvSpPr>
          <p:nvPr>
            <p:ph type="subTitle" idx="5"/>
          </p:nvPr>
        </p:nvSpPr>
        <p:spPr>
          <a:xfrm>
            <a:off x="1005864" y="2861700"/>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9" name="Google Shape;249;p20"/>
          <p:cNvSpPr txBox="1">
            <a:spLocks noGrp="1"/>
          </p:cNvSpPr>
          <p:nvPr>
            <p:ph type="subTitle" idx="6"/>
          </p:nvPr>
        </p:nvSpPr>
        <p:spPr>
          <a:xfrm>
            <a:off x="1005850" y="3359400"/>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20"/>
          <p:cNvSpPr txBox="1">
            <a:spLocks noGrp="1"/>
          </p:cNvSpPr>
          <p:nvPr>
            <p:ph type="subTitle" idx="7"/>
          </p:nvPr>
        </p:nvSpPr>
        <p:spPr>
          <a:xfrm>
            <a:off x="4849305" y="2861700"/>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1" name="Google Shape;251;p20"/>
          <p:cNvSpPr txBox="1">
            <a:spLocks noGrp="1"/>
          </p:cNvSpPr>
          <p:nvPr>
            <p:ph type="subTitle" idx="8"/>
          </p:nvPr>
        </p:nvSpPr>
        <p:spPr>
          <a:xfrm>
            <a:off x="4849291" y="3359400"/>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52" name="Google Shape;252;p20"/>
          <p:cNvGrpSpPr/>
          <p:nvPr/>
        </p:nvGrpSpPr>
        <p:grpSpPr>
          <a:xfrm>
            <a:off x="8167888" y="372808"/>
            <a:ext cx="1116400" cy="1104975"/>
            <a:chOff x="7023100" y="1097275"/>
            <a:chExt cx="1116400" cy="1104975"/>
          </a:xfrm>
        </p:grpSpPr>
        <p:cxnSp>
          <p:nvCxnSpPr>
            <p:cNvPr id="253" name="Google Shape;253;p20"/>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254" name="Google Shape;254;p20"/>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255" name="Google Shape;255;p20"/>
          <p:cNvSpPr/>
          <p:nvPr/>
        </p:nvSpPr>
        <p:spPr>
          <a:xfrm>
            <a:off x="8576250" y="28689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 name="Google Shape;256;p20"/>
          <p:cNvCxnSpPr/>
          <p:nvPr/>
        </p:nvCxnSpPr>
        <p:spPr>
          <a:xfrm>
            <a:off x="-12" y="4821875"/>
            <a:ext cx="1996500" cy="1021200"/>
          </a:xfrm>
          <a:prstGeom prst="bentConnector3">
            <a:avLst>
              <a:gd name="adj1" fmla="val 155376"/>
            </a:avLst>
          </a:prstGeom>
          <a:noFill/>
          <a:ln w="19050" cap="flat" cmpd="sng">
            <a:solidFill>
              <a:schemeClr val="dk1"/>
            </a:solidFill>
            <a:prstDash val="lgDash"/>
            <a:round/>
            <a:headEnd type="none" w="med" len="med"/>
            <a:tailEnd type="none" w="med" len="med"/>
          </a:ln>
        </p:spPr>
      </p:cxnSp>
      <p:sp>
        <p:nvSpPr>
          <p:cNvPr id="257" name="Google Shape;257;p20"/>
          <p:cNvSpPr/>
          <p:nvPr/>
        </p:nvSpPr>
        <p:spPr>
          <a:xfrm>
            <a:off x="410375" y="272200"/>
            <a:ext cx="262800" cy="26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8"/>
        <p:cNvGrpSpPr/>
        <p:nvPr/>
      </p:nvGrpSpPr>
      <p:grpSpPr>
        <a:xfrm>
          <a:off x="0" y="0"/>
          <a:ext cx="0" cy="0"/>
          <a:chOff x="0" y="0"/>
          <a:chExt cx="0" cy="0"/>
        </a:xfrm>
      </p:grpSpPr>
      <p:sp>
        <p:nvSpPr>
          <p:cNvPr id="279" name="Google Shape;279;p22"/>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p:nvPr/>
        </p:nvCxnSpPr>
        <p:spPr>
          <a:xfrm rot="10800000">
            <a:off x="100" y="4517400"/>
            <a:ext cx="1505700" cy="626100"/>
          </a:xfrm>
          <a:prstGeom prst="bentConnector3">
            <a:avLst>
              <a:gd name="adj1" fmla="val 526"/>
            </a:avLst>
          </a:prstGeom>
          <a:noFill/>
          <a:ln w="19050" cap="flat" cmpd="sng">
            <a:solidFill>
              <a:schemeClr val="dk1"/>
            </a:solidFill>
            <a:prstDash val="lgDash"/>
            <a:round/>
            <a:headEnd type="none" w="med" len="med"/>
            <a:tailEnd type="none" w="med" len="med"/>
          </a:ln>
        </p:spPr>
      </p:cxnSp>
      <p:sp>
        <p:nvSpPr>
          <p:cNvPr id="281" name="Google Shape;281;p22"/>
          <p:cNvSpPr/>
          <p:nvPr/>
        </p:nvSpPr>
        <p:spPr>
          <a:xfrm>
            <a:off x="7544088" y="3875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22"/>
          <p:cNvGrpSpPr/>
          <p:nvPr/>
        </p:nvGrpSpPr>
        <p:grpSpPr>
          <a:xfrm>
            <a:off x="8256778" y="1069432"/>
            <a:ext cx="443148" cy="443148"/>
            <a:chOff x="2787725" y="238125"/>
            <a:chExt cx="513200" cy="513200"/>
          </a:xfrm>
        </p:grpSpPr>
        <p:sp>
          <p:nvSpPr>
            <p:cNvPr id="283" name="Google Shape;283;p2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87"/>
        <p:cNvGrpSpPr/>
        <p:nvPr/>
      </p:nvGrpSpPr>
      <p:grpSpPr>
        <a:xfrm>
          <a:off x="0" y="0"/>
          <a:ext cx="0" cy="0"/>
          <a:chOff x="0" y="0"/>
          <a:chExt cx="0" cy="0"/>
        </a:xfrm>
      </p:grpSpPr>
      <p:sp>
        <p:nvSpPr>
          <p:cNvPr id="288" name="Google Shape;288;p23"/>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rot="5400000">
            <a:off x="7416677" y="3527718"/>
            <a:ext cx="1086253" cy="1075335"/>
            <a:chOff x="4885052" y="50999"/>
            <a:chExt cx="1616448" cy="1600201"/>
          </a:xfrm>
        </p:grpSpPr>
        <p:cxnSp>
          <p:nvCxnSpPr>
            <p:cNvPr id="290" name="Google Shape;290;p23"/>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291" name="Google Shape;291;p23"/>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sp>
        <p:nvSpPr>
          <p:cNvPr id="292" name="Google Shape;292;p23"/>
          <p:cNvSpPr/>
          <p:nvPr/>
        </p:nvSpPr>
        <p:spPr>
          <a:xfrm>
            <a:off x="1448125" y="3865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3"/>
          <p:cNvGrpSpPr/>
          <p:nvPr/>
        </p:nvGrpSpPr>
        <p:grpSpPr>
          <a:xfrm>
            <a:off x="533153" y="857757"/>
            <a:ext cx="443148" cy="443148"/>
            <a:chOff x="2787725" y="238125"/>
            <a:chExt cx="513200" cy="513200"/>
          </a:xfrm>
        </p:grpSpPr>
        <p:sp>
          <p:nvSpPr>
            <p:cNvPr id="294" name="Google Shape;294;p23"/>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title"/>
          </p:nvPr>
        </p:nvSpPr>
        <p:spPr>
          <a:xfrm>
            <a:off x="1003900" y="535000"/>
            <a:ext cx="7425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34" name="Google Shape;34;p4"/>
          <p:cNvSpPr txBox="1">
            <a:spLocks noGrp="1"/>
          </p:cNvSpPr>
          <p:nvPr>
            <p:ph type="body" idx="1"/>
          </p:nvPr>
        </p:nvSpPr>
        <p:spPr>
          <a:xfrm>
            <a:off x="1003900" y="1175200"/>
            <a:ext cx="7425000" cy="34332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marL="914400" lvl="1"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marL="1371600" lvl="2"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marL="1828800" lvl="3"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marL="2286000" lvl="4"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marL="2743200" lvl="5"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marL="3200400" lvl="6"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marL="3657600" lvl="7"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marL="4114800" lvl="8"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a:endParaRPr/>
          </a:p>
        </p:txBody>
      </p:sp>
      <p:grpSp>
        <p:nvGrpSpPr>
          <p:cNvPr id="35" name="Google Shape;35;p4"/>
          <p:cNvGrpSpPr/>
          <p:nvPr/>
        </p:nvGrpSpPr>
        <p:grpSpPr>
          <a:xfrm>
            <a:off x="8167888" y="372808"/>
            <a:ext cx="1116400" cy="1104975"/>
            <a:chOff x="7023100" y="1097275"/>
            <a:chExt cx="1116400" cy="1104975"/>
          </a:xfrm>
        </p:grpSpPr>
        <p:cxnSp>
          <p:nvCxnSpPr>
            <p:cNvPr id="36" name="Google Shape;36;p4"/>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37" name="Google Shape;37;p4"/>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38" name="Google Shape;38;p4"/>
          <p:cNvSpPr/>
          <p:nvPr/>
        </p:nvSpPr>
        <p:spPr>
          <a:xfrm>
            <a:off x="8576250" y="28689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4"/>
          <p:cNvCxnSpPr/>
          <p:nvPr/>
        </p:nvCxnSpPr>
        <p:spPr>
          <a:xfrm>
            <a:off x="-12" y="4821875"/>
            <a:ext cx="1996500" cy="1021200"/>
          </a:xfrm>
          <a:prstGeom prst="bentConnector3">
            <a:avLst>
              <a:gd name="adj1" fmla="val 155376"/>
            </a:avLst>
          </a:prstGeom>
          <a:noFill/>
          <a:ln w="19050" cap="flat" cmpd="sng">
            <a:solidFill>
              <a:schemeClr val="dk1"/>
            </a:solidFill>
            <a:prstDash val="lgDash"/>
            <a:round/>
            <a:headEnd type="none" w="med" len="med"/>
            <a:tailEnd type="none" w="med" len="med"/>
          </a:ln>
        </p:spPr>
      </p:cxnSp>
      <p:sp>
        <p:nvSpPr>
          <p:cNvPr id="40" name="Google Shape;40;p4"/>
          <p:cNvSpPr/>
          <p:nvPr/>
        </p:nvSpPr>
        <p:spPr>
          <a:xfrm>
            <a:off x="410375" y="272200"/>
            <a:ext cx="262800" cy="26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4"/>
          <p:cNvGrpSpPr/>
          <p:nvPr/>
        </p:nvGrpSpPr>
        <p:grpSpPr>
          <a:xfrm>
            <a:off x="7841078" y="4291607"/>
            <a:ext cx="443148" cy="443148"/>
            <a:chOff x="2787725" y="238125"/>
            <a:chExt cx="513200" cy="513200"/>
          </a:xfrm>
        </p:grpSpPr>
        <p:sp>
          <p:nvSpPr>
            <p:cNvPr id="42" name="Google Shape;42;p4"/>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4"/>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a:endParaRPr/>
          </a:p>
        </p:txBody>
      </p:sp>
      <p:sp>
        <p:nvSpPr>
          <p:cNvPr id="49" name="Google Shape;49;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a:endParaRPr/>
          </a:p>
        </p:txBody>
      </p:sp>
      <p:sp>
        <p:nvSpPr>
          <p:cNvPr id="50" name="Google Shape;50;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5"/>
          <p:cNvSpPr/>
          <p:nvPr/>
        </p:nvSpPr>
        <p:spPr>
          <a:xfrm>
            <a:off x="0" y="0"/>
            <a:ext cx="594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1003900" y="535000"/>
            <a:ext cx="7425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cxnSp>
        <p:nvCxnSpPr>
          <p:cNvPr id="54" name="Google Shape;54;p5"/>
          <p:cNvCxnSpPr/>
          <p:nvPr/>
        </p:nvCxnSpPr>
        <p:spPr>
          <a:xfrm flipH="1">
            <a:off x="8314875" y="4419600"/>
            <a:ext cx="890100" cy="723900"/>
          </a:xfrm>
          <a:prstGeom prst="bentConnector3">
            <a:avLst>
              <a:gd name="adj1" fmla="val 100163"/>
            </a:avLst>
          </a:prstGeom>
          <a:noFill/>
          <a:ln w="19050" cap="flat" cmpd="sng">
            <a:solidFill>
              <a:schemeClr val="dk1"/>
            </a:solidFill>
            <a:prstDash val="lgDash"/>
            <a:round/>
            <a:headEnd type="none" w="med" len="med"/>
            <a:tailEnd type="none" w="med" len="med"/>
          </a:ln>
        </p:spPr>
      </p:cxnSp>
      <p:sp>
        <p:nvSpPr>
          <p:cNvPr id="55" name="Google Shape;55;p5"/>
          <p:cNvSpPr/>
          <p:nvPr/>
        </p:nvSpPr>
        <p:spPr>
          <a:xfrm>
            <a:off x="7339650" y="4561995"/>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2237725" y="422355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5"/>
          <p:cNvGrpSpPr/>
          <p:nvPr/>
        </p:nvGrpSpPr>
        <p:grpSpPr>
          <a:xfrm>
            <a:off x="965953" y="4368682"/>
            <a:ext cx="443148" cy="443148"/>
            <a:chOff x="2787725" y="238125"/>
            <a:chExt cx="513200" cy="513200"/>
          </a:xfrm>
        </p:grpSpPr>
        <p:sp>
          <p:nvSpPr>
            <p:cNvPr id="58" name="Google Shape;58;p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5"/>
          <p:cNvGrpSpPr/>
          <p:nvPr/>
        </p:nvGrpSpPr>
        <p:grpSpPr>
          <a:xfrm>
            <a:off x="8296403" y="633532"/>
            <a:ext cx="443148" cy="443148"/>
            <a:chOff x="2787725" y="238125"/>
            <a:chExt cx="513200" cy="513200"/>
          </a:xfrm>
        </p:grpSpPr>
        <p:sp>
          <p:nvSpPr>
            <p:cNvPr id="63" name="Google Shape;63;p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 name="Google Shape;67;p5"/>
          <p:cNvCxnSpPr/>
          <p:nvPr/>
        </p:nvCxnSpPr>
        <p:spPr>
          <a:xfrm>
            <a:off x="395888" y="400281"/>
            <a:ext cx="638400" cy="0"/>
          </a:xfrm>
          <a:prstGeom prst="straightConnector1">
            <a:avLst/>
          </a:prstGeom>
          <a:noFill/>
          <a:ln w="19050" cap="flat" cmpd="sng">
            <a:solidFill>
              <a:schemeClr val="dk1"/>
            </a:solidFill>
            <a:prstDash val="lgDash"/>
            <a:round/>
            <a:headEnd type="none" w="med" len="med"/>
            <a:tailEnd type="none" w="med" len="med"/>
          </a:ln>
        </p:spPr>
      </p:cxnSp>
      <p:sp>
        <p:nvSpPr>
          <p:cNvPr id="68" name="Google Shape;68;p5"/>
          <p:cNvSpPr/>
          <p:nvPr/>
        </p:nvSpPr>
        <p:spPr>
          <a:xfrm>
            <a:off x="7766013" y="-40471"/>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1005850" y="535000"/>
            <a:ext cx="74232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71" name="Google Shape;71;p6"/>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7647925" y="-969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6"/>
          <p:cNvCxnSpPr/>
          <p:nvPr/>
        </p:nvCxnSpPr>
        <p:spPr>
          <a:xfrm>
            <a:off x="0" y="4608500"/>
            <a:ext cx="793500" cy="537600"/>
          </a:xfrm>
          <a:prstGeom prst="bentConnector3">
            <a:avLst>
              <a:gd name="adj1" fmla="val 99871"/>
            </a:avLst>
          </a:prstGeom>
          <a:noFill/>
          <a:ln w="19050" cap="flat" cmpd="sng">
            <a:solidFill>
              <a:schemeClr val="dk1"/>
            </a:solidFill>
            <a:prstDash val="lgDash"/>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76" name="Google Shape;76;p7"/>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1003900" y="535000"/>
            <a:ext cx="7425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grpSp>
        <p:nvGrpSpPr>
          <p:cNvPr id="78" name="Google Shape;78;p7"/>
          <p:cNvGrpSpPr/>
          <p:nvPr/>
        </p:nvGrpSpPr>
        <p:grpSpPr>
          <a:xfrm>
            <a:off x="8385928" y="709332"/>
            <a:ext cx="443148" cy="443148"/>
            <a:chOff x="2787725" y="238125"/>
            <a:chExt cx="513200" cy="513200"/>
          </a:xfrm>
        </p:grpSpPr>
        <p:sp>
          <p:nvSpPr>
            <p:cNvPr id="79" name="Google Shape;79;p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910900" y="42361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7750950" y="-969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7"/>
          <p:cNvCxnSpPr/>
          <p:nvPr/>
        </p:nvCxnSpPr>
        <p:spPr>
          <a:xfrm>
            <a:off x="0" y="4807125"/>
            <a:ext cx="1035600" cy="339000"/>
          </a:xfrm>
          <a:prstGeom prst="bentConnector3">
            <a:avLst>
              <a:gd name="adj1" fmla="val 101016"/>
            </a:avLst>
          </a:prstGeom>
          <a:noFill/>
          <a:ln w="19050" cap="flat" cmpd="sng">
            <a:solidFill>
              <a:schemeClr val="dk1"/>
            </a:solidFill>
            <a:prstDash val="lgDash"/>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88" name="Google Shape;88;p8"/>
          <p:cNvSpPr/>
          <p:nvPr/>
        </p:nvSpPr>
        <p:spPr>
          <a:xfrm>
            <a:off x="0" y="0"/>
            <a:ext cx="594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593639" y="785999"/>
            <a:ext cx="1616448" cy="1600201"/>
            <a:chOff x="4885052" y="50999"/>
            <a:chExt cx="1616448" cy="1600201"/>
          </a:xfrm>
        </p:grpSpPr>
        <p:cxnSp>
          <p:nvCxnSpPr>
            <p:cNvPr id="90" name="Google Shape;90;p8"/>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91" name="Google Shape;91;p8"/>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grpSp>
        <p:nvGrpSpPr>
          <p:cNvPr id="92" name="Google Shape;92;p8"/>
          <p:cNvGrpSpPr/>
          <p:nvPr/>
        </p:nvGrpSpPr>
        <p:grpSpPr>
          <a:xfrm>
            <a:off x="4504099" y="467219"/>
            <a:ext cx="655246" cy="637546"/>
            <a:chOff x="1837200" y="1945425"/>
            <a:chExt cx="1622700" cy="1578475"/>
          </a:xfrm>
        </p:grpSpPr>
        <p:sp>
          <p:nvSpPr>
            <p:cNvPr id="93" name="Google Shape;93;p8"/>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8"/>
          <p:cNvGrpSpPr/>
          <p:nvPr/>
        </p:nvGrpSpPr>
        <p:grpSpPr>
          <a:xfrm>
            <a:off x="4774603" y="3971082"/>
            <a:ext cx="443148" cy="443148"/>
            <a:chOff x="2787725" y="238125"/>
            <a:chExt cx="513200" cy="513200"/>
          </a:xfrm>
        </p:grpSpPr>
        <p:sp>
          <p:nvSpPr>
            <p:cNvPr id="100" name="Google Shape;100;p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2095400" y="371835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7927400" y="86842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8"/>
          <p:cNvCxnSpPr/>
          <p:nvPr/>
        </p:nvCxnSpPr>
        <p:spPr>
          <a:xfrm rot="10800000">
            <a:off x="594307" y="4138657"/>
            <a:ext cx="1229400" cy="608100"/>
          </a:xfrm>
          <a:prstGeom prst="bentConnector3">
            <a:avLst>
              <a:gd name="adj1" fmla="val 50000"/>
            </a:avLst>
          </a:prstGeom>
          <a:noFill/>
          <a:ln w="19050" cap="flat" cmpd="sng">
            <a:solidFill>
              <a:schemeClr val="dk1"/>
            </a:solidFill>
            <a:prstDash val="lgDash"/>
            <a:round/>
            <a:headEnd type="none" w="med" len="med"/>
            <a:tailEnd type="none" w="med" len="med"/>
          </a:ln>
        </p:spPr>
      </p:cxnSp>
      <p:sp>
        <p:nvSpPr>
          <p:cNvPr id="107" name="Google Shape;107;p8"/>
          <p:cNvSpPr/>
          <p:nvPr/>
        </p:nvSpPr>
        <p:spPr>
          <a:xfrm>
            <a:off x="8978425" y="155355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493528" y="313432"/>
            <a:ext cx="443148" cy="443148"/>
            <a:chOff x="2787725" y="238125"/>
            <a:chExt cx="513200" cy="513200"/>
          </a:xfrm>
        </p:grpSpPr>
        <p:sp>
          <p:nvSpPr>
            <p:cNvPr id="109" name="Google Shape;109;p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sp>
        <p:nvSpPr>
          <p:cNvPr id="114" name="Google Shape;114;p9"/>
          <p:cNvSpPr txBox="1">
            <a:spLocks noGrp="1"/>
          </p:cNvSpPr>
          <p:nvPr>
            <p:ph type="title"/>
          </p:nvPr>
        </p:nvSpPr>
        <p:spPr>
          <a:xfrm>
            <a:off x="2368400" y="103795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9"/>
          <p:cNvSpPr txBox="1">
            <a:spLocks noGrp="1"/>
          </p:cNvSpPr>
          <p:nvPr>
            <p:ph type="subTitle" idx="1"/>
          </p:nvPr>
        </p:nvSpPr>
        <p:spPr>
          <a:xfrm>
            <a:off x="2368350" y="1879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9"/>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9"/>
          <p:cNvGrpSpPr/>
          <p:nvPr/>
        </p:nvGrpSpPr>
        <p:grpSpPr>
          <a:xfrm>
            <a:off x="8167888" y="372808"/>
            <a:ext cx="1116400" cy="1104975"/>
            <a:chOff x="7023100" y="1097275"/>
            <a:chExt cx="1116400" cy="1104975"/>
          </a:xfrm>
        </p:grpSpPr>
        <p:cxnSp>
          <p:nvCxnSpPr>
            <p:cNvPr id="118" name="Google Shape;118;p9"/>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119" name="Google Shape;119;p9"/>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120" name="Google Shape;120;p9"/>
          <p:cNvSpPr/>
          <p:nvPr/>
        </p:nvSpPr>
        <p:spPr>
          <a:xfrm>
            <a:off x="8576250" y="28689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9"/>
          <p:cNvCxnSpPr/>
          <p:nvPr/>
        </p:nvCxnSpPr>
        <p:spPr>
          <a:xfrm>
            <a:off x="-12" y="4821875"/>
            <a:ext cx="1996500" cy="1021200"/>
          </a:xfrm>
          <a:prstGeom prst="bentConnector3">
            <a:avLst>
              <a:gd name="adj1" fmla="val 155376"/>
            </a:avLst>
          </a:prstGeom>
          <a:noFill/>
          <a:ln w="19050" cap="flat" cmpd="sng">
            <a:solidFill>
              <a:schemeClr val="dk1"/>
            </a:solidFill>
            <a:prstDash val="lgDash"/>
            <a:round/>
            <a:headEnd type="none" w="med" len="med"/>
            <a:tailEnd type="none" w="med" len="med"/>
          </a:ln>
        </p:spPr>
      </p:cxnSp>
      <p:sp>
        <p:nvSpPr>
          <p:cNvPr id="122" name="Google Shape;122;p9"/>
          <p:cNvSpPr/>
          <p:nvPr/>
        </p:nvSpPr>
        <p:spPr>
          <a:xfrm>
            <a:off x="410375" y="272200"/>
            <a:ext cx="262800" cy="26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9"/>
          <p:cNvGrpSpPr/>
          <p:nvPr/>
        </p:nvGrpSpPr>
        <p:grpSpPr>
          <a:xfrm>
            <a:off x="7841078" y="4291607"/>
            <a:ext cx="443148" cy="443148"/>
            <a:chOff x="2787725" y="238125"/>
            <a:chExt cx="513200" cy="513200"/>
          </a:xfrm>
        </p:grpSpPr>
        <p:sp>
          <p:nvSpPr>
            <p:cNvPr id="124" name="Google Shape;124;p9"/>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9"/>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10"/>
          <p:cNvSpPr/>
          <p:nvPr/>
        </p:nvSpPr>
        <p:spPr>
          <a:xfrm>
            <a:off x="0" y="0"/>
            <a:ext cx="594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0"/>
          <p:cNvGrpSpPr/>
          <p:nvPr/>
        </p:nvGrpSpPr>
        <p:grpSpPr>
          <a:xfrm rot="5400000">
            <a:off x="7416677" y="3527718"/>
            <a:ext cx="1086253" cy="1075335"/>
            <a:chOff x="4885052" y="50999"/>
            <a:chExt cx="1616448" cy="1600201"/>
          </a:xfrm>
        </p:grpSpPr>
        <p:cxnSp>
          <p:nvCxnSpPr>
            <p:cNvPr id="133" name="Google Shape;133;p10"/>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134" name="Google Shape;134;p10"/>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sp>
        <p:nvSpPr>
          <p:cNvPr id="135" name="Google Shape;135;p10"/>
          <p:cNvSpPr/>
          <p:nvPr/>
        </p:nvSpPr>
        <p:spPr>
          <a:xfrm>
            <a:off x="1448125" y="3865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10"/>
          <p:cNvGrpSpPr/>
          <p:nvPr/>
        </p:nvGrpSpPr>
        <p:grpSpPr>
          <a:xfrm>
            <a:off x="533153" y="857757"/>
            <a:ext cx="443148" cy="443148"/>
            <a:chOff x="2787725" y="238125"/>
            <a:chExt cx="513200" cy="513200"/>
          </a:xfrm>
        </p:grpSpPr>
        <p:sp>
          <p:nvSpPr>
            <p:cNvPr id="137" name="Google Shape;137;p10"/>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sp>
        <p:nvSpPr>
          <p:cNvPr id="142" name="Google Shape;14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Font typeface="Antonio"/>
              <a:buNone/>
              <a:defRPr sz="9600">
                <a:highlight>
                  <a:schemeClr val="accent3"/>
                </a:highlight>
                <a:latin typeface="Antonio"/>
                <a:ea typeface="Antonio"/>
                <a:cs typeface="Antonio"/>
                <a:sym typeface="Antonio"/>
              </a:defRPr>
            </a:lvl1pPr>
            <a:lvl2pPr lvl="1" algn="ctr">
              <a:spcBef>
                <a:spcPts val="0"/>
              </a:spcBef>
              <a:spcAft>
                <a:spcPts val="0"/>
              </a:spcAft>
              <a:buSzPts val="9600"/>
              <a:buFont typeface="Antonio"/>
              <a:buNone/>
              <a:defRPr sz="9600">
                <a:highlight>
                  <a:schemeClr val="accent3"/>
                </a:highlight>
                <a:latin typeface="Antonio"/>
                <a:ea typeface="Antonio"/>
                <a:cs typeface="Antonio"/>
                <a:sym typeface="Antonio"/>
              </a:defRPr>
            </a:lvl2pPr>
            <a:lvl3pPr lvl="2" algn="ctr">
              <a:spcBef>
                <a:spcPts val="0"/>
              </a:spcBef>
              <a:spcAft>
                <a:spcPts val="0"/>
              </a:spcAft>
              <a:buSzPts val="9600"/>
              <a:buFont typeface="Antonio"/>
              <a:buNone/>
              <a:defRPr sz="9600">
                <a:highlight>
                  <a:schemeClr val="accent3"/>
                </a:highlight>
                <a:latin typeface="Antonio"/>
                <a:ea typeface="Antonio"/>
                <a:cs typeface="Antonio"/>
                <a:sym typeface="Antonio"/>
              </a:defRPr>
            </a:lvl3pPr>
            <a:lvl4pPr lvl="3" algn="ctr">
              <a:spcBef>
                <a:spcPts val="0"/>
              </a:spcBef>
              <a:spcAft>
                <a:spcPts val="0"/>
              </a:spcAft>
              <a:buSzPts val="9600"/>
              <a:buFont typeface="Antonio"/>
              <a:buNone/>
              <a:defRPr sz="9600">
                <a:highlight>
                  <a:schemeClr val="accent3"/>
                </a:highlight>
                <a:latin typeface="Antonio"/>
                <a:ea typeface="Antonio"/>
                <a:cs typeface="Antonio"/>
                <a:sym typeface="Antonio"/>
              </a:defRPr>
            </a:lvl4pPr>
            <a:lvl5pPr lvl="4" algn="ctr">
              <a:spcBef>
                <a:spcPts val="0"/>
              </a:spcBef>
              <a:spcAft>
                <a:spcPts val="0"/>
              </a:spcAft>
              <a:buSzPts val="9600"/>
              <a:buFont typeface="Antonio"/>
              <a:buNone/>
              <a:defRPr sz="9600">
                <a:highlight>
                  <a:schemeClr val="accent3"/>
                </a:highlight>
                <a:latin typeface="Antonio"/>
                <a:ea typeface="Antonio"/>
                <a:cs typeface="Antonio"/>
                <a:sym typeface="Antonio"/>
              </a:defRPr>
            </a:lvl5pPr>
            <a:lvl6pPr lvl="5" algn="ctr">
              <a:spcBef>
                <a:spcPts val="0"/>
              </a:spcBef>
              <a:spcAft>
                <a:spcPts val="0"/>
              </a:spcAft>
              <a:buSzPts val="9600"/>
              <a:buFont typeface="Antonio"/>
              <a:buNone/>
              <a:defRPr sz="9600">
                <a:highlight>
                  <a:schemeClr val="accent3"/>
                </a:highlight>
                <a:latin typeface="Antonio"/>
                <a:ea typeface="Antonio"/>
                <a:cs typeface="Antonio"/>
                <a:sym typeface="Antonio"/>
              </a:defRPr>
            </a:lvl6pPr>
            <a:lvl7pPr lvl="6" algn="ctr">
              <a:spcBef>
                <a:spcPts val="0"/>
              </a:spcBef>
              <a:spcAft>
                <a:spcPts val="0"/>
              </a:spcAft>
              <a:buSzPts val="9600"/>
              <a:buFont typeface="Antonio"/>
              <a:buNone/>
              <a:defRPr sz="9600">
                <a:highlight>
                  <a:schemeClr val="accent3"/>
                </a:highlight>
                <a:latin typeface="Antonio"/>
                <a:ea typeface="Antonio"/>
                <a:cs typeface="Antonio"/>
                <a:sym typeface="Antonio"/>
              </a:defRPr>
            </a:lvl7pPr>
            <a:lvl8pPr lvl="7" algn="ctr">
              <a:spcBef>
                <a:spcPts val="0"/>
              </a:spcBef>
              <a:spcAft>
                <a:spcPts val="0"/>
              </a:spcAft>
              <a:buSzPts val="9600"/>
              <a:buFont typeface="Antonio"/>
              <a:buNone/>
              <a:defRPr sz="9600">
                <a:highlight>
                  <a:schemeClr val="accent3"/>
                </a:highlight>
                <a:latin typeface="Antonio"/>
                <a:ea typeface="Antonio"/>
                <a:cs typeface="Antonio"/>
                <a:sym typeface="Antonio"/>
              </a:defRPr>
            </a:lvl8pPr>
            <a:lvl9pPr lvl="8" algn="ctr">
              <a:spcBef>
                <a:spcPts val="0"/>
              </a:spcBef>
              <a:spcAft>
                <a:spcPts val="0"/>
              </a:spcAft>
              <a:buSzPts val="9600"/>
              <a:buFont typeface="Antonio"/>
              <a:buNone/>
              <a:defRPr sz="9600">
                <a:highlight>
                  <a:schemeClr val="accent3"/>
                </a:highlight>
                <a:latin typeface="Antonio"/>
                <a:ea typeface="Antonio"/>
                <a:cs typeface="Antonio"/>
                <a:sym typeface="Antonio"/>
              </a:defRPr>
            </a:lvl9pPr>
          </a:lstStyle>
          <a:p>
            <a:r>
              <a:t>xx%</a:t>
            </a:r>
          </a:p>
        </p:txBody>
      </p:sp>
      <p:sp>
        <p:nvSpPr>
          <p:cNvPr id="143" name="Google Shape;143;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4" name="Google Shape;144;p11"/>
          <p:cNvSpPr/>
          <p:nvPr/>
        </p:nvSpPr>
        <p:spPr>
          <a:xfrm>
            <a:off x="0" y="0"/>
            <a:ext cx="594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1"/>
          <p:cNvGrpSpPr/>
          <p:nvPr/>
        </p:nvGrpSpPr>
        <p:grpSpPr>
          <a:xfrm>
            <a:off x="493528" y="4386932"/>
            <a:ext cx="443148" cy="443148"/>
            <a:chOff x="2787725" y="238125"/>
            <a:chExt cx="513200" cy="513200"/>
          </a:xfrm>
        </p:grpSpPr>
        <p:sp>
          <p:nvSpPr>
            <p:cNvPr id="146" name="Google Shape;146;p1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1"/>
          <p:cNvSpPr/>
          <p:nvPr/>
        </p:nvSpPr>
        <p:spPr>
          <a:xfrm>
            <a:off x="1326050" y="6470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11"/>
          <p:cNvCxnSpPr/>
          <p:nvPr/>
        </p:nvCxnSpPr>
        <p:spPr>
          <a:xfrm>
            <a:off x="6080700" y="0"/>
            <a:ext cx="3063300" cy="327600"/>
          </a:xfrm>
          <a:prstGeom prst="bentConnector3">
            <a:avLst>
              <a:gd name="adj1" fmla="val -221"/>
            </a:avLst>
          </a:prstGeom>
          <a:noFill/>
          <a:ln w="19050" cap="flat" cmpd="sng">
            <a:solidFill>
              <a:schemeClr val="dk1"/>
            </a:solidFill>
            <a:prstDash val="lgDash"/>
            <a:round/>
            <a:headEnd type="none" w="med" len="med"/>
            <a:tailEnd type="none" w="med" len="med"/>
          </a:ln>
        </p:spPr>
      </p:cxnSp>
      <p:grpSp>
        <p:nvGrpSpPr>
          <p:cNvPr id="152" name="Google Shape;152;p11"/>
          <p:cNvGrpSpPr/>
          <p:nvPr/>
        </p:nvGrpSpPr>
        <p:grpSpPr>
          <a:xfrm>
            <a:off x="7680887" y="3640944"/>
            <a:ext cx="655246" cy="637546"/>
            <a:chOff x="1837200" y="1945425"/>
            <a:chExt cx="1622700" cy="1578475"/>
          </a:xfrm>
        </p:grpSpPr>
        <p:sp>
          <p:nvSpPr>
            <p:cNvPr id="153" name="Google Shape;153;p11"/>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rot="-5400000">
            <a:off x="1523950" y="587208"/>
            <a:ext cx="1116400" cy="1104975"/>
            <a:chOff x="7023100" y="1097275"/>
            <a:chExt cx="1116400" cy="1104975"/>
          </a:xfrm>
        </p:grpSpPr>
        <p:cxnSp>
          <p:nvCxnSpPr>
            <p:cNvPr id="160" name="Google Shape;160;p11"/>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161" name="Google Shape;161;p11"/>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162" name="Google Shape;162;p11"/>
          <p:cNvSpPr/>
          <p:nvPr/>
        </p:nvSpPr>
        <p:spPr>
          <a:xfrm>
            <a:off x="1900900" y="41524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1"/>
          <p:cNvGrpSpPr/>
          <p:nvPr/>
        </p:nvGrpSpPr>
        <p:grpSpPr>
          <a:xfrm>
            <a:off x="7052953" y="968257"/>
            <a:ext cx="443148" cy="443148"/>
            <a:chOff x="2787725" y="238125"/>
            <a:chExt cx="513200" cy="513200"/>
          </a:xfrm>
        </p:grpSpPr>
        <p:sp>
          <p:nvSpPr>
            <p:cNvPr id="164" name="Google Shape;164;p1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11"/>
          <p:cNvSpPr/>
          <p:nvPr/>
        </p:nvSpPr>
        <p:spPr>
          <a:xfrm>
            <a:off x="6538025" y="42785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36125" y="16402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3900" y="535000"/>
            <a:ext cx="74250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1003900" y="1175200"/>
            <a:ext cx="7425000" cy="3433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marL="914400" lvl="1"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marL="1371600" lvl="2"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marL="1828800" lvl="3"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marL="2286000" lvl="4"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marL="2743200" lvl="5"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marL="3200400" lvl="6"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marL="3657600" lvl="7"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marL="4114800" lvl="8"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6"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slide" Target="slide7.xm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10.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slide" Target="slide21.xml"/><Relationship Id="rId5" Type="http://schemas.openxmlformats.org/officeDocument/2006/relationships/slide" Target="slide17.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slide" Target="slide22.xml"/><Relationship Id="rId5" Type="http://schemas.openxmlformats.org/officeDocument/2006/relationships/slide" Target="slide18.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 Target="slide7.xml"/><Relationship Id="rId7"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5.xml"/><Relationship Id="rId4" Type="http://schemas.openxmlformats.org/officeDocument/2006/relationships/slide" Target="slide11.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11.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slide" Target="slide21.xml"/><Relationship Id="rId5" Type="http://schemas.openxmlformats.org/officeDocument/2006/relationships/slide" Target="slide17.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7.xml"/><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slide" Target="slide22.xml"/><Relationship Id="rId5" Type="http://schemas.openxmlformats.org/officeDocument/2006/relationships/slide" Target="slide18.xml"/><Relationship Id="rId4" Type="http://schemas.openxmlformats.org/officeDocument/2006/relationships/slide" Target="slide11.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7.xml"/><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1.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7.xml"/><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0.xml"/><Relationship Id="rId4" Type="http://schemas.openxmlformats.org/officeDocument/2006/relationships/slide" Target="slide11.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7.xml"/><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 Target="slide7.xml"/><Relationship Id="rId7"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s>
</file>

<file path=ppt/slides/_rels/slide25.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slide" Target="slide7.xml"/><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3.xml"/><Relationship Id="rId4" Type="http://schemas.openxmlformats.org/officeDocument/2006/relationships/slide" Target="slide11.xml"/></Relationships>
</file>

<file path=ppt/slides/_rels/slide2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3.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3.xml"/><Relationship Id="rId4" Type="http://schemas.openxmlformats.org/officeDocument/2006/relationships/slide" Target="slide11.xml"/></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3.xml"/><Relationship Id="rId4" Type="http://schemas.openxmlformats.org/officeDocument/2006/relationships/slide" Target="slide11.xml"/></Relationships>
</file>

<file path=ppt/slides/_rels/slide29.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3.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10.xml"/></Relationships>
</file>

<file path=ppt/slides/_rels/slide30.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slide" Target="slide7.xml"/><Relationship Id="rId7"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3.xml"/><Relationship Id="rId10" Type="http://schemas.openxmlformats.org/officeDocument/2006/relationships/image" Target="../media/image37.jpeg"/><Relationship Id="rId4" Type="http://schemas.openxmlformats.org/officeDocument/2006/relationships/slide" Target="slide11.xml"/><Relationship Id="rId9" Type="http://schemas.openxmlformats.org/officeDocument/2006/relationships/image" Target="../media/image36.jpeg"/></Relationships>
</file>

<file path=ppt/slides/_rels/slide31.xml.rels><?xml version="1.0" encoding="UTF-8" standalone="yes"?>
<Relationships xmlns="http://schemas.openxmlformats.org/package/2006/relationships"><Relationship Id="rId3" Type="http://schemas.openxmlformats.org/officeDocument/2006/relationships/hyperlink" Target="https://cran.r-project.org/web/packages/recosystem/vignettes/introduction.html" TargetMode="External"/><Relationship Id="rId7" Type="http://schemas.openxmlformats.org/officeDocument/2006/relationships/hyperlink" Target="https://rstudio-pubs-static.s3.amazonaws.com/558509_39f03d893ae44ceb94ed858d139b8741.html#fnref8" TargetMode="External"/><Relationship Id="rId2" Type="http://schemas.openxmlformats.org/officeDocument/2006/relationships/hyperlink" Target="https://rafalab.github.io/dsbook" TargetMode="External"/><Relationship Id="rId1" Type="http://schemas.openxmlformats.org/officeDocument/2006/relationships/slideLayout" Target="../slideLayouts/slideLayout4.xml"/><Relationship Id="rId6" Type="http://schemas.openxmlformats.org/officeDocument/2006/relationships/hyperlink" Target="https://www.csie.ntu.edu.tw/~cjlin/libmf/" TargetMode="External"/><Relationship Id="rId5" Type="http://schemas.openxmlformats.org/officeDocument/2006/relationships/hyperlink" Target="https://towardsdatascience.com/how-to-select-the-right-evaluation-metric-for-machine-learning-models-part-1-regrression-metrics-3606e25beae0" TargetMode="External"/><Relationship Id="rId4" Type="http://schemas.openxmlformats.org/officeDocument/2006/relationships/hyperlink" Target="https://github.com/mhahsler/recommendationlab"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kshitjain20bce1818/FDA-J-COMP" TargetMode="External"/><Relationship Id="rId7" Type="http://schemas.openxmlformats.org/officeDocument/2006/relationships/slide" Target="slide20.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slide" Target="slide16.xml"/><Relationship Id="rId5" Type="http://schemas.openxmlformats.org/officeDocument/2006/relationships/slide" Target="slide10.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10.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10.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shivamb/netflix-shows" TargetMode="External"/><Relationship Id="rId7" Type="http://schemas.openxmlformats.org/officeDocument/2006/relationships/slide" Target="slide20.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slide" Target="slide16.xml"/><Relationship Id="rId5" Type="http://schemas.openxmlformats.org/officeDocument/2006/relationships/slide" Target="slide10.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hyperlink" Target="https://netflixprize.com/index.html" TargetMode="External"/><Relationship Id="rId2" Type="http://schemas.openxmlformats.org/officeDocument/2006/relationships/hyperlink" Target="https://datajobs.com/data-science-repo/Recommender-Systems-%5bNetflix%5d.pdf" TargetMode="Externa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07"/>
        <p:cNvGrpSpPr/>
        <p:nvPr/>
      </p:nvGrpSpPr>
      <p:grpSpPr>
        <a:xfrm>
          <a:off x="0" y="0"/>
          <a:ext cx="0" cy="0"/>
          <a:chOff x="0" y="0"/>
          <a:chExt cx="0" cy="0"/>
        </a:xfrm>
      </p:grpSpPr>
      <p:sp>
        <p:nvSpPr>
          <p:cNvPr id="308" name="Google Shape;308;p27"/>
          <p:cNvSpPr txBox="1">
            <a:spLocks noGrp="1"/>
          </p:cNvSpPr>
          <p:nvPr>
            <p:ph type="ctrTitle"/>
          </p:nvPr>
        </p:nvSpPr>
        <p:spPr>
          <a:xfrm>
            <a:off x="594300" y="863219"/>
            <a:ext cx="5696226" cy="1477324"/>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3200" b="1" cap="all" dirty="0">
                <a:solidFill>
                  <a:srgbClr val="002060"/>
                </a:solidFill>
                <a:highlight>
                  <a:srgbClr val="00FFFF"/>
                </a:highlight>
                <a:latin typeface="Univers"/>
              </a:rPr>
              <a:t>DATA VISUALIZATION</a:t>
            </a:r>
            <a:r>
              <a:rPr lang="en-US" sz="3200" cap="all" dirty="0">
                <a:solidFill>
                  <a:srgbClr val="002060"/>
                </a:solidFill>
                <a:highlight>
                  <a:srgbClr val="00FFFF"/>
                </a:highlight>
                <a:latin typeface="Univers"/>
              </a:rPr>
              <a:t>  </a:t>
            </a:r>
            <a:r>
              <a:rPr lang="en-US" sz="2800" cap="all" dirty="0">
                <a:solidFill>
                  <a:srgbClr val="002060"/>
                </a:solidFill>
                <a:highlight>
                  <a:srgbClr val="00FFFF"/>
                </a:highlight>
                <a:latin typeface="Univers"/>
              </a:rPr>
              <a:t> </a:t>
            </a:r>
            <a:br>
              <a:rPr lang="en-US" sz="2800" dirty="0">
                <a:highlight>
                  <a:srgbClr val="00FFFF"/>
                </a:highlight>
                <a:latin typeface="Univers"/>
              </a:rPr>
            </a:br>
            <a:r>
              <a:rPr lang="en-US" sz="2800" cap="all" dirty="0">
                <a:solidFill>
                  <a:srgbClr val="002060"/>
                </a:solidFill>
                <a:highlight>
                  <a:srgbClr val="00FFFF"/>
                </a:highlight>
                <a:latin typeface="Univers"/>
              </a:rPr>
              <a:t> </a:t>
            </a:r>
            <a:r>
              <a:rPr lang="en-US" sz="2800" b="1" u="sng" cap="all" dirty="0">
                <a:solidFill>
                  <a:srgbClr val="002060"/>
                </a:solidFill>
                <a:highlight>
                  <a:srgbClr val="00FFFF"/>
                </a:highlight>
                <a:latin typeface="Univers"/>
              </a:rPr>
              <a:t>REVIEW -3</a:t>
            </a:r>
            <a:endParaRPr lang="en-US" sz="3200" dirty="0">
              <a:solidFill>
                <a:schemeClr val="accent1"/>
              </a:solidFill>
              <a:highlight>
                <a:srgbClr val="00FFFF"/>
              </a:highlight>
            </a:endParaRPr>
          </a:p>
        </p:txBody>
      </p:sp>
      <p:grpSp>
        <p:nvGrpSpPr>
          <p:cNvPr id="310" name="Google Shape;310;p27"/>
          <p:cNvGrpSpPr/>
          <p:nvPr/>
        </p:nvGrpSpPr>
        <p:grpSpPr>
          <a:xfrm>
            <a:off x="1395476" y="352382"/>
            <a:ext cx="655246" cy="637546"/>
            <a:chOff x="1837200" y="1945425"/>
            <a:chExt cx="1622700" cy="1578475"/>
          </a:xfrm>
        </p:grpSpPr>
        <p:sp>
          <p:nvSpPr>
            <p:cNvPr id="311" name="Google Shape;311;p27"/>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7"/>
          <p:cNvGrpSpPr/>
          <p:nvPr/>
        </p:nvGrpSpPr>
        <p:grpSpPr>
          <a:xfrm>
            <a:off x="5608320" y="3640950"/>
            <a:ext cx="682206" cy="443155"/>
            <a:chOff x="2787725" y="238125"/>
            <a:chExt cx="513200" cy="513200"/>
          </a:xfrm>
        </p:grpSpPr>
        <p:sp>
          <p:nvSpPr>
            <p:cNvPr id="318" name="Google Shape;318;p2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27"/>
          <p:cNvSpPr/>
          <p:nvPr/>
        </p:nvSpPr>
        <p:spPr>
          <a:xfrm>
            <a:off x="3325429" y="95206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27"/>
          <p:cNvGrpSpPr/>
          <p:nvPr/>
        </p:nvGrpSpPr>
        <p:grpSpPr>
          <a:xfrm>
            <a:off x="4259688" y="535008"/>
            <a:ext cx="1116400" cy="1104975"/>
            <a:chOff x="7023100" y="1097275"/>
            <a:chExt cx="1116400" cy="1104975"/>
          </a:xfrm>
        </p:grpSpPr>
        <p:cxnSp>
          <p:nvCxnSpPr>
            <p:cNvPr id="324" name="Google Shape;324;p27"/>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325" name="Google Shape;325;p27"/>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326" name="Google Shape;326;p27"/>
          <p:cNvSpPr/>
          <p:nvPr/>
        </p:nvSpPr>
        <p:spPr>
          <a:xfrm>
            <a:off x="7522800" y="38433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4403575" y="442665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 name="Google Shape;328;p27"/>
          <p:cNvCxnSpPr/>
          <p:nvPr/>
        </p:nvCxnSpPr>
        <p:spPr>
          <a:xfrm>
            <a:off x="1019888" y="4280281"/>
            <a:ext cx="893700" cy="0"/>
          </a:xfrm>
          <a:prstGeom prst="straightConnector1">
            <a:avLst/>
          </a:prstGeom>
          <a:noFill/>
          <a:ln w="19050" cap="flat" cmpd="sng">
            <a:solidFill>
              <a:schemeClr val="dk1"/>
            </a:solidFill>
            <a:prstDash val="lgDash"/>
            <a:round/>
            <a:headEnd type="none" w="med" len="med"/>
            <a:tailEnd type="none" w="med" len="med"/>
          </a:ln>
        </p:spPr>
      </p:cxnSp>
      <p:sp>
        <p:nvSpPr>
          <p:cNvPr id="329" name="Google Shape;329;p2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330" name="Google Shape;330;p2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331" name="Google Shape;331;p2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332" name="Google Shape;332;p2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grpSp>
        <p:nvGrpSpPr>
          <p:cNvPr id="333" name="Google Shape;333;p27"/>
          <p:cNvGrpSpPr/>
          <p:nvPr/>
        </p:nvGrpSpPr>
        <p:grpSpPr>
          <a:xfrm>
            <a:off x="6933171" y="863218"/>
            <a:ext cx="1710158" cy="1416323"/>
            <a:chOff x="6841808" y="689283"/>
            <a:chExt cx="1710158" cy="1626172"/>
          </a:xfrm>
        </p:grpSpPr>
        <p:sp>
          <p:nvSpPr>
            <p:cNvPr id="334" name="Google Shape;334;p27"/>
            <p:cNvSpPr/>
            <p:nvPr/>
          </p:nvSpPr>
          <p:spPr>
            <a:xfrm>
              <a:off x="8129116" y="727889"/>
              <a:ext cx="422851" cy="382309"/>
            </a:xfrm>
            <a:custGeom>
              <a:avLst/>
              <a:gdLst/>
              <a:ahLst/>
              <a:cxnLst/>
              <a:rect l="l" t="t" r="r" b="b"/>
              <a:pathLst>
                <a:path w="10503" h="9496" extrusionOk="0">
                  <a:moveTo>
                    <a:pt x="5251" y="0"/>
                  </a:moveTo>
                  <a:cubicBezTo>
                    <a:pt x="3991" y="0"/>
                    <a:pt x="2735" y="499"/>
                    <a:pt x="1801" y="1487"/>
                  </a:cubicBezTo>
                  <a:cubicBezTo>
                    <a:pt x="0" y="3391"/>
                    <a:pt x="84" y="6395"/>
                    <a:pt x="1990" y="8196"/>
                  </a:cubicBezTo>
                  <a:cubicBezTo>
                    <a:pt x="2907" y="9065"/>
                    <a:pt x="4079" y="9495"/>
                    <a:pt x="5249" y="9495"/>
                  </a:cubicBezTo>
                  <a:cubicBezTo>
                    <a:pt x="6509" y="9495"/>
                    <a:pt x="7765" y="8997"/>
                    <a:pt x="8699" y="8010"/>
                  </a:cubicBezTo>
                  <a:cubicBezTo>
                    <a:pt x="10503" y="6103"/>
                    <a:pt x="10416" y="3099"/>
                    <a:pt x="8513" y="1298"/>
                  </a:cubicBezTo>
                  <a:cubicBezTo>
                    <a:pt x="7594" y="431"/>
                    <a:pt x="6422" y="0"/>
                    <a:pt x="5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6841808" y="945533"/>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7886430" y="1933146"/>
              <a:ext cx="422851" cy="382309"/>
            </a:xfrm>
            <a:custGeom>
              <a:avLst/>
              <a:gdLst/>
              <a:ahLst/>
              <a:cxnLst/>
              <a:rect l="l" t="t" r="r" b="b"/>
              <a:pathLst>
                <a:path w="10503" h="9496" extrusionOk="0">
                  <a:moveTo>
                    <a:pt x="5254" y="1"/>
                  </a:moveTo>
                  <a:cubicBezTo>
                    <a:pt x="3994" y="1"/>
                    <a:pt x="2737" y="499"/>
                    <a:pt x="1804" y="1487"/>
                  </a:cubicBezTo>
                  <a:cubicBezTo>
                    <a:pt x="0" y="3391"/>
                    <a:pt x="86" y="6395"/>
                    <a:pt x="1990" y="8199"/>
                  </a:cubicBezTo>
                  <a:cubicBezTo>
                    <a:pt x="2908" y="9066"/>
                    <a:pt x="4080" y="9496"/>
                    <a:pt x="5250" y="9496"/>
                  </a:cubicBezTo>
                  <a:cubicBezTo>
                    <a:pt x="6510" y="9496"/>
                    <a:pt x="7768" y="8997"/>
                    <a:pt x="8702" y="8010"/>
                  </a:cubicBezTo>
                  <a:cubicBezTo>
                    <a:pt x="10503" y="6104"/>
                    <a:pt x="10419" y="3099"/>
                    <a:pt x="8513" y="1298"/>
                  </a:cubicBezTo>
                  <a:cubicBezTo>
                    <a:pt x="7596" y="431"/>
                    <a:pt x="6424" y="1"/>
                    <a:pt x="5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7030788" y="906119"/>
              <a:ext cx="1323024" cy="1232600"/>
            </a:xfrm>
            <a:custGeom>
              <a:avLst/>
              <a:gdLst/>
              <a:ahLst/>
              <a:cxnLst/>
              <a:rect l="l" t="t" r="r" b="b"/>
              <a:pathLst>
                <a:path w="32862" h="30616" extrusionOk="0">
                  <a:moveTo>
                    <a:pt x="32200" y="640"/>
                  </a:moveTo>
                  <a:lnTo>
                    <a:pt x="26186" y="29599"/>
                  </a:lnTo>
                  <a:lnTo>
                    <a:pt x="1115" y="5895"/>
                  </a:lnTo>
                  <a:lnTo>
                    <a:pt x="32200" y="640"/>
                  </a:lnTo>
                  <a:close/>
                  <a:moveTo>
                    <a:pt x="32862" y="1"/>
                  </a:moveTo>
                  <a:lnTo>
                    <a:pt x="1" y="5559"/>
                  </a:lnTo>
                  <a:lnTo>
                    <a:pt x="26506" y="30616"/>
                  </a:lnTo>
                  <a:lnTo>
                    <a:pt x="32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7586263" y="6892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7376700" y="174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8445250" y="14680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Logo&#10;&#10;Description automatically generated">
            <a:extLst>
              <a:ext uri="{FF2B5EF4-FFF2-40B4-BE49-F238E27FC236}">
                <a16:creationId xmlns:a16="http://schemas.microsoft.com/office/drawing/2014/main" id="{9690F307-DC47-4872-B06B-4875687D14A5}"/>
              </a:ext>
            </a:extLst>
          </p:cNvPr>
          <p:cNvPicPr>
            <a:picLocks noGrp="1" noChangeAspect="1"/>
          </p:cNvPicPr>
          <p:nvPr/>
        </p:nvPicPr>
        <p:blipFill>
          <a:blip r:embed="rId7"/>
          <a:stretch>
            <a:fillRect/>
          </a:stretch>
        </p:blipFill>
        <p:spPr>
          <a:xfrm>
            <a:off x="6549176" y="16735"/>
            <a:ext cx="2485096" cy="654508"/>
          </a:xfrm>
          <a:prstGeom prst="rect">
            <a:avLst/>
          </a:prstGeom>
        </p:spPr>
      </p:pic>
      <p:sp>
        <p:nvSpPr>
          <p:cNvPr id="4" name="TextBox 3">
            <a:extLst>
              <a:ext uri="{FF2B5EF4-FFF2-40B4-BE49-F238E27FC236}">
                <a16:creationId xmlns:a16="http://schemas.microsoft.com/office/drawing/2014/main" id="{DC46758F-0B6D-E420-03BD-51776B47FAF4}"/>
              </a:ext>
            </a:extLst>
          </p:cNvPr>
          <p:cNvSpPr txBox="1"/>
          <p:nvPr/>
        </p:nvSpPr>
        <p:spPr>
          <a:xfrm>
            <a:off x="828421" y="3011424"/>
            <a:ext cx="7149371" cy="1438086"/>
          </a:xfrm>
          <a:prstGeom prst="rect">
            <a:avLst/>
          </a:prstGeom>
          <a:noFill/>
        </p:spPr>
        <p:txBody>
          <a:bodyPr wrap="square" rtlCol="0">
            <a:spAutoFit/>
          </a:bodyPr>
          <a:lstStyle/>
          <a:p>
            <a:pPr marL="886460">
              <a:lnSpc>
                <a:spcPct val="107000"/>
              </a:lnSpc>
              <a:spcBef>
                <a:spcPts val="1350"/>
              </a:spcBef>
              <a:spcAft>
                <a:spcPts val="800"/>
              </a:spcAft>
              <a:tabLst>
                <a:tab pos="2630170" algn="l"/>
              </a:tabLst>
            </a:pP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Team</a:t>
            </a:r>
            <a:r>
              <a:rPr lang="en-IN" sz="1600" b="1" spc="-5"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 </a:t>
            </a: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Members:	</a:t>
            </a:r>
            <a:r>
              <a:rPr lang="en-IN" sz="1600" b="1" dirty="0">
                <a:solidFill>
                  <a:schemeClr val="accent2"/>
                </a:solidFill>
                <a:highlight>
                  <a:srgbClr val="00FFFF"/>
                </a:highlight>
                <a:latin typeface="Calibri" panose="020F0502020204030204" pitchFamily="34" charset="0"/>
                <a:ea typeface="Calibri" panose="020F0502020204030204" pitchFamily="34" charset="0"/>
                <a:cs typeface="Cordia New" panose="020B0304020202020204" pitchFamily="34" charset="-34"/>
              </a:rPr>
              <a:t>SAURISH SHARMA</a:t>
            </a:r>
            <a:r>
              <a:rPr lang="en-IN" sz="1600" b="1" spc="5"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 </a:t>
            </a: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(20BCE1370)</a:t>
            </a:r>
            <a:endParaRPr lang="en-IN" sz="1600" dirty="0">
              <a:solidFill>
                <a:schemeClr val="accent2"/>
              </a:solidFill>
              <a:effectLst/>
              <a:highlight>
                <a:srgbClr val="00FFFF"/>
              </a:highlight>
              <a:latin typeface="Times New Roman" panose="02020603050405020304" pitchFamily="18" charset="0"/>
              <a:ea typeface="Times New Roman" panose="02020603050405020304" pitchFamily="18" charset="0"/>
            </a:endParaRPr>
          </a:p>
          <a:p>
            <a:pPr marL="2620645" marR="399415">
              <a:lnSpc>
                <a:spcPct val="191000"/>
              </a:lnSpc>
              <a:spcAft>
                <a:spcPts val="800"/>
              </a:spcAft>
            </a:pPr>
            <a:r>
              <a:rPr lang="en-IN" sz="1600" b="1" dirty="0">
                <a:solidFill>
                  <a:schemeClr val="accent2"/>
                </a:solidFill>
                <a:highlight>
                  <a:srgbClr val="00FFFF"/>
                </a:highlight>
                <a:latin typeface="Calibri" panose="020F0502020204030204" pitchFamily="34" charset="0"/>
                <a:ea typeface="Calibri" panose="020F0502020204030204" pitchFamily="34" charset="0"/>
                <a:cs typeface="Cordia New" panose="020B0304020202020204" pitchFamily="34" charset="-34"/>
              </a:rPr>
              <a:t>RITIK SINGH</a:t>
            </a: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 (20BCE1384) </a:t>
            </a:r>
            <a:endParaRPr lang="en-IN" sz="1600"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endParaRPr>
          </a:p>
          <a:p>
            <a:pPr marL="2620645" marR="399415">
              <a:lnSpc>
                <a:spcPct val="191000"/>
              </a:lnSpc>
              <a:spcAft>
                <a:spcPts val="800"/>
              </a:spcAft>
            </a:pP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AKASH RAJ BEHERA (20BCE1829)</a:t>
            </a:r>
            <a:endParaRPr lang="en-IN" sz="1600"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endParaRPr>
          </a:p>
        </p:txBody>
      </p:sp>
      <p:sp>
        <p:nvSpPr>
          <p:cNvPr id="5" name="TextBox 4">
            <a:extLst>
              <a:ext uri="{FF2B5EF4-FFF2-40B4-BE49-F238E27FC236}">
                <a16:creationId xmlns:a16="http://schemas.microsoft.com/office/drawing/2014/main" id="{96609A1A-3FB1-A98B-2C32-EC9148B1EB48}"/>
              </a:ext>
            </a:extLst>
          </p:cNvPr>
          <p:cNvSpPr txBox="1"/>
          <p:nvPr/>
        </p:nvSpPr>
        <p:spPr>
          <a:xfrm>
            <a:off x="2775239" y="2340543"/>
            <a:ext cx="3773938" cy="307777"/>
          </a:xfrm>
          <a:prstGeom prst="rect">
            <a:avLst/>
          </a:prstGeom>
          <a:noFill/>
        </p:spPr>
        <p:txBody>
          <a:bodyPr wrap="square" rtlCol="0">
            <a:spAutoFit/>
          </a:bodyPr>
          <a:lstStyle/>
          <a:p>
            <a:pPr marL="0" indent="0">
              <a:buNone/>
            </a:pPr>
            <a:r>
              <a:rPr lang="en-IN" sz="1400" b="1" cap="all" dirty="0">
                <a:solidFill>
                  <a:schemeClr val="bg1"/>
                </a:solidFill>
                <a:latin typeface="+mj-lt"/>
                <a:ea typeface="+mj-ea"/>
                <a:cs typeface="+mj-cs"/>
              </a:rPr>
              <a:t>Streaming Content Dashboard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MODULES</a:t>
            </a:r>
            <a:br>
              <a:rPr lang="en-IN" dirty="0">
                <a:highlight>
                  <a:srgbClr val="008080"/>
                </a:highlight>
              </a:rPr>
            </a:b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3" name="TextBox 2">
            <a:extLst>
              <a:ext uri="{FF2B5EF4-FFF2-40B4-BE49-F238E27FC236}">
                <a16:creationId xmlns:a16="http://schemas.microsoft.com/office/drawing/2014/main" id="{5839E286-DE51-424A-F5A1-C054ABFC8EF3}"/>
              </a:ext>
            </a:extLst>
          </p:cNvPr>
          <p:cNvSpPr txBox="1"/>
          <p:nvPr/>
        </p:nvSpPr>
        <p:spPr>
          <a:xfrm>
            <a:off x="816864" y="1173400"/>
            <a:ext cx="8132064" cy="3260636"/>
          </a:xfrm>
          <a:prstGeom prst="rect">
            <a:avLst/>
          </a:prstGeom>
          <a:noFill/>
        </p:spPr>
        <p:txBody>
          <a:bodyPr wrap="square" rtlCol="0">
            <a:spAutoFit/>
          </a:bodyPr>
          <a:lstStyle/>
          <a:p>
            <a:pPr marL="742950" lvl="1" indent="-285750">
              <a:buSzPts val="1200"/>
              <a:buFont typeface="Times New Roman" panose="02020603050405020304" pitchFamily="18" charset="0"/>
              <a:buAutoNum type="arabicPeriod"/>
              <a:tabLst>
                <a:tab pos="977900" algn="l"/>
                <a:tab pos="978535" algn="l"/>
              </a:tabLst>
            </a:pPr>
            <a:r>
              <a:rPr lang="en-US" sz="1200" b="1" dirty="0">
                <a:solidFill>
                  <a:schemeClr val="tx1"/>
                </a:solidFill>
                <a:effectLst/>
                <a:latin typeface="Times New Roman" panose="02020603050405020304" pitchFamily="18" charset="0"/>
                <a:ea typeface="Times New Roman" panose="02020603050405020304" pitchFamily="18" charset="0"/>
              </a:rPr>
              <a:t>Module</a:t>
            </a:r>
            <a:r>
              <a:rPr lang="en-US" sz="1200" b="1" spc="-2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1:</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data</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cleaning</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and dataset</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analysis</a:t>
            </a:r>
            <a:endParaRPr lang="en-IN" sz="1200" b="1" dirty="0">
              <a:solidFill>
                <a:schemeClr val="tx1"/>
              </a:solidFill>
              <a:effectLst/>
              <a:latin typeface="Times New Roman" panose="02020603050405020304" pitchFamily="18" charset="0"/>
              <a:ea typeface="Times New Roman" panose="02020603050405020304" pitchFamily="18" charset="0"/>
            </a:endParaRPr>
          </a:p>
          <a:p>
            <a:pPr>
              <a:spcBef>
                <a:spcPts val="15"/>
              </a:spcBef>
            </a:pPr>
            <a:r>
              <a:rPr lang="en-US" sz="1550" b="1"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521335" marR="866140" algn="just">
              <a:lnSpc>
                <a:spcPct val="113000"/>
              </a:lnSpc>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After</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Importing</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6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set,</a:t>
            </a:r>
            <a:r>
              <a:rPr lang="en-US" sz="1200" spc="6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we</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need</a:t>
            </a:r>
            <a:r>
              <a:rPr lang="en-US" sz="1200" spc="6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clean</a:t>
            </a:r>
            <a:r>
              <a:rPr lang="en-US" sz="1200" spc="6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it</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analyze</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what</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we</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were</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able</a:t>
            </a:r>
            <a:r>
              <a:rPr lang="en-US" sz="1200" spc="-29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collect.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After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this we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can</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easily</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plan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which</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parameters to visualize.</a:t>
            </a:r>
            <a:endParaRPr lang="en-IN" sz="1200" dirty="0">
              <a:solidFill>
                <a:schemeClr val="tx1"/>
              </a:solidFill>
              <a:effectLst/>
              <a:latin typeface="Times New Roman" panose="02020603050405020304" pitchFamily="18" charset="0"/>
              <a:ea typeface="Times New Roman" panose="02020603050405020304" pitchFamily="18" charset="0"/>
            </a:endParaRPr>
          </a:p>
          <a:p>
            <a:pPr>
              <a:spcBef>
                <a:spcPts val="50"/>
              </a:spcBef>
            </a:pPr>
            <a:r>
              <a:rPr lang="en-US" sz="1350"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742950" marR="858520" lvl="1" indent="-285750">
              <a:lnSpc>
                <a:spcPct val="113000"/>
              </a:lnSpc>
              <a:spcAft>
                <a:spcPts val="0"/>
              </a:spcAft>
              <a:buSzPts val="1200"/>
              <a:buFont typeface="Times New Roman" panose="02020603050405020304" pitchFamily="18" charset="0"/>
              <a:buAutoNum type="arabicPeriod"/>
              <a:tabLst>
                <a:tab pos="977900" algn="l"/>
                <a:tab pos="978535" algn="l"/>
              </a:tabLst>
            </a:pPr>
            <a:r>
              <a:rPr lang="en-US" sz="1200" b="1" dirty="0">
                <a:solidFill>
                  <a:schemeClr val="tx1"/>
                </a:solidFill>
                <a:effectLst/>
                <a:latin typeface="Times New Roman" panose="02020603050405020304" pitchFamily="18" charset="0"/>
                <a:ea typeface="Times New Roman" panose="02020603050405020304" pitchFamily="18" charset="0"/>
              </a:rPr>
              <a:t>Module</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2:</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Doing</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Data</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Analysis</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(FDA)</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to</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find</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patterns/trends</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and</a:t>
            </a:r>
            <a:r>
              <a:rPr lang="en-US" sz="1200" b="1" spc="-28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visualize</a:t>
            </a:r>
            <a:r>
              <a:rPr lang="en-US" sz="1200" b="1" spc="-1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it (Python).</a:t>
            </a:r>
            <a:endParaRPr lang="en-IN" sz="1200" b="1" dirty="0">
              <a:solidFill>
                <a:schemeClr val="tx1"/>
              </a:solidFill>
              <a:effectLst/>
              <a:latin typeface="Times New Roman" panose="02020603050405020304" pitchFamily="18" charset="0"/>
              <a:ea typeface="Times New Roman" panose="02020603050405020304" pitchFamily="18" charset="0"/>
            </a:endParaRPr>
          </a:p>
          <a:p>
            <a:r>
              <a:rPr lang="en-US" sz="1400" b="1"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521335" marR="869315" algn="just">
              <a:lnSpc>
                <a:spcPct val="115000"/>
              </a:lnSpc>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attributes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from</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obtained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set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are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compared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with</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each</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other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find</a:t>
            </a:r>
            <a:r>
              <a:rPr lang="en-US" sz="1200" spc="-28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correlations and dependencies and then these are visualized using different types of</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graphs.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We</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can use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these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graphs to</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visualize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common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trends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dataset.</a:t>
            </a:r>
            <a:endParaRPr lang="en-IN" sz="1200" dirty="0">
              <a:solidFill>
                <a:schemeClr val="tx1"/>
              </a:solidFill>
              <a:effectLst/>
              <a:latin typeface="Times New Roman" panose="02020603050405020304" pitchFamily="18" charset="0"/>
              <a:ea typeface="Times New Roman" panose="02020603050405020304" pitchFamily="18" charset="0"/>
            </a:endParaRPr>
          </a:p>
          <a:p>
            <a:pPr>
              <a:spcBef>
                <a:spcPts val="10"/>
              </a:spcBef>
            </a:pPr>
            <a:r>
              <a:rPr lang="en-US" sz="1350"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742950" lvl="1" indent="-285750">
              <a:buSzPts val="1200"/>
              <a:buFont typeface="Times New Roman" panose="02020603050405020304" pitchFamily="18" charset="0"/>
              <a:buAutoNum type="arabicPeriod"/>
              <a:tabLst>
                <a:tab pos="977900" algn="l"/>
                <a:tab pos="978535" algn="l"/>
              </a:tabLst>
            </a:pPr>
            <a:r>
              <a:rPr lang="en-US" sz="1200" b="1" dirty="0">
                <a:solidFill>
                  <a:schemeClr val="tx1"/>
                </a:solidFill>
                <a:effectLst/>
                <a:latin typeface="Times New Roman" panose="02020603050405020304" pitchFamily="18" charset="0"/>
                <a:ea typeface="Times New Roman" panose="02020603050405020304" pitchFamily="18" charset="0"/>
              </a:rPr>
              <a:t>Module</a:t>
            </a:r>
            <a:r>
              <a:rPr lang="en-US" sz="1200" b="1" spc="-2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3:</a:t>
            </a:r>
            <a:r>
              <a:rPr lang="en-US" sz="1200" b="1" spc="-1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Creating</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Dashboard</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and</a:t>
            </a:r>
            <a:r>
              <a:rPr lang="en-US" sz="1200" b="1" spc="-30" dirty="0">
                <a:solidFill>
                  <a:schemeClr val="tx1"/>
                </a:solidFill>
                <a:effectLst/>
                <a:latin typeface="Times New Roman" panose="02020603050405020304" pitchFamily="18" charset="0"/>
                <a:ea typeface="Times New Roman" panose="02020603050405020304" pitchFamily="18" charset="0"/>
              </a:rPr>
              <a:t> </a:t>
            </a:r>
            <a:r>
              <a:rPr lang="en-US" sz="1200" b="1" dirty="0" err="1">
                <a:solidFill>
                  <a:schemeClr val="tx1"/>
                </a:solidFill>
                <a:effectLst/>
                <a:latin typeface="Times New Roman" panose="02020603050405020304" pitchFamily="18" charset="0"/>
                <a:ea typeface="Times New Roman" panose="02020603050405020304" pitchFamily="18" charset="0"/>
              </a:rPr>
              <a:t>Vizes</a:t>
            </a:r>
            <a:r>
              <a:rPr lang="en-US" sz="1200" b="1" dirty="0">
                <a:solidFill>
                  <a:schemeClr val="tx1"/>
                </a:solidFill>
                <a:effectLst/>
                <a:latin typeface="Times New Roman" panose="02020603050405020304" pitchFamily="18" charset="0"/>
                <a:ea typeface="Times New Roman" panose="02020603050405020304" pitchFamily="18" charset="0"/>
              </a:rPr>
              <a:t> in</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Tableau</a:t>
            </a:r>
            <a:endParaRPr lang="en-IN" sz="1200" b="1" dirty="0">
              <a:solidFill>
                <a:schemeClr val="tx1"/>
              </a:solidFill>
              <a:effectLst/>
              <a:latin typeface="Times New Roman" panose="02020603050405020304" pitchFamily="18" charset="0"/>
              <a:ea typeface="Times New Roman" panose="02020603050405020304" pitchFamily="18" charset="0"/>
            </a:endParaRPr>
          </a:p>
          <a:p>
            <a:pPr marL="521335" marR="863600" algn="just">
              <a:lnSpc>
                <a:spcPct val="115000"/>
              </a:lnSpc>
              <a:spcBef>
                <a:spcPts val="400"/>
              </a:spcBef>
              <a:spcAft>
                <a:spcPts val="0"/>
              </a:spcAft>
            </a:pPr>
            <a:br>
              <a:rPr lang="en-US" sz="1100" dirty="0">
                <a:solidFill>
                  <a:schemeClr val="tx1"/>
                </a:solidFill>
                <a:effectLst/>
                <a:latin typeface="Times New Roman" panose="02020603050405020304" pitchFamily="18" charset="0"/>
                <a:ea typeface="Times New Roman" panose="02020603050405020304" pitchFamily="18" charset="0"/>
              </a:rPr>
            </a:br>
            <a:r>
              <a:rPr lang="en-US" sz="1200" dirty="0">
                <a:solidFill>
                  <a:schemeClr val="tx1"/>
                </a:solidFill>
                <a:effectLst/>
                <a:latin typeface="Times New Roman" panose="02020603050405020304" pitchFamily="18" charset="0"/>
                <a:ea typeface="Times New Roman" panose="02020603050405020304" pitchFamily="18" charset="0"/>
              </a:rPr>
              <a:t>We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use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Tableau</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further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Visualize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Dataset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create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interactive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Dashboards. We found Tableau to be an incredibly versatile and powerful tool for this</a:t>
            </a:r>
            <a:r>
              <a:rPr lang="en-US" sz="1200" spc="-28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purpose.</a:t>
            </a:r>
            <a:endParaRPr lang="en-IN" sz="12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537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8"/>
          <p:cNvSpPr txBox="1">
            <a:spLocks noGrp="1"/>
          </p:cNvSpPr>
          <p:nvPr>
            <p:ph type="title"/>
          </p:nvPr>
        </p:nvSpPr>
        <p:spPr>
          <a:xfrm>
            <a:off x="1005850" y="291084"/>
            <a:ext cx="7423200" cy="8823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MODULES</a:t>
            </a:r>
            <a:br>
              <a:rPr lang="en-IN" dirty="0">
                <a:highlight>
                  <a:srgbClr val="008080"/>
                </a:highlight>
              </a:rPr>
            </a:b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7" name="TextBox 6">
            <a:extLst>
              <a:ext uri="{FF2B5EF4-FFF2-40B4-BE49-F238E27FC236}">
                <a16:creationId xmlns:a16="http://schemas.microsoft.com/office/drawing/2014/main" id="{60F5D41D-B3A0-A7F2-9D35-D3F2DDE7BFCC}"/>
              </a:ext>
            </a:extLst>
          </p:cNvPr>
          <p:cNvSpPr txBox="1"/>
          <p:nvPr/>
        </p:nvSpPr>
        <p:spPr>
          <a:xfrm>
            <a:off x="719328" y="1426464"/>
            <a:ext cx="8241792" cy="3425952"/>
          </a:xfrm>
          <a:prstGeom prst="rect">
            <a:avLst/>
          </a:prstGeom>
          <a:noFill/>
        </p:spPr>
        <p:txBody>
          <a:bodyPr wrap="square" rtlCol="0">
            <a:spAutoFit/>
          </a:bodyPr>
          <a:lstStyle/>
          <a:p>
            <a:endParaRPr lang="en-IN" dirty="0"/>
          </a:p>
        </p:txBody>
      </p:sp>
      <p:sp>
        <p:nvSpPr>
          <p:cNvPr id="8" name="Rectangle 8">
            <a:extLst>
              <a:ext uri="{FF2B5EF4-FFF2-40B4-BE49-F238E27FC236}">
                <a16:creationId xmlns:a16="http://schemas.microsoft.com/office/drawing/2014/main" id="{72409312-9038-4304-CF43-CD32F07AE445}"/>
              </a:ext>
            </a:extLst>
          </p:cNvPr>
          <p:cNvSpPr>
            <a:spLocks noChangeArrowheads="1"/>
          </p:cNvSpPr>
          <p:nvPr/>
        </p:nvSpPr>
        <p:spPr bwMode="auto">
          <a:xfrm>
            <a:off x="-475487" y="960693"/>
            <a:ext cx="940534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7592"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1722438"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722438"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722438"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722438"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722438"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722438"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722438"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722438"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a:buClrTx/>
            </a:pPr>
            <a:r>
              <a:rPr kumimoji="0" lang="en-US" altLang="en-US" sz="1200" b="1" i="0" u="none" strike="noStrike" cap="none" normalizeH="0" baseline="0" dirty="0">
                <a:ln>
                  <a:noFill/>
                </a:ln>
                <a:effectLst/>
                <a:latin typeface="Arial" panose="020B0604020202020204" pitchFamily="34" charset="0"/>
                <a:ea typeface="Times New Roman" panose="02020603050405020304" pitchFamily="18" charset="0"/>
              </a:rPr>
              <a:t>Module 4: Clustering and Recommendation Engine</a:t>
            </a: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We will use K-Means clustering to cluster similar data. We then append the cluster id generated to the combined dataset to facilitate the recommendation engine</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1" i="0" u="none" strike="noStrike" cap="none" normalizeH="0" baseline="0" dirty="0">
                <a:ln>
                  <a:noFill/>
                </a:ln>
                <a:effectLst/>
                <a:latin typeface="Arial" panose="020B0604020202020204" pitchFamily="34" charset="0"/>
                <a:ea typeface="Times New Roman" panose="02020603050405020304" pitchFamily="18" charset="0"/>
              </a:rPr>
              <a:t>K-means</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K-means algorithm is an iterative algorithm that tries to partition the dataset into </a:t>
            </a:r>
            <a:r>
              <a:rPr kumimoji="0" lang="en-US" altLang="en-US" sz="1200" b="0" i="1" u="none" strike="noStrike" cap="none" normalizeH="0" baseline="0" dirty="0">
                <a:ln>
                  <a:noFill/>
                </a:ln>
                <a:effectLst/>
                <a:latin typeface="Arial" panose="020B0604020202020204" pitchFamily="34" charset="0"/>
                <a:ea typeface="Times New Roman" panose="02020603050405020304" pitchFamily="18" charset="0"/>
              </a:rPr>
              <a:t>K </a:t>
            </a: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pre-defined distinct non-overlapping subgroups (clusters) where each data point belongs to only one group. It tries to make the intra-cluster data points as similar as possible while also keeping the clusters as different (far) as possible.</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The way </a:t>
            </a:r>
            <a:r>
              <a:rPr kumimoji="0" lang="en-US" altLang="en-US" sz="1200" b="0" i="0" u="none" strike="noStrike" cap="none" normalizeH="0" baseline="0" dirty="0" err="1">
                <a:ln>
                  <a:noFill/>
                </a:ln>
                <a:effectLst/>
                <a:latin typeface="Arial" panose="020B0604020202020204" pitchFamily="34" charset="0"/>
                <a:ea typeface="Times New Roman" panose="02020603050405020304" pitchFamily="18" charset="0"/>
              </a:rPr>
              <a:t>kmeans</a:t>
            </a: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 algorithm works is as follows:</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Specify number of clusters </a:t>
            </a:r>
            <a:r>
              <a:rPr kumimoji="0" lang="en-US" altLang="en-US" sz="1200" b="0" i="1" u="none" strike="noStrike" cap="none" normalizeH="0" baseline="0" dirty="0">
                <a:ln>
                  <a:noFill/>
                </a:ln>
                <a:effectLst/>
                <a:latin typeface="Arial" panose="020B0604020202020204" pitchFamily="34" charset="0"/>
                <a:ea typeface="Times New Roman" panose="02020603050405020304" pitchFamily="18" charset="0"/>
              </a:rPr>
              <a:t>K</a:t>
            </a: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Initialize centroids by first shuffling the dataset and then randomly selecting </a:t>
            </a:r>
            <a:r>
              <a:rPr kumimoji="0" lang="en-US" altLang="en-US" sz="1200" b="0" i="1" u="none" strike="noStrike" cap="none" normalizeH="0" baseline="0" dirty="0">
                <a:ln>
                  <a:noFill/>
                </a:ln>
                <a:effectLst/>
                <a:latin typeface="Arial" panose="020B0604020202020204" pitchFamily="34" charset="0"/>
                <a:ea typeface="Times New Roman" panose="02020603050405020304" pitchFamily="18" charset="0"/>
              </a:rPr>
              <a:t>K </a:t>
            </a: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data points for the centroids without replacement.</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Keep iterating until there is no change to the centroids.</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Compute the sum of the squared distance between data points and all centroids.</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Assign each data point to the closest cluster (centroid).</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Compute the centroids for the clusters by taking the average of the all- data points that belong to each cluster.</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The objective function is:</a:t>
            </a: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effectLst/>
              <a:latin typeface="Arial" panose="020B0604020202020204" pitchFamily="34" charset="0"/>
            </a:endParaRPr>
          </a:p>
        </p:txBody>
      </p:sp>
      <p:sp>
        <p:nvSpPr>
          <p:cNvPr id="9" name="Rectangle 9">
            <a:extLst>
              <a:ext uri="{FF2B5EF4-FFF2-40B4-BE49-F238E27FC236}">
                <a16:creationId xmlns:a16="http://schemas.microsoft.com/office/drawing/2014/main" id="{430B4777-4F3D-7861-DFBA-97161F2154F7}"/>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image3.jpeg">
            <a:extLst>
              <a:ext uri="{FF2B5EF4-FFF2-40B4-BE49-F238E27FC236}">
                <a16:creationId xmlns:a16="http://schemas.microsoft.com/office/drawing/2014/main" id="{08B2508A-2BBF-B335-8384-9B6E700186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369" y="4199851"/>
            <a:ext cx="1973262" cy="48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97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8"/>
          <p:cNvSpPr txBox="1">
            <a:spLocks noGrp="1"/>
          </p:cNvSpPr>
          <p:nvPr>
            <p:ph type="title"/>
          </p:nvPr>
        </p:nvSpPr>
        <p:spPr>
          <a:xfrm>
            <a:off x="1005850" y="291084"/>
            <a:ext cx="7423200" cy="882316"/>
          </a:xfrm>
          <a:prstGeom prst="rect">
            <a:avLst/>
          </a:prstGeom>
        </p:spPr>
        <p:txBody>
          <a:bodyPr spcFirstLastPara="1" wrap="square" lIns="91425" tIns="91425" rIns="91425" bIns="91425" anchor="t" anchorCtr="0">
            <a:noAutofit/>
          </a:bodyPr>
          <a:lstStyle/>
          <a:p>
            <a:r>
              <a:rPr lang="en-US" sz="3200" b="1" dirty="0">
                <a:solidFill>
                  <a:schemeClr val="tx1"/>
                </a:solidFill>
                <a:effectLst/>
                <a:highlight>
                  <a:srgbClr val="008080"/>
                </a:highlight>
                <a:latin typeface="Times New Roman" panose="02020603050405020304" pitchFamily="18" charset="0"/>
                <a:ea typeface="Times New Roman" panose="02020603050405020304" pitchFamily="18" charset="0"/>
              </a:rPr>
              <a:t>Recommendation</a:t>
            </a:r>
            <a:r>
              <a:rPr lang="en-US" sz="3200" b="1" spc="-10" dirty="0">
                <a:solidFill>
                  <a:schemeClr val="tx1"/>
                </a:solidFill>
                <a:effectLst/>
                <a:highlight>
                  <a:srgbClr val="008080"/>
                </a:highlight>
                <a:latin typeface="Times New Roman" panose="02020603050405020304" pitchFamily="18" charset="0"/>
                <a:ea typeface="Times New Roman" panose="02020603050405020304" pitchFamily="18" charset="0"/>
              </a:rPr>
              <a:t> </a:t>
            </a:r>
            <a:r>
              <a:rPr lang="en-US" sz="3200" b="1" dirty="0">
                <a:solidFill>
                  <a:schemeClr val="tx1"/>
                </a:solidFill>
                <a:effectLst/>
                <a:highlight>
                  <a:srgbClr val="008080"/>
                </a:highlight>
                <a:latin typeface="Times New Roman" panose="02020603050405020304" pitchFamily="18" charset="0"/>
                <a:ea typeface="Times New Roman" panose="02020603050405020304" pitchFamily="18" charset="0"/>
              </a:rPr>
              <a:t>Engine</a:t>
            </a:r>
            <a:br>
              <a:rPr lang="en-IN" sz="3200" dirty="0">
                <a:solidFill>
                  <a:schemeClr val="tx1"/>
                </a:solidFill>
                <a:effectLst/>
                <a:latin typeface="Times New Roman" panose="02020603050405020304" pitchFamily="18" charset="0"/>
                <a:ea typeface="Times New Roman" panose="02020603050405020304" pitchFamily="18" charset="0"/>
              </a:rPr>
            </a:br>
            <a:br>
              <a:rPr lang="en-IN" dirty="0">
                <a:highlight>
                  <a:srgbClr val="008080"/>
                </a:highlight>
              </a:rPr>
            </a:b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7" name="TextBox 6">
            <a:extLst>
              <a:ext uri="{FF2B5EF4-FFF2-40B4-BE49-F238E27FC236}">
                <a16:creationId xmlns:a16="http://schemas.microsoft.com/office/drawing/2014/main" id="{60F5D41D-B3A0-A7F2-9D35-D3F2DDE7BFCC}"/>
              </a:ext>
            </a:extLst>
          </p:cNvPr>
          <p:cNvSpPr txBox="1"/>
          <p:nvPr/>
        </p:nvSpPr>
        <p:spPr>
          <a:xfrm>
            <a:off x="594300" y="914403"/>
            <a:ext cx="8366820" cy="3121367"/>
          </a:xfrm>
          <a:prstGeom prst="rect">
            <a:avLst/>
          </a:prstGeom>
          <a:noFill/>
        </p:spPr>
        <p:txBody>
          <a:bodyPr wrap="square" rtlCol="0">
            <a:spAutoFit/>
          </a:bodyPr>
          <a:lstStyle/>
          <a:p>
            <a:pPr>
              <a:spcBef>
                <a:spcPts val="15"/>
              </a:spcBef>
            </a:pPr>
            <a:r>
              <a:rPr lang="en-US" sz="1800" b="1"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978535" marR="866140" algn="just">
              <a:lnSpc>
                <a:spcPct val="115000"/>
              </a:lnSpc>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The recommendation Engine takes a Movie or Show Title as an input. It then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finds the cluster id of that entry. It uses the cluster id to reduce the search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space.</a:t>
            </a:r>
            <a:endParaRPr lang="en-IN" sz="1800" dirty="0">
              <a:solidFill>
                <a:schemeClr val="tx1"/>
              </a:solidFill>
              <a:effectLst/>
              <a:latin typeface="Times New Roman" panose="02020603050405020304" pitchFamily="18" charset="0"/>
              <a:ea typeface="Times New Roman" panose="02020603050405020304" pitchFamily="18" charset="0"/>
            </a:endParaRPr>
          </a:p>
          <a:p>
            <a:pPr>
              <a:spcBef>
                <a:spcPts val="15"/>
              </a:spcBef>
            </a:pPr>
            <a:r>
              <a:rPr lang="en-US" sz="1800"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978535" marR="869315" algn="just">
              <a:lnSpc>
                <a:spcPct val="115000"/>
              </a:lnSpc>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Now it runs a text similarity check between the description of entered show or</a:t>
            </a:r>
            <a:r>
              <a:rPr lang="en-US" sz="1800" spc="-28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movie</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to find similar content</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from</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that</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cluster.</a:t>
            </a:r>
            <a:endParaRPr lang="en-IN" sz="1800" dirty="0">
              <a:solidFill>
                <a:schemeClr val="tx1"/>
              </a:solidFill>
              <a:effectLst/>
              <a:latin typeface="Times New Roman" panose="02020603050405020304" pitchFamily="18" charset="0"/>
              <a:ea typeface="Times New Roman" panose="02020603050405020304" pitchFamily="18" charset="0"/>
            </a:endParaRPr>
          </a:p>
          <a:p>
            <a:pPr marL="957580" marR="860425" algn="ctr">
              <a:spcBef>
                <a:spcPts val="400"/>
              </a:spcBef>
              <a:spcAft>
                <a:spcPts val="0"/>
              </a:spcAft>
            </a:pPr>
            <a:br>
              <a:rPr lang="en-US"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Times New Roman" panose="02020603050405020304" pitchFamily="18" charset="0"/>
                <a:ea typeface="Times New Roman" panose="02020603050405020304" pitchFamily="18" charset="0"/>
              </a:rPr>
              <a:t>Thus,</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using</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K-Means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Text</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Similarity,</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it</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achieves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fast</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accurate</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results.</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
        <p:nvSpPr>
          <p:cNvPr id="9" name="Rectangle 9">
            <a:extLst>
              <a:ext uri="{FF2B5EF4-FFF2-40B4-BE49-F238E27FC236}">
                <a16:creationId xmlns:a16="http://schemas.microsoft.com/office/drawing/2014/main" id="{430B4777-4F3D-7861-DFBA-97161F2154F7}"/>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34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C5AB-C71F-A09B-5809-33ACD8587C5B}"/>
              </a:ext>
            </a:extLst>
          </p:cNvPr>
          <p:cNvSpPr>
            <a:spLocks noGrp="1"/>
          </p:cNvSpPr>
          <p:nvPr>
            <p:ph type="title"/>
          </p:nvPr>
        </p:nvSpPr>
        <p:spPr>
          <a:xfrm>
            <a:off x="658368" y="256032"/>
            <a:ext cx="7770682" cy="573024"/>
          </a:xfrm>
        </p:spPr>
        <p:txBody>
          <a:bodyPr/>
          <a:lstStyle/>
          <a:p>
            <a:r>
              <a:rPr lang="en-IN" dirty="0">
                <a:highlight>
                  <a:srgbClr val="008080"/>
                </a:highlight>
              </a:rPr>
              <a:t>PERFORMANCE METRICS</a:t>
            </a:r>
          </a:p>
        </p:txBody>
      </p:sp>
      <p:pic>
        <p:nvPicPr>
          <p:cNvPr id="5" name="Picture 4">
            <a:extLst>
              <a:ext uri="{FF2B5EF4-FFF2-40B4-BE49-F238E27FC236}">
                <a16:creationId xmlns:a16="http://schemas.microsoft.com/office/drawing/2014/main" id="{717D685C-E70E-E93E-16E7-D9DF52D4C74C}"/>
              </a:ext>
            </a:extLst>
          </p:cNvPr>
          <p:cNvPicPr>
            <a:picLocks noChangeAspect="1"/>
          </p:cNvPicPr>
          <p:nvPr/>
        </p:nvPicPr>
        <p:blipFill>
          <a:blip r:embed="rId2"/>
          <a:stretch>
            <a:fillRect/>
          </a:stretch>
        </p:blipFill>
        <p:spPr>
          <a:xfrm>
            <a:off x="6057861" y="2367415"/>
            <a:ext cx="3017782" cy="2751058"/>
          </a:xfrm>
          <a:prstGeom prst="rect">
            <a:avLst/>
          </a:prstGeom>
        </p:spPr>
      </p:pic>
      <p:pic>
        <p:nvPicPr>
          <p:cNvPr id="8" name="Picture 7">
            <a:extLst>
              <a:ext uri="{FF2B5EF4-FFF2-40B4-BE49-F238E27FC236}">
                <a16:creationId xmlns:a16="http://schemas.microsoft.com/office/drawing/2014/main" id="{230489F7-E6B8-FA4C-4A1D-AEF8B8A66467}"/>
              </a:ext>
            </a:extLst>
          </p:cNvPr>
          <p:cNvPicPr>
            <a:picLocks noChangeAspect="1"/>
          </p:cNvPicPr>
          <p:nvPr/>
        </p:nvPicPr>
        <p:blipFill>
          <a:blip r:embed="rId3"/>
          <a:stretch>
            <a:fillRect/>
          </a:stretch>
        </p:blipFill>
        <p:spPr>
          <a:xfrm>
            <a:off x="812020" y="2367506"/>
            <a:ext cx="5102090" cy="2726583"/>
          </a:xfrm>
          <a:prstGeom prst="rect">
            <a:avLst/>
          </a:prstGeom>
        </p:spPr>
      </p:pic>
      <p:sp>
        <p:nvSpPr>
          <p:cNvPr id="10" name="TextBox 9">
            <a:extLst>
              <a:ext uri="{FF2B5EF4-FFF2-40B4-BE49-F238E27FC236}">
                <a16:creationId xmlns:a16="http://schemas.microsoft.com/office/drawing/2014/main" id="{E0DDA2FA-7226-6943-D81F-E33BB7BC4C9F}"/>
              </a:ext>
            </a:extLst>
          </p:cNvPr>
          <p:cNvSpPr txBox="1"/>
          <p:nvPr/>
        </p:nvSpPr>
        <p:spPr>
          <a:xfrm>
            <a:off x="658368" y="971574"/>
            <a:ext cx="7473696" cy="1384995"/>
          </a:xfrm>
          <a:prstGeom prst="rect">
            <a:avLst/>
          </a:prstGeom>
          <a:noFill/>
        </p:spPr>
        <p:txBody>
          <a:bodyPr wrap="square" rtlCol="0">
            <a:spAutoFit/>
          </a:bodyPr>
          <a:lstStyle/>
          <a:p>
            <a:r>
              <a:rPr lang="en-US" dirty="0">
                <a:solidFill>
                  <a:schemeClr val="tx1"/>
                </a:solidFill>
              </a:rPr>
              <a:t>According to many researches, we come to know that for evaluating performance of a movie recommendation system only accuracy is not the criteria but we should also consider other important parameters. Recommendation quality is also equally significant metric. Performance Evaluation Metrics can be divided into two parts :</a:t>
            </a:r>
          </a:p>
          <a:p>
            <a:r>
              <a:rPr lang="en-US" dirty="0">
                <a:solidFill>
                  <a:schemeClr val="tx1"/>
                </a:solidFill>
              </a:rPr>
              <a:t>  Evaluation Metrics based on the recommendation algorithm </a:t>
            </a:r>
          </a:p>
          <a:p>
            <a:r>
              <a:rPr lang="en-US" dirty="0">
                <a:solidFill>
                  <a:schemeClr val="tx1"/>
                </a:solidFill>
              </a:rPr>
              <a:t> Evaluation Metrics independent from the recommendation algorithm</a:t>
            </a:r>
            <a:endParaRPr lang="en-IN" dirty="0">
              <a:solidFill>
                <a:schemeClr val="tx1"/>
              </a:solidFill>
            </a:endParaRPr>
          </a:p>
        </p:txBody>
      </p:sp>
    </p:spTree>
    <p:extLst>
      <p:ext uri="{BB962C8B-B14F-4D97-AF65-F5344CB8AC3E}">
        <p14:creationId xmlns:p14="http://schemas.microsoft.com/office/powerpoint/2010/main" val="74635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C5AB-C71F-A09B-5809-33ACD8587C5B}"/>
              </a:ext>
            </a:extLst>
          </p:cNvPr>
          <p:cNvSpPr>
            <a:spLocks noGrp="1"/>
          </p:cNvSpPr>
          <p:nvPr>
            <p:ph type="title"/>
          </p:nvPr>
        </p:nvSpPr>
        <p:spPr>
          <a:xfrm>
            <a:off x="658368" y="256032"/>
            <a:ext cx="7770682" cy="573024"/>
          </a:xfrm>
        </p:spPr>
        <p:txBody>
          <a:bodyPr/>
          <a:lstStyle/>
          <a:p>
            <a:r>
              <a:rPr lang="en-IN" dirty="0">
                <a:highlight>
                  <a:srgbClr val="008080"/>
                </a:highlight>
              </a:rPr>
              <a:t>PERFORMANCE METRICS</a:t>
            </a:r>
          </a:p>
        </p:txBody>
      </p:sp>
      <p:pic>
        <p:nvPicPr>
          <p:cNvPr id="4" name="Picture 3">
            <a:extLst>
              <a:ext uri="{FF2B5EF4-FFF2-40B4-BE49-F238E27FC236}">
                <a16:creationId xmlns:a16="http://schemas.microsoft.com/office/drawing/2014/main" id="{0D4D9CDA-12CC-00CB-A1C1-A63D863C63C5}"/>
              </a:ext>
            </a:extLst>
          </p:cNvPr>
          <p:cNvPicPr>
            <a:picLocks noChangeAspect="1"/>
          </p:cNvPicPr>
          <p:nvPr/>
        </p:nvPicPr>
        <p:blipFill>
          <a:blip r:embed="rId2"/>
          <a:stretch>
            <a:fillRect/>
          </a:stretch>
        </p:blipFill>
        <p:spPr>
          <a:xfrm>
            <a:off x="907255" y="916566"/>
            <a:ext cx="6622354" cy="2773920"/>
          </a:xfrm>
          <a:prstGeom prst="rect">
            <a:avLst/>
          </a:prstGeom>
        </p:spPr>
      </p:pic>
    </p:spTree>
    <p:extLst>
      <p:ext uri="{BB962C8B-B14F-4D97-AF65-F5344CB8AC3E}">
        <p14:creationId xmlns:p14="http://schemas.microsoft.com/office/powerpoint/2010/main" val="192578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05850" y="250672"/>
            <a:ext cx="7423200" cy="6656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351828" y="732057"/>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031875" y="1954695"/>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2" name="TextBox 1">
            <a:extLst>
              <a:ext uri="{FF2B5EF4-FFF2-40B4-BE49-F238E27FC236}">
                <a16:creationId xmlns:a16="http://schemas.microsoft.com/office/drawing/2014/main" id="{1391C3DF-3E2E-A7C2-1DCB-C955E6483CC6}"/>
              </a:ext>
            </a:extLst>
          </p:cNvPr>
          <p:cNvSpPr txBox="1"/>
          <p:nvPr/>
        </p:nvSpPr>
        <p:spPr>
          <a:xfrm>
            <a:off x="592358" y="732057"/>
            <a:ext cx="8297491" cy="1347613"/>
          </a:xfrm>
          <a:prstGeom prst="rect">
            <a:avLst/>
          </a:prstGeom>
          <a:noFill/>
        </p:spPr>
        <p:txBody>
          <a:bodyPr wrap="square" rtlCol="0">
            <a:spAutoFit/>
          </a:bodyPr>
          <a:lstStyle/>
          <a:p>
            <a:pPr marL="457200" lvl="1">
              <a:spcBef>
                <a:spcPts val="5"/>
              </a:spcBef>
              <a:spcAft>
                <a:spcPts val="0"/>
              </a:spcAft>
              <a:tabLst>
                <a:tab pos="292735" algn="l"/>
              </a:tabLst>
            </a:pP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1  First</a:t>
            </a:r>
            <a:r>
              <a:rPr lang="en-US" sz="1200" b="1" spc="-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we</a:t>
            </a:r>
            <a:r>
              <a:rPr lang="en-US" sz="1200" b="1" spc="-1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import</a:t>
            </a:r>
            <a:r>
              <a:rPr lang="en-US" sz="1200" b="1" spc="-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modules</a:t>
            </a:r>
            <a:r>
              <a:rPr lang="en-US" sz="1200" b="1" spc="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and datasets.</a:t>
            </a:r>
            <a:endParaRPr lang="en-IN" sz="1100" dirty="0">
              <a:solidFill>
                <a:schemeClr val="tx1"/>
              </a:solidFill>
              <a:effectLst/>
              <a:uFill>
                <a:solidFill>
                  <a:srgbClr val="000000"/>
                </a:solidFill>
              </a:uFill>
              <a:latin typeface="Times New Roman" panose="02020603050405020304" pitchFamily="18" charset="0"/>
              <a:ea typeface="Times New Roman" panose="02020603050405020304" pitchFamily="18" charset="0"/>
            </a:endParaRPr>
          </a:p>
          <a:p>
            <a:pPr>
              <a:spcBef>
                <a:spcPts val="55"/>
              </a:spcBef>
            </a:pPr>
            <a:r>
              <a:rPr lang="en-US" sz="1100" b="1"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978535">
              <a:spcBef>
                <a:spcPts val="450"/>
              </a:spcBef>
            </a:pPr>
            <a:r>
              <a:rPr lang="en-US" sz="1200" b="1" dirty="0">
                <a:solidFill>
                  <a:schemeClr val="tx1"/>
                </a:solidFill>
                <a:effectLst/>
                <a:latin typeface="Times New Roman" panose="02020603050405020304" pitchFamily="18" charset="0"/>
                <a:ea typeface="Times New Roman" panose="02020603050405020304" pitchFamily="18" charset="0"/>
              </a:rPr>
              <a:t>Importing</a:t>
            </a:r>
            <a:r>
              <a:rPr lang="en-US" sz="1200" b="1" spc="-1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all</a:t>
            </a:r>
            <a:r>
              <a:rPr lang="en-US" sz="1200" b="1" spc="-1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the</a:t>
            </a:r>
            <a:r>
              <a:rPr lang="en-US" sz="1200" b="1" spc="-2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libraries and</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modules</a:t>
            </a:r>
            <a:endParaRPr lang="en-IN" sz="1200" b="1" dirty="0">
              <a:solidFill>
                <a:schemeClr val="tx1"/>
              </a:solidFill>
              <a:effectLst/>
              <a:latin typeface="Times New Roman" panose="02020603050405020304" pitchFamily="18" charset="0"/>
              <a:ea typeface="Times New Roman" panose="02020603050405020304" pitchFamily="18" charset="0"/>
            </a:endParaRPr>
          </a:p>
          <a:p>
            <a:pPr>
              <a:spcBef>
                <a:spcPts val="10"/>
              </a:spcBef>
            </a:pPr>
            <a:r>
              <a:rPr lang="en-US" sz="1550" b="1"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63500" marR="775335">
              <a:lnSpc>
                <a:spcPct val="113000"/>
              </a:lnSpc>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First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import the libraries</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better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analyze the data</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set.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Here matplotlib</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err="1">
                <a:solidFill>
                  <a:schemeClr val="tx1"/>
                </a:solidFill>
                <a:effectLst/>
                <a:latin typeface="Times New Roman" panose="02020603050405020304" pitchFamily="18" charset="0"/>
                <a:ea typeface="Times New Roman" panose="02020603050405020304" pitchFamily="18" charset="0"/>
              </a:rPr>
              <a:t>plotly</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are used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for</a:t>
            </a:r>
            <a:r>
              <a:rPr lang="en-US" sz="1200" spc="-28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visualization</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 word cloud.</a:t>
            </a:r>
            <a:endParaRPr lang="en-IN" sz="1200" dirty="0">
              <a:solidFill>
                <a:schemeClr val="tx1"/>
              </a:solidFill>
              <a:effectLst/>
              <a:latin typeface="Times New Roman" panose="02020603050405020304" pitchFamily="18" charset="0"/>
              <a:ea typeface="Times New Roman" panose="02020603050405020304" pitchFamily="18" charset="0"/>
            </a:endParaRPr>
          </a:p>
        </p:txBody>
      </p:sp>
      <p:pic>
        <p:nvPicPr>
          <p:cNvPr id="3" name="image4.jpeg">
            <a:extLst>
              <a:ext uri="{FF2B5EF4-FFF2-40B4-BE49-F238E27FC236}">
                <a16:creationId xmlns:a16="http://schemas.microsoft.com/office/drawing/2014/main" id="{D31F13DE-C8B4-4E5B-23E8-3D64C7673F03}"/>
              </a:ext>
            </a:extLst>
          </p:cNvPr>
          <p:cNvPicPr>
            <a:picLocks noChangeAspect="1"/>
          </p:cNvPicPr>
          <p:nvPr/>
        </p:nvPicPr>
        <p:blipFill>
          <a:blip r:embed="rId7" cstate="print"/>
          <a:stretch>
            <a:fillRect/>
          </a:stretch>
        </p:blipFill>
        <p:spPr>
          <a:xfrm>
            <a:off x="1299654" y="2001195"/>
            <a:ext cx="5715635" cy="28524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05850" y="250672"/>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351828" y="732057"/>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031875" y="1954695"/>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2" name="TextBox 1">
            <a:extLst>
              <a:ext uri="{FF2B5EF4-FFF2-40B4-BE49-F238E27FC236}">
                <a16:creationId xmlns:a16="http://schemas.microsoft.com/office/drawing/2014/main" id="{1391C3DF-3E2E-A7C2-1DCB-C955E6483CC6}"/>
              </a:ext>
            </a:extLst>
          </p:cNvPr>
          <p:cNvSpPr txBox="1"/>
          <p:nvPr/>
        </p:nvSpPr>
        <p:spPr>
          <a:xfrm>
            <a:off x="592358" y="732057"/>
            <a:ext cx="8297491" cy="276999"/>
          </a:xfrm>
          <a:prstGeom prst="rect">
            <a:avLst/>
          </a:prstGeom>
          <a:noFill/>
        </p:spPr>
        <p:txBody>
          <a:bodyPr wrap="square" rtlCol="0">
            <a:spAutoFit/>
          </a:bodyPr>
          <a:lstStyle/>
          <a:p>
            <a:pPr marL="457200" lvl="1">
              <a:spcBef>
                <a:spcPts val="5"/>
              </a:spcBef>
              <a:spcAft>
                <a:spcPts val="0"/>
              </a:spcAft>
              <a:tabLst>
                <a:tab pos="292735" algn="l"/>
              </a:tabLst>
            </a:pPr>
            <a:r>
              <a:rPr lang="en-IN" sz="1200" dirty="0">
                <a:solidFill>
                  <a:schemeClr val="tx1"/>
                </a:solidFill>
                <a:effectLst/>
                <a:latin typeface="Times New Roman" panose="02020603050405020304" pitchFamily="18" charset="0"/>
                <a:ea typeface="Times New Roman" panose="02020603050405020304" pitchFamily="18" charset="0"/>
              </a:rPr>
              <a:t>2) Dataset Analysis</a:t>
            </a:r>
          </a:p>
        </p:txBody>
      </p:sp>
      <p:grpSp>
        <p:nvGrpSpPr>
          <p:cNvPr id="4" name="Group 2">
            <a:extLst>
              <a:ext uri="{FF2B5EF4-FFF2-40B4-BE49-F238E27FC236}">
                <a16:creationId xmlns:a16="http://schemas.microsoft.com/office/drawing/2014/main" id="{C6658576-1BD1-4A13-6F32-DE82BBF161B8}"/>
              </a:ext>
            </a:extLst>
          </p:cNvPr>
          <p:cNvGrpSpPr>
            <a:grpSpLocks/>
          </p:cNvGrpSpPr>
          <p:nvPr/>
        </p:nvGrpSpPr>
        <p:grpSpPr bwMode="auto">
          <a:xfrm>
            <a:off x="872645" y="1075264"/>
            <a:ext cx="6850597" cy="3336179"/>
            <a:chOff x="1440" y="349"/>
            <a:chExt cx="8254" cy="4878"/>
          </a:xfrm>
        </p:grpSpPr>
        <p:pic>
          <p:nvPicPr>
            <p:cNvPr id="3075" name="Picture 3">
              <a:extLst>
                <a:ext uri="{FF2B5EF4-FFF2-40B4-BE49-F238E27FC236}">
                  <a16:creationId xmlns:a16="http://schemas.microsoft.com/office/drawing/2014/main" id="{DFA91A8F-956F-24EF-C3E6-E60F022F41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373"/>
              <a:ext cx="2213" cy="48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57A718-F24D-2084-C309-F0DCB357BF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3" y="349"/>
              <a:ext cx="3071" cy="4877"/>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E2BB3FE6-A7D8-97C5-A180-E2A895D0AB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4" y="3148"/>
              <a:ext cx="2970" cy="207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44D801B4-FE08-1432-A71A-7F586E216285}"/>
              </a:ext>
            </a:extLst>
          </p:cNvPr>
          <p:cNvSpPr txBox="1"/>
          <p:nvPr/>
        </p:nvSpPr>
        <p:spPr>
          <a:xfrm>
            <a:off x="872645" y="4484491"/>
            <a:ext cx="8105985" cy="560538"/>
          </a:xfrm>
          <a:prstGeom prst="rect">
            <a:avLst/>
          </a:prstGeom>
          <a:noFill/>
        </p:spPr>
        <p:txBody>
          <a:bodyPr wrap="square" rtlCol="0">
            <a:spAutoFit/>
          </a:bodyPr>
          <a:lstStyle/>
          <a:p>
            <a:pPr marL="63500" marR="775335">
              <a:lnSpc>
                <a:spcPct val="113000"/>
              </a:lnSpc>
              <a:spcBef>
                <a:spcPts val="40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Here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can</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see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size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attributes</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dataset.</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All</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data</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is</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correct</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form</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except</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cast</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df2 (Hulu) which</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 float64</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format. We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will</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resolve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that</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processing</a:t>
            </a:r>
            <a:endParaRPr lang="en-IN"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294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51A6E801-0E74-42C3-33B3-E90841F9AA33}"/>
              </a:ext>
            </a:extLst>
          </p:cNvPr>
          <p:cNvSpPr txBox="1"/>
          <p:nvPr/>
        </p:nvSpPr>
        <p:spPr>
          <a:xfrm>
            <a:off x="865632" y="724654"/>
            <a:ext cx="8278368" cy="307777"/>
          </a:xfrm>
          <a:prstGeom prst="rect">
            <a:avLst/>
          </a:prstGeom>
          <a:noFill/>
        </p:spPr>
        <p:txBody>
          <a:bodyPr wrap="square" rtlCol="0">
            <a:spAutoFit/>
          </a:bodyPr>
          <a:lstStyle/>
          <a:p>
            <a:r>
              <a:rPr lang="en-IN" dirty="0">
                <a:solidFill>
                  <a:schemeClr val="tx1"/>
                </a:solidFill>
              </a:rPr>
              <a:t>3)Data Cleaning and Pre-processing</a:t>
            </a:r>
          </a:p>
        </p:txBody>
      </p:sp>
      <p:pic>
        <p:nvPicPr>
          <p:cNvPr id="6" name="image8.jpeg">
            <a:extLst>
              <a:ext uri="{FF2B5EF4-FFF2-40B4-BE49-F238E27FC236}">
                <a16:creationId xmlns:a16="http://schemas.microsoft.com/office/drawing/2014/main" id="{2D440895-2C8E-B0A7-CA3A-4370222668B8}"/>
              </a:ext>
            </a:extLst>
          </p:cNvPr>
          <p:cNvPicPr>
            <a:picLocks noChangeAspect="1"/>
          </p:cNvPicPr>
          <p:nvPr/>
        </p:nvPicPr>
        <p:blipFill>
          <a:blip r:embed="rId7" cstate="print"/>
          <a:stretch>
            <a:fillRect/>
          </a:stretch>
        </p:blipFill>
        <p:spPr>
          <a:xfrm>
            <a:off x="888032" y="1030687"/>
            <a:ext cx="6518275" cy="3190875"/>
          </a:xfrm>
          <a:prstGeom prst="rect">
            <a:avLst/>
          </a:prstGeom>
        </p:spPr>
      </p:pic>
      <p:sp>
        <p:nvSpPr>
          <p:cNvPr id="7" name="TextBox 6">
            <a:extLst>
              <a:ext uri="{FF2B5EF4-FFF2-40B4-BE49-F238E27FC236}">
                <a16:creationId xmlns:a16="http://schemas.microsoft.com/office/drawing/2014/main" id="{737C2FDD-0618-649B-98A1-DD371E0FBE58}"/>
              </a:ext>
            </a:extLst>
          </p:cNvPr>
          <p:cNvSpPr txBox="1"/>
          <p:nvPr/>
        </p:nvSpPr>
        <p:spPr>
          <a:xfrm>
            <a:off x="865632" y="4334380"/>
            <a:ext cx="7571540" cy="560538"/>
          </a:xfrm>
          <a:prstGeom prst="rect">
            <a:avLst/>
          </a:prstGeom>
          <a:noFill/>
        </p:spPr>
        <p:txBody>
          <a:bodyPr wrap="square" rtlCol="0">
            <a:spAutoFit/>
          </a:bodyPr>
          <a:lstStyle/>
          <a:p>
            <a:pPr marL="63500" marR="775335">
              <a:lnSpc>
                <a:spcPct val="113000"/>
              </a:lnSpc>
              <a:spcAft>
                <a:spcPts val="0"/>
              </a:spcAft>
            </a:pPr>
            <a:r>
              <a:rPr lang="en-US" dirty="0">
                <a:solidFill>
                  <a:schemeClr val="tx1"/>
                </a:solidFill>
                <a:effectLst/>
                <a:latin typeface="Times New Roman" panose="02020603050405020304" pitchFamily="18" charset="0"/>
                <a:ea typeface="Times New Roman" panose="02020603050405020304" pitchFamily="18" charset="0"/>
              </a:rPr>
              <a:t>Here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transform</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date_added</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date_released</a:t>
            </a:r>
            <a:r>
              <a:rPr lang="en-US" spc="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fields</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to</a:t>
            </a:r>
            <a:r>
              <a:rPr lang="en-US" spc="10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extract</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years</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from</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it.</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We</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also</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check</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 and remove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Null</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values.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do the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same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 all</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dataset.</a:t>
            </a:r>
            <a:endParaRPr lang="en-IN"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989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7" name="TextBox 6">
            <a:extLst>
              <a:ext uri="{FF2B5EF4-FFF2-40B4-BE49-F238E27FC236}">
                <a16:creationId xmlns:a16="http://schemas.microsoft.com/office/drawing/2014/main" id="{737C2FDD-0618-649B-98A1-DD371E0FBE58}"/>
              </a:ext>
            </a:extLst>
          </p:cNvPr>
          <p:cNvSpPr txBox="1"/>
          <p:nvPr/>
        </p:nvSpPr>
        <p:spPr>
          <a:xfrm>
            <a:off x="865632" y="4334380"/>
            <a:ext cx="7571540" cy="873509"/>
          </a:xfrm>
          <a:prstGeom prst="rect">
            <a:avLst/>
          </a:prstGeom>
          <a:noFill/>
        </p:spPr>
        <p:txBody>
          <a:bodyPr wrap="square" rtlCol="0">
            <a:spAutoFit/>
          </a:bodyPr>
          <a:lstStyle/>
          <a:p>
            <a:pPr marL="63500" marR="775335">
              <a:lnSpc>
                <a:spcPct val="113000"/>
              </a:lnSpc>
            </a:pPr>
            <a:r>
              <a:rPr lang="en-US" sz="1600" dirty="0">
                <a:solidFill>
                  <a:schemeClr val="tx1"/>
                </a:solidFill>
                <a:effectLst/>
                <a:latin typeface="Times New Roman" panose="02020603050405020304" pitchFamily="18" charset="0"/>
                <a:ea typeface="Times New Roman" panose="02020603050405020304" pitchFamily="18" charset="0"/>
              </a:rPr>
              <a:t>Here,</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we</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check</a:t>
            </a:r>
            <a:r>
              <a:rPr lang="en-US" sz="1600" spc="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the</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datasets</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for</a:t>
            </a:r>
            <a:r>
              <a:rPr lang="en-US" sz="1600" spc="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null</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and</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duplicated</a:t>
            </a:r>
            <a:r>
              <a:rPr lang="en-US" sz="1600" spc="10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values</a:t>
            </a:r>
            <a:r>
              <a:rPr lang="en-US" sz="1600" spc="9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as</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well</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as</a:t>
            </a:r>
            <a:r>
              <a:rPr lang="en-US" sz="1600" spc="9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missing</a:t>
            </a:r>
            <a:r>
              <a:rPr lang="en-US" sz="1600" spc="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data.</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We</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also</a:t>
            </a:r>
            <a:r>
              <a:rPr lang="en-US" sz="1600" spc="-2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convert</a:t>
            </a:r>
            <a:r>
              <a:rPr lang="en-US" sz="1600" spc="-1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the</a:t>
            </a:r>
            <a:r>
              <a:rPr lang="en-US" sz="1600" spc="-1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float64 column from</a:t>
            </a:r>
            <a:r>
              <a:rPr lang="en-US" sz="1600" spc="-1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Hulu</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dataset</a:t>
            </a:r>
            <a:r>
              <a:rPr lang="en-US" sz="1600" spc="-1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to String format.</a:t>
            </a:r>
            <a:endParaRPr lang="en-IN" sz="1600" dirty="0">
              <a:solidFill>
                <a:schemeClr val="tx1"/>
              </a:solidFill>
              <a:effectLst/>
              <a:latin typeface="Times New Roman" panose="02020603050405020304" pitchFamily="18" charset="0"/>
              <a:ea typeface="Times New Roman" panose="02020603050405020304" pitchFamily="18" charset="0"/>
            </a:endParaRPr>
          </a:p>
          <a:p>
            <a:pPr marL="63500" marR="775335">
              <a:lnSpc>
                <a:spcPct val="113000"/>
              </a:lnSpc>
              <a:spcAft>
                <a:spcPts val="0"/>
              </a:spcAft>
            </a:pPr>
            <a:endParaRPr lang="en-IN" sz="1200" dirty="0">
              <a:solidFill>
                <a:schemeClr val="tx1"/>
              </a:solidFill>
              <a:effectLst/>
              <a:latin typeface="Times New Roman" panose="02020603050405020304" pitchFamily="18" charset="0"/>
              <a:ea typeface="Times New Roman" panose="02020603050405020304" pitchFamily="18" charset="0"/>
            </a:endParaRPr>
          </a:p>
        </p:txBody>
      </p:sp>
      <p:pic>
        <p:nvPicPr>
          <p:cNvPr id="2" name="image9.jpeg">
            <a:extLst>
              <a:ext uri="{FF2B5EF4-FFF2-40B4-BE49-F238E27FC236}">
                <a16:creationId xmlns:a16="http://schemas.microsoft.com/office/drawing/2014/main" id="{BFA9EF38-F71F-FE52-F9AF-257D76074D83}"/>
              </a:ext>
            </a:extLst>
          </p:cNvPr>
          <p:cNvPicPr>
            <a:picLocks noChangeAspect="1"/>
          </p:cNvPicPr>
          <p:nvPr/>
        </p:nvPicPr>
        <p:blipFill>
          <a:blip r:embed="rId7" cstate="print"/>
          <a:stretch>
            <a:fillRect/>
          </a:stretch>
        </p:blipFill>
        <p:spPr>
          <a:xfrm>
            <a:off x="1183184" y="661346"/>
            <a:ext cx="2606906" cy="3664193"/>
          </a:xfrm>
          <a:prstGeom prst="rect">
            <a:avLst/>
          </a:prstGeom>
        </p:spPr>
      </p:pic>
    </p:spTree>
    <p:extLst>
      <p:ext uri="{BB962C8B-B14F-4D97-AF65-F5344CB8AC3E}">
        <p14:creationId xmlns:p14="http://schemas.microsoft.com/office/powerpoint/2010/main" val="329963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4" name="image10.png">
            <a:extLst>
              <a:ext uri="{FF2B5EF4-FFF2-40B4-BE49-F238E27FC236}">
                <a16:creationId xmlns:a16="http://schemas.microsoft.com/office/drawing/2014/main" id="{3DA18A39-0E94-4305-D13A-5A8A75C4F2F3}"/>
              </a:ext>
            </a:extLst>
          </p:cNvPr>
          <p:cNvPicPr>
            <a:picLocks noChangeAspect="1"/>
          </p:cNvPicPr>
          <p:nvPr/>
        </p:nvPicPr>
        <p:blipFill>
          <a:blip r:embed="rId7" cstate="print"/>
          <a:stretch>
            <a:fillRect/>
          </a:stretch>
        </p:blipFill>
        <p:spPr>
          <a:xfrm>
            <a:off x="676496" y="924533"/>
            <a:ext cx="3108960" cy="2152015"/>
          </a:xfrm>
          <a:prstGeom prst="rect">
            <a:avLst/>
          </a:prstGeom>
        </p:spPr>
      </p:pic>
      <p:pic>
        <p:nvPicPr>
          <p:cNvPr id="5" name="image11.png">
            <a:extLst>
              <a:ext uri="{FF2B5EF4-FFF2-40B4-BE49-F238E27FC236}">
                <a16:creationId xmlns:a16="http://schemas.microsoft.com/office/drawing/2014/main" id="{E4DC7176-2356-6334-85B1-0E5F9EDE5F18}"/>
              </a:ext>
            </a:extLst>
          </p:cNvPr>
          <p:cNvPicPr>
            <a:picLocks noChangeAspect="1"/>
          </p:cNvPicPr>
          <p:nvPr/>
        </p:nvPicPr>
        <p:blipFill>
          <a:blip r:embed="rId8" cstate="print"/>
          <a:stretch>
            <a:fillRect/>
          </a:stretch>
        </p:blipFill>
        <p:spPr>
          <a:xfrm>
            <a:off x="4072128" y="924533"/>
            <a:ext cx="4970899" cy="2830603"/>
          </a:xfrm>
          <a:prstGeom prst="rect">
            <a:avLst/>
          </a:prstGeom>
        </p:spPr>
      </p:pic>
    </p:spTree>
    <p:extLst>
      <p:ext uri="{BB962C8B-B14F-4D97-AF65-F5344CB8AC3E}">
        <p14:creationId xmlns:p14="http://schemas.microsoft.com/office/powerpoint/2010/main" val="278064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28"/>
          <p:cNvSpPr txBox="1">
            <a:spLocks noGrp="1"/>
          </p:cNvSpPr>
          <p:nvPr>
            <p:ph type="subTitle" idx="2"/>
          </p:nvPr>
        </p:nvSpPr>
        <p:spPr>
          <a:xfrm>
            <a:off x="714949" y="1004850"/>
            <a:ext cx="7793507" cy="3500516"/>
          </a:xfrm>
          <a:prstGeom prst="rect">
            <a:avLst/>
          </a:prstGeom>
        </p:spPr>
        <p:txBody>
          <a:bodyPr spcFirstLastPara="1" wrap="square" lIns="91425" tIns="91425" rIns="91425" bIns="91425" anchor="t" anchorCtr="0">
            <a:noAutofit/>
          </a:bodyPr>
          <a:lstStyle/>
          <a:p>
            <a:r>
              <a:rPr lang="en-US" sz="1050" dirty="0">
                <a:effectLst/>
                <a:latin typeface="Times New Roman" panose="02020603050405020304" pitchFamily="18" charset="0"/>
                <a:ea typeface="Times New Roman" panose="02020603050405020304" pitchFamily="18" charset="0"/>
              </a:rPr>
              <a:t>         Our project basically is a movie recommendation system where user can get movie recommended from four online movie streaming platforms A.K.A. OTT PLATFORMS such as NETFLIX, HULU, AMAZON PRIME &amp; DISNEY HOTSTAR and the movie is recommended in genres for </a:t>
            </a:r>
            <a:r>
              <a:rPr lang="en-US" sz="1050" dirty="0" err="1">
                <a:effectLst/>
                <a:latin typeface="Times New Roman" panose="02020603050405020304" pitchFamily="18" charset="0"/>
                <a:ea typeface="Times New Roman" panose="02020603050405020304" pitchFamily="18" charset="0"/>
              </a:rPr>
              <a:t>eg.</a:t>
            </a:r>
            <a:r>
              <a:rPr lang="en-US" sz="1050" dirty="0">
                <a:effectLst/>
                <a:latin typeface="Times New Roman" panose="02020603050405020304" pitchFamily="18" charset="0"/>
                <a:ea typeface="Times New Roman" panose="02020603050405020304" pitchFamily="18" charset="0"/>
              </a:rPr>
              <a:t> If a user wants to watch action genre movie, the user can choose the online platform the user can that has the greatest number of action movie which is implemented using tableau visualization will be helpful to find a particular movie according to the mood of the user. We use page rank algorithm model, cluster model , CAR (Credible association rule) , a new method to relate and track documents. The CAR does not use prior knowledge of category structure as compared to other automated procedures. linked textual corpus using the relationship of topics in terms of the distribution and the link distribution , discovered rich patterns of topic evolution within built-in features of time-stamped documents. Instead of analyzing documents on the specific interval, the method focuses and treats topics separately as they appear over time in chronological order , retrieval of temporal and event-based knowledge from a huge collection of historical documents. The method uses temporal text mining (TTM) and Topic detection and tracking (TDT) techniques. highlighted topic evolution in text data as an important task. The Text Flow has been introduced; which studies various patterns that appear from various topics. focused on detecting topics with immense information available over the internet. They introduced a new method by combining Suffix Tree Clustering (STC) and Semantic analysis that approaches the problem in two steps. The semantic analysis is used to add significance to the topics and the significance can be measured by applying filters to the words and analyzing structure of words under a cluster which share the same meaning , news collection should be structured such that topic detection and clustering become easy. The vector space model (VSM) is one of the easiest and productive methods that can be used for the representation of topics, and the Information gain algorithm is used for feature selection. The features, then ranked by assigning a score to each of them. </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a:p>
            <a:r>
              <a:rPr lang="en-US" sz="105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800" dirty="0"/>
          </a:p>
        </p:txBody>
      </p:sp>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WHAT OUR PROJECT CLAIMS?</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2" name="image12.png">
            <a:extLst>
              <a:ext uri="{FF2B5EF4-FFF2-40B4-BE49-F238E27FC236}">
                <a16:creationId xmlns:a16="http://schemas.microsoft.com/office/drawing/2014/main" id="{0A89F9E8-AC0C-E249-6B99-5306F909B7C7}"/>
              </a:ext>
            </a:extLst>
          </p:cNvPr>
          <p:cNvPicPr>
            <a:picLocks noChangeAspect="1"/>
          </p:cNvPicPr>
          <p:nvPr/>
        </p:nvPicPr>
        <p:blipFill>
          <a:blip r:embed="rId7" cstate="print"/>
          <a:stretch>
            <a:fillRect/>
          </a:stretch>
        </p:blipFill>
        <p:spPr>
          <a:xfrm>
            <a:off x="903013" y="850910"/>
            <a:ext cx="4679296" cy="4196578"/>
          </a:xfrm>
          <a:prstGeom prst="rect">
            <a:avLst/>
          </a:prstGeom>
        </p:spPr>
      </p:pic>
      <p:sp>
        <p:nvSpPr>
          <p:cNvPr id="7" name="TextBox 6">
            <a:extLst>
              <a:ext uri="{FF2B5EF4-FFF2-40B4-BE49-F238E27FC236}">
                <a16:creationId xmlns:a16="http://schemas.microsoft.com/office/drawing/2014/main" id="{61BABE40-AE5B-770E-EE9E-1AFF1243517F}"/>
              </a:ext>
            </a:extLst>
          </p:cNvPr>
          <p:cNvSpPr txBox="1"/>
          <p:nvPr/>
        </p:nvSpPr>
        <p:spPr>
          <a:xfrm>
            <a:off x="5805678" y="2089841"/>
            <a:ext cx="3097462" cy="307777"/>
          </a:xfrm>
          <a:prstGeom prst="rect">
            <a:avLst/>
          </a:prstGeom>
          <a:noFill/>
        </p:spPr>
        <p:txBody>
          <a:bodyPr wrap="square">
            <a:spAutoFit/>
          </a:bodyPr>
          <a:lstStyle/>
          <a:p>
            <a:pPr marL="63500">
              <a:spcBef>
                <a:spcPts val="450"/>
              </a:spcBef>
              <a:spcAft>
                <a:spcPts val="0"/>
              </a:spcAft>
            </a:pPr>
            <a:r>
              <a:rPr lang="en-US" sz="1400" dirty="0">
                <a:effectLst/>
                <a:highlight>
                  <a:srgbClr val="008080"/>
                </a:highlight>
                <a:latin typeface="Times New Roman" panose="02020603050405020304" pitchFamily="18" charset="0"/>
                <a:ea typeface="Times New Roman" panose="02020603050405020304" pitchFamily="18" charset="0"/>
              </a:rPr>
              <a:t>Content</a:t>
            </a:r>
            <a:r>
              <a:rPr lang="en-US" sz="1400" spc="-20"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by</a:t>
            </a:r>
            <a:r>
              <a:rPr lang="en-US" sz="1400" spc="-5"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their</a:t>
            </a:r>
            <a:r>
              <a:rPr lang="en-US" sz="1400" spc="-5"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Release</a:t>
            </a:r>
            <a:r>
              <a:rPr lang="en-US" sz="1400" spc="-15"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year</a:t>
            </a:r>
            <a:r>
              <a:rPr lang="en-US" sz="1400" spc="-10"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on</a:t>
            </a:r>
            <a:r>
              <a:rPr lang="en-US" sz="1400" spc="-5"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Hulu</a:t>
            </a:r>
            <a:endParaRPr lang="en-IN" sz="1400" dirty="0">
              <a:effectLst/>
              <a:highlight>
                <a:srgbClr val="008080"/>
              </a:highlight>
              <a:latin typeface="Times New Roman" panose="02020603050405020304" pitchFamily="18" charset="0"/>
              <a:ea typeface="Times New Roman" panose="02020603050405020304" pitchFamily="18" charset="0"/>
            </a:endParaRPr>
          </a:p>
        </p:txBody>
      </p:sp>
      <p:pic>
        <p:nvPicPr>
          <p:cNvPr id="8" name="image13.png">
            <a:extLst>
              <a:ext uri="{FF2B5EF4-FFF2-40B4-BE49-F238E27FC236}">
                <a16:creationId xmlns:a16="http://schemas.microsoft.com/office/drawing/2014/main" id="{CB21BDAC-5674-2454-EE67-0B32F48ED985}"/>
              </a:ext>
            </a:extLst>
          </p:cNvPr>
          <p:cNvPicPr>
            <a:picLocks noChangeAspect="1"/>
          </p:cNvPicPr>
          <p:nvPr/>
        </p:nvPicPr>
        <p:blipFill>
          <a:blip r:embed="rId8" cstate="print"/>
          <a:stretch>
            <a:fillRect/>
          </a:stretch>
        </p:blipFill>
        <p:spPr>
          <a:xfrm>
            <a:off x="5710685" y="2949199"/>
            <a:ext cx="3347971" cy="1813172"/>
          </a:xfrm>
          <a:prstGeom prst="rect">
            <a:avLst/>
          </a:prstGeom>
        </p:spPr>
      </p:pic>
    </p:spTree>
    <p:extLst>
      <p:ext uri="{BB962C8B-B14F-4D97-AF65-F5344CB8AC3E}">
        <p14:creationId xmlns:p14="http://schemas.microsoft.com/office/powerpoint/2010/main" val="1743644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4" name="image14.png">
            <a:extLst>
              <a:ext uri="{FF2B5EF4-FFF2-40B4-BE49-F238E27FC236}">
                <a16:creationId xmlns:a16="http://schemas.microsoft.com/office/drawing/2014/main" id="{4E7BD117-89E6-AE4B-DED0-C5CF7ED19407}"/>
              </a:ext>
            </a:extLst>
          </p:cNvPr>
          <p:cNvPicPr>
            <a:picLocks noChangeAspect="1"/>
          </p:cNvPicPr>
          <p:nvPr/>
        </p:nvPicPr>
        <p:blipFill>
          <a:blip r:embed="rId7" cstate="print"/>
          <a:stretch>
            <a:fillRect/>
          </a:stretch>
        </p:blipFill>
        <p:spPr>
          <a:xfrm>
            <a:off x="810514" y="924533"/>
            <a:ext cx="2908046" cy="2944362"/>
          </a:xfrm>
          <a:prstGeom prst="rect">
            <a:avLst/>
          </a:prstGeom>
        </p:spPr>
      </p:pic>
      <p:pic>
        <p:nvPicPr>
          <p:cNvPr id="5" name="image15.png">
            <a:extLst>
              <a:ext uri="{FF2B5EF4-FFF2-40B4-BE49-F238E27FC236}">
                <a16:creationId xmlns:a16="http://schemas.microsoft.com/office/drawing/2014/main" id="{D9495667-2BA1-25A7-B80D-067AD8A9F7DA}"/>
              </a:ext>
            </a:extLst>
          </p:cNvPr>
          <p:cNvPicPr>
            <a:picLocks noChangeAspect="1"/>
          </p:cNvPicPr>
          <p:nvPr/>
        </p:nvPicPr>
        <p:blipFill>
          <a:blip r:embed="rId8" cstate="print"/>
          <a:stretch>
            <a:fillRect/>
          </a:stretch>
        </p:blipFill>
        <p:spPr>
          <a:xfrm>
            <a:off x="3906705" y="1003028"/>
            <a:ext cx="5222133" cy="2884950"/>
          </a:xfrm>
          <a:prstGeom prst="rect">
            <a:avLst/>
          </a:prstGeom>
        </p:spPr>
      </p:pic>
    </p:spTree>
    <p:extLst>
      <p:ext uri="{BB962C8B-B14F-4D97-AF65-F5344CB8AC3E}">
        <p14:creationId xmlns:p14="http://schemas.microsoft.com/office/powerpoint/2010/main" val="403155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2" name="image16.png">
            <a:extLst>
              <a:ext uri="{FF2B5EF4-FFF2-40B4-BE49-F238E27FC236}">
                <a16:creationId xmlns:a16="http://schemas.microsoft.com/office/drawing/2014/main" id="{E0A26111-8F29-228A-2BCF-DA43F7E661D8}"/>
              </a:ext>
            </a:extLst>
          </p:cNvPr>
          <p:cNvPicPr>
            <a:picLocks noChangeAspect="1"/>
          </p:cNvPicPr>
          <p:nvPr/>
        </p:nvPicPr>
        <p:blipFill>
          <a:blip r:embed="rId7" cstate="print"/>
          <a:stretch>
            <a:fillRect/>
          </a:stretch>
        </p:blipFill>
        <p:spPr>
          <a:xfrm>
            <a:off x="676496" y="861701"/>
            <a:ext cx="4753335" cy="2005478"/>
          </a:xfrm>
          <a:prstGeom prst="rect">
            <a:avLst/>
          </a:prstGeom>
        </p:spPr>
      </p:pic>
      <p:pic>
        <p:nvPicPr>
          <p:cNvPr id="7" name="image17.png">
            <a:extLst>
              <a:ext uri="{FF2B5EF4-FFF2-40B4-BE49-F238E27FC236}">
                <a16:creationId xmlns:a16="http://schemas.microsoft.com/office/drawing/2014/main" id="{F78913F8-D643-8CBE-1884-C3F48AF67E27}"/>
              </a:ext>
            </a:extLst>
          </p:cNvPr>
          <p:cNvPicPr>
            <a:picLocks noChangeAspect="1"/>
          </p:cNvPicPr>
          <p:nvPr/>
        </p:nvPicPr>
        <p:blipFill>
          <a:blip r:embed="rId8" cstate="print"/>
          <a:stretch>
            <a:fillRect/>
          </a:stretch>
        </p:blipFill>
        <p:spPr>
          <a:xfrm>
            <a:off x="4027058" y="2941504"/>
            <a:ext cx="4753334" cy="1964785"/>
          </a:xfrm>
          <a:prstGeom prst="rect">
            <a:avLst/>
          </a:prstGeom>
        </p:spPr>
      </p:pic>
    </p:spTree>
    <p:extLst>
      <p:ext uri="{BB962C8B-B14F-4D97-AF65-F5344CB8AC3E}">
        <p14:creationId xmlns:p14="http://schemas.microsoft.com/office/powerpoint/2010/main" val="4022500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4" name="image18.png">
            <a:extLst>
              <a:ext uri="{FF2B5EF4-FFF2-40B4-BE49-F238E27FC236}">
                <a16:creationId xmlns:a16="http://schemas.microsoft.com/office/drawing/2014/main" id="{29115B54-7D89-CABC-9287-5C0C4B722817}"/>
              </a:ext>
            </a:extLst>
          </p:cNvPr>
          <p:cNvPicPr>
            <a:picLocks noChangeAspect="1"/>
          </p:cNvPicPr>
          <p:nvPr/>
        </p:nvPicPr>
        <p:blipFill>
          <a:blip r:embed="rId7" cstate="print"/>
          <a:stretch>
            <a:fillRect/>
          </a:stretch>
        </p:blipFill>
        <p:spPr>
          <a:xfrm>
            <a:off x="676496" y="913342"/>
            <a:ext cx="2852420" cy="2045970"/>
          </a:xfrm>
          <a:prstGeom prst="rect">
            <a:avLst/>
          </a:prstGeom>
        </p:spPr>
      </p:pic>
      <p:pic>
        <p:nvPicPr>
          <p:cNvPr id="5" name="image19.png">
            <a:extLst>
              <a:ext uri="{FF2B5EF4-FFF2-40B4-BE49-F238E27FC236}">
                <a16:creationId xmlns:a16="http://schemas.microsoft.com/office/drawing/2014/main" id="{2E861D66-B216-A9AF-5D38-B4DA50A7E36B}"/>
              </a:ext>
            </a:extLst>
          </p:cNvPr>
          <p:cNvPicPr>
            <a:picLocks noChangeAspect="1"/>
          </p:cNvPicPr>
          <p:nvPr/>
        </p:nvPicPr>
        <p:blipFill>
          <a:blip r:embed="rId8" cstate="print"/>
          <a:stretch>
            <a:fillRect/>
          </a:stretch>
        </p:blipFill>
        <p:spPr>
          <a:xfrm>
            <a:off x="3804831" y="656603"/>
            <a:ext cx="5075489" cy="2733675"/>
          </a:xfrm>
          <a:prstGeom prst="rect">
            <a:avLst/>
          </a:prstGeom>
        </p:spPr>
      </p:pic>
      <p:pic>
        <p:nvPicPr>
          <p:cNvPr id="6" name="image20.png">
            <a:extLst>
              <a:ext uri="{FF2B5EF4-FFF2-40B4-BE49-F238E27FC236}">
                <a16:creationId xmlns:a16="http://schemas.microsoft.com/office/drawing/2014/main" id="{DAD65DFC-4D0C-3E63-C326-3098D02186D3}"/>
              </a:ext>
            </a:extLst>
          </p:cNvPr>
          <p:cNvPicPr>
            <a:picLocks noChangeAspect="1"/>
          </p:cNvPicPr>
          <p:nvPr/>
        </p:nvPicPr>
        <p:blipFill>
          <a:blip r:embed="rId9" cstate="print"/>
          <a:stretch>
            <a:fillRect/>
          </a:stretch>
        </p:blipFill>
        <p:spPr>
          <a:xfrm>
            <a:off x="814453" y="3248905"/>
            <a:ext cx="2990378" cy="1635831"/>
          </a:xfrm>
          <a:prstGeom prst="rect">
            <a:avLst/>
          </a:prstGeom>
        </p:spPr>
      </p:pic>
    </p:spTree>
    <p:extLst>
      <p:ext uri="{BB962C8B-B14F-4D97-AF65-F5344CB8AC3E}">
        <p14:creationId xmlns:p14="http://schemas.microsoft.com/office/powerpoint/2010/main" val="60124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2" name="image21.jpeg">
            <a:extLst>
              <a:ext uri="{FF2B5EF4-FFF2-40B4-BE49-F238E27FC236}">
                <a16:creationId xmlns:a16="http://schemas.microsoft.com/office/drawing/2014/main" id="{5D538029-4956-7918-CE4C-591011A6346E}"/>
              </a:ext>
            </a:extLst>
          </p:cNvPr>
          <p:cNvPicPr>
            <a:picLocks noChangeAspect="1"/>
          </p:cNvPicPr>
          <p:nvPr/>
        </p:nvPicPr>
        <p:blipFill>
          <a:blip r:embed="rId7" cstate="print"/>
          <a:stretch>
            <a:fillRect/>
          </a:stretch>
        </p:blipFill>
        <p:spPr>
          <a:xfrm>
            <a:off x="676496" y="863430"/>
            <a:ext cx="3146679" cy="3024548"/>
          </a:xfrm>
          <a:prstGeom prst="rect">
            <a:avLst/>
          </a:prstGeom>
        </p:spPr>
      </p:pic>
      <p:pic>
        <p:nvPicPr>
          <p:cNvPr id="7" name="image22.png">
            <a:extLst>
              <a:ext uri="{FF2B5EF4-FFF2-40B4-BE49-F238E27FC236}">
                <a16:creationId xmlns:a16="http://schemas.microsoft.com/office/drawing/2014/main" id="{B10F032D-B0B8-7E5F-2922-8D07544F5DBE}"/>
              </a:ext>
            </a:extLst>
          </p:cNvPr>
          <p:cNvPicPr>
            <a:picLocks noChangeAspect="1"/>
          </p:cNvPicPr>
          <p:nvPr/>
        </p:nvPicPr>
        <p:blipFill>
          <a:blip r:embed="rId8" cstate="print"/>
          <a:stretch>
            <a:fillRect/>
          </a:stretch>
        </p:blipFill>
        <p:spPr>
          <a:xfrm>
            <a:off x="4036834" y="1003028"/>
            <a:ext cx="4946401" cy="2650830"/>
          </a:xfrm>
          <a:prstGeom prst="rect">
            <a:avLst/>
          </a:prstGeom>
        </p:spPr>
      </p:pic>
    </p:spTree>
    <p:extLst>
      <p:ext uri="{BB962C8B-B14F-4D97-AF65-F5344CB8AC3E}">
        <p14:creationId xmlns:p14="http://schemas.microsoft.com/office/powerpoint/2010/main" val="297414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5)CREATING ONE UNIFIED DATASET AND VISUALIZING IT</a:t>
            </a:r>
          </a:p>
        </p:txBody>
      </p:sp>
      <p:pic>
        <p:nvPicPr>
          <p:cNvPr id="4" name="image23.png">
            <a:extLst>
              <a:ext uri="{FF2B5EF4-FFF2-40B4-BE49-F238E27FC236}">
                <a16:creationId xmlns:a16="http://schemas.microsoft.com/office/drawing/2014/main" id="{70444B61-4A97-8950-6970-09C675713E78}"/>
              </a:ext>
            </a:extLst>
          </p:cNvPr>
          <p:cNvPicPr>
            <a:picLocks noChangeAspect="1"/>
          </p:cNvPicPr>
          <p:nvPr/>
        </p:nvPicPr>
        <p:blipFill>
          <a:blip r:embed="rId7" cstate="print"/>
          <a:stretch>
            <a:fillRect/>
          </a:stretch>
        </p:blipFill>
        <p:spPr>
          <a:xfrm>
            <a:off x="4466689" y="1305713"/>
            <a:ext cx="4498975" cy="2411730"/>
          </a:xfrm>
          <a:prstGeom prst="rect">
            <a:avLst/>
          </a:prstGeom>
        </p:spPr>
      </p:pic>
      <p:pic>
        <p:nvPicPr>
          <p:cNvPr id="5" name="image24.jpeg">
            <a:extLst>
              <a:ext uri="{FF2B5EF4-FFF2-40B4-BE49-F238E27FC236}">
                <a16:creationId xmlns:a16="http://schemas.microsoft.com/office/drawing/2014/main" id="{9C007CCF-0F45-FF41-05B0-2B56E52E5926}"/>
              </a:ext>
            </a:extLst>
          </p:cNvPr>
          <p:cNvPicPr>
            <a:picLocks noChangeAspect="1"/>
          </p:cNvPicPr>
          <p:nvPr/>
        </p:nvPicPr>
        <p:blipFill>
          <a:blip r:embed="rId8" cstate="print"/>
          <a:stretch>
            <a:fillRect/>
          </a:stretch>
        </p:blipFill>
        <p:spPr>
          <a:xfrm>
            <a:off x="676496" y="835696"/>
            <a:ext cx="3673591" cy="3553626"/>
          </a:xfrm>
          <a:prstGeom prst="rect">
            <a:avLst/>
          </a:prstGeom>
        </p:spPr>
      </p:pic>
    </p:spTree>
    <p:extLst>
      <p:ext uri="{BB962C8B-B14F-4D97-AF65-F5344CB8AC3E}">
        <p14:creationId xmlns:p14="http://schemas.microsoft.com/office/powerpoint/2010/main" val="122842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9644" y="541255"/>
            <a:ext cx="7239162" cy="307777"/>
          </a:xfrm>
          <a:prstGeom prst="rect">
            <a:avLst/>
          </a:prstGeom>
          <a:noFill/>
        </p:spPr>
        <p:txBody>
          <a:bodyPr wrap="square" rtlCol="0">
            <a:spAutoFit/>
          </a:bodyPr>
          <a:lstStyle/>
          <a:p>
            <a:r>
              <a:rPr lang="en-IN" dirty="0">
                <a:solidFill>
                  <a:schemeClr val="tx1"/>
                </a:solidFill>
              </a:rPr>
              <a:t>6)DEPLOYMENT IN TABLEAU</a:t>
            </a:r>
          </a:p>
        </p:txBody>
      </p:sp>
      <p:pic>
        <p:nvPicPr>
          <p:cNvPr id="2" name="Picture 1">
            <a:extLst>
              <a:ext uri="{FF2B5EF4-FFF2-40B4-BE49-F238E27FC236}">
                <a16:creationId xmlns:a16="http://schemas.microsoft.com/office/drawing/2014/main" id="{E093911A-3BE7-B3EE-1A97-AD63DE1323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44600" y="833755"/>
            <a:ext cx="6654800" cy="3475990"/>
          </a:xfrm>
          <a:prstGeom prst="rect">
            <a:avLst/>
          </a:prstGeom>
          <a:noFill/>
          <a:ln>
            <a:noFill/>
          </a:ln>
        </p:spPr>
      </p:pic>
    </p:spTree>
    <p:extLst>
      <p:ext uri="{BB962C8B-B14F-4D97-AF65-F5344CB8AC3E}">
        <p14:creationId xmlns:p14="http://schemas.microsoft.com/office/powerpoint/2010/main" val="3505216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9644" y="541255"/>
            <a:ext cx="7239162" cy="307777"/>
          </a:xfrm>
          <a:prstGeom prst="rect">
            <a:avLst/>
          </a:prstGeom>
          <a:noFill/>
        </p:spPr>
        <p:txBody>
          <a:bodyPr wrap="square" rtlCol="0">
            <a:spAutoFit/>
          </a:bodyPr>
          <a:lstStyle/>
          <a:p>
            <a:r>
              <a:rPr lang="en-IN" dirty="0">
                <a:solidFill>
                  <a:schemeClr val="tx1"/>
                </a:solidFill>
              </a:rPr>
              <a:t>6)DEPLOYMENT IN TABLEAU</a:t>
            </a:r>
          </a:p>
        </p:txBody>
      </p:sp>
      <p:pic>
        <p:nvPicPr>
          <p:cNvPr id="4" name="Picture 3">
            <a:extLst>
              <a:ext uri="{FF2B5EF4-FFF2-40B4-BE49-F238E27FC236}">
                <a16:creationId xmlns:a16="http://schemas.microsoft.com/office/drawing/2014/main" id="{B9808300-CAC3-A046-B5FA-8518C65FA7D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44600" y="843280"/>
            <a:ext cx="6654800" cy="3456940"/>
          </a:xfrm>
          <a:prstGeom prst="rect">
            <a:avLst/>
          </a:prstGeom>
          <a:noFill/>
          <a:ln>
            <a:noFill/>
          </a:ln>
        </p:spPr>
      </p:pic>
    </p:spTree>
    <p:extLst>
      <p:ext uri="{BB962C8B-B14F-4D97-AF65-F5344CB8AC3E}">
        <p14:creationId xmlns:p14="http://schemas.microsoft.com/office/powerpoint/2010/main" val="254585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9644" y="541255"/>
            <a:ext cx="7239162" cy="307777"/>
          </a:xfrm>
          <a:prstGeom prst="rect">
            <a:avLst/>
          </a:prstGeom>
          <a:noFill/>
        </p:spPr>
        <p:txBody>
          <a:bodyPr wrap="square" rtlCol="0">
            <a:spAutoFit/>
          </a:bodyPr>
          <a:lstStyle/>
          <a:p>
            <a:r>
              <a:rPr lang="en-IN" dirty="0">
                <a:solidFill>
                  <a:schemeClr val="tx1"/>
                </a:solidFill>
              </a:rPr>
              <a:t>6)DEPLOYMENT IN TABLEAU</a:t>
            </a:r>
          </a:p>
        </p:txBody>
      </p:sp>
      <p:pic>
        <p:nvPicPr>
          <p:cNvPr id="2" name="Picture 1">
            <a:extLst>
              <a:ext uri="{FF2B5EF4-FFF2-40B4-BE49-F238E27FC236}">
                <a16:creationId xmlns:a16="http://schemas.microsoft.com/office/drawing/2014/main" id="{277A04C4-2A9D-3EEE-F085-37C2A6D3291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44600" y="838517"/>
            <a:ext cx="6654800" cy="3466465"/>
          </a:xfrm>
          <a:prstGeom prst="rect">
            <a:avLst/>
          </a:prstGeom>
          <a:noFill/>
          <a:ln>
            <a:noFill/>
          </a:ln>
        </p:spPr>
      </p:pic>
    </p:spTree>
    <p:extLst>
      <p:ext uri="{BB962C8B-B14F-4D97-AF65-F5344CB8AC3E}">
        <p14:creationId xmlns:p14="http://schemas.microsoft.com/office/powerpoint/2010/main" val="1149189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9644" y="541255"/>
            <a:ext cx="7239162" cy="307777"/>
          </a:xfrm>
          <a:prstGeom prst="rect">
            <a:avLst/>
          </a:prstGeom>
          <a:noFill/>
        </p:spPr>
        <p:txBody>
          <a:bodyPr wrap="square" rtlCol="0">
            <a:spAutoFit/>
          </a:bodyPr>
          <a:lstStyle/>
          <a:p>
            <a:r>
              <a:rPr lang="en-IN" dirty="0">
                <a:solidFill>
                  <a:schemeClr val="tx1"/>
                </a:solidFill>
              </a:rPr>
              <a:t>6)DEPLOYMENT IN TABLEAU</a:t>
            </a:r>
          </a:p>
        </p:txBody>
      </p:sp>
      <p:pic>
        <p:nvPicPr>
          <p:cNvPr id="4" name="Picture 3">
            <a:extLst>
              <a:ext uri="{FF2B5EF4-FFF2-40B4-BE49-F238E27FC236}">
                <a16:creationId xmlns:a16="http://schemas.microsoft.com/office/drawing/2014/main" id="{37903F5A-8B34-ABBD-A752-25FAE733455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44600" y="838517"/>
            <a:ext cx="6654800" cy="3466465"/>
          </a:xfrm>
          <a:prstGeom prst="rect">
            <a:avLst/>
          </a:prstGeom>
          <a:noFill/>
          <a:ln>
            <a:noFill/>
          </a:ln>
        </p:spPr>
      </p:pic>
    </p:spTree>
    <p:extLst>
      <p:ext uri="{BB962C8B-B14F-4D97-AF65-F5344CB8AC3E}">
        <p14:creationId xmlns:p14="http://schemas.microsoft.com/office/powerpoint/2010/main" val="268596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28"/>
          <p:cNvSpPr txBox="1">
            <a:spLocks noGrp="1"/>
          </p:cNvSpPr>
          <p:nvPr>
            <p:ph type="subTitle" idx="2"/>
          </p:nvPr>
        </p:nvSpPr>
        <p:spPr>
          <a:xfrm>
            <a:off x="714949" y="1004850"/>
            <a:ext cx="7793507" cy="3500516"/>
          </a:xfrm>
          <a:prstGeom prst="rect">
            <a:avLst/>
          </a:prstGeom>
        </p:spPr>
        <p:txBody>
          <a:bodyPr spcFirstLastPara="1" wrap="square" lIns="91425" tIns="91425" rIns="91425" bIns="91425" anchor="t" anchorCtr="0">
            <a:noAutofit/>
          </a:bodyPr>
          <a:lstStyle/>
          <a:p>
            <a:pPr marL="63500" marR="862330" algn="just">
              <a:lnSpc>
                <a:spcPct val="115000"/>
              </a:lnSpc>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100% effort, 94% accomplished. </a:t>
            </a:r>
            <a:endParaRPr lang="en-IN" sz="1800" dirty="0">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In this project we were able to accomplish 90% of what we thought to accomplish in the beginning. We faced many challenges along our way and were able to find solutions to most of the problems.</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800" dirty="0"/>
          </a:p>
        </p:txBody>
      </p:sp>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PERCENTAGE OF COMPLETION:-</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extLst>
      <p:ext uri="{BB962C8B-B14F-4D97-AF65-F5344CB8AC3E}">
        <p14:creationId xmlns:p14="http://schemas.microsoft.com/office/powerpoint/2010/main" val="4098646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9644" y="541255"/>
            <a:ext cx="7239162" cy="307777"/>
          </a:xfrm>
          <a:prstGeom prst="rect">
            <a:avLst/>
          </a:prstGeom>
          <a:noFill/>
        </p:spPr>
        <p:txBody>
          <a:bodyPr wrap="square" rtlCol="0">
            <a:spAutoFit/>
          </a:bodyPr>
          <a:lstStyle/>
          <a:p>
            <a:r>
              <a:rPr lang="en-IN" dirty="0">
                <a:solidFill>
                  <a:schemeClr val="tx1"/>
                </a:solidFill>
              </a:rPr>
              <a:t>6)DEPLOYMENT IN TABLEAU</a:t>
            </a:r>
          </a:p>
        </p:txBody>
      </p:sp>
      <p:pic>
        <p:nvPicPr>
          <p:cNvPr id="2" name="Picture 1">
            <a:extLst>
              <a:ext uri="{FF2B5EF4-FFF2-40B4-BE49-F238E27FC236}">
                <a16:creationId xmlns:a16="http://schemas.microsoft.com/office/drawing/2014/main" id="{AA85C7CB-0927-16CD-FDD7-691F33A3B50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44600" y="859790"/>
            <a:ext cx="3542151" cy="1822450"/>
          </a:xfrm>
          <a:prstGeom prst="rect">
            <a:avLst/>
          </a:prstGeom>
          <a:noFill/>
          <a:ln>
            <a:noFill/>
          </a:ln>
        </p:spPr>
      </p:pic>
      <p:pic>
        <p:nvPicPr>
          <p:cNvPr id="5" name="Picture 4">
            <a:extLst>
              <a:ext uri="{FF2B5EF4-FFF2-40B4-BE49-F238E27FC236}">
                <a16:creationId xmlns:a16="http://schemas.microsoft.com/office/drawing/2014/main" id="{8A5DD65F-EE67-4D27-5081-892FCD417E3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262570" y="826770"/>
            <a:ext cx="3417893" cy="1855470"/>
          </a:xfrm>
          <a:prstGeom prst="rect">
            <a:avLst/>
          </a:prstGeom>
          <a:noFill/>
          <a:ln>
            <a:noFill/>
          </a:ln>
        </p:spPr>
      </p:pic>
      <p:pic>
        <p:nvPicPr>
          <p:cNvPr id="6" name="Picture 5">
            <a:extLst>
              <a:ext uri="{FF2B5EF4-FFF2-40B4-BE49-F238E27FC236}">
                <a16:creationId xmlns:a16="http://schemas.microsoft.com/office/drawing/2014/main" id="{8D2DE7AE-EB81-8D8A-14DD-DAE2266058F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260643" y="2974218"/>
            <a:ext cx="3542151" cy="1827520"/>
          </a:xfrm>
          <a:prstGeom prst="rect">
            <a:avLst/>
          </a:prstGeom>
          <a:noFill/>
          <a:ln>
            <a:noFill/>
          </a:ln>
        </p:spPr>
      </p:pic>
      <p:pic>
        <p:nvPicPr>
          <p:cNvPr id="7" name="Picture 6">
            <a:extLst>
              <a:ext uri="{FF2B5EF4-FFF2-40B4-BE49-F238E27FC236}">
                <a16:creationId xmlns:a16="http://schemas.microsoft.com/office/drawing/2014/main" id="{E6B69AE8-70C2-8920-4461-B38CC3B01DB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248666" y="2991759"/>
            <a:ext cx="3417894" cy="1792438"/>
          </a:xfrm>
          <a:prstGeom prst="rect">
            <a:avLst/>
          </a:prstGeom>
          <a:noFill/>
          <a:ln>
            <a:noFill/>
          </a:ln>
        </p:spPr>
      </p:pic>
    </p:spTree>
    <p:extLst>
      <p:ext uri="{BB962C8B-B14F-4D97-AF65-F5344CB8AC3E}">
        <p14:creationId xmlns:p14="http://schemas.microsoft.com/office/powerpoint/2010/main" val="2258033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A126-AC23-DF6F-CA48-87D029DD3E97}"/>
              </a:ext>
            </a:extLst>
          </p:cNvPr>
          <p:cNvSpPr>
            <a:spLocks noGrp="1"/>
          </p:cNvSpPr>
          <p:nvPr>
            <p:ph type="title"/>
          </p:nvPr>
        </p:nvSpPr>
        <p:spPr/>
        <p:txBody>
          <a:bodyPr/>
          <a:lstStyle/>
          <a:p>
            <a:r>
              <a:rPr lang="en-IN" dirty="0">
                <a:highlight>
                  <a:srgbClr val="008080"/>
                </a:highlight>
              </a:rPr>
              <a:t>REFERENCES</a:t>
            </a:r>
          </a:p>
        </p:txBody>
      </p:sp>
      <p:sp>
        <p:nvSpPr>
          <p:cNvPr id="13" name="TextBox 12">
            <a:extLst>
              <a:ext uri="{FF2B5EF4-FFF2-40B4-BE49-F238E27FC236}">
                <a16:creationId xmlns:a16="http://schemas.microsoft.com/office/drawing/2014/main" id="{75C9F783-3FA0-F01E-2984-6011856ABA79}"/>
              </a:ext>
            </a:extLst>
          </p:cNvPr>
          <p:cNvSpPr txBox="1"/>
          <p:nvPr/>
        </p:nvSpPr>
        <p:spPr>
          <a:xfrm>
            <a:off x="731520" y="1316736"/>
            <a:ext cx="8278368" cy="3241913"/>
          </a:xfrm>
          <a:prstGeom prst="rect">
            <a:avLst/>
          </a:prstGeom>
          <a:noFill/>
        </p:spPr>
        <p:txBody>
          <a:bodyPr wrap="square" rtlCol="0">
            <a:spAutoFit/>
          </a:bodyPr>
          <a:lstStyle/>
          <a:p>
            <a:pPr marL="342900" lvl="0" indent="-342900">
              <a:buFont typeface="+mj-lt"/>
              <a:buAutoNum type="arabicPeriod"/>
              <a:tabLst>
                <a:tab pos="457200" algn="l"/>
              </a:tabLst>
            </a:pPr>
            <a:r>
              <a:rPr lang="en-US" sz="1800" dirty="0">
                <a:solidFill>
                  <a:schemeClr val="tx1"/>
                </a:solidFill>
                <a:effectLst/>
                <a:latin typeface="Times New Roman" panose="02020603050405020304" pitchFamily="18" charset="0"/>
                <a:ea typeface="Times New Roman" panose="02020603050405020304" pitchFamily="18" charset="0"/>
              </a:rPr>
              <a:t>Rafael A. Irizarry (2019), </a:t>
            </a:r>
            <a:r>
              <a:rPr lang="en-US" sz="1800" u="sng"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Introduction to Data Science: Data Analysis and Prediction Algorithms with R</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US" sz="1800" dirty="0" err="1">
                <a:solidFill>
                  <a:schemeClr val="tx1"/>
                </a:solidFill>
                <a:effectLst/>
                <a:latin typeface="Times New Roman" panose="02020603050405020304" pitchFamily="18" charset="0"/>
                <a:ea typeface="Times New Roman" panose="02020603050405020304" pitchFamily="18" charset="0"/>
              </a:rPr>
              <a:t>Yixuan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Qiu</a:t>
            </a:r>
            <a:r>
              <a:rPr lang="en-US" sz="1800" dirty="0">
                <a:solidFill>
                  <a:schemeClr val="tx1"/>
                </a:solidFill>
                <a:effectLst/>
                <a:latin typeface="Times New Roman" panose="02020603050405020304" pitchFamily="18" charset="0"/>
                <a:ea typeface="Times New Roman" panose="02020603050405020304" pitchFamily="18" charset="0"/>
              </a:rPr>
              <a:t> (2017), </a:t>
            </a:r>
            <a:r>
              <a:rPr lang="en-US" sz="1800" u="sng" dirty="0" err="1">
                <a:solidFill>
                  <a:srgbClr val="FEFFFA"/>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recosystem</a:t>
            </a:r>
            <a:r>
              <a:rPr lang="en-US" sz="1800" u="sng"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recommendation System Using Parallel Matrix Factorization</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US" sz="1800" dirty="0">
                <a:solidFill>
                  <a:schemeClr val="tx1"/>
                </a:solidFill>
                <a:effectLst/>
                <a:latin typeface="Times New Roman" panose="02020603050405020304" pitchFamily="18" charset="0"/>
                <a:ea typeface="Times New Roman" panose="02020603050405020304" pitchFamily="18" charset="0"/>
              </a:rPr>
              <a:t>Michael </a:t>
            </a:r>
            <a:r>
              <a:rPr lang="en-US" sz="1800" dirty="0" err="1">
                <a:solidFill>
                  <a:schemeClr val="tx1"/>
                </a:solidFill>
                <a:effectLst/>
                <a:latin typeface="Times New Roman" panose="02020603050405020304" pitchFamily="18" charset="0"/>
                <a:ea typeface="Times New Roman" panose="02020603050405020304" pitchFamily="18" charset="0"/>
              </a:rPr>
              <a:t>Hahsler</a:t>
            </a:r>
            <a:r>
              <a:rPr lang="en-US" sz="1800" dirty="0">
                <a:solidFill>
                  <a:schemeClr val="tx1"/>
                </a:solidFill>
                <a:effectLst/>
                <a:latin typeface="Times New Roman" panose="02020603050405020304" pitchFamily="18" charset="0"/>
                <a:ea typeface="Times New Roman" panose="02020603050405020304" pitchFamily="18" charset="0"/>
              </a:rPr>
              <a:t> (2019), </a:t>
            </a:r>
            <a:r>
              <a:rPr lang="en-US" sz="1800" u="sng" dirty="0" err="1">
                <a:solidFill>
                  <a:srgbClr val="FEFFFA"/>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recommendationlab</a:t>
            </a:r>
            <a:r>
              <a:rPr lang="en-US" sz="1800" u="sng"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 Lab for Developing and Testing recommendation Algorithms. R package version 0.2-5.</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US" sz="1800" dirty="0">
                <a:solidFill>
                  <a:schemeClr val="tx1"/>
                </a:solidFill>
                <a:effectLst/>
                <a:latin typeface="Times New Roman" panose="02020603050405020304" pitchFamily="18" charset="0"/>
                <a:ea typeface="Times New Roman" panose="02020603050405020304" pitchFamily="18" charset="0"/>
              </a:rPr>
              <a:t>Georgios </a:t>
            </a:r>
            <a:r>
              <a:rPr lang="en-US" sz="1800" dirty="0" err="1">
                <a:solidFill>
                  <a:schemeClr val="tx1"/>
                </a:solidFill>
                <a:effectLst/>
                <a:latin typeface="Times New Roman" panose="02020603050405020304" pitchFamily="18" charset="0"/>
                <a:ea typeface="Times New Roman" panose="02020603050405020304" pitchFamily="18" charset="0"/>
              </a:rPr>
              <a:t>Drakos</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u="sng"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How to select the Right Evaluation Metric for Machine Learning Models: Part 1 Regression Metrics</a:t>
            </a:r>
            <a:endParaRPr lang="en-US" sz="1800" u="sng" dirty="0">
              <a:solidFill>
                <a:schemeClr val="tx1"/>
              </a:solidFill>
              <a:effectLst/>
              <a:latin typeface="Times New Roman" panose="02020603050405020304" pitchFamily="18" charset="0"/>
              <a:ea typeface="Times New Roman" panose="02020603050405020304" pitchFamily="18" charset="0"/>
            </a:endParaRPr>
          </a:p>
          <a:p>
            <a:pPr marL="342900" indent="-342900">
              <a:buFont typeface="+mj-lt"/>
              <a:buAutoNum type="arabicPeriod"/>
              <a:tabLst>
                <a:tab pos="457200" algn="l"/>
              </a:tabLst>
            </a:pPr>
            <a:r>
              <a:rPr lang="en-IN" sz="1800" dirty="0">
                <a:solidFill>
                  <a:schemeClr val="tx1"/>
                </a:solidFill>
                <a:effectLst/>
                <a:latin typeface="Times New Roman" panose="02020603050405020304" pitchFamily="18" charset="0"/>
                <a:ea typeface="Times New Roman" panose="02020603050405020304" pitchFamily="18" charset="0"/>
              </a:rPr>
              <a:t>A Matrix-factorization Library for Recommender Systems - </a:t>
            </a:r>
            <a:r>
              <a:rPr lang="en-IN" sz="1800" u="sng" dirty="0">
                <a:solidFill>
                  <a:srgbClr val="FEFFFA"/>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https://www.csie.ntu.edu.tw/~</a:t>
            </a:r>
            <a:r>
              <a:rPr lang="en-IN" sz="1800" u="sng" dirty="0" err="1">
                <a:solidFill>
                  <a:srgbClr val="FEFFFA"/>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cjlin</a:t>
            </a:r>
            <a:r>
              <a:rPr lang="en-IN" sz="1800" u="sng" dirty="0">
                <a:solidFill>
                  <a:srgbClr val="FEFFFA"/>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a:t>
            </a:r>
            <a:r>
              <a:rPr lang="en-IN" sz="1800" u="sng" dirty="0" err="1">
                <a:solidFill>
                  <a:srgbClr val="FEFFFA"/>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libmf</a:t>
            </a:r>
            <a:r>
              <a:rPr lang="en-IN" sz="1800" u="sng" dirty="0">
                <a:solidFill>
                  <a:schemeClr val="tx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a:t>
            </a:r>
            <a:r>
              <a:rPr lang="en-IN" sz="1800" u="sng" dirty="0">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hlinkClick r:id="rId7">
                  <a:extLst>
                    <a:ext uri="{A12FA001-AC4F-418D-AE19-62706E023703}">
                      <ahyp:hlinkClr xmlns:ahyp="http://schemas.microsoft.com/office/drawing/2018/hyperlinkcolor" val="tx"/>
                    </a:ext>
                  </a:extLst>
                </a:hlinkClick>
              </a:rPr>
              <a:t>↩</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endParaRPr lang="en-IN"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7828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A126-AC23-DF6F-CA48-87D029DD3E97}"/>
              </a:ext>
            </a:extLst>
          </p:cNvPr>
          <p:cNvSpPr>
            <a:spLocks noGrp="1"/>
          </p:cNvSpPr>
          <p:nvPr>
            <p:ph type="title"/>
          </p:nvPr>
        </p:nvSpPr>
        <p:spPr/>
        <p:txBody>
          <a:bodyPr/>
          <a:lstStyle/>
          <a:p>
            <a:r>
              <a:rPr lang="en-IN" dirty="0">
                <a:highlight>
                  <a:srgbClr val="008080"/>
                </a:highlight>
              </a:rPr>
              <a:t>CONCLUSION</a:t>
            </a:r>
          </a:p>
        </p:txBody>
      </p:sp>
      <p:sp>
        <p:nvSpPr>
          <p:cNvPr id="3" name="TextBox 2">
            <a:extLst>
              <a:ext uri="{FF2B5EF4-FFF2-40B4-BE49-F238E27FC236}">
                <a16:creationId xmlns:a16="http://schemas.microsoft.com/office/drawing/2014/main" id="{09CB0D99-ED0F-74D0-596E-B9072335F7F8}"/>
              </a:ext>
            </a:extLst>
          </p:cNvPr>
          <p:cNvSpPr txBox="1"/>
          <p:nvPr/>
        </p:nvSpPr>
        <p:spPr>
          <a:xfrm>
            <a:off x="714950" y="1175200"/>
            <a:ext cx="8270554" cy="3489353"/>
          </a:xfrm>
          <a:prstGeom prst="rect">
            <a:avLst/>
          </a:prstGeom>
          <a:noFill/>
        </p:spPr>
        <p:txBody>
          <a:bodyPr wrap="square" rtlCol="0">
            <a:spAutoFit/>
          </a:bodyPr>
          <a:lstStyle/>
          <a:p>
            <a:pPr marL="63500" marR="865505" algn="just">
              <a:lnSpc>
                <a:spcPct val="115000"/>
              </a:lnSpc>
              <a:spcBef>
                <a:spcPts val="40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From the Visualization we gained a lot of Inferences. Like how each platform values movies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more than tv shows. We also found that Amazon and Netflix has the biggest content library</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with Disney &amp; Hulu slowly building their catalogues. We also saw how US is the biggest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producer of OTT Content with India coming at a close Second. We also inferred how 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growth</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OTT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Content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libraries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has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been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meteoric</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recent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years,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almost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growing</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exponentially. We also saw the rating distribution between the OTTs and how they favor</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older</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teens/Adult</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markets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as their main customer</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segment.</a:t>
            </a:r>
            <a:endParaRPr lang="en-IN" dirty="0">
              <a:solidFill>
                <a:schemeClr val="tx1"/>
              </a:solidFill>
              <a:effectLst/>
              <a:latin typeface="Times New Roman" panose="02020603050405020304" pitchFamily="18" charset="0"/>
              <a:ea typeface="Times New Roman" panose="02020603050405020304" pitchFamily="18" charset="0"/>
            </a:endParaRPr>
          </a:p>
          <a:p>
            <a:pPr>
              <a:spcBef>
                <a:spcPts val="45"/>
              </a:spcBef>
            </a:pPr>
            <a:r>
              <a:rPr lang="en-US"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pPr marL="63500" marR="867410" algn="just">
              <a:lnSpc>
                <a:spcPct val="115000"/>
              </a:lnSpc>
              <a:spcAft>
                <a:spcPts val="0"/>
              </a:spcAft>
            </a:pPr>
            <a:r>
              <a:rPr lang="en-US" dirty="0">
                <a:solidFill>
                  <a:schemeClr val="tx1"/>
                </a:solidFill>
                <a:effectLst/>
                <a:latin typeface="Times New Roman" panose="02020603050405020304" pitchFamily="18" charset="0"/>
                <a:ea typeface="Times New Roman" panose="02020603050405020304" pitchFamily="18" charset="0"/>
              </a:rPr>
              <a:t>Finally, we created and tested the recommendation engine. We can see how such engines use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clustering to reduce runtime dramatically while producing high quality results. This also</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highlights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importance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clustering</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data</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large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corporate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environments</a:t>
            </a:r>
            <a:r>
              <a:rPr lang="en-US" spc="30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like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multinational</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OTT</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providers.</a:t>
            </a:r>
            <a:endParaRPr lang="en-IN" dirty="0">
              <a:solidFill>
                <a:schemeClr val="tx1"/>
              </a:solidFill>
              <a:effectLst/>
              <a:latin typeface="Times New Roman" panose="02020603050405020304" pitchFamily="18" charset="0"/>
              <a:ea typeface="Times New Roman" panose="02020603050405020304" pitchFamily="18" charset="0"/>
            </a:endParaRPr>
          </a:p>
          <a:p>
            <a:pPr>
              <a:spcBef>
                <a:spcPts val="55"/>
              </a:spcBef>
            </a:pPr>
            <a:r>
              <a:rPr lang="en-US"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dirty="0">
                <a:solidFill>
                  <a:schemeClr val="tx1"/>
                </a:solidFill>
                <a:effectLst/>
                <a:latin typeface="Times New Roman" panose="02020603050405020304" pitchFamily="18" charset="0"/>
                <a:ea typeface="Times New Roman" panose="02020603050405020304" pitchFamily="18" charset="0"/>
              </a:rPr>
              <a:t>This proves that clustering isn’t just a mere visualization tool but also a very important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machine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learning</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implementation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that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reduces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runtimes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such</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demanding</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worloads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drastically.</a:t>
            </a:r>
            <a:endParaRPr lang="en-IN"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4636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AB86-AE68-4CBD-9D65-92942A411417}"/>
              </a:ext>
            </a:extLst>
          </p:cNvPr>
          <p:cNvSpPr>
            <a:spLocks noGrp="1"/>
          </p:cNvSpPr>
          <p:nvPr>
            <p:ph type="title"/>
          </p:nvPr>
        </p:nvSpPr>
        <p:spPr>
          <a:xfrm>
            <a:off x="3108960" y="2011680"/>
            <a:ext cx="5320090" cy="1584960"/>
          </a:xfrm>
        </p:spPr>
        <p:txBody>
          <a:bodyPr/>
          <a:lstStyle/>
          <a:p>
            <a:pPr algn="just"/>
            <a:r>
              <a:rPr lang="en-IN" sz="4800" b="1" dirty="0">
                <a:solidFill>
                  <a:schemeClr val="accent2"/>
                </a:solidFill>
                <a:highlight>
                  <a:srgbClr val="008080"/>
                </a:highlight>
              </a:rPr>
              <a:t>THANK YOU !</a:t>
            </a:r>
          </a:p>
        </p:txBody>
      </p:sp>
    </p:spTree>
    <p:extLst>
      <p:ext uri="{BB962C8B-B14F-4D97-AF65-F5344CB8AC3E}">
        <p14:creationId xmlns:p14="http://schemas.microsoft.com/office/powerpoint/2010/main" val="136580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28"/>
          <p:cNvSpPr txBox="1">
            <a:spLocks noGrp="1"/>
          </p:cNvSpPr>
          <p:nvPr>
            <p:ph type="subTitle" idx="2"/>
          </p:nvPr>
        </p:nvSpPr>
        <p:spPr>
          <a:xfrm>
            <a:off x="714949" y="1004850"/>
            <a:ext cx="7793507" cy="3500516"/>
          </a:xfrm>
          <a:prstGeom prst="rect">
            <a:avLst/>
          </a:prstGeom>
        </p:spPr>
        <p:txBody>
          <a:bodyPr spcFirstLastPara="1" wrap="square" lIns="91425" tIns="91425" rIns="91425" bIns="91425" anchor="t" anchorCtr="0">
            <a:noAutofit/>
          </a:bodyPr>
          <a:lstStyle/>
          <a:p>
            <a:pPr marL="63500" marR="862330" algn="just">
              <a:lnSpc>
                <a:spcPct val="115000"/>
              </a:lnSpc>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akashrajbehera20bce1829/DV-J-COMP (github.com)</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SAME LINK FOR ALL CONTRIBUTORS. ( CONTRIBUTORS ARE ADDED FOR THE RESPECTIVE REPOSITORY)</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800" dirty="0"/>
          </a:p>
        </p:txBody>
      </p:sp>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PUBLICITY:(GITHUB.COM)</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4"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5"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6"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7"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extLst>
      <p:ext uri="{BB962C8B-B14F-4D97-AF65-F5344CB8AC3E}">
        <p14:creationId xmlns:p14="http://schemas.microsoft.com/office/powerpoint/2010/main" val="206227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28"/>
          <p:cNvSpPr txBox="1">
            <a:spLocks noGrp="1"/>
          </p:cNvSpPr>
          <p:nvPr>
            <p:ph type="subTitle" idx="2"/>
          </p:nvPr>
        </p:nvSpPr>
        <p:spPr>
          <a:xfrm>
            <a:off x="714949" y="1004850"/>
            <a:ext cx="7793507" cy="3500516"/>
          </a:xfrm>
          <a:prstGeom prst="rect">
            <a:avLst/>
          </a:prstGeom>
        </p:spPr>
        <p:txBody>
          <a:bodyPr spcFirstLastPara="1" wrap="square" lIns="91425" tIns="91425" rIns="91425" bIns="91425" anchor="t" anchorCtr="0">
            <a:noAutofit/>
          </a:bodyPr>
          <a:lstStyle/>
          <a:p>
            <a:pPr marL="63500" marR="862330" algn="just">
              <a:lnSpc>
                <a:spcPct val="115000"/>
              </a:lnSpc>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Saurish</a:t>
            </a:r>
            <a:r>
              <a:rPr lang="en-US" sz="1800" dirty="0">
                <a:effectLst/>
                <a:latin typeface="Times New Roman" panose="02020603050405020304" pitchFamily="18" charset="0"/>
                <a:ea typeface="Times New Roman" panose="02020603050405020304" pitchFamily="18" charset="0"/>
              </a:rPr>
              <a:t> Sharma: literature survey , research , idea generation </a:t>
            </a:r>
            <a:endParaRPr lang="en-IN" sz="1800" dirty="0">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2.	</a:t>
            </a:r>
            <a:r>
              <a:rPr lang="en-US" sz="1800" dirty="0">
                <a:latin typeface="Times New Roman" panose="02020603050405020304" pitchFamily="18" charset="0"/>
                <a:ea typeface="Times New Roman" panose="02020603050405020304" pitchFamily="18" charset="0"/>
              </a:rPr>
              <a:t>Ritik Singh</a:t>
            </a:r>
            <a:r>
              <a:rPr lang="en-US" sz="1800" dirty="0">
                <a:effectLst/>
                <a:latin typeface="Times New Roman" panose="02020603050405020304" pitchFamily="18" charset="0"/>
                <a:ea typeface="Times New Roman" panose="02020603050405020304" pitchFamily="18" charset="0"/>
              </a:rPr>
              <a:t> : Data visualization and deployment using tableau </a:t>
            </a:r>
            <a:endParaRPr lang="en-IN" sz="1800" dirty="0">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3.	Akash Raj Behera : Data cleaning , data set analysis , </a:t>
            </a:r>
            <a:r>
              <a:rPr lang="en-US" sz="1800" dirty="0" err="1">
                <a:effectLst/>
                <a:latin typeface="Times New Roman" panose="02020603050405020304" pitchFamily="18" charset="0"/>
                <a:ea typeface="Times New Roman" panose="02020603050405020304" pitchFamily="18" charset="0"/>
              </a:rPr>
              <a:t>Jupyter</a:t>
            </a:r>
            <a:r>
              <a:rPr lang="en-US" sz="1800" dirty="0">
                <a:effectLst/>
                <a:latin typeface="Times New Roman" panose="02020603050405020304" pitchFamily="18" charset="0"/>
                <a:ea typeface="Times New Roman" panose="02020603050405020304" pitchFamily="18" charset="0"/>
              </a:rPr>
              <a:t> notebook .  </a:t>
            </a:r>
            <a:endParaRPr lang="en-IN" sz="1800" dirty="0">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marR="86233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Documentation for review 1, review 2 and review 3 done in unison.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800" dirty="0"/>
          </a:p>
        </p:txBody>
      </p:sp>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CONTRIBUTION OF THE MEMBERS:-</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extLst>
      <p:ext uri="{BB962C8B-B14F-4D97-AF65-F5344CB8AC3E}">
        <p14:creationId xmlns:p14="http://schemas.microsoft.com/office/powerpoint/2010/main" val="169930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28"/>
          <p:cNvSpPr txBox="1">
            <a:spLocks noGrp="1"/>
          </p:cNvSpPr>
          <p:nvPr>
            <p:ph type="subTitle" idx="2"/>
          </p:nvPr>
        </p:nvSpPr>
        <p:spPr>
          <a:xfrm>
            <a:off x="714949" y="1004850"/>
            <a:ext cx="7793507" cy="3500516"/>
          </a:xfrm>
          <a:prstGeom prst="rect">
            <a:avLst/>
          </a:prstGeom>
        </p:spPr>
        <p:txBody>
          <a:bodyPr spcFirstLastPara="1" wrap="square" lIns="91425" tIns="91425" rIns="91425" bIns="91425" anchor="t" anchorCtr="0">
            <a:noAutofit/>
          </a:bodyPr>
          <a:lstStyle/>
          <a:p>
            <a:pPr marL="63500" marR="863600" algn="just">
              <a:lnSpc>
                <a:spcPct val="115000"/>
              </a:lnSpc>
              <a:spcAft>
                <a:spcPts val="0"/>
              </a:spcAft>
            </a:pPr>
            <a:r>
              <a:rPr lang="en-US" sz="1600" dirty="0">
                <a:effectLst/>
                <a:latin typeface="Times New Roman" panose="02020603050405020304" pitchFamily="18" charset="0"/>
                <a:ea typeface="Times New Roman" panose="02020603050405020304" pitchFamily="18" charset="0"/>
              </a:rPr>
              <a:t>Recommender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(RSs)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characterized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capability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filtering</a:t>
            </a:r>
            <a:r>
              <a:rPr lang="en-US" sz="1600" spc="3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large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information spaces and selecting the items that are likely to be more interesting and attractive</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a:t>
            </a:r>
            <a:endParaRPr lang="en-IN" sz="1600" dirty="0">
              <a:effectLst/>
              <a:latin typeface="Times New Roman" panose="02020603050405020304" pitchFamily="18" charset="0"/>
              <a:ea typeface="Times New Roman" panose="02020603050405020304" pitchFamily="18" charset="0"/>
            </a:endParaRPr>
          </a:p>
          <a:p>
            <a:pPr>
              <a:spcBef>
                <a:spcPts val="10"/>
              </a:spcBef>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63500" marR="867410" algn="just">
              <a:lnSpc>
                <a:spcPct val="115000"/>
              </a:lnSpc>
              <a:spcAft>
                <a:spcPts val="0"/>
              </a:spcAft>
            </a:pPr>
            <a:r>
              <a:rPr lang="en-US" sz="1600" dirty="0">
                <a:effectLst/>
                <a:latin typeface="Times New Roman" panose="02020603050405020304" pitchFamily="18" charset="0"/>
                <a:ea typeface="Times New Roman" panose="02020603050405020304" pitchFamily="18" charset="0"/>
              </a:rPr>
              <a:t>OTT</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Platforms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biggest</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recommendation</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aim</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visualize the content library of top OTT Platforms like Netflix, Disney Plus, Hulu 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Amazon Prime. While doing this we will also discover correlations and recurring patterns in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dataset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interesting inferences.</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63500" marR="869950" algn="just">
              <a:lnSpc>
                <a:spcPct val="113000"/>
              </a:lnSpc>
              <a:spcAft>
                <a:spcPts val="0"/>
              </a:spcAft>
            </a:pPr>
            <a:r>
              <a:rPr lang="en-US" sz="1600" dirty="0">
                <a:effectLst/>
                <a:latin typeface="Times New Roman" panose="02020603050405020304" pitchFamily="18" charset="0"/>
                <a:ea typeface="Times New Roman" panose="02020603050405020304" pitchFamily="18" charset="0"/>
              </a:rPr>
              <a:t>Finally, we will see how the recommendation engine works to deliver similar content 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quickly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possible.</a:t>
            </a:r>
            <a:endParaRPr lang="en-IN" sz="16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200" dirty="0"/>
          </a:p>
        </p:txBody>
      </p:sp>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INTRODUCTION</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extLst>
      <p:ext uri="{BB962C8B-B14F-4D97-AF65-F5344CB8AC3E}">
        <p14:creationId xmlns:p14="http://schemas.microsoft.com/office/powerpoint/2010/main" val="17625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28"/>
          <p:cNvSpPr txBox="1">
            <a:spLocks noGrp="1"/>
          </p:cNvSpPr>
          <p:nvPr>
            <p:ph type="subTitle" idx="2"/>
          </p:nvPr>
        </p:nvSpPr>
        <p:spPr>
          <a:xfrm>
            <a:off x="714949" y="1004850"/>
            <a:ext cx="7793507" cy="3500516"/>
          </a:xfrm>
          <a:prstGeom prst="rect">
            <a:avLst/>
          </a:prstGeom>
        </p:spPr>
        <p:txBody>
          <a:bodyPr spcFirstLastPara="1" wrap="square" lIns="91425" tIns="91425" rIns="91425" bIns="91425" anchor="t" anchorCtr="0">
            <a:noAutofit/>
          </a:bodyPr>
          <a:lstStyle/>
          <a:p>
            <a:pPr marL="0" lvl="0" indent="0">
              <a:tabLst>
                <a:tab pos="521335" algn="l"/>
              </a:tabLst>
            </a:pPr>
            <a:endParaRPr lang="en-IN" sz="1800" b="1" dirty="0">
              <a:effectLst/>
              <a:latin typeface="Times New Roman" panose="02020603050405020304" pitchFamily="18" charset="0"/>
              <a:ea typeface="Times New Roman" panose="02020603050405020304" pitchFamily="18" charset="0"/>
            </a:endParaRPr>
          </a:p>
          <a:p>
            <a:pPr>
              <a:spcBef>
                <a:spcPts val="20"/>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7785" marR="860425" algn="ctr">
              <a:spcAft>
                <a:spcPts val="0"/>
              </a:spcAft>
            </a:pPr>
            <a:r>
              <a:rPr lang="en-US" sz="1800" dirty="0">
                <a:effectLst/>
                <a:latin typeface="Times New Roman" panose="02020603050405020304" pitchFamily="18" charset="0"/>
                <a:ea typeface="Times New Roman" panose="02020603050405020304" pitchFamily="18" charset="0"/>
              </a:rPr>
              <a:t>For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containing</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listings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movies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tv</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shows</a:t>
            </a:r>
            <a:endParaRPr lang="en-IN" sz="1800" dirty="0">
              <a:effectLst/>
              <a:latin typeface="Times New Roman" panose="02020603050405020304" pitchFamily="18" charset="0"/>
              <a:ea typeface="Times New Roman" panose="02020603050405020304" pitchFamily="18" charset="0"/>
            </a:endParaRPr>
          </a:p>
          <a:p>
            <a:pPr marL="63500" marR="862965" algn="just">
              <a:lnSpc>
                <a:spcPct val="115000"/>
              </a:lnSpc>
              <a:spcBef>
                <a:spcPts val="400"/>
              </a:spcBef>
              <a:spcAft>
                <a:spcPts val="0"/>
              </a:spcAft>
            </a:pP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available on Netflix, Hulu, Disney Plus and Amazon Prime, along with details such as - cast,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directors,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ratings,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release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duration,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total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approximately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22k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observations.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obtained from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Kaggle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Open-Source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Library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Source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200" dirty="0"/>
          </a:p>
        </p:txBody>
      </p:sp>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ABOUT THE DATASET</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4"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5"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6"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7"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extLst>
      <p:ext uri="{BB962C8B-B14F-4D97-AF65-F5344CB8AC3E}">
        <p14:creationId xmlns:p14="http://schemas.microsoft.com/office/powerpoint/2010/main" val="13766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DESIGN AND FLOW OF MODEL</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pic>
        <p:nvPicPr>
          <p:cNvPr id="2" name="image2.jpeg">
            <a:extLst>
              <a:ext uri="{FF2B5EF4-FFF2-40B4-BE49-F238E27FC236}">
                <a16:creationId xmlns:a16="http://schemas.microsoft.com/office/drawing/2014/main" id="{15200058-BF0D-0337-556F-CE5F20144BC8}"/>
              </a:ext>
            </a:extLst>
          </p:cNvPr>
          <p:cNvPicPr>
            <a:picLocks noChangeAspect="1"/>
          </p:cNvPicPr>
          <p:nvPr/>
        </p:nvPicPr>
        <p:blipFill>
          <a:blip r:embed="rId7" cstate="print"/>
          <a:stretch>
            <a:fillRect/>
          </a:stretch>
        </p:blipFill>
        <p:spPr>
          <a:xfrm>
            <a:off x="3391280" y="1170002"/>
            <a:ext cx="2394921" cy="3820610"/>
          </a:xfrm>
          <a:prstGeom prst="rect">
            <a:avLst/>
          </a:prstGeom>
        </p:spPr>
      </p:pic>
    </p:spTree>
    <p:extLst>
      <p:ext uri="{BB962C8B-B14F-4D97-AF65-F5344CB8AC3E}">
        <p14:creationId xmlns:p14="http://schemas.microsoft.com/office/powerpoint/2010/main" val="156996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15D0387-4442-E6D9-9BD3-145558146EEB}"/>
              </a:ext>
            </a:extLst>
          </p:cNvPr>
          <p:cNvSpPr>
            <a:spLocks noGrp="1"/>
          </p:cNvSpPr>
          <p:nvPr>
            <p:ph type="title"/>
          </p:nvPr>
        </p:nvSpPr>
        <p:spPr>
          <a:xfrm>
            <a:off x="609600" y="560832"/>
            <a:ext cx="5827776" cy="3718559"/>
          </a:xfrm>
        </p:spPr>
        <p:txBody>
          <a:bodyPr>
            <a:noAutofit/>
          </a:bodyPr>
          <a:lstStyle/>
          <a:p>
            <a:r>
              <a:rPr lang="en-US" sz="2000" b="0" i="0" u="sng" dirty="0">
                <a:solidFill>
                  <a:schemeClr val="tx1">
                    <a:lumMod val="95000"/>
                  </a:schemeClr>
                </a:solidFill>
                <a:effectLst/>
                <a:latin typeface="charter"/>
                <a:hlinkClick r:id="rId2">
                  <a:extLst>
                    <a:ext uri="{A12FA001-AC4F-418D-AE19-62706E023703}">
                      <ahyp:hlinkClr xmlns:ahyp="http://schemas.microsoft.com/office/drawing/2018/hyperlinkcolor" val="tx"/>
                    </a:ext>
                  </a:extLst>
                </a:hlinkClick>
              </a:rPr>
              <a:t>Matrix factorization</a:t>
            </a:r>
            <a:r>
              <a:rPr lang="en-US" sz="2000" b="0" i="0" dirty="0">
                <a:solidFill>
                  <a:schemeClr val="tx1">
                    <a:lumMod val="95000"/>
                  </a:schemeClr>
                </a:solidFill>
                <a:effectLst/>
                <a:latin typeface="charter"/>
              </a:rPr>
              <a:t> is a class of collaborative filtering algorithms used in recommender systems. This family of methods became widely known during the </a:t>
            </a:r>
            <a:r>
              <a:rPr lang="en-US" sz="2000" b="0" i="0" u="sng" dirty="0">
                <a:solidFill>
                  <a:schemeClr val="tx1">
                    <a:lumMod val="95000"/>
                  </a:schemeClr>
                </a:solidFill>
                <a:effectLst/>
                <a:latin typeface="charter"/>
                <a:hlinkClick r:id="rId3">
                  <a:extLst>
                    <a:ext uri="{A12FA001-AC4F-418D-AE19-62706E023703}">
                      <ahyp:hlinkClr xmlns:ahyp="http://schemas.microsoft.com/office/drawing/2018/hyperlinkcolor" val="tx"/>
                    </a:ext>
                  </a:extLst>
                </a:hlinkClick>
              </a:rPr>
              <a:t>Netflix prize challenge</a:t>
            </a:r>
            <a:r>
              <a:rPr lang="en-US" sz="2000" b="0" i="0" dirty="0">
                <a:solidFill>
                  <a:schemeClr val="tx1">
                    <a:lumMod val="95000"/>
                  </a:schemeClr>
                </a:solidFill>
                <a:effectLst/>
                <a:latin typeface="charter"/>
              </a:rPr>
              <a:t> due to how effective it was.</a:t>
            </a:r>
            <a:br>
              <a:rPr lang="en-US" sz="2000" b="0" i="0" dirty="0">
                <a:solidFill>
                  <a:schemeClr val="tx1">
                    <a:lumMod val="95000"/>
                  </a:schemeClr>
                </a:solidFill>
                <a:effectLst/>
                <a:latin typeface="charter"/>
              </a:rPr>
            </a:br>
            <a:r>
              <a:rPr lang="en-US" sz="2000" b="0" i="0" dirty="0">
                <a:solidFill>
                  <a:schemeClr val="tx1">
                    <a:lumMod val="95000"/>
                  </a:schemeClr>
                </a:solidFill>
                <a:effectLst/>
                <a:latin typeface="charter"/>
              </a:rPr>
              <a:t>Matrix factorization algorithms work by decomposing the user-movie interaction matrix into the product of two lower dimensionality rectangular matrices, say U and M. The decomposition is done in such a way that the product results in almost similar values to the user-movie interaction matrix. Here, U represents the user matrix, M represents the movie matrix, n is the number of users, and m is the number of movies.</a:t>
            </a:r>
            <a:br>
              <a:rPr lang="en-US" sz="2000" b="0" i="0" dirty="0">
                <a:solidFill>
                  <a:schemeClr val="tx1">
                    <a:lumMod val="95000"/>
                  </a:schemeClr>
                </a:solidFill>
                <a:effectLst/>
                <a:latin typeface="charter"/>
              </a:rPr>
            </a:br>
            <a:endParaRPr lang="en-IN" sz="2000" dirty="0">
              <a:solidFill>
                <a:schemeClr val="tx1">
                  <a:lumMod val="95000"/>
                </a:schemeClr>
              </a:solidFill>
            </a:endParaRPr>
          </a:p>
        </p:txBody>
      </p:sp>
      <p:sp>
        <p:nvSpPr>
          <p:cNvPr id="17" name="Content Placeholder 2">
            <a:extLst>
              <a:ext uri="{FF2B5EF4-FFF2-40B4-BE49-F238E27FC236}">
                <a16:creationId xmlns:a16="http://schemas.microsoft.com/office/drawing/2014/main" id="{C676E05D-9AC3-E5A7-DFAD-612036FDD77B}"/>
              </a:ext>
            </a:extLst>
          </p:cNvPr>
          <p:cNvSpPr txBox="1">
            <a:spLocks/>
          </p:cNvSpPr>
          <p:nvPr/>
        </p:nvSpPr>
        <p:spPr>
          <a:xfrm>
            <a:off x="486220" y="0"/>
            <a:ext cx="8657780" cy="5608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1"/>
                </a:solidFill>
                <a:highlight>
                  <a:schemeClr val="accent3"/>
                </a:highlight>
                <a:latin typeface="Antonio"/>
                <a:ea typeface="Antonio"/>
                <a:cs typeface="Antonio"/>
                <a:sym typeface="Antonio"/>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b="1" dirty="0">
                <a:solidFill>
                  <a:schemeClr val="tx1">
                    <a:lumMod val="95000"/>
                  </a:schemeClr>
                </a:solidFill>
                <a:highlight>
                  <a:srgbClr val="008080"/>
                </a:highlight>
              </a:rPr>
              <a:t>ARCHITECTURE</a:t>
            </a:r>
            <a:endParaRPr lang="en-IN" b="1" dirty="0">
              <a:solidFill>
                <a:schemeClr val="tx1">
                  <a:lumMod val="95000"/>
                </a:schemeClr>
              </a:solidFill>
              <a:highlight>
                <a:srgbClr val="008080"/>
              </a:highlight>
            </a:endParaRPr>
          </a:p>
        </p:txBody>
      </p:sp>
      <p:pic>
        <p:nvPicPr>
          <p:cNvPr id="18" name="Picture 4">
            <a:extLst>
              <a:ext uri="{FF2B5EF4-FFF2-40B4-BE49-F238E27FC236}">
                <a16:creationId xmlns:a16="http://schemas.microsoft.com/office/drawing/2014/main" id="{F61FCB34-9A8F-606D-4DE4-FD98544A1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17" y="4279391"/>
            <a:ext cx="4447907" cy="8236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CFDF975C-ED74-CB21-A159-C270CEE316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630" y="4021835"/>
            <a:ext cx="3141557" cy="104074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A4FE107-C597-E425-C6D1-0339C5D263EF}"/>
              </a:ext>
            </a:extLst>
          </p:cNvPr>
          <p:cNvSpPr txBox="1"/>
          <p:nvPr/>
        </p:nvSpPr>
        <p:spPr>
          <a:xfrm>
            <a:off x="6437376" y="731520"/>
            <a:ext cx="2450592" cy="1600438"/>
          </a:xfrm>
          <a:prstGeom prst="rect">
            <a:avLst/>
          </a:prstGeom>
          <a:solidFill>
            <a:schemeClr val="tx2">
              <a:lumMod val="60000"/>
              <a:lumOff val="40000"/>
            </a:schemeClr>
          </a:solidFill>
        </p:spPr>
        <p:txBody>
          <a:bodyPr wrap="square" rtlCol="0">
            <a:spAutoFit/>
          </a:bodyPr>
          <a:lstStyle/>
          <a:p>
            <a:r>
              <a:rPr lang="en-US" b="0" i="0" dirty="0">
                <a:solidFill>
                  <a:srgbClr val="292929"/>
                </a:solidFill>
                <a:effectLst/>
                <a:latin typeface="charter"/>
              </a:rPr>
              <a:t>For example, if user A watches M1, M2, and M3, and user B watches M1, M3, M4, we recommend M1 and M3 to a similar user C. You can see how this looks in the figure below for clearer reference.</a:t>
            </a:r>
            <a:endParaRPr lang="en-IN" dirty="0"/>
          </a:p>
        </p:txBody>
      </p:sp>
    </p:spTree>
    <p:extLst>
      <p:ext uri="{BB962C8B-B14F-4D97-AF65-F5344CB8AC3E}">
        <p14:creationId xmlns:p14="http://schemas.microsoft.com/office/powerpoint/2010/main" val="2217613461"/>
      </p:ext>
    </p:extLst>
  </p:cSld>
  <p:clrMapOvr>
    <a:masterClrMapping/>
  </p:clrMapOvr>
</p:sld>
</file>

<file path=ppt/theme/theme1.xml><?xml version="1.0" encoding="utf-8"?>
<a:theme xmlns:a="http://schemas.openxmlformats.org/drawingml/2006/main" name="Units Of Measurement by Slidesgo">
  <a:themeElements>
    <a:clrScheme name="Simple Light">
      <a:dk1>
        <a:srgbClr val="FEFFFA"/>
      </a:dk1>
      <a:lt1>
        <a:srgbClr val="EA645F"/>
      </a:lt1>
      <a:dk2>
        <a:srgbClr val="EFD14C"/>
      </a:dk2>
      <a:lt2>
        <a:srgbClr val="F8C207"/>
      </a:lt2>
      <a:accent1>
        <a:srgbClr val="4EBACE"/>
      </a:accent1>
      <a:accent2>
        <a:srgbClr val="162F4F"/>
      </a:accent2>
      <a:accent3>
        <a:srgbClr val="4A4AF2"/>
      </a:accent3>
      <a:accent4>
        <a:srgbClr val="FFFFFF"/>
      </a:accent4>
      <a:accent5>
        <a:srgbClr val="FFFFFF"/>
      </a:accent5>
      <a:accent6>
        <a:srgbClr val="FFFFFF"/>
      </a:accent6>
      <a:hlink>
        <a:srgbClr val="FEFF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2043</Words>
  <Application>Microsoft Office PowerPoint</Application>
  <PresentationFormat>On-screen Show (16:9)</PresentationFormat>
  <Paragraphs>237</Paragraphs>
  <Slides>33</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charter</vt:lpstr>
      <vt:lpstr>Calibri</vt:lpstr>
      <vt:lpstr>Cambria Math</vt:lpstr>
      <vt:lpstr>Univers</vt:lpstr>
      <vt:lpstr>Bebas Neue</vt:lpstr>
      <vt:lpstr>Times New Roman</vt:lpstr>
      <vt:lpstr>Space Mono</vt:lpstr>
      <vt:lpstr>Antonio</vt:lpstr>
      <vt:lpstr>Units Of Measurement by Slidesgo</vt:lpstr>
      <vt:lpstr>DATA VISUALIZATION     REVIEW -3</vt:lpstr>
      <vt:lpstr>WHAT OUR PROJECT CLAIMS?</vt:lpstr>
      <vt:lpstr>PERCENTAGE OF COMPLETION:-</vt:lpstr>
      <vt:lpstr>PUBLICITY:(GITHUB.COM)</vt:lpstr>
      <vt:lpstr>CONTRIBUTION OF THE MEMBERS:-</vt:lpstr>
      <vt:lpstr>INTRODUCTION</vt:lpstr>
      <vt:lpstr>ABOUT THE DATASET</vt:lpstr>
      <vt:lpstr>DESIGN AND FLOW OF MODEL</vt:lpstr>
      <vt:lpstr>Matrix factorization is a class of collaborative filtering algorithms used in recommender systems. This family of methods became widely known during the Netflix prize challenge due to how effective it was. Matrix factorization algorithms work by decomposing the user-movie interaction matrix into the product of two lower dimensionality rectangular matrices, say U and M. The decomposition is done in such a way that the product results in almost similar values to the user-movie interaction matrix. Here, U represents the user matrix, M represents the movie matrix, n is the number of users, and m is the number of movies. </vt:lpstr>
      <vt:lpstr>MODULES </vt:lpstr>
      <vt:lpstr>MODULES </vt:lpstr>
      <vt:lpstr>Recommendation Engine  </vt:lpstr>
      <vt:lpstr>PERFORMANCE METRICS</vt:lpstr>
      <vt:lpstr>PERFORMANCE METRICS</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REFERENCES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OF data analysis      REVIEW -2</dc:title>
  <dc:creator>Akash</dc:creator>
  <cp:lastModifiedBy>Akash Raj</cp:lastModifiedBy>
  <cp:revision>7</cp:revision>
  <dcterms:modified xsi:type="dcterms:W3CDTF">2023-03-30T05:31:23Z</dcterms:modified>
</cp:coreProperties>
</file>