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98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31" y="933843"/>
            <a:ext cx="5968936" cy="415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644" y="1514398"/>
            <a:ext cx="5969111" cy="5569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31" y="1003960"/>
            <a:ext cx="313880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70C0"/>
                </a:solidFill>
                <a:latin typeface="+mj-lt"/>
                <a:cs typeface="Georgia"/>
              </a:rPr>
              <a:t>Business</a:t>
            </a:r>
            <a:r>
              <a:rPr spc="-75" dirty="0">
                <a:solidFill>
                  <a:srgbClr val="0070C0"/>
                </a:solidFill>
                <a:latin typeface="+mj-lt"/>
                <a:cs typeface="Georgia"/>
              </a:rPr>
              <a:t> </a:t>
            </a:r>
            <a:r>
              <a:rPr spc="-10" dirty="0">
                <a:solidFill>
                  <a:srgbClr val="0070C0"/>
                </a:solidFill>
                <a:latin typeface="+mj-lt"/>
                <a:cs typeface="Georgia"/>
              </a:rPr>
              <a:t>Problem: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644" y="1514398"/>
            <a:ext cx="5922645" cy="65473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46355" algn="just">
              <a:lnSpc>
                <a:spcPct val="94700"/>
              </a:lnSpc>
              <a:spcBef>
                <a:spcPts val="195"/>
              </a:spcBef>
            </a:pPr>
            <a:r>
              <a:rPr b="1" spc="-5" dirty="0">
                <a:cs typeface="Georgia"/>
              </a:rPr>
              <a:t>London </a:t>
            </a:r>
            <a:r>
              <a:rPr spc="-5" dirty="0">
                <a:cs typeface="Georgia"/>
              </a:rPr>
              <a:t>is </a:t>
            </a:r>
            <a:r>
              <a:rPr spc="-10" dirty="0">
                <a:cs typeface="Georgia"/>
              </a:rPr>
              <a:t>the </a:t>
            </a:r>
            <a:r>
              <a:rPr spc="-5" dirty="0">
                <a:cs typeface="Georgia"/>
              </a:rPr>
              <a:t>capital </a:t>
            </a:r>
            <a:r>
              <a:rPr spc="-15" dirty="0">
                <a:cs typeface="Georgia"/>
              </a:rPr>
              <a:t>of </a:t>
            </a:r>
            <a:r>
              <a:rPr spc="-10" dirty="0">
                <a:cs typeface="Georgia"/>
              </a:rPr>
              <a:t>and </a:t>
            </a:r>
            <a:r>
              <a:rPr spc="-15" dirty="0">
                <a:cs typeface="Georgia"/>
              </a:rPr>
              <a:t>largest </a:t>
            </a:r>
            <a:r>
              <a:rPr spc="-10" dirty="0">
                <a:cs typeface="Georgia"/>
              </a:rPr>
              <a:t>city </a:t>
            </a:r>
            <a:r>
              <a:rPr spc="-15" dirty="0">
                <a:cs typeface="Georgia"/>
              </a:rPr>
              <a:t>in </a:t>
            </a:r>
            <a:r>
              <a:rPr spc="-10" dirty="0">
                <a:cs typeface="Georgia"/>
              </a:rPr>
              <a:t>England </a:t>
            </a:r>
            <a:r>
              <a:rPr spc="-5" dirty="0">
                <a:cs typeface="Georgia"/>
              </a:rPr>
              <a:t>and </a:t>
            </a:r>
            <a:r>
              <a:rPr spc="-10" dirty="0">
                <a:cs typeface="Georgia"/>
              </a:rPr>
              <a:t>the  United Kingdom, with the largest </a:t>
            </a:r>
            <a:r>
              <a:rPr spc="-5" dirty="0">
                <a:cs typeface="Georgia"/>
              </a:rPr>
              <a:t>municipal </a:t>
            </a:r>
            <a:r>
              <a:rPr spc="-10" dirty="0">
                <a:cs typeface="Georgia"/>
              </a:rPr>
              <a:t>population </a:t>
            </a:r>
            <a:r>
              <a:rPr spc="-5" dirty="0">
                <a:cs typeface="Georgia"/>
              </a:rPr>
              <a:t>in </a:t>
            </a:r>
            <a:r>
              <a:rPr spc="-10" dirty="0">
                <a:cs typeface="Georgia"/>
              </a:rPr>
              <a:t>the  European Union. London </a:t>
            </a:r>
            <a:r>
              <a:rPr spc="-5" dirty="0">
                <a:cs typeface="Georgia"/>
              </a:rPr>
              <a:t>has a </a:t>
            </a:r>
            <a:r>
              <a:rPr spc="-10" dirty="0">
                <a:cs typeface="Georgia"/>
              </a:rPr>
              <a:t>diverse </a:t>
            </a:r>
            <a:r>
              <a:rPr spc="-5" dirty="0">
                <a:cs typeface="Georgia"/>
              </a:rPr>
              <a:t>range of </a:t>
            </a:r>
            <a:r>
              <a:rPr spc="-10" dirty="0">
                <a:cs typeface="Georgia"/>
              </a:rPr>
              <a:t>people </a:t>
            </a:r>
            <a:r>
              <a:rPr spc="-5" dirty="0">
                <a:cs typeface="Georgia"/>
              </a:rPr>
              <a:t>and  </a:t>
            </a:r>
            <a:r>
              <a:rPr spc="-10" dirty="0">
                <a:cs typeface="Georgia"/>
              </a:rPr>
              <a:t>cultures, and </a:t>
            </a:r>
            <a:r>
              <a:rPr spc="-15" dirty="0">
                <a:cs typeface="Georgia"/>
              </a:rPr>
              <a:t>more </a:t>
            </a:r>
            <a:r>
              <a:rPr spc="-10" dirty="0">
                <a:cs typeface="Georgia"/>
              </a:rPr>
              <a:t>than 300 </a:t>
            </a:r>
            <a:r>
              <a:rPr spc="-5" dirty="0">
                <a:cs typeface="Georgia"/>
              </a:rPr>
              <a:t>languages are </a:t>
            </a:r>
            <a:r>
              <a:rPr spc="-15" dirty="0">
                <a:cs typeface="Georgia"/>
              </a:rPr>
              <a:t>spoken </a:t>
            </a:r>
            <a:r>
              <a:rPr spc="-5" dirty="0">
                <a:cs typeface="Georgia"/>
              </a:rPr>
              <a:t>in </a:t>
            </a:r>
            <a:r>
              <a:rPr spc="-10" dirty="0">
                <a:cs typeface="Georgia"/>
              </a:rPr>
              <a:t>the </a:t>
            </a:r>
            <a:r>
              <a:rPr spc="-5" dirty="0">
                <a:cs typeface="Georgia"/>
              </a:rPr>
              <a:t>region.  Its </a:t>
            </a:r>
            <a:r>
              <a:rPr spc="-10" dirty="0">
                <a:cs typeface="Georgia"/>
              </a:rPr>
              <a:t>estimated mid-2016 </a:t>
            </a:r>
            <a:r>
              <a:rPr spc="-15" dirty="0">
                <a:cs typeface="Georgia"/>
              </a:rPr>
              <a:t>municipal </a:t>
            </a:r>
            <a:r>
              <a:rPr spc="-10" dirty="0">
                <a:cs typeface="Georgia"/>
              </a:rPr>
              <a:t>population (corresponding to  Greater London) was 8,787,892, </a:t>
            </a:r>
            <a:r>
              <a:rPr spc="-15" dirty="0">
                <a:cs typeface="Georgia"/>
              </a:rPr>
              <a:t>the </a:t>
            </a:r>
            <a:r>
              <a:rPr spc="-5" dirty="0">
                <a:cs typeface="Georgia"/>
              </a:rPr>
              <a:t>most </a:t>
            </a:r>
            <a:r>
              <a:rPr spc="-15" dirty="0">
                <a:cs typeface="Georgia"/>
              </a:rPr>
              <a:t>populous </a:t>
            </a:r>
            <a:r>
              <a:rPr spc="-5" dirty="0">
                <a:cs typeface="Georgia"/>
              </a:rPr>
              <a:t>of </a:t>
            </a:r>
            <a:r>
              <a:rPr spc="-10" dirty="0">
                <a:cs typeface="Georgia"/>
              </a:rPr>
              <a:t>any city </a:t>
            </a:r>
            <a:r>
              <a:rPr spc="-5" dirty="0">
                <a:cs typeface="Georgia"/>
              </a:rPr>
              <a:t>in  </a:t>
            </a:r>
            <a:r>
              <a:rPr spc="-10" dirty="0">
                <a:cs typeface="Georgia"/>
              </a:rPr>
              <a:t>the European Union and accounting for 13.4% </a:t>
            </a:r>
            <a:r>
              <a:rPr spc="-5" dirty="0">
                <a:cs typeface="Georgia"/>
              </a:rPr>
              <a:t>of </a:t>
            </a:r>
            <a:r>
              <a:rPr spc="-15" dirty="0">
                <a:cs typeface="Georgia"/>
              </a:rPr>
              <a:t>the </a:t>
            </a:r>
            <a:r>
              <a:rPr spc="-10" dirty="0">
                <a:cs typeface="Georgia"/>
              </a:rPr>
              <a:t>UK  population. London’s </a:t>
            </a:r>
            <a:r>
              <a:rPr spc="-15" dirty="0">
                <a:cs typeface="Georgia"/>
              </a:rPr>
              <a:t>urban </a:t>
            </a:r>
            <a:r>
              <a:rPr spc="-5" dirty="0">
                <a:cs typeface="Georgia"/>
              </a:rPr>
              <a:t>area is </a:t>
            </a:r>
            <a:r>
              <a:rPr spc="-10" dirty="0">
                <a:cs typeface="Georgia"/>
              </a:rPr>
              <a:t>the second </a:t>
            </a:r>
            <a:r>
              <a:rPr spc="-15" dirty="0">
                <a:cs typeface="Georgia"/>
              </a:rPr>
              <a:t>most </a:t>
            </a:r>
            <a:r>
              <a:rPr spc="-10" dirty="0">
                <a:cs typeface="Georgia"/>
              </a:rPr>
              <a:t>populous </a:t>
            </a:r>
            <a:r>
              <a:rPr spc="-15" dirty="0">
                <a:cs typeface="Georgia"/>
              </a:rPr>
              <a:t>in  </a:t>
            </a:r>
            <a:r>
              <a:rPr spc="-10" dirty="0">
                <a:cs typeface="Georgia"/>
              </a:rPr>
              <a:t>the EU, after Paris, with 9,787,426 inhabitants </a:t>
            </a:r>
            <a:r>
              <a:rPr spc="-15" dirty="0">
                <a:cs typeface="Georgia"/>
              </a:rPr>
              <a:t>at the </a:t>
            </a:r>
            <a:r>
              <a:rPr spc="-5" dirty="0">
                <a:cs typeface="Georgia"/>
              </a:rPr>
              <a:t>2011 </a:t>
            </a:r>
            <a:r>
              <a:rPr spc="-10" dirty="0">
                <a:cs typeface="Georgia"/>
              </a:rPr>
              <a:t>census.  </a:t>
            </a:r>
            <a:r>
              <a:rPr spc="-5" dirty="0">
                <a:cs typeface="Georgia"/>
              </a:rPr>
              <a:t>The </a:t>
            </a:r>
            <a:r>
              <a:rPr spc="-10" dirty="0">
                <a:cs typeface="Georgia"/>
              </a:rPr>
              <a:t>population density </a:t>
            </a:r>
            <a:r>
              <a:rPr spc="-5" dirty="0">
                <a:cs typeface="Georgia"/>
              </a:rPr>
              <a:t>is </a:t>
            </a:r>
            <a:r>
              <a:rPr spc="-10" dirty="0">
                <a:cs typeface="Georgia"/>
              </a:rPr>
              <a:t>14,500/sq</a:t>
            </a:r>
            <a:r>
              <a:rPr spc="-30" dirty="0">
                <a:cs typeface="Georgia"/>
              </a:rPr>
              <a:t> </a:t>
            </a:r>
            <a:r>
              <a:rPr spc="-5" dirty="0">
                <a:cs typeface="Georgia"/>
              </a:rPr>
              <a:t>mi.</a:t>
            </a:r>
            <a:endParaRPr dirty="0">
              <a:cs typeface="Georgia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dirty="0">
              <a:cs typeface="Georgia"/>
            </a:endParaRPr>
          </a:p>
          <a:p>
            <a:pPr marL="12700" marR="5080" algn="just">
              <a:lnSpc>
                <a:spcPct val="94800"/>
              </a:lnSpc>
            </a:pPr>
            <a:r>
              <a:rPr spc="-5" dirty="0">
                <a:cs typeface="Georgia"/>
              </a:rPr>
              <a:t>London is a </a:t>
            </a:r>
            <a:r>
              <a:rPr spc="-15" dirty="0">
                <a:cs typeface="Georgia"/>
              </a:rPr>
              <a:t>city </a:t>
            </a:r>
            <a:r>
              <a:rPr spc="-10" dirty="0">
                <a:cs typeface="Georgia"/>
              </a:rPr>
              <a:t>with </a:t>
            </a:r>
            <a:r>
              <a:rPr spc="-5" dirty="0">
                <a:cs typeface="Georgia"/>
              </a:rPr>
              <a:t>a </a:t>
            </a:r>
            <a:r>
              <a:rPr spc="-10" dirty="0">
                <a:cs typeface="Georgia"/>
              </a:rPr>
              <a:t>high population </a:t>
            </a:r>
            <a:r>
              <a:rPr spc="-5" dirty="0">
                <a:cs typeface="Georgia"/>
              </a:rPr>
              <a:t>and </a:t>
            </a:r>
            <a:r>
              <a:rPr spc="-10" dirty="0">
                <a:cs typeface="Georgia"/>
              </a:rPr>
              <a:t>population density. </a:t>
            </a:r>
            <a:r>
              <a:rPr spc="-5" dirty="0">
                <a:cs typeface="Georgia"/>
              </a:rPr>
              <a:t>As  </a:t>
            </a:r>
            <a:r>
              <a:rPr spc="-10" dirty="0">
                <a:cs typeface="Georgia"/>
              </a:rPr>
              <a:t>from Real Estate </a:t>
            </a:r>
            <a:r>
              <a:rPr spc="-5" dirty="0">
                <a:cs typeface="Georgia"/>
              </a:rPr>
              <a:t>investor </a:t>
            </a:r>
            <a:r>
              <a:rPr spc="-10" dirty="0">
                <a:cs typeface="Georgia"/>
              </a:rPr>
              <a:t>point </a:t>
            </a:r>
            <a:r>
              <a:rPr spc="-5" dirty="0">
                <a:cs typeface="Georgia"/>
              </a:rPr>
              <a:t>of </a:t>
            </a:r>
            <a:r>
              <a:rPr spc="-10" dirty="0">
                <a:cs typeface="Georgia"/>
              </a:rPr>
              <a:t>view </a:t>
            </a:r>
            <a:r>
              <a:rPr spc="-5" dirty="0">
                <a:cs typeface="Georgia"/>
              </a:rPr>
              <a:t>we </a:t>
            </a:r>
            <a:r>
              <a:rPr spc="-10" dirty="0">
                <a:cs typeface="Georgia"/>
              </a:rPr>
              <a:t>want </a:t>
            </a:r>
            <a:r>
              <a:rPr spc="-15" dirty="0">
                <a:cs typeface="Georgia"/>
              </a:rPr>
              <a:t>to </a:t>
            </a:r>
            <a:r>
              <a:rPr spc="-5" dirty="0">
                <a:cs typeface="Georgia"/>
              </a:rPr>
              <a:t>invest in </a:t>
            </a:r>
            <a:r>
              <a:rPr spc="-15" dirty="0">
                <a:cs typeface="Georgia"/>
              </a:rPr>
              <a:t>such  </a:t>
            </a:r>
            <a:r>
              <a:rPr spc="-10" dirty="0">
                <a:cs typeface="Georgia"/>
              </a:rPr>
              <a:t>places were the housing prices </a:t>
            </a:r>
            <a:r>
              <a:rPr spc="-5" dirty="0">
                <a:cs typeface="Georgia"/>
              </a:rPr>
              <a:t>are </a:t>
            </a:r>
            <a:r>
              <a:rPr spc="-10" dirty="0">
                <a:cs typeface="Georgia"/>
              </a:rPr>
              <a:t>low </a:t>
            </a:r>
            <a:r>
              <a:rPr spc="-5" dirty="0">
                <a:cs typeface="Georgia"/>
              </a:rPr>
              <a:t>and </a:t>
            </a:r>
            <a:r>
              <a:rPr spc="-10" dirty="0">
                <a:cs typeface="Georgia"/>
              </a:rPr>
              <a:t>the facilities (shops,  restaurants, parks, Hotels, etc.) and social </a:t>
            </a:r>
            <a:r>
              <a:rPr spc="-5" dirty="0">
                <a:cs typeface="Georgia"/>
              </a:rPr>
              <a:t>venues </a:t>
            </a:r>
            <a:r>
              <a:rPr spc="-10" dirty="0">
                <a:cs typeface="Georgia"/>
              </a:rPr>
              <a:t>are</a:t>
            </a:r>
            <a:r>
              <a:rPr spc="10" dirty="0">
                <a:cs typeface="Georgia"/>
              </a:rPr>
              <a:t> </a:t>
            </a:r>
            <a:r>
              <a:rPr spc="-10" dirty="0">
                <a:cs typeface="Georgia"/>
              </a:rPr>
              <a:t>nearby.</a:t>
            </a:r>
            <a:endParaRPr dirty="0">
              <a:cs typeface="Georgia"/>
            </a:endParaRPr>
          </a:p>
          <a:p>
            <a:pPr marL="12700" algn="just">
              <a:lnSpc>
                <a:spcPts val="1764"/>
              </a:lnSpc>
            </a:pPr>
            <a:r>
              <a:rPr spc="-10" dirty="0">
                <a:cs typeface="Georgia"/>
              </a:rPr>
              <a:t>Keeping </a:t>
            </a:r>
            <a:r>
              <a:rPr spc="-5" dirty="0">
                <a:cs typeface="Georgia"/>
              </a:rPr>
              <a:t>above </a:t>
            </a:r>
            <a:r>
              <a:rPr spc="-10" dirty="0">
                <a:cs typeface="Georgia"/>
              </a:rPr>
              <a:t>things </a:t>
            </a:r>
            <a:r>
              <a:rPr spc="-15" dirty="0">
                <a:cs typeface="Georgia"/>
              </a:rPr>
              <a:t>in </a:t>
            </a:r>
            <a:r>
              <a:rPr spc="-5" dirty="0">
                <a:cs typeface="Georgia"/>
              </a:rPr>
              <a:t>mind </a:t>
            </a:r>
            <a:r>
              <a:rPr spc="-15" dirty="0">
                <a:cs typeface="Georgia"/>
              </a:rPr>
              <a:t>it </a:t>
            </a:r>
            <a:r>
              <a:rPr spc="-5" dirty="0">
                <a:cs typeface="Georgia"/>
              </a:rPr>
              <a:t>is very </a:t>
            </a:r>
            <a:r>
              <a:rPr spc="-10" dirty="0">
                <a:cs typeface="Georgia"/>
              </a:rPr>
              <a:t>difficult </a:t>
            </a:r>
            <a:r>
              <a:rPr spc="-15" dirty="0">
                <a:cs typeface="Georgia"/>
              </a:rPr>
              <a:t>for </a:t>
            </a:r>
            <a:r>
              <a:rPr spc="-5" dirty="0">
                <a:cs typeface="Georgia"/>
              </a:rPr>
              <a:t>an</a:t>
            </a:r>
            <a:r>
              <a:rPr spc="5" dirty="0">
                <a:cs typeface="Georgia"/>
              </a:rPr>
              <a:t> </a:t>
            </a:r>
            <a:r>
              <a:rPr spc="-5" dirty="0">
                <a:cs typeface="Georgia"/>
              </a:rPr>
              <a:t>individual</a:t>
            </a:r>
            <a:endParaRPr dirty="0">
              <a:cs typeface="Georgia"/>
            </a:endParaRPr>
          </a:p>
          <a:p>
            <a:pPr marL="12700" marR="1021080" algn="just">
              <a:lnSpc>
                <a:spcPts val="1810"/>
              </a:lnSpc>
              <a:spcBef>
                <a:spcPts val="105"/>
              </a:spcBef>
            </a:pPr>
            <a:r>
              <a:rPr spc="-5" dirty="0">
                <a:cs typeface="Georgia"/>
              </a:rPr>
              <a:t>to </a:t>
            </a:r>
            <a:r>
              <a:rPr spc="-10" dirty="0">
                <a:cs typeface="Georgia"/>
              </a:rPr>
              <a:t>find </a:t>
            </a:r>
            <a:r>
              <a:rPr spc="-15" dirty="0">
                <a:cs typeface="Georgia"/>
              </a:rPr>
              <a:t>such </a:t>
            </a:r>
            <a:r>
              <a:rPr spc="-10" dirty="0">
                <a:cs typeface="Georgia"/>
              </a:rPr>
              <a:t>place </a:t>
            </a:r>
            <a:r>
              <a:rPr spc="-5" dirty="0">
                <a:cs typeface="Georgia"/>
              </a:rPr>
              <a:t>in </a:t>
            </a:r>
            <a:r>
              <a:rPr spc="-10" dirty="0">
                <a:cs typeface="Georgia"/>
              </a:rPr>
              <a:t>such big city </a:t>
            </a:r>
            <a:r>
              <a:rPr spc="-5" dirty="0">
                <a:cs typeface="Georgia"/>
              </a:rPr>
              <a:t>and </a:t>
            </a:r>
            <a:r>
              <a:rPr spc="-10" dirty="0">
                <a:cs typeface="Georgia"/>
              </a:rPr>
              <a:t>gather this </a:t>
            </a:r>
            <a:r>
              <a:rPr spc="-5" dirty="0">
                <a:cs typeface="Georgia"/>
              </a:rPr>
              <a:t>much  </a:t>
            </a:r>
            <a:r>
              <a:rPr spc="-10" dirty="0">
                <a:cs typeface="Georgia"/>
              </a:rPr>
              <a:t>information.</a:t>
            </a:r>
            <a:endParaRPr dirty="0">
              <a:cs typeface="Georgia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dirty="0">
              <a:cs typeface="Georgia"/>
            </a:endParaRPr>
          </a:p>
          <a:p>
            <a:pPr marL="12700" marR="43815" algn="just">
              <a:lnSpc>
                <a:spcPct val="94700"/>
              </a:lnSpc>
            </a:pPr>
            <a:r>
              <a:rPr spc="-5" dirty="0">
                <a:cs typeface="Georgia"/>
              </a:rPr>
              <a:t>When </a:t>
            </a:r>
            <a:r>
              <a:rPr spc="-10" dirty="0">
                <a:cs typeface="Georgia"/>
              </a:rPr>
              <a:t>we </a:t>
            </a:r>
            <a:r>
              <a:rPr spc="-15" dirty="0">
                <a:cs typeface="Georgia"/>
              </a:rPr>
              <a:t>consider </a:t>
            </a:r>
            <a:r>
              <a:rPr spc="-5" dirty="0">
                <a:cs typeface="Georgia"/>
              </a:rPr>
              <a:t>all </a:t>
            </a:r>
            <a:r>
              <a:rPr spc="-10" dirty="0">
                <a:cs typeface="Georgia"/>
              </a:rPr>
              <a:t>these problems, </a:t>
            </a:r>
            <a:r>
              <a:rPr spc="-5" dirty="0">
                <a:cs typeface="Georgia"/>
              </a:rPr>
              <a:t>we </a:t>
            </a:r>
            <a:r>
              <a:rPr spc="-15" dirty="0">
                <a:cs typeface="Georgia"/>
              </a:rPr>
              <a:t>can </a:t>
            </a:r>
            <a:r>
              <a:rPr spc="-10" dirty="0">
                <a:cs typeface="Georgia"/>
              </a:rPr>
              <a:t>create </a:t>
            </a:r>
            <a:r>
              <a:rPr spc="-5" dirty="0">
                <a:cs typeface="Georgia"/>
              </a:rPr>
              <a:t>a map and  </a:t>
            </a:r>
            <a:r>
              <a:rPr spc="-10" dirty="0">
                <a:cs typeface="Georgia"/>
              </a:rPr>
              <a:t>information chart where the real estate index </a:t>
            </a:r>
            <a:r>
              <a:rPr spc="-5" dirty="0">
                <a:cs typeface="Georgia"/>
              </a:rPr>
              <a:t>is </a:t>
            </a:r>
            <a:r>
              <a:rPr spc="-10" dirty="0">
                <a:cs typeface="Georgia"/>
              </a:rPr>
              <a:t>placed </a:t>
            </a:r>
            <a:r>
              <a:rPr spc="-5" dirty="0">
                <a:cs typeface="Georgia"/>
              </a:rPr>
              <a:t>on </a:t>
            </a:r>
            <a:r>
              <a:rPr spc="-10" dirty="0">
                <a:cs typeface="Georgia"/>
              </a:rPr>
              <a:t>London  </a:t>
            </a:r>
            <a:r>
              <a:rPr spc="-5" dirty="0">
                <a:cs typeface="Georgia"/>
              </a:rPr>
              <a:t>and </a:t>
            </a:r>
            <a:r>
              <a:rPr spc="-10" dirty="0">
                <a:cs typeface="Georgia"/>
              </a:rPr>
              <a:t>each district </a:t>
            </a:r>
            <a:r>
              <a:rPr spc="-5" dirty="0">
                <a:cs typeface="Georgia"/>
              </a:rPr>
              <a:t>is </a:t>
            </a:r>
            <a:r>
              <a:rPr spc="-10" dirty="0">
                <a:cs typeface="Georgia"/>
              </a:rPr>
              <a:t>clustered according </a:t>
            </a:r>
            <a:r>
              <a:rPr spc="-15" dirty="0">
                <a:cs typeface="Georgia"/>
              </a:rPr>
              <a:t>to </a:t>
            </a:r>
            <a:r>
              <a:rPr spc="-10" dirty="0">
                <a:cs typeface="Georgia"/>
              </a:rPr>
              <a:t>the venue</a:t>
            </a:r>
            <a:r>
              <a:rPr spc="5" dirty="0">
                <a:cs typeface="Georgia"/>
              </a:rPr>
              <a:t> </a:t>
            </a:r>
            <a:r>
              <a:rPr spc="-10" dirty="0">
                <a:cs typeface="Georgia"/>
              </a:rPr>
              <a:t>density.</a:t>
            </a:r>
            <a:endParaRPr dirty="0"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31" y="933843"/>
            <a:ext cx="238061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solidFill>
                  <a:srgbClr val="0070C0"/>
                </a:solidFill>
                <a:latin typeface="+mj-lt"/>
              </a:rPr>
              <a:t>Data</a:t>
            </a:r>
            <a:r>
              <a:rPr spc="-5" dirty="0">
                <a:solidFill>
                  <a:srgbClr val="0070C0"/>
                </a:solidFill>
                <a:latin typeface="+mj-lt"/>
              </a:rPr>
              <a:t> </a:t>
            </a:r>
            <a:r>
              <a:rPr spc="-20" dirty="0">
                <a:solidFill>
                  <a:srgbClr val="0070C0"/>
                </a:solidFill>
                <a:latin typeface="+mj-lt"/>
              </a:rPr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644" y="1396440"/>
            <a:ext cx="5914390" cy="6190156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pc="-5" dirty="0">
                <a:latin typeface="+mj-lt"/>
                <a:cs typeface="Georgia"/>
              </a:rPr>
              <a:t>To consider </a:t>
            </a:r>
            <a:r>
              <a:rPr spc="-10" dirty="0">
                <a:latin typeface="+mj-lt"/>
                <a:cs typeface="Georgia"/>
              </a:rPr>
              <a:t>the above problem the data </a:t>
            </a:r>
            <a:r>
              <a:rPr spc="-5" dirty="0">
                <a:latin typeface="+mj-lt"/>
                <a:cs typeface="Georgia"/>
              </a:rPr>
              <a:t>is </a:t>
            </a:r>
            <a:r>
              <a:rPr spc="-10" dirty="0">
                <a:latin typeface="+mj-lt"/>
                <a:cs typeface="Georgia"/>
              </a:rPr>
              <a:t>collected </a:t>
            </a:r>
            <a:r>
              <a:rPr spc="-5" dirty="0">
                <a:latin typeface="+mj-lt"/>
                <a:cs typeface="Georgia"/>
              </a:rPr>
              <a:t>as</a:t>
            </a:r>
            <a:r>
              <a:rPr spc="-55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following:</a:t>
            </a:r>
            <a:endParaRPr dirty="0">
              <a:latin typeface="+mj-lt"/>
              <a:cs typeface="Georgia"/>
            </a:endParaRPr>
          </a:p>
          <a:p>
            <a:pPr marL="299085" marR="547370" indent="-229235" algn="just">
              <a:lnSpc>
                <a:spcPts val="1810"/>
              </a:lnSpc>
              <a:spcBef>
                <a:spcPts val="1075"/>
              </a:spcBef>
            </a:pPr>
            <a:r>
              <a:rPr lang="en-US" spc="-5" dirty="0">
                <a:latin typeface="+mj-lt"/>
                <a:cs typeface="Georgia"/>
              </a:rPr>
              <a:t>a. F</a:t>
            </a:r>
            <a:r>
              <a:rPr spc="-10" dirty="0">
                <a:latin typeface="+mj-lt"/>
                <a:cs typeface="Georgia"/>
              </a:rPr>
              <a:t>ound the List </a:t>
            </a:r>
            <a:r>
              <a:rPr spc="-5" dirty="0">
                <a:latin typeface="+mj-lt"/>
                <a:cs typeface="Georgia"/>
              </a:rPr>
              <a:t>of </a:t>
            </a:r>
            <a:r>
              <a:rPr spc="-10" dirty="0">
                <a:latin typeface="+mj-lt"/>
                <a:cs typeface="Georgia"/>
              </a:rPr>
              <a:t>areas </a:t>
            </a:r>
            <a:r>
              <a:rPr spc="-5" dirty="0">
                <a:latin typeface="+mj-lt"/>
                <a:cs typeface="Georgia"/>
              </a:rPr>
              <a:t>of </a:t>
            </a:r>
            <a:r>
              <a:rPr spc="-15" dirty="0">
                <a:latin typeface="+mj-lt"/>
                <a:cs typeface="Georgia"/>
              </a:rPr>
              <a:t>London </a:t>
            </a:r>
            <a:r>
              <a:rPr spc="-10" dirty="0">
                <a:latin typeface="+mj-lt"/>
                <a:cs typeface="Georgia"/>
              </a:rPr>
              <a:t>with </a:t>
            </a:r>
            <a:r>
              <a:rPr spc="-5" dirty="0">
                <a:latin typeface="+mj-lt"/>
                <a:cs typeface="Georgia"/>
              </a:rPr>
              <a:t>its </a:t>
            </a:r>
            <a:r>
              <a:rPr spc="-15" dirty="0">
                <a:latin typeface="+mj-lt"/>
                <a:cs typeface="Georgia"/>
              </a:rPr>
              <a:t>boroughs </a:t>
            </a:r>
            <a:r>
              <a:rPr spc="-5" dirty="0">
                <a:latin typeface="+mj-lt"/>
                <a:cs typeface="Georgia"/>
              </a:rPr>
              <a:t>and </a:t>
            </a:r>
            <a:r>
              <a:rPr spc="-10" dirty="0">
                <a:latin typeface="+mj-lt"/>
                <a:cs typeface="Georgia"/>
              </a:rPr>
              <a:t>postcodes </a:t>
            </a:r>
            <a:r>
              <a:rPr spc="-15" dirty="0">
                <a:latin typeface="+mj-lt"/>
                <a:cs typeface="Georgia"/>
              </a:rPr>
              <a:t>from </a:t>
            </a:r>
            <a:r>
              <a:rPr spc="-10" dirty="0">
                <a:latin typeface="+mj-lt"/>
                <a:cs typeface="Georgia"/>
              </a:rPr>
              <a:t>Wikipedia.</a:t>
            </a:r>
            <a:endParaRPr dirty="0">
              <a:latin typeface="+mj-lt"/>
              <a:cs typeface="Georgia"/>
            </a:endParaRPr>
          </a:p>
          <a:p>
            <a:pPr marL="70485" algn="just">
              <a:lnSpc>
                <a:spcPct val="100000"/>
              </a:lnSpc>
              <a:spcBef>
                <a:spcPts val="1120"/>
              </a:spcBef>
            </a:pPr>
            <a:r>
              <a:rPr lang="en-US" spc="-5" dirty="0">
                <a:latin typeface="+mj-lt"/>
                <a:cs typeface="Georgia"/>
              </a:rPr>
              <a:t>   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cs typeface="Georgia"/>
              </a:rPr>
              <a:t>https://en.wikipedia.org/wiki/List_of_areas_of_London</a:t>
            </a:r>
            <a:endParaRPr dirty="0">
              <a:latin typeface="+mj-lt"/>
              <a:cs typeface="Georgia"/>
            </a:endParaRPr>
          </a:p>
          <a:p>
            <a:pPr marL="299085" marR="547370" indent="-229235" algn="just">
              <a:lnSpc>
                <a:spcPts val="1810"/>
              </a:lnSpc>
              <a:spcBef>
                <a:spcPts val="1075"/>
              </a:spcBef>
              <a:buSzPct val="62500"/>
              <a:tabLst>
                <a:tab pos="299085" algn="l"/>
                <a:tab pos="299720" algn="l"/>
              </a:tabLst>
            </a:pPr>
            <a:endParaRPr lang="en-US" spc="-5" dirty="0">
              <a:latin typeface="+mj-lt"/>
            </a:endParaRPr>
          </a:p>
          <a:p>
            <a:pPr marL="299085" marR="547370" indent="-229235" algn="just">
              <a:lnSpc>
                <a:spcPts val="1810"/>
              </a:lnSpc>
              <a:spcBef>
                <a:spcPts val="1075"/>
              </a:spcBef>
              <a:buSzPct val="62500"/>
              <a:tabLst>
                <a:tab pos="299085" algn="l"/>
                <a:tab pos="299720" algn="l"/>
              </a:tabLst>
            </a:pPr>
            <a:r>
              <a:rPr lang="en-US" spc="-5" dirty="0">
                <a:latin typeface="+mj-lt"/>
              </a:rPr>
              <a:t>b. </a:t>
            </a:r>
            <a:r>
              <a:rPr spc="-5" dirty="0">
                <a:latin typeface="+mj-lt"/>
              </a:rPr>
              <a:t>For housing prices, I searched and found a great website where  latest London house prices were available with postal codes.</a:t>
            </a:r>
          </a:p>
          <a:p>
            <a:pPr marL="299085" algn="just">
              <a:lnSpc>
                <a:spcPct val="100000"/>
              </a:lnSpc>
              <a:spcBef>
                <a:spcPts val="1110"/>
              </a:spcBef>
            </a:pP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cs typeface="Georgia"/>
              </a:rPr>
              <a:t>https://propertydata.co.uk/cities/london</a:t>
            </a:r>
            <a:endParaRPr dirty="0">
              <a:latin typeface="+mj-lt"/>
              <a:cs typeface="Georgia"/>
            </a:endParaRPr>
          </a:p>
          <a:p>
            <a:pPr marL="299085" marR="547370" indent="-229235" algn="just">
              <a:lnSpc>
                <a:spcPts val="1810"/>
              </a:lnSpc>
              <a:spcBef>
                <a:spcPts val="1075"/>
              </a:spcBef>
              <a:buSzPct val="62500"/>
              <a:tabLst>
                <a:tab pos="299085" algn="l"/>
                <a:tab pos="299720" algn="l"/>
              </a:tabLst>
            </a:pPr>
            <a:endParaRPr lang="en-US" spc="-5" dirty="0">
              <a:latin typeface="+mj-lt"/>
            </a:endParaRPr>
          </a:p>
          <a:p>
            <a:pPr marL="299085" marR="547370" indent="-229235" algn="just">
              <a:lnSpc>
                <a:spcPts val="1810"/>
              </a:lnSpc>
              <a:spcBef>
                <a:spcPts val="1075"/>
              </a:spcBef>
              <a:buSzPct val="62500"/>
              <a:tabLst>
                <a:tab pos="299085" algn="l"/>
                <a:tab pos="299720" algn="l"/>
              </a:tabLst>
            </a:pPr>
            <a:r>
              <a:rPr lang="en-US" spc="-5" dirty="0">
                <a:latin typeface="+mj-lt"/>
              </a:rPr>
              <a:t>c. </a:t>
            </a:r>
            <a:r>
              <a:rPr spc="-5" dirty="0">
                <a:latin typeface="+mj-lt"/>
              </a:rPr>
              <a:t>I used Forsquare API to get the most common venues of  given Borough of London.</a:t>
            </a:r>
          </a:p>
          <a:p>
            <a:pPr marL="241300" algn="just">
              <a:lnSpc>
                <a:spcPct val="100000"/>
              </a:lnSpc>
              <a:spcBef>
                <a:spcPts val="1125"/>
              </a:spcBef>
            </a:pP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cs typeface="Georgia"/>
              </a:rPr>
              <a:t>https://developer.foursquare.com/</a:t>
            </a:r>
            <a:endParaRPr dirty="0">
              <a:latin typeface="+mj-lt"/>
              <a:cs typeface="Georgia"/>
            </a:endParaRPr>
          </a:p>
          <a:p>
            <a:pPr marL="69850" algn="just">
              <a:lnSpc>
                <a:spcPct val="100000"/>
              </a:lnSpc>
              <a:spcBef>
                <a:spcPts val="1155"/>
              </a:spcBef>
              <a:buSzPct val="62500"/>
              <a:tabLst>
                <a:tab pos="299085" algn="l"/>
                <a:tab pos="299720" algn="l"/>
              </a:tabLst>
            </a:pPr>
            <a:endParaRPr lang="en-US" spc="-10" dirty="0">
              <a:latin typeface="+mj-lt"/>
              <a:cs typeface="Georgia"/>
            </a:endParaRPr>
          </a:p>
          <a:p>
            <a:pPr marL="69850" algn="just">
              <a:lnSpc>
                <a:spcPct val="100000"/>
              </a:lnSpc>
              <a:spcBef>
                <a:spcPts val="1155"/>
              </a:spcBef>
              <a:buSzPct val="62500"/>
              <a:tabLst>
                <a:tab pos="299085" algn="l"/>
                <a:tab pos="299720" algn="l"/>
              </a:tabLst>
            </a:pPr>
            <a:r>
              <a:rPr lang="en-US" spc="-10" dirty="0">
                <a:latin typeface="+mj-lt"/>
                <a:cs typeface="Georgia"/>
              </a:rPr>
              <a:t>d. </a:t>
            </a:r>
            <a:r>
              <a:rPr spc="-10" dirty="0">
                <a:latin typeface="+mj-lt"/>
                <a:cs typeface="Georgia"/>
              </a:rPr>
              <a:t>For choropleth maps </a:t>
            </a:r>
            <a:r>
              <a:rPr spc="-5" dirty="0">
                <a:latin typeface="+mj-lt"/>
                <a:cs typeface="Georgia"/>
              </a:rPr>
              <a:t>I </a:t>
            </a:r>
            <a:r>
              <a:rPr spc="-10" dirty="0">
                <a:latin typeface="+mj-lt"/>
                <a:cs typeface="Georgia"/>
              </a:rPr>
              <a:t>used .geojson file </a:t>
            </a:r>
            <a:r>
              <a:rPr spc="-5" dirty="0">
                <a:latin typeface="+mj-lt"/>
                <a:cs typeface="Georgia"/>
              </a:rPr>
              <a:t>of</a:t>
            </a:r>
            <a:r>
              <a:rPr spc="-35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London.</a:t>
            </a:r>
            <a:endParaRPr lang="en-US" spc="-10" dirty="0">
              <a:latin typeface="+mj-lt"/>
              <a:cs typeface="Georgia"/>
            </a:endParaRPr>
          </a:p>
          <a:p>
            <a:pPr marL="299085" marR="12065" algn="just">
              <a:lnSpc>
                <a:spcPts val="1820"/>
              </a:lnSpc>
              <a:spcBef>
                <a:spcPts val="1070"/>
              </a:spcBef>
            </a:pPr>
            <a:r>
              <a:rPr spc="-10" dirty="0">
                <a:latin typeface="+mj-lt"/>
                <a:cs typeface="Georgia"/>
              </a:rPr>
              <a:t>[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cs typeface="Georgia"/>
              </a:rPr>
              <a:t>https://joshuaboyd1.carto.com/tables/london_boroughs_pro </a:t>
            </a:r>
            <a:r>
              <a:rPr spc="-10" dirty="0">
                <a:solidFill>
                  <a:srgbClr val="0000FF"/>
                </a:solidFill>
                <a:latin typeface="+mj-lt"/>
                <a:cs typeface="Georgia"/>
              </a:rPr>
              <a:t>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cs typeface="Georgia"/>
              </a:rPr>
              <a:t>per/public</a:t>
            </a:r>
            <a:r>
              <a:rPr spc="-10" dirty="0">
                <a:latin typeface="+mj-lt"/>
                <a:cs typeface="Georgia"/>
              </a:rPr>
              <a:t>]</a:t>
            </a:r>
            <a:endParaRPr dirty="0">
              <a:latin typeface="+mj-lt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31" y="933843"/>
            <a:ext cx="299847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solidFill>
                  <a:srgbClr val="0070C0"/>
                </a:solidFill>
                <a:latin typeface="+mj-lt"/>
              </a:rPr>
              <a:t>Data</a:t>
            </a:r>
            <a:r>
              <a:rPr spc="-20" dirty="0">
                <a:solidFill>
                  <a:srgbClr val="0070C0"/>
                </a:solidFill>
                <a:latin typeface="+mj-lt"/>
              </a:rPr>
              <a:t> </a:t>
            </a:r>
            <a:r>
              <a:rPr spc="-55" dirty="0">
                <a:solidFill>
                  <a:srgbClr val="0070C0"/>
                </a:solidFill>
                <a:latin typeface="+mj-lt"/>
              </a:rPr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644" y="1514398"/>
            <a:ext cx="5967095" cy="6120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+mj-lt"/>
                <a:cs typeface="Georgia"/>
              </a:rPr>
              <a:t>First </a:t>
            </a:r>
            <a:r>
              <a:rPr spc="-5" dirty="0">
                <a:latin typeface="+mj-lt"/>
                <a:cs typeface="Georgia"/>
              </a:rPr>
              <a:t>of </a:t>
            </a:r>
            <a:r>
              <a:rPr spc="-10" dirty="0">
                <a:latin typeface="+mj-lt"/>
                <a:cs typeface="Georgia"/>
              </a:rPr>
              <a:t>all the </a:t>
            </a:r>
            <a:r>
              <a:rPr spc="-15" dirty="0">
                <a:latin typeface="+mj-lt"/>
                <a:cs typeface="Georgia"/>
              </a:rPr>
              <a:t>data </a:t>
            </a:r>
            <a:r>
              <a:rPr spc="-10" dirty="0">
                <a:latin typeface="+mj-lt"/>
                <a:cs typeface="Georgia"/>
              </a:rPr>
              <a:t>scraped from Wikipedia has </a:t>
            </a:r>
            <a:r>
              <a:rPr spc="-5" dirty="0">
                <a:latin typeface="+mj-lt"/>
                <a:cs typeface="Georgia"/>
              </a:rPr>
              <a:t>to be</a:t>
            </a:r>
            <a:r>
              <a:rPr spc="10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clean.</a:t>
            </a:r>
            <a:endParaRPr dirty="0">
              <a:latin typeface="+mj-lt"/>
              <a:cs typeface="Georgia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dirty="0">
              <a:latin typeface="+mj-lt"/>
              <a:cs typeface="Georgia"/>
            </a:endParaRPr>
          </a:p>
          <a:p>
            <a:pPr marL="12700" marR="13335" algn="just">
              <a:lnSpc>
                <a:spcPct val="94600"/>
              </a:lnSpc>
            </a:pPr>
            <a:r>
              <a:rPr lang="en-US" spc="-5" dirty="0">
                <a:latin typeface="+mj-lt"/>
                <a:cs typeface="Georgia"/>
              </a:rPr>
              <a:t>R</a:t>
            </a:r>
            <a:r>
              <a:rPr spc="-5" dirty="0">
                <a:latin typeface="+mj-lt"/>
                <a:cs typeface="Georgia"/>
              </a:rPr>
              <a:t>emove</a:t>
            </a:r>
            <a:r>
              <a:rPr lang="en-US" spc="-5" dirty="0">
                <a:latin typeface="+mj-lt"/>
                <a:cs typeface="Georgia"/>
              </a:rPr>
              <a:t>d</a:t>
            </a:r>
            <a:r>
              <a:rPr spc="-5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all the </a:t>
            </a:r>
            <a:r>
              <a:rPr spc="-5" dirty="0">
                <a:latin typeface="+mj-lt"/>
                <a:cs typeface="Georgia"/>
              </a:rPr>
              <a:t>hyperlinks </a:t>
            </a:r>
            <a:r>
              <a:rPr spc="-15" dirty="0">
                <a:latin typeface="+mj-lt"/>
                <a:cs typeface="Georgia"/>
              </a:rPr>
              <a:t>and </a:t>
            </a:r>
            <a:r>
              <a:rPr spc="-10" dirty="0">
                <a:latin typeface="+mj-lt"/>
                <a:cs typeface="Georgia"/>
              </a:rPr>
              <a:t>there </a:t>
            </a:r>
            <a:r>
              <a:rPr spc="-5" dirty="0">
                <a:latin typeface="+mj-lt"/>
                <a:cs typeface="Georgia"/>
              </a:rPr>
              <a:t>are </a:t>
            </a:r>
            <a:r>
              <a:rPr spc="-10" dirty="0">
                <a:latin typeface="+mj-lt"/>
                <a:cs typeface="Georgia"/>
              </a:rPr>
              <a:t>more than one </a:t>
            </a:r>
            <a:r>
              <a:rPr spc="-5" dirty="0">
                <a:latin typeface="+mj-lt"/>
                <a:cs typeface="Georgia"/>
              </a:rPr>
              <a:t>Postal  </a:t>
            </a:r>
            <a:r>
              <a:rPr spc="-10" dirty="0">
                <a:latin typeface="+mj-lt"/>
                <a:cs typeface="Georgia"/>
              </a:rPr>
              <a:t>codes </a:t>
            </a:r>
            <a:r>
              <a:rPr spc="-5" dirty="0">
                <a:latin typeface="+mj-lt"/>
                <a:cs typeface="Georgia"/>
              </a:rPr>
              <a:t>for </a:t>
            </a:r>
            <a:r>
              <a:rPr spc="-10" dirty="0">
                <a:latin typeface="+mj-lt"/>
                <a:cs typeface="Georgia"/>
              </a:rPr>
              <a:t>some Locations </a:t>
            </a:r>
            <a:r>
              <a:rPr spc="-5" dirty="0">
                <a:latin typeface="+mj-lt"/>
                <a:cs typeface="Georgia"/>
              </a:rPr>
              <a:t>so I kept </a:t>
            </a:r>
            <a:r>
              <a:rPr spc="-10" dirty="0">
                <a:latin typeface="+mj-lt"/>
                <a:cs typeface="Georgia"/>
              </a:rPr>
              <a:t>only one Postal code. </a:t>
            </a:r>
            <a:r>
              <a:rPr lang="en-US" spc="-10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First </a:t>
            </a:r>
            <a:r>
              <a:rPr spc="-5" dirty="0">
                <a:latin typeface="+mj-lt"/>
                <a:cs typeface="Georgia"/>
              </a:rPr>
              <a:t>of </a:t>
            </a:r>
            <a:r>
              <a:rPr spc="-10" dirty="0">
                <a:latin typeface="+mj-lt"/>
                <a:cs typeface="Georgia"/>
              </a:rPr>
              <a:t>all </a:t>
            </a:r>
            <a:r>
              <a:rPr spc="-5" dirty="0">
                <a:latin typeface="+mj-lt"/>
                <a:cs typeface="Georgia"/>
              </a:rPr>
              <a:t>I removed </a:t>
            </a:r>
            <a:r>
              <a:rPr spc="-10" dirty="0">
                <a:latin typeface="+mj-lt"/>
                <a:cs typeface="Georgia"/>
              </a:rPr>
              <a:t>all null values and then get rid </a:t>
            </a:r>
            <a:r>
              <a:rPr spc="-5" dirty="0">
                <a:latin typeface="+mj-lt"/>
                <a:cs typeface="Georgia"/>
              </a:rPr>
              <a:t>of </a:t>
            </a:r>
            <a:r>
              <a:rPr spc="-10" dirty="0">
                <a:latin typeface="+mj-lt"/>
                <a:cs typeface="Georgia"/>
              </a:rPr>
              <a:t>unwanted columns  </a:t>
            </a:r>
            <a:r>
              <a:rPr spc="-5" dirty="0">
                <a:latin typeface="+mj-lt"/>
                <a:cs typeface="Georgia"/>
              </a:rPr>
              <a:t>and </a:t>
            </a:r>
            <a:r>
              <a:rPr spc="-10" dirty="0">
                <a:latin typeface="+mj-lt"/>
                <a:cs typeface="Georgia"/>
              </a:rPr>
              <a:t>only </a:t>
            </a:r>
            <a:r>
              <a:rPr spc="-15" dirty="0">
                <a:latin typeface="+mj-lt"/>
                <a:cs typeface="Georgia"/>
              </a:rPr>
              <a:t>kept </a:t>
            </a:r>
            <a:r>
              <a:rPr spc="-10" dirty="0">
                <a:latin typeface="+mj-lt"/>
                <a:cs typeface="Georgia"/>
              </a:rPr>
              <a:t>‘Area’ and </a:t>
            </a:r>
            <a:r>
              <a:rPr spc="-5" dirty="0">
                <a:latin typeface="+mj-lt"/>
                <a:cs typeface="Georgia"/>
              </a:rPr>
              <a:t>‘Avg </a:t>
            </a:r>
            <a:r>
              <a:rPr spc="-10" dirty="0">
                <a:latin typeface="+mj-lt"/>
                <a:cs typeface="Georgia"/>
              </a:rPr>
              <a:t>price’ columns. </a:t>
            </a:r>
            <a:r>
              <a:rPr lang="en-US" spc="-10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Then ‘Avg Price’ columns contains string </a:t>
            </a:r>
            <a:r>
              <a:rPr spc="-5" dirty="0">
                <a:latin typeface="+mj-lt"/>
                <a:cs typeface="Georgia"/>
              </a:rPr>
              <a:t>so I </a:t>
            </a:r>
            <a:r>
              <a:rPr spc="-15" dirty="0">
                <a:latin typeface="+mj-lt"/>
                <a:cs typeface="Georgia"/>
              </a:rPr>
              <a:t>processed </a:t>
            </a:r>
            <a:r>
              <a:rPr spc="-5" dirty="0">
                <a:latin typeface="+mj-lt"/>
                <a:cs typeface="Georgia"/>
              </a:rPr>
              <a:t>it </a:t>
            </a:r>
            <a:r>
              <a:rPr spc="-15" dirty="0">
                <a:latin typeface="+mj-lt"/>
                <a:cs typeface="Georgia"/>
              </a:rPr>
              <a:t>to </a:t>
            </a:r>
            <a:r>
              <a:rPr spc="-5" dirty="0">
                <a:latin typeface="+mj-lt"/>
                <a:cs typeface="Georgia"/>
              </a:rPr>
              <a:t>make integer </a:t>
            </a:r>
            <a:r>
              <a:rPr spc="-10" dirty="0">
                <a:latin typeface="+mj-lt"/>
                <a:cs typeface="Georgia"/>
              </a:rPr>
              <a:t>by  </a:t>
            </a:r>
            <a:r>
              <a:rPr spc="-5" dirty="0">
                <a:latin typeface="+mj-lt"/>
                <a:cs typeface="Georgia"/>
              </a:rPr>
              <a:t>removing </a:t>
            </a:r>
            <a:r>
              <a:rPr spc="-10" dirty="0">
                <a:latin typeface="+mj-lt"/>
                <a:cs typeface="Georgia"/>
              </a:rPr>
              <a:t>pound sign </a:t>
            </a:r>
            <a:r>
              <a:rPr spc="-5" dirty="0">
                <a:latin typeface="+mj-lt"/>
                <a:cs typeface="Georgia"/>
              </a:rPr>
              <a:t>and</a:t>
            </a:r>
            <a:r>
              <a:rPr spc="-25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comma.</a:t>
            </a:r>
            <a:endParaRPr dirty="0">
              <a:latin typeface="+mj-lt"/>
              <a:cs typeface="Georgia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dirty="0">
              <a:latin typeface="+mj-lt"/>
              <a:cs typeface="Georgia"/>
            </a:endParaRPr>
          </a:p>
          <a:p>
            <a:pPr marL="12700" marR="5080" algn="just">
              <a:lnSpc>
                <a:spcPct val="94700"/>
              </a:lnSpc>
              <a:spcBef>
                <a:spcPts val="5"/>
              </a:spcBef>
            </a:pPr>
            <a:r>
              <a:rPr spc="-5" dirty="0">
                <a:latin typeface="+mj-lt"/>
                <a:cs typeface="Georgia"/>
              </a:rPr>
              <a:t>After </a:t>
            </a:r>
            <a:r>
              <a:rPr spc="-10" dirty="0">
                <a:latin typeface="+mj-lt"/>
                <a:cs typeface="Georgia"/>
              </a:rPr>
              <a:t>cleaning </a:t>
            </a:r>
            <a:r>
              <a:rPr spc="-15" dirty="0">
                <a:latin typeface="+mj-lt"/>
                <a:cs typeface="Georgia"/>
              </a:rPr>
              <a:t>two </a:t>
            </a:r>
            <a:r>
              <a:rPr spc="-10" dirty="0">
                <a:latin typeface="+mj-lt"/>
                <a:cs typeface="Georgia"/>
              </a:rPr>
              <a:t>tables </a:t>
            </a:r>
            <a:r>
              <a:rPr spc="-5" dirty="0">
                <a:latin typeface="+mj-lt"/>
                <a:cs typeface="Georgia"/>
              </a:rPr>
              <a:t>I </a:t>
            </a:r>
            <a:r>
              <a:rPr spc="-10" dirty="0">
                <a:latin typeface="+mj-lt"/>
                <a:cs typeface="Georgia"/>
              </a:rPr>
              <a:t>performed </a:t>
            </a:r>
            <a:r>
              <a:rPr spc="-5" dirty="0">
                <a:latin typeface="+mj-lt"/>
                <a:cs typeface="Georgia"/>
              </a:rPr>
              <a:t>inner </a:t>
            </a:r>
            <a:r>
              <a:rPr spc="-15" dirty="0">
                <a:latin typeface="+mj-lt"/>
                <a:cs typeface="Georgia"/>
              </a:rPr>
              <a:t>join </a:t>
            </a:r>
            <a:r>
              <a:rPr spc="-10" dirty="0">
                <a:latin typeface="+mj-lt"/>
                <a:cs typeface="Georgia"/>
              </a:rPr>
              <a:t>and </a:t>
            </a:r>
            <a:r>
              <a:rPr spc="-5" dirty="0">
                <a:latin typeface="+mj-lt"/>
                <a:cs typeface="Georgia"/>
              </a:rPr>
              <a:t>merge </a:t>
            </a:r>
            <a:r>
              <a:rPr spc="-10" dirty="0">
                <a:latin typeface="+mj-lt"/>
                <a:cs typeface="Georgia"/>
              </a:rPr>
              <a:t>two  table </a:t>
            </a:r>
            <a:r>
              <a:rPr spc="-15" dirty="0">
                <a:latin typeface="+mj-lt"/>
                <a:cs typeface="Georgia"/>
              </a:rPr>
              <a:t>and </a:t>
            </a:r>
            <a:r>
              <a:rPr spc="-10" dirty="0">
                <a:latin typeface="+mj-lt"/>
                <a:cs typeface="Georgia"/>
              </a:rPr>
              <a:t>from </a:t>
            </a:r>
            <a:r>
              <a:rPr spc="-15" dirty="0">
                <a:latin typeface="+mj-lt"/>
                <a:cs typeface="Georgia"/>
              </a:rPr>
              <a:t>resulting </a:t>
            </a:r>
            <a:r>
              <a:rPr spc="-10" dirty="0">
                <a:latin typeface="+mj-lt"/>
                <a:cs typeface="Georgia"/>
              </a:rPr>
              <a:t>table </a:t>
            </a:r>
            <a:r>
              <a:rPr spc="-5" dirty="0">
                <a:latin typeface="+mj-lt"/>
                <a:cs typeface="Georgia"/>
              </a:rPr>
              <a:t>I </a:t>
            </a:r>
            <a:r>
              <a:rPr spc="-10" dirty="0">
                <a:latin typeface="+mj-lt"/>
                <a:cs typeface="Georgia"/>
              </a:rPr>
              <a:t>dropped ‘Dial </a:t>
            </a:r>
            <a:r>
              <a:rPr spc="-15" dirty="0">
                <a:latin typeface="+mj-lt"/>
                <a:cs typeface="Georgia"/>
              </a:rPr>
              <a:t>Code’ </a:t>
            </a:r>
            <a:r>
              <a:rPr spc="-5" dirty="0">
                <a:latin typeface="+mj-lt"/>
                <a:cs typeface="Georgia"/>
              </a:rPr>
              <a:t>and ’OS </a:t>
            </a:r>
            <a:r>
              <a:rPr spc="-10" dirty="0">
                <a:latin typeface="+mj-lt"/>
                <a:cs typeface="Georgia"/>
              </a:rPr>
              <a:t>grid  </a:t>
            </a:r>
            <a:r>
              <a:rPr spc="-5" dirty="0">
                <a:latin typeface="+mj-lt"/>
                <a:cs typeface="Georgia"/>
              </a:rPr>
              <a:t>ref’ </a:t>
            </a:r>
            <a:r>
              <a:rPr spc="-10" dirty="0">
                <a:latin typeface="+mj-lt"/>
                <a:cs typeface="Georgia"/>
              </a:rPr>
              <a:t>columns </a:t>
            </a:r>
            <a:r>
              <a:rPr spc="-5" dirty="0">
                <a:latin typeface="+mj-lt"/>
                <a:cs typeface="Georgia"/>
              </a:rPr>
              <a:t>as </a:t>
            </a:r>
            <a:r>
              <a:rPr spc="-10" dirty="0">
                <a:latin typeface="+mj-lt"/>
                <a:cs typeface="Georgia"/>
              </a:rPr>
              <a:t>they were </a:t>
            </a:r>
            <a:r>
              <a:rPr spc="-5" dirty="0">
                <a:latin typeface="+mj-lt"/>
                <a:cs typeface="Georgia"/>
              </a:rPr>
              <a:t>of no </a:t>
            </a:r>
            <a:r>
              <a:rPr spc="-10" dirty="0">
                <a:latin typeface="+mj-lt"/>
                <a:cs typeface="Georgia"/>
              </a:rPr>
              <a:t>use. </a:t>
            </a:r>
            <a:r>
              <a:rPr lang="en-US" spc="-10" dirty="0">
                <a:latin typeface="+mj-lt"/>
                <a:cs typeface="Georgia"/>
              </a:rPr>
              <a:t> </a:t>
            </a:r>
            <a:r>
              <a:rPr spc="-5" dirty="0">
                <a:latin typeface="+mj-lt"/>
                <a:cs typeface="Georgia"/>
              </a:rPr>
              <a:t>Then </a:t>
            </a:r>
            <a:r>
              <a:rPr spc="-10" dirty="0">
                <a:latin typeface="+mj-lt"/>
                <a:cs typeface="Georgia"/>
              </a:rPr>
              <a:t>by using geocoder  library </a:t>
            </a:r>
            <a:r>
              <a:rPr spc="-5" dirty="0">
                <a:latin typeface="+mj-lt"/>
                <a:cs typeface="Georgia"/>
              </a:rPr>
              <a:t>I </a:t>
            </a:r>
            <a:r>
              <a:rPr spc="-10" dirty="0">
                <a:latin typeface="+mj-lt"/>
                <a:cs typeface="Georgia"/>
              </a:rPr>
              <a:t>find the </a:t>
            </a:r>
            <a:r>
              <a:rPr spc="-5" dirty="0">
                <a:latin typeface="+mj-lt"/>
                <a:cs typeface="Georgia"/>
              </a:rPr>
              <a:t>Longitudes </a:t>
            </a:r>
            <a:r>
              <a:rPr spc="-10" dirty="0">
                <a:latin typeface="+mj-lt"/>
                <a:cs typeface="Georgia"/>
              </a:rPr>
              <a:t>and </a:t>
            </a:r>
            <a:r>
              <a:rPr spc="-5" dirty="0">
                <a:latin typeface="+mj-lt"/>
                <a:cs typeface="Georgia"/>
              </a:rPr>
              <a:t>Latitudes of </a:t>
            </a:r>
            <a:r>
              <a:rPr spc="-10" dirty="0">
                <a:latin typeface="+mj-lt"/>
                <a:cs typeface="Georgia"/>
              </a:rPr>
              <a:t>the Location and </a:t>
            </a:r>
            <a:r>
              <a:rPr spc="-5" dirty="0">
                <a:latin typeface="+mj-lt"/>
                <a:cs typeface="Georgia"/>
              </a:rPr>
              <a:t>add a </a:t>
            </a:r>
            <a:r>
              <a:rPr spc="-10" dirty="0">
                <a:latin typeface="+mj-lt"/>
                <a:cs typeface="Georgia"/>
              </a:rPr>
              <a:t>columns </a:t>
            </a:r>
            <a:r>
              <a:rPr spc="-5" dirty="0">
                <a:latin typeface="+mj-lt"/>
                <a:cs typeface="Georgia"/>
              </a:rPr>
              <a:t>of </a:t>
            </a:r>
            <a:r>
              <a:rPr spc="-10" dirty="0">
                <a:latin typeface="+mj-lt"/>
                <a:cs typeface="Georgia"/>
              </a:rPr>
              <a:t>each </a:t>
            </a:r>
            <a:r>
              <a:rPr spc="-5" dirty="0">
                <a:latin typeface="+mj-lt"/>
                <a:cs typeface="Georgia"/>
              </a:rPr>
              <a:t>in my</a:t>
            </a:r>
            <a:r>
              <a:rPr spc="-15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dataframe.</a:t>
            </a:r>
            <a:endParaRPr dirty="0">
              <a:latin typeface="+mj-lt"/>
              <a:cs typeface="Georgia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dirty="0">
              <a:latin typeface="+mj-lt"/>
              <a:cs typeface="Georgia"/>
            </a:endParaRPr>
          </a:p>
          <a:p>
            <a:pPr marL="12700" marR="16510" algn="just">
              <a:lnSpc>
                <a:spcPct val="94700"/>
              </a:lnSpc>
            </a:pPr>
            <a:r>
              <a:rPr lang="en-US" spc="-5" dirty="0">
                <a:latin typeface="+mj-lt"/>
                <a:cs typeface="Georgia"/>
              </a:rPr>
              <a:t>U</a:t>
            </a:r>
            <a:r>
              <a:rPr spc="-10" dirty="0">
                <a:latin typeface="+mj-lt"/>
                <a:cs typeface="Georgia"/>
              </a:rPr>
              <a:t>tilized the Foursquare </a:t>
            </a:r>
            <a:r>
              <a:rPr spc="-5" dirty="0">
                <a:latin typeface="+mj-lt"/>
                <a:cs typeface="Georgia"/>
              </a:rPr>
              <a:t>API </a:t>
            </a:r>
            <a:r>
              <a:rPr spc="-15" dirty="0">
                <a:latin typeface="+mj-lt"/>
                <a:cs typeface="Georgia"/>
              </a:rPr>
              <a:t>to </a:t>
            </a:r>
            <a:r>
              <a:rPr spc="-10" dirty="0">
                <a:latin typeface="+mj-lt"/>
                <a:cs typeface="Georgia"/>
              </a:rPr>
              <a:t>explore the boroughs </a:t>
            </a:r>
            <a:r>
              <a:rPr spc="-5" dirty="0">
                <a:latin typeface="+mj-lt"/>
                <a:cs typeface="Georgia"/>
              </a:rPr>
              <a:t>and </a:t>
            </a:r>
            <a:r>
              <a:rPr spc="-10" dirty="0">
                <a:latin typeface="+mj-lt"/>
                <a:cs typeface="Georgia"/>
              </a:rPr>
              <a:t>segment  them.</a:t>
            </a:r>
            <a:r>
              <a:rPr lang="en-US" spc="-10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 </a:t>
            </a:r>
            <a:r>
              <a:rPr spc="-5" dirty="0">
                <a:latin typeface="+mj-lt"/>
                <a:cs typeface="Georgia"/>
              </a:rPr>
              <a:t>I </a:t>
            </a:r>
            <a:r>
              <a:rPr spc="-10" dirty="0">
                <a:latin typeface="+mj-lt"/>
                <a:cs typeface="Georgia"/>
              </a:rPr>
              <a:t>designed the limit </a:t>
            </a:r>
            <a:r>
              <a:rPr spc="-5" dirty="0">
                <a:latin typeface="+mj-lt"/>
                <a:cs typeface="Georgia"/>
              </a:rPr>
              <a:t>as </a:t>
            </a:r>
            <a:r>
              <a:rPr spc="-10" dirty="0">
                <a:latin typeface="+mj-lt"/>
                <a:cs typeface="Georgia"/>
              </a:rPr>
              <a:t>100 venue </a:t>
            </a:r>
            <a:r>
              <a:rPr spc="-5" dirty="0">
                <a:latin typeface="+mj-lt"/>
                <a:cs typeface="Georgia"/>
              </a:rPr>
              <a:t>and </a:t>
            </a:r>
            <a:r>
              <a:rPr spc="-10" dirty="0">
                <a:latin typeface="+mj-lt"/>
                <a:cs typeface="Georgia"/>
              </a:rPr>
              <a:t>the radius 1400 </a:t>
            </a:r>
            <a:r>
              <a:rPr spc="-5" dirty="0">
                <a:latin typeface="+mj-lt"/>
                <a:cs typeface="Georgia"/>
              </a:rPr>
              <a:t>meter for </a:t>
            </a:r>
            <a:r>
              <a:rPr spc="-10" dirty="0">
                <a:latin typeface="+mj-lt"/>
                <a:cs typeface="Georgia"/>
              </a:rPr>
              <a:t>each borough from their given latitude and longitude  information. </a:t>
            </a:r>
            <a:r>
              <a:rPr lang="en-US" spc="-10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Here </a:t>
            </a:r>
            <a:r>
              <a:rPr spc="-5" dirty="0">
                <a:latin typeface="+mj-lt"/>
                <a:cs typeface="Georgia"/>
              </a:rPr>
              <a:t>is a </a:t>
            </a:r>
            <a:r>
              <a:rPr spc="-10" dirty="0">
                <a:latin typeface="+mj-lt"/>
                <a:cs typeface="Georgia"/>
              </a:rPr>
              <a:t>head </a:t>
            </a:r>
            <a:r>
              <a:rPr spc="-5" dirty="0">
                <a:latin typeface="+mj-lt"/>
                <a:cs typeface="Georgia"/>
              </a:rPr>
              <a:t>of </a:t>
            </a:r>
            <a:r>
              <a:rPr spc="-10" dirty="0">
                <a:latin typeface="+mj-lt"/>
                <a:cs typeface="Georgia"/>
              </a:rPr>
              <a:t>the list </a:t>
            </a:r>
            <a:r>
              <a:rPr spc="-5" dirty="0">
                <a:latin typeface="+mj-lt"/>
                <a:cs typeface="Georgia"/>
              </a:rPr>
              <a:t>Venues </a:t>
            </a:r>
            <a:r>
              <a:rPr spc="-10" dirty="0">
                <a:latin typeface="+mj-lt"/>
                <a:cs typeface="Georgia"/>
              </a:rPr>
              <a:t>name, category,  latitude </a:t>
            </a:r>
            <a:r>
              <a:rPr spc="-5" dirty="0">
                <a:latin typeface="+mj-lt"/>
                <a:cs typeface="Georgia"/>
              </a:rPr>
              <a:t>and </a:t>
            </a:r>
            <a:r>
              <a:rPr spc="-10" dirty="0">
                <a:latin typeface="+mj-lt"/>
                <a:cs typeface="Georgia"/>
              </a:rPr>
              <a:t>longitude information from Foursquare API. </a:t>
            </a:r>
            <a:r>
              <a:rPr lang="en-US" spc="-10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Finally </a:t>
            </a:r>
            <a:r>
              <a:rPr spc="-5" dirty="0">
                <a:latin typeface="+mj-lt"/>
                <a:cs typeface="Georgia"/>
              </a:rPr>
              <a:t>by </a:t>
            </a:r>
            <a:r>
              <a:rPr spc="-10" dirty="0">
                <a:latin typeface="+mj-lt"/>
                <a:cs typeface="Georgia"/>
              </a:rPr>
              <a:t>using the Foursquare </a:t>
            </a:r>
            <a:r>
              <a:rPr spc="-5" dirty="0">
                <a:latin typeface="+mj-lt"/>
                <a:cs typeface="Georgia"/>
              </a:rPr>
              <a:t>API in </a:t>
            </a:r>
            <a:r>
              <a:rPr spc="-10" dirty="0">
                <a:latin typeface="+mj-lt"/>
                <a:cs typeface="Georgia"/>
              </a:rPr>
              <a:t>conjunction with </a:t>
            </a:r>
            <a:r>
              <a:rPr spc="-15" dirty="0">
                <a:latin typeface="+mj-lt"/>
                <a:cs typeface="Georgia"/>
              </a:rPr>
              <a:t>the </a:t>
            </a:r>
            <a:r>
              <a:rPr spc="-10" dirty="0">
                <a:latin typeface="+mj-lt"/>
                <a:cs typeface="Georgia"/>
              </a:rPr>
              <a:t>created  datasets, </a:t>
            </a:r>
            <a:r>
              <a:rPr spc="-5" dirty="0">
                <a:latin typeface="+mj-lt"/>
                <a:cs typeface="Georgia"/>
              </a:rPr>
              <a:t>a </a:t>
            </a:r>
            <a:r>
              <a:rPr spc="-10" dirty="0">
                <a:latin typeface="+mj-lt"/>
                <a:cs typeface="Georgia"/>
              </a:rPr>
              <a:t>table </a:t>
            </a:r>
            <a:r>
              <a:rPr spc="-5" dirty="0">
                <a:latin typeface="+mj-lt"/>
                <a:cs typeface="Georgia"/>
              </a:rPr>
              <a:t>of </a:t>
            </a:r>
            <a:r>
              <a:rPr spc="-10" dirty="0">
                <a:latin typeface="+mj-lt"/>
                <a:cs typeface="Georgia"/>
              </a:rPr>
              <a:t>most common </a:t>
            </a:r>
            <a:r>
              <a:rPr spc="-5" dirty="0">
                <a:latin typeface="+mj-lt"/>
                <a:cs typeface="Georgia"/>
              </a:rPr>
              <a:t>visited </a:t>
            </a:r>
            <a:r>
              <a:rPr spc="-10" dirty="0">
                <a:latin typeface="+mj-lt"/>
                <a:cs typeface="Georgia"/>
              </a:rPr>
              <a:t>venues </a:t>
            </a:r>
            <a:r>
              <a:rPr spc="-15" dirty="0">
                <a:latin typeface="+mj-lt"/>
                <a:cs typeface="Georgia"/>
              </a:rPr>
              <a:t>in </a:t>
            </a:r>
            <a:r>
              <a:rPr spc="-5" dirty="0">
                <a:latin typeface="+mj-lt"/>
                <a:cs typeface="Georgia"/>
              </a:rPr>
              <a:t>London </a:t>
            </a:r>
            <a:r>
              <a:rPr spc="-10" dirty="0">
                <a:latin typeface="+mj-lt"/>
                <a:cs typeface="Georgia"/>
              </a:rPr>
              <a:t>neighborhoods </a:t>
            </a:r>
            <a:r>
              <a:rPr spc="-5" dirty="0">
                <a:latin typeface="+mj-lt"/>
                <a:cs typeface="Georgia"/>
              </a:rPr>
              <a:t>is</a:t>
            </a:r>
            <a:r>
              <a:rPr spc="-30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generated.</a:t>
            </a:r>
            <a:endParaRPr dirty="0">
              <a:latin typeface="+mj-lt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31" y="933843"/>
            <a:ext cx="274701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70C0"/>
                </a:solidFill>
                <a:latin typeface="+mj-lt"/>
              </a:rPr>
              <a:t>Machine</a:t>
            </a:r>
            <a:r>
              <a:rPr spc="5" dirty="0">
                <a:solidFill>
                  <a:srgbClr val="0070C0"/>
                </a:solidFill>
                <a:latin typeface="+mj-lt"/>
              </a:rPr>
              <a:t> </a:t>
            </a:r>
            <a:r>
              <a:rPr spc="-30" dirty="0">
                <a:solidFill>
                  <a:srgbClr val="0070C0"/>
                </a:solidFill>
                <a:latin typeface="+mj-lt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644" y="1514398"/>
            <a:ext cx="5958205" cy="836485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just">
              <a:lnSpc>
                <a:spcPct val="94600"/>
              </a:lnSpc>
              <a:spcBef>
                <a:spcPts val="200"/>
              </a:spcBef>
            </a:pPr>
            <a:r>
              <a:rPr spc="-5" dirty="0">
                <a:latin typeface="+mj-lt"/>
                <a:cs typeface="Georgia"/>
              </a:rPr>
              <a:t>We </a:t>
            </a:r>
            <a:r>
              <a:rPr spc="-10" dirty="0">
                <a:latin typeface="+mj-lt"/>
                <a:cs typeface="Georgia"/>
              </a:rPr>
              <a:t>have some </a:t>
            </a:r>
            <a:r>
              <a:rPr spc="-15" dirty="0">
                <a:latin typeface="+mj-lt"/>
                <a:cs typeface="Georgia"/>
              </a:rPr>
              <a:t>common </a:t>
            </a:r>
            <a:r>
              <a:rPr spc="-10" dirty="0">
                <a:latin typeface="+mj-lt"/>
                <a:cs typeface="Georgia"/>
              </a:rPr>
              <a:t>venue categories </a:t>
            </a:r>
            <a:r>
              <a:rPr spc="-5" dirty="0">
                <a:latin typeface="+mj-lt"/>
                <a:cs typeface="Georgia"/>
              </a:rPr>
              <a:t>in </a:t>
            </a:r>
            <a:r>
              <a:rPr spc="-10" dirty="0">
                <a:latin typeface="+mj-lt"/>
                <a:cs typeface="Georgia"/>
              </a:rPr>
              <a:t>boroughs. </a:t>
            </a:r>
            <a:r>
              <a:rPr spc="-5" dirty="0">
                <a:latin typeface="+mj-lt"/>
                <a:cs typeface="Georgia"/>
              </a:rPr>
              <a:t>In </a:t>
            </a:r>
            <a:r>
              <a:rPr spc="-10" dirty="0">
                <a:latin typeface="+mj-lt"/>
                <a:cs typeface="Georgia"/>
              </a:rPr>
              <a:t>this  reason </a:t>
            </a:r>
            <a:r>
              <a:rPr spc="-5" dirty="0">
                <a:latin typeface="+mj-lt"/>
                <a:cs typeface="Georgia"/>
              </a:rPr>
              <a:t>I </a:t>
            </a:r>
            <a:r>
              <a:rPr spc="-10" dirty="0">
                <a:latin typeface="+mj-lt"/>
                <a:cs typeface="Georgia"/>
              </a:rPr>
              <a:t>used unsupervised learning K-means algorithm </a:t>
            </a:r>
            <a:r>
              <a:rPr spc="-5" dirty="0">
                <a:latin typeface="+mj-lt"/>
                <a:cs typeface="Georgia"/>
              </a:rPr>
              <a:t>to </a:t>
            </a:r>
            <a:r>
              <a:rPr spc="-10" dirty="0">
                <a:latin typeface="+mj-lt"/>
                <a:cs typeface="Georgia"/>
              </a:rPr>
              <a:t>cluster  the boroughs. K-Means algorithm </a:t>
            </a:r>
            <a:r>
              <a:rPr spc="-5" dirty="0">
                <a:latin typeface="+mj-lt"/>
                <a:cs typeface="Georgia"/>
              </a:rPr>
              <a:t>is </a:t>
            </a:r>
            <a:r>
              <a:rPr spc="-10" dirty="0">
                <a:latin typeface="+mj-lt"/>
                <a:cs typeface="Georgia"/>
              </a:rPr>
              <a:t>one </a:t>
            </a:r>
            <a:r>
              <a:rPr spc="-5" dirty="0">
                <a:latin typeface="+mj-lt"/>
                <a:cs typeface="Georgia"/>
              </a:rPr>
              <a:t>of </a:t>
            </a:r>
            <a:r>
              <a:rPr spc="-10" dirty="0">
                <a:latin typeface="+mj-lt"/>
                <a:cs typeface="Georgia"/>
              </a:rPr>
              <a:t>the </a:t>
            </a:r>
            <a:r>
              <a:rPr spc="-15" dirty="0">
                <a:latin typeface="+mj-lt"/>
                <a:cs typeface="Georgia"/>
              </a:rPr>
              <a:t>most </a:t>
            </a:r>
            <a:r>
              <a:rPr spc="-10" dirty="0">
                <a:latin typeface="+mj-lt"/>
                <a:cs typeface="Georgia"/>
              </a:rPr>
              <a:t>common  cluster method </a:t>
            </a:r>
            <a:r>
              <a:rPr spc="-5" dirty="0">
                <a:latin typeface="+mj-lt"/>
                <a:cs typeface="Georgia"/>
              </a:rPr>
              <a:t>of </a:t>
            </a:r>
            <a:r>
              <a:rPr spc="-10" dirty="0">
                <a:latin typeface="+mj-lt"/>
                <a:cs typeface="Georgia"/>
              </a:rPr>
              <a:t>unsupervised learning. First, </a:t>
            </a:r>
            <a:r>
              <a:rPr spc="-5" dirty="0">
                <a:latin typeface="+mj-lt"/>
                <a:cs typeface="Georgia"/>
              </a:rPr>
              <a:t>I </a:t>
            </a:r>
            <a:r>
              <a:rPr spc="-15" dirty="0">
                <a:latin typeface="+mj-lt"/>
                <a:cs typeface="Georgia"/>
              </a:rPr>
              <a:t>run </a:t>
            </a:r>
            <a:r>
              <a:rPr spc="-10" dirty="0">
                <a:latin typeface="+mj-lt"/>
                <a:cs typeface="Georgia"/>
              </a:rPr>
              <a:t>K-Means to  cluster the </a:t>
            </a:r>
            <a:r>
              <a:rPr spc="-15" dirty="0">
                <a:latin typeface="+mj-lt"/>
                <a:cs typeface="Georgia"/>
              </a:rPr>
              <a:t>boroughs </a:t>
            </a:r>
            <a:r>
              <a:rPr spc="-10" dirty="0">
                <a:latin typeface="+mj-lt"/>
                <a:cs typeface="Georgia"/>
              </a:rPr>
              <a:t>into </a:t>
            </a:r>
            <a:r>
              <a:rPr spc="-5" dirty="0">
                <a:latin typeface="+mj-lt"/>
                <a:cs typeface="Georgia"/>
              </a:rPr>
              <a:t>6 </a:t>
            </a:r>
            <a:r>
              <a:rPr spc="-15" dirty="0">
                <a:latin typeface="+mj-lt"/>
                <a:cs typeface="Georgia"/>
              </a:rPr>
              <a:t>clusters </a:t>
            </a:r>
            <a:r>
              <a:rPr spc="-10" dirty="0">
                <a:latin typeface="+mj-lt"/>
                <a:cs typeface="Georgia"/>
              </a:rPr>
              <a:t>because when </a:t>
            </a:r>
            <a:r>
              <a:rPr spc="-5" dirty="0">
                <a:latin typeface="+mj-lt"/>
                <a:cs typeface="Georgia"/>
              </a:rPr>
              <a:t>I analyze </a:t>
            </a:r>
            <a:r>
              <a:rPr spc="-10" dirty="0">
                <a:latin typeface="+mj-lt"/>
                <a:cs typeface="Georgia"/>
              </a:rPr>
              <a:t>the K-  Means with elbow </a:t>
            </a:r>
            <a:r>
              <a:rPr spc="-5" dirty="0">
                <a:latin typeface="+mj-lt"/>
                <a:cs typeface="Georgia"/>
              </a:rPr>
              <a:t>method </a:t>
            </a:r>
            <a:r>
              <a:rPr spc="-15" dirty="0">
                <a:latin typeface="+mj-lt"/>
                <a:cs typeface="Georgia"/>
              </a:rPr>
              <a:t>it </a:t>
            </a:r>
            <a:r>
              <a:rPr spc="-10" dirty="0">
                <a:latin typeface="+mj-lt"/>
                <a:cs typeface="Georgia"/>
              </a:rPr>
              <a:t>ensured </a:t>
            </a:r>
            <a:r>
              <a:rPr spc="-5" dirty="0">
                <a:latin typeface="+mj-lt"/>
                <a:cs typeface="Georgia"/>
              </a:rPr>
              <a:t>me </a:t>
            </a:r>
            <a:r>
              <a:rPr spc="-10" dirty="0">
                <a:latin typeface="+mj-lt"/>
                <a:cs typeface="Georgia"/>
              </a:rPr>
              <a:t>the </a:t>
            </a:r>
            <a:r>
              <a:rPr spc="-5" dirty="0">
                <a:latin typeface="+mj-lt"/>
                <a:cs typeface="Georgia"/>
              </a:rPr>
              <a:t>6 </a:t>
            </a:r>
            <a:r>
              <a:rPr spc="-15" dirty="0">
                <a:latin typeface="+mj-lt"/>
                <a:cs typeface="Georgia"/>
              </a:rPr>
              <a:t>degree </a:t>
            </a:r>
            <a:r>
              <a:rPr spc="-5" dirty="0">
                <a:latin typeface="+mj-lt"/>
                <a:cs typeface="Georgia"/>
              </a:rPr>
              <a:t>for </a:t>
            </a:r>
            <a:r>
              <a:rPr spc="-10" dirty="0">
                <a:latin typeface="+mj-lt"/>
                <a:cs typeface="Georgia"/>
              </a:rPr>
              <a:t>optimum  </a:t>
            </a:r>
            <a:r>
              <a:rPr spc="-5" dirty="0">
                <a:latin typeface="+mj-lt"/>
                <a:cs typeface="Georgia"/>
              </a:rPr>
              <a:t>k of </a:t>
            </a:r>
            <a:r>
              <a:rPr spc="-10" dirty="0">
                <a:latin typeface="+mj-lt"/>
                <a:cs typeface="Georgia"/>
              </a:rPr>
              <a:t>the </a:t>
            </a:r>
            <a:r>
              <a:rPr spc="-15" dirty="0">
                <a:latin typeface="+mj-lt"/>
                <a:cs typeface="Georgia"/>
              </a:rPr>
              <a:t>K-Means. </a:t>
            </a:r>
            <a:r>
              <a:rPr spc="-5" dirty="0">
                <a:latin typeface="+mj-lt"/>
                <a:cs typeface="Georgia"/>
              </a:rPr>
              <a:t>Then I merged </a:t>
            </a:r>
            <a:r>
              <a:rPr spc="-10" dirty="0">
                <a:latin typeface="+mj-lt"/>
                <a:cs typeface="Georgia"/>
              </a:rPr>
              <a:t>table with cluster labels </a:t>
            </a:r>
            <a:r>
              <a:rPr spc="-5" dirty="0">
                <a:latin typeface="+mj-lt"/>
                <a:cs typeface="Georgia"/>
              </a:rPr>
              <a:t>for </a:t>
            </a:r>
            <a:r>
              <a:rPr spc="-10" dirty="0">
                <a:latin typeface="+mj-lt"/>
                <a:cs typeface="Georgia"/>
              </a:rPr>
              <a:t>each  borough. After examining each </a:t>
            </a:r>
            <a:r>
              <a:rPr spc="-15" dirty="0">
                <a:latin typeface="+mj-lt"/>
                <a:cs typeface="Georgia"/>
              </a:rPr>
              <a:t>cluster </a:t>
            </a:r>
            <a:r>
              <a:rPr spc="-5" dirty="0">
                <a:latin typeface="+mj-lt"/>
                <a:cs typeface="Georgia"/>
              </a:rPr>
              <a:t>I </a:t>
            </a:r>
            <a:r>
              <a:rPr spc="-10" dirty="0">
                <a:latin typeface="+mj-lt"/>
                <a:cs typeface="Georgia"/>
              </a:rPr>
              <a:t>label each cluster </a:t>
            </a:r>
            <a:r>
              <a:rPr spc="-5" dirty="0">
                <a:latin typeface="+mj-lt"/>
                <a:cs typeface="Georgia"/>
              </a:rPr>
              <a:t>as  </a:t>
            </a:r>
            <a:r>
              <a:rPr spc="-10" dirty="0">
                <a:latin typeface="+mj-lt"/>
                <a:cs typeface="Georgia"/>
              </a:rPr>
              <a:t>follows:</a:t>
            </a:r>
            <a:endParaRPr dirty="0">
              <a:latin typeface="+mj-lt"/>
              <a:cs typeface="Georgia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buAutoNum type="arabicPeriod"/>
              <a:tabLst>
                <a:tab pos="299720" algn="l"/>
              </a:tabLst>
            </a:pPr>
            <a:r>
              <a:rPr spc="-10" dirty="0">
                <a:latin typeface="+mj-lt"/>
                <a:cs typeface="Georgia"/>
              </a:rPr>
              <a:t>Mixed Social</a:t>
            </a:r>
            <a:r>
              <a:rPr spc="-25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Venues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299720" algn="l"/>
              </a:tabLst>
            </a:pPr>
            <a:r>
              <a:rPr spc="-5" dirty="0">
                <a:latin typeface="+mj-lt"/>
                <a:cs typeface="Georgia"/>
              </a:rPr>
              <a:t>Hotels </a:t>
            </a:r>
            <a:r>
              <a:rPr spc="-15" dirty="0">
                <a:latin typeface="+mj-lt"/>
                <a:cs typeface="Georgia"/>
              </a:rPr>
              <a:t>and </a:t>
            </a:r>
            <a:r>
              <a:rPr spc="-10" dirty="0">
                <a:latin typeface="+mj-lt"/>
                <a:cs typeface="Georgia"/>
              </a:rPr>
              <a:t>Social </a:t>
            </a:r>
            <a:r>
              <a:rPr spc="-5" dirty="0">
                <a:latin typeface="+mj-lt"/>
                <a:cs typeface="Georgia"/>
              </a:rPr>
              <a:t>Venues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299720" algn="l"/>
              </a:tabLst>
            </a:pPr>
            <a:r>
              <a:rPr spc="-10" dirty="0">
                <a:latin typeface="+mj-lt"/>
                <a:cs typeface="Georgia"/>
              </a:rPr>
              <a:t>Stores </a:t>
            </a:r>
            <a:r>
              <a:rPr spc="-5" dirty="0">
                <a:latin typeface="+mj-lt"/>
                <a:cs typeface="Georgia"/>
              </a:rPr>
              <a:t>and </a:t>
            </a:r>
            <a:r>
              <a:rPr spc="-10" dirty="0">
                <a:latin typeface="+mj-lt"/>
                <a:cs typeface="Georgia"/>
              </a:rPr>
              <a:t>seafood</a:t>
            </a:r>
            <a:r>
              <a:rPr spc="-20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restaurants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299720" algn="l"/>
              </a:tabLst>
            </a:pPr>
            <a:r>
              <a:rPr spc="-5" dirty="0">
                <a:latin typeface="+mj-lt"/>
                <a:cs typeface="Georgia"/>
              </a:rPr>
              <a:t>Pubs and Historic</a:t>
            </a:r>
            <a:r>
              <a:rPr spc="-40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places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299720" algn="l"/>
              </a:tabLst>
            </a:pPr>
            <a:r>
              <a:rPr spc="-10" dirty="0">
                <a:latin typeface="+mj-lt"/>
                <a:cs typeface="Georgia"/>
              </a:rPr>
              <a:t>Sports </a:t>
            </a:r>
            <a:r>
              <a:rPr spc="-5" dirty="0">
                <a:latin typeface="+mj-lt"/>
                <a:cs typeface="Georgia"/>
              </a:rPr>
              <a:t>and</a:t>
            </a:r>
            <a:r>
              <a:rPr spc="-25" dirty="0">
                <a:latin typeface="+mj-lt"/>
                <a:cs typeface="Georgia"/>
              </a:rPr>
              <a:t> </a:t>
            </a:r>
            <a:r>
              <a:rPr spc="-5" dirty="0">
                <a:latin typeface="+mj-lt"/>
                <a:cs typeface="Georgia"/>
              </a:rPr>
              <a:t>Athletics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299720" algn="l"/>
              </a:tabLst>
            </a:pPr>
            <a:r>
              <a:rPr spc="-10" dirty="0">
                <a:latin typeface="+mj-lt"/>
                <a:cs typeface="Georgia"/>
              </a:rPr>
              <a:t>Restaurants </a:t>
            </a:r>
            <a:r>
              <a:rPr spc="-15" dirty="0">
                <a:latin typeface="+mj-lt"/>
                <a:cs typeface="Georgia"/>
              </a:rPr>
              <a:t>and</a:t>
            </a:r>
            <a:r>
              <a:rPr spc="-5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Bars</a:t>
            </a:r>
            <a:endParaRPr dirty="0">
              <a:latin typeface="+mj-lt"/>
              <a:cs typeface="Georgia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dirty="0">
              <a:latin typeface="+mj-lt"/>
              <a:cs typeface="Georgia"/>
            </a:endParaRPr>
          </a:p>
          <a:p>
            <a:pPr marL="12700" algn="just">
              <a:lnSpc>
                <a:spcPct val="100000"/>
              </a:lnSpc>
            </a:pPr>
            <a:r>
              <a:rPr spc="-5" dirty="0">
                <a:latin typeface="+mj-lt"/>
                <a:cs typeface="Georgia"/>
              </a:rPr>
              <a:t>After </a:t>
            </a:r>
            <a:r>
              <a:rPr spc="-10" dirty="0">
                <a:latin typeface="+mj-lt"/>
                <a:cs typeface="Georgia"/>
              </a:rPr>
              <a:t>examining </a:t>
            </a:r>
            <a:r>
              <a:rPr spc="-5" dirty="0">
                <a:latin typeface="+mj-lt"/>
                <a:cs typeface="Georgia"/>
              </a:rPr>
              <a:t>Average </a:t>
            </a:r>
            <a:r>
              <a:rPr spc="-10" dirty="0">
                <a:latin typeface="+mj-lt"/>
                <a:cs typeface="Georgia"/>
              </a:rPr>
              <a:t>Prices </a:t>
            </a:r>
            <a:r>
              <a:rPr spc="-5" dirty="0">
                <a:latin typeface="+mj-lt"/>
                <a:cs typeface="Georgia"/>
              </a:rPr>
              <a:t>I </a:t>
            </a:r>
            <a:r>
              <a:rPr spc="-10" dirty="0">
                <a:latin typeface="+mj-lt"/>
                <a:cs typeface="Georgia"/>
              </a:rPr>
              <a:t>label each price </a:t>
            </a:r>
            <a:r>
              <a:rPr spc="-5" dirty="0">
                <a:latin typeface="+mj-lt"/>
                <a:cs typeface="Georgia"/>
              </a:rPr>
              <a:t>as</a:t>
            </a:r>
            <a:r>
              <a:rPr spc="-30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follows: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buSzPct val="62500"/>
              <a:buFont typeface="Symbol"/>
              <a:buChar char=""/>
              <a:tabLst>
                <a:tab pos="299085" algn="l"/>
                <a:tab pos="299720" algn="l"/>
              </a:tabLst>
            </a:pPr>
            <a:r>
              <a:rPr spc="-10" dirty="0">
                <a:latin typeface="+mj-lt"/>
                <a:cs typeface="Georgia"/>
              </a:rPr>
              <a:t>&gt;500000 </a:t>
            </a:r>
            <a:r>
              <a:rPr spc="-5" dirty="0">
                <a:latin typeface="+mj-lt"/>
                <a:cs typeface="Georgia"/>
              </a:rPr>
              <a:t>: </a:t>
            </a:r>
            <a:r>
              <a:rPr spc="-10" dirty="0">
                <a:latin typeface="+mj-lt"/>
                <a:cs typeface="Georgia"/>
              </a:rPr>
              <a:t>“Low Level</a:t>
            </a:r>
            <a:r>
              <a:rPr spc="5" dirty="0">
                <a:latin typeface="+mj-lt"/>
                <a:cs typeface="Georgia"/>
              </a:rPr>
              <a:t> </a:t>
            </a:r>
            <a:r>
              <a:rPr spc="-5" dirty="0">
                <a:latin typeface="+mj-lt"/>
                <a:cs typeface="Georgia"/>
              </a:rPr>
              <a:t>1”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spcBef>
                <a:spcPts val="1165"/>
              </a:spcBef>
              <a:buSzPct val="62500"/>
              <a:buFont typeface="Symbol"/>
              <a:buChar char=""/>
              <a:tabLst>
                <a:tab pos="299085" algn="l"/>
                <a:tab pos="299720" algn="l"/>
              </a:tabLst>
            </a:pPr>
            <a:r>
              <a:rPr spc="-10" dirty="0">
                <a:latin typeface="+mj-lt"/>
                <a:cs typeface="Georgia"/>
              </a:rPr>
              <a:t>500000–750000 </a:t>
            </a:r>
            <a:r>
              <a:rPr spc="-5" dirty="0">
                <a:latin typeface="+mj-lt"/>
                <a:cs typeface="Georgia"/>
              </a:rPr>
              <a:t>: </a:t>
            </a:r>
            <a:r>
              <a:rPr spc="-10" dirty="0">
                <a:latin typeface="+mj-lt"/>
                <a:cs typeface="Georgia"/>
              </a:rPr>
              <a:t>“Low Level </a:t>
            </a:r>
            <a:r>
              <a:rPr spc="-15" dirty="0">
                <a:latin typeface="+mj-lt"/>
                <a:cs typeface="Georgia"/>
              </a:rPr>
              <a:t>2”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spcBef>
                <a:spcPts val="1150"/>
              </a:spcBef>
              <a:buSzPct val="62500"/>
              <a:buFont typeface="Symbol"/>
              <a:buChar char=""/>
              <a:tabLst>
                <a:tab pos="299085" algn="l"/>
                <a:tab pos="299720" algn="l"/>
              </a:tabLst>
            </a:pPr>
            <a:r>
              <a:rPr spc="-10" dirty="0">
                <a:latin typeface="+mj-lt"/>
                <a:cs typeface="Georgia"/>
              </a:rPr>
              <a:t>750000–1000000 </a:t>
            </a:r>
            <a:r>
              <a:rPr spc="-5" dirty="0">
                <a:latin typeface="+mj-lt"/>
                <a:cs typeface="Georgia"/>
              </a:rPr>
              <a:t>: </a:t>
            </a:r>
            <a:r>
              <a:rPr spc="-10" dirty="0">
                <a:latin typeface="+mj-lt"/>
                <a:cs typeface="Georgia"/>
              </a:rPr>
              <a:t>“Average Level </a:t>
            </a:r>
            <a:r>
              <a:rPr spc="-5" dirty="0">
                <a:latin typeface="+mj-lt"/>
                <a:cs typeface="Georgia"/>
              </a:rPr>
              <a:t>1”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spcBef>
                <a:spcPts val="1165"/>
              </a:spcBef>
              <a:buSzPct val="62500"/>
              <a:buFont typeface="Symbol"/>
              <a:buChar char=""/>
              <a:tabLst>
                <a:tab pos="299085" algn="l"/>
                <a:tab pos="299720" algn="l"/>
              </a:tabLst>
            </a:pPr>
            <a:r>
              <a:rPr spc="-5" dirty="0">
                <a:latin typeface="+mj-lt"/>
                <a:cs typeface="Georgia"/>
              </a:rPr>
              <a:t>1000000–1250000 : </a:t>
            </a:r>
            <a:r>
              <a:rPr spc="-10" dirty="0">
                <a:latin typeface="+mj-lt"/>
                <a:cs typeface="Georgia"/>
              </a:rPr>
              <a:t>“Average Level</a:t>
            </a:r>
            <a:r>
              <a:rPr spc="-15" dirty="0">
                <a:latin typeface="+mj-lt"/>
                <a:cs typeface="Georgia"/>
              </a:rPr>
              <a:t> </a:t>
            </a:r>
            <a:r>
              <a:rPr spc="-5" dirty="0">
                <a:latin typeface="+mj-lt"/>
                <a:cs typeface="Georgia"/>
              </a:rPr>
              <a:t>2”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spcBef>
                <a:spcPts val="1150"/>
              </a:spcBef>
              <a:buSzPct val="62500"/>
              <a:buFont typeface="Symbol"/>
              <a:buChar char=""/>
              <a:tabLst>
                <a:tab pos="299085" algn="l"/>
                <a:tab pos="299720" algn="l"/>
              </a:tabLst>
            </a:pPr>
            <a:r>
              <a:rPr spc="-10" dirty="0">
                <a:latin typeface="+mj-lt"/>
                <a:cs typeface="Georgia"/>
              </a:rPr>
              <a:t>1250000–1750000 </a:t>
            </a:r>
            <a:r>
              <a:rPr spc="-5" dirty="0">
                <a:latin typeface="+mj-lt"/>
                <a:cs typeface="Georgia"/>
              </a:rPr>
              <a:t>: </a:t>
            </a:r>
            <a:r>
              <a:rPr spc="-10" dirty="0">
                <a:latin typeface="+mj-lt"/>
                <a:cs typeface="Georgia"/>
              </a:rPr>
              <a:t>“High </a:t>
            </a:r>
            <a:r>
              <a:rPr spc="-5" dirty="0">
                <a:latin typeface="+mj-lt"/>
                <a:cs typeface="Georgia"/>
              </a:rPr>
              <a:t>Level</a:t>
            </a:r>
            <a:r>
              <a:rPr spc="-40" dirty="0">
                <a:latin typeface="+mj-lt"/>
                <a:cs typeface="Georgia"/>
              </a:rPr>
              <a:t> </a:t>
            </a:r>
            <a:r>
              <a:rPr spc="-5" dirty="0">
                <a:latin typeface="+mj-lt"/>
                <a:cs typeface="Georgia"/>
              </a:rPr>
              <a:t>1”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spcBef>
                <a:spcPts val="1165"/>
              </a:spcBef>
              <a:buSzPct val="62500"/>
              <a:buFont typeface="Symbol"/>
              <a:buChar char=""/>
              <a:tabLst>
                <a:tab pos="299085" algn="l"/>
                <a:tab pos="299720" algn="l"/>
              </a:tabLst>
            </a:pPr>
            <a:r>
              <a:rPr spc="-10" dirty="0">
                <a:latin typeface="+mj-lt"/>
                <a:cs typeface="Georgia"/>
              </a:rPr>
              <a:t>&lt;1750000 </a:t>
            </a:r>
            <a:r>
              <a:rPr spc="-5" dirty="0">
                <a:latin typeface="+mj-lt"/>
                <a:cs typeface="Georgia"/>
              </a:rPr>
              <a:t>: </a:t>
            </a:r>
            <a:r>
              <a:rPr spc="-10" dirty="0">
                <a:latin typeface="+mj-lt"/>
                <a:cs typeface="Georgia"/>
              </a:rPr>
              <a:t>“High </a:t>
            </a:r>
            <a:r>
              <a:rPr spc="-5" dirty="0">
                <a:latin typeface="+mj-lt"/>
                <a:cs typeface="Georgia"/>
              </a:rPr>
              <a:t>Level 2”</a:t>
            </a:r>
            <a:endParaRPr dirty="0">
              <a:latin typeface="+mj-lt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31" y="933843"/>
            <a:ext cx="97790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kern="1200" spc="-20" dirty="0">
                <a:solidFill>
                  <a:srgbClr val="0070C0"/>
                </a:solidFill>
                <a:latin typeface="+mj-lt"/>
              </a:rPr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644" y="1514398"/>
            <a:ext cx="5965190" cy="79361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27305" algn="just">
              <a:lnSpc>
                <a:spcPct val="94600"/>
              </a:lnSpc>
              <a:spcBef>
                <a:spcPts val="200"/>
              </a:spcBef>
            </a:pPr>
            <a:r>
              <a:rPr spc="-5" dirty="0">
                <a:latin typeface="+mj-lt"/>
                <a:cs typeface="Georgia"/>
              </a:rPr>
              <a:t>I </a:t>
            </a:r>
            <a:r>
              <a:rPr spc="-10" dirty="0">
                <a:latin typeface="+mj-lt"/>
                <a:cs typeface="Georgia"/>
              </a:rPr>
              <a:t>came </a:t>
            </a:r>
            <a:r>
              <a:rPr spc="-15" dirty="0">
                <a:latin typeface="+mj-lt"/>
                <a:cs typeface="Georgia"/>
              </a:rPr>
              <a:t>to </a:t>
            </a:r>
            <a:r>
              <a:rPr spc="-10" dirty="0">
                <a:latin typeface="+mj-lt"/>
                <a:cs typeface="Georgia"/>
              </a:rPr>
              <a:t>the result that </a:t>
            </a:r>
            <a:r>
              <a:rPr spc="-15" dirty="0">
                <a:latin typeface="+mj-lt"/>
                <a:cs typeface="Georgia"/>
              </a:rPr>
              <a:t>the </a:t>
            </a:r>
            <a:r>
              <a:rPr spc="-10" dirty="0">
                <a:latin typeface="+mj-lt"/>
                <a:cs typeface="Georgia"/>
              </a:rPr>
              <a:t>house prices </a:t>
            </a:r>
            <a:r>
              <a:rPr spc="-5" dirty="0">
                <a:latin typeface="+mj-lt"/>
                <a:cs typeface="Georgia"/>
              </a:rPr>
              <a:t>in </a:t>
            </a:r>
            <a:r>
              <a:rPr spc="-10" dirty="0">
                <a:latin typeface="+mj-lt"/>
                <a:cs typeface="Georgia"/>
              </a:rPr>
              <a:t>the </a:t>
            </a:r>
            <a:r>
              <a:rPr spc="-15" dirty="0">
                <a:latin typeface="+mj-lt"/>
                <a:cs typeface="Georgia"/>
              </a:rPr>
              <a:t>downtown </a:t>
            </a:r>
            <a:r>
              <a:rPr spc="-10" dirty="0">
                <a:latin typeface="+mj-lt"/>
                <a:cs typeface="Georgia"/>
              </a:rPr>
              <a:t>and  with Hotels </a:t>
            </a:r>
            <a:r>
              <a:rPr spc="-15" dirty="0">
                <a:latin typeface="+mj-lt"/>
                <a:cs typeface="Georgia"/>
              </a:rPr>
              <a:t>and </a:t>
            </a:r>
            <a:r>
              <a:rPr spc="-10" dirty="0">
                <a:latin typeface="+mj-lt"/>
                <a:cs typeface="Georgia"/>
              </a:rPr>
              <a:t>Social venues nearby are very high you </a:t>
            </a:r>
            <a:r>
              <a:rPr spc="-15" dirty="0">
                <a:latin typeface="+mj-lt"/>
                <a:cs typeface="Georgia"/>
              </a:rPr>
              <a:t>can </a:t>
            </a:r>
            <a:r>
              <a:rPr spc="-10" dirty="0">
                <a:latin typeface="+mj-lt"/>
                <a:cs typeface="Georgia"/>
              </a:rPr>
              <a:t>clearly </a:t>
            </a:r>
            <a:r>
              <a:rPr spc="-5" dirty="0">
                <a:latin typeface="+mj-lt"/>
                <a:cs typeface="Georgia"/>
              </a:rPr>
              <a:t>visualize in </a:t>
            </a:r>
            <a:r>
              <a:rPr spc="-10" dirty="0">
                <a:latin typeface="+mj-lt"/>
                <a:cs typeface="Georgia"/>
              </a:rPr>
              <a:t>the map </a:t>
            </a:r>
            <a:r>
              <a:rPr spc="-5" dirty="0">
                <a:latin typeface="+mj-lt"/>
                <a:cs typeface="Georgia"/>
              </a:rPr>
              <a:t>above </a:t>
            </a:r>
            <a:r>
              <a:rPr spc="-10" dirty="0">
                <a:latin typeface="+mj-lt"/>
                <a:cs typeface="Georgia"/>
              </a:rPr>
              <a:t>while </a:t>
            </a:r>
            <a:r>
              <a:rPr spc="-5" dirty="0">
                <a:latin typeface="+mj-lt"/>
                <a:cs typeface="Georgia"/>
              </a:rPr>
              <a:t>in </a:t>
            </a:r>
            <a:r>
              <a:rPr spc="-10" dirty="0">
                <a:latin typeface="+mj-lt"/>
                <a:cs typeface="Georgia"/>
              </a:rPr>
              <a:t>the suburbs and </a:t>
            </a:r>
            <a:r>
              <a:rPr spc="-15" dirty="0">
                <a:latin typeface="+mj-lt"/>
                <a:cs typeface="Georgia"/>
              </a:rPr>
              <a:t>the  </a:t>
            </a:r>
            <a:r>
              <a:rPr spc="-10" dirty="0">
                <a:latin typeface="+mj-lt"/>
                <a:cs typeface="Georgia"/>
              </a:rPr>
              <a:t>neighborhoods </a:t>
            </a:r>
            <a:r>
              <a:rPr spc="-15" dirty="0">
                <a:latin typeface="+mj-lt"/>
                <a:cs typeface="Georgia"/>
              </a:rPr>
              <a:t>away </a:t>
            </a:r>
            <a:r>
              <a:rPr spc="-10" dirty="0">
                <a:latin typeface="+mj-lt"/>
                <a:cs typeface="Georgia"/>
              </a:rPr>
              <a:t>from the city center have low prices but the  facilities are also good. </a:t>
            </a:r>
            <a:r>
              <a:rPr lang="en-US" spc="-10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Almost </a:t>
            </a:r>
            <a:r>
              <a:rPr spc="-5" dirty="0">
                <a:latin typeface="+mj-lt"/>
                <a:cs typeface="Georgia"/>
              </a:rPr>
              <a:t>all </a:t>
            </a:r>
            <a:r>
              <a:rPr spc="-10" dirty="0">
                <a:latin typeface="+mj-lt"/>
                <a:cs typeface="Georgia"/>
              </a:rPr>
              <a:t>low price neighborhoods are close </a:t>
            </a:r>
            <a:r>
              <a:rPr spc="-15" dirty="0">
                <a:latin typeface="+mj-lt"/>
                <a:cs typeface="Georgia"/>
              </a:rPr>
              <a:t>to </a:t>
            </a:r>
            <a:r>
              <a:rPr spc="-10" dirty="0">
                <a:latin typeface="+mj-lt"/>
                <a:cs typeface="Georgia"/>
              </a:rPr>
              <a:t>restaurants, pubs, sports facilities </a:t>
            </a:r>
            <a:r>
              <a:rPr spc="-15" dirty="0">
                <a:latin typeface="+mj-lt"/>
                <a:cs typeface="Georgia"/>
              </a:rPr>
              <a:t>etc. </a:t>
            </a:r>
            <a:r>
              <a:rPr spc="-10" dirty="0">
                <a:latin typeface="+mj-lt"/>
                <a:cs typeface="Georgia"/>
              </a:rPr>
              <a:t>Some Boroughs  such </a:t>
            </a:r>
            <a:r>
              <a:rPr spc="-5" dirty="0">
                <a:latin typeface="+mj-lt"/>
                <a:cs typeface="Georgia"/>
              </a:rPr>
              <a:t>as </a:t>
            </a:r>
            <a:r>
              <a:rPr spc="-10" dirty="0">
                <a:latin typeface="+mj-lt"/>
                <a:cs typeface="Georgia"/>
              </a:rPr>
              <a:t>Westminster, and Kensington and Chelsea have very high house </a:t>
            </a:r>
            <a:r>
              <a:rPr spc="-15" dirty="0">
                <a:latin typeface="+mj-lt"/>
                <a:cs typeface="Georgia"/>
              </a:rPr>
              <a:t>prices. </a:t>
            </a:r>
            <a:r>
              <a:rPr spc="-10" dirty="0">
                <a:latin typeface="+mj-lt"/>
                <a:cs typeface="Georgia"/>
              </a:rPr>
              <a:t>Bexley, Croydon, and Sutton Boroughs have very low  house prices </a:t>
            </a:r>
            <a:r>
              <a:rPr spc="-15" dirty="0">
                <a:latin typeface="+mj-lt"/>
                <a:cs typeface="Georgia"/>
              </a:rPr>
              <a:t>but </a:t>
            </a:r>
            <a:r>
              <a:rPr spc="-5" dirty="0">
                <a:latin typeface="+mj-lt"/>
                <a:cs typeface="Georgia"/>
              </a:rPr>
              <a:t>have </a:t>
            </a:r>
            <a:r>
              <a:rPr spc="-10" dirty="0">
                <a:latin typeface="+mj-lt"/>
                <a:cs typeface="Georgia"/>
              </a:rPr>
              <a:t>good venues </a:t>
            </a:r>
            <a:r>
              <a:rPr spc="-5" dirty="0">
                <a:latin typeface="+mj-lt"/>
                <a:cs typeface="Georgia"/>
              </a:rPr>
              <a:t>to visit</a:t>
            </a:r>
            <a:r>
              <a:rPr spc="-15" dirty="0">
                <a:latin typeface="+mj-lt"/>
                <a:cs typeface="Georgia"/>
              </a:rPr>
              <a:t> </a:t>
            </a:r>
            <a:r>
              <a:rPr spc="-5" dirty="0">
                <a:latin typeface="+mj-lt"/>
                <a:cs typeface="Georgia"/>
              </a:rPr>
              <a:t>nearby.</a:t>
            </a:r>
            <a:endParaRPr dirty="0">
              <a:latin typeface="+mj-lt"/>
              <a:cs typeface="Georgia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dirty="0">
              <a:latin typeface="+mj-lt"/>
              <a:cs typeface="Georgia"/>
            </a:endParaRPr>
          </a:p>
          <a:p>
            <a:pPr marL="12700" algn="just">
              <a:spcBef>
                <a:spcPts val="105"/>
              </a:spcBef>
            </a:pPr>
            <a:r>
              <a:rPr sz="2550" b="1" spc="-20" dirty="0">
                <a:solidFill>
                  <a:srgbClr val="0070C0"/>
                </a:solidFill>
                <a:latin typeface="+mj-lt"/>
                <a:ea typeface="+mj-ea"/>
                <a:cs typeface="Arial"/>
              </a:rPr>
              <a:t>Conclusion</a:t>
            </a:r>
          </a:p>
          <a:p>
            <a:pPr marL="12700" marR="5080" algn="just">
              <a:lnSpc>
                <a:spcPct val="94700"/>
              </a:lnSpc>
              <a:spcBef>
                <a:spcPts val="1605"/>
              </a:spcBef>
            </a:pPr>
            <a:r>
              <a:rPr spc="-5" dirty="0">
                <a:latin typeface="+mj-lt"/>
                <a:cs typeface="Georgia"/>
              </a:rPr>
              <a:t>As </a:t>
            </a:r>
            <a:r>
              <a:rPr spc="-10" dirty="0">
                <a:latin typeface="+mj-lt"/>
                <a:cs typeface="Georgia"/>
              </a:rPr>
              <a:t>people </a:t>
            </a:r>
            <a:r>
              <a:rPr spc="-5" dirty="0">
                <a:latin typeface="+mj-lt"/>
                <a:cs typeface="Georgia"/>
              </a:rPr>
              <a:t>are </a:t>
            </a:r>
            <a:r>
              <a:rPr spc="-10" dirty="0">
                <a:latin typeface="+mj-lt"/>
                <a:cs typeface="Georgia"/>
              </a:rPr>
              <a:t>turning </a:t>
            </a:r>
            <a:r>
              <a:rPr spc="-5" dirty="0">
                <a:latin typeface="+mj-lt"/>
                <a:cs typeface="Georgia"/>
              </a:rPr>
              <a:t>to </a:t>
            </a:r>
            <a:r>
              <a:rPr spc="-10" dirty="0">
                <a:latin typeface="+mj-lt"/>
                <a:cs typeface="Georgia"/>
              </a:rPr>
              <a:t>big </a:t>
            </a:r>
            <a:r>
              <a:rPr spc="-5" dirty="0">
                <a:latin typeface="+mj-lt"/>
                <a:cs typeface="Georgia"/>
              </a:rPr>
              <a:t>cities to </a:t>
            </a:r>
            <a:r>
              <a:rPr spc="-10" dirty="0">
                <a:latin typeface="+mj-lt"/>
                <a:cs typeface="Georgia"/>
              </a:rPr>
              <a:t>start </a:t>
            </a:r>
            <a:r>
              <a:rPr spc="-5" dirty="0">
                <a:latin typeface="+mj-lt"/>
                <a:cs typeface="Georgia"/>
              </a:rPr>
              <a:t>a </a:t>
            </a:r>
            <a:r>
              <a:rPr spc="-10" dirty="0">
                <a:latin typeface="+mj-lt"/>
                <a:cs typeface="Georgia"/>
              </a:rPr>
              <a:t>business </a:t>
            </a:r>
            <a:r>
              <a:rPr spc="-5" dirty="0">
                <a:latin typeface="+mj-lt"/>
                <a:cs typeface="Georgia"/>
              </a:rPr>
              <a:t>or </a:t>
            </a:r>
            <a:r>
              <a:rPr spc="-10" dirty="0">
                <a:latin typeface="+mj-lt"/>
                <a:cs typeface="Georgia"/>
              </a:rPr>
              <a:t>work. For  this reason, people can easily interpret where </a:t>
            </a:r>
            <a:r>
              <a:rPr spc="-5" dirty="0">
                <a:latin typeface="+mj-lt"/>
                <a:cs typeface="Georgia"/>
              </a:rPr>
              <a:t>to </a:t>
            </a:r>
            <a:r>
              <a:rPr spc="-10" dirty="0">
                <a:latin typeface="+mj-lt"/>
                <a:cs typeface="Georgia"/>
              </a:rPr>
              <a:t>live with </a:t>
            </a:r>
            <a:r>
              <a:rPr spc="-15" dirty="0">
                <a:latin typeface="+mj-lt"/>
                <a:cs typeface="Georgia"/>
              </a:rPr>
              <a:t>all  </a:t>
            </a:r>
            <a:r>
              <a:rPr spc="-10" dirty="0">
                <a:latin typeface="+mj-lt"/>
                <a:cs typeface="Georgia"/>
              </a:rPr>
              <a:t>facilities </a:t>
            </a:r>
            <a:r>
              <a:rPr spc="-15" dirty="0">
                <a:latin typeface="+mj-lt"/>
                <a:cs typeface="Georgia"/>
              </a:rPr>
              <a:t>and </a:t>
            </a:r>
            <a:r>
              <a:rPr spc="-5" dirty="0">
                <a:latin typeface="+mj-lt"/>
                <a:cs typeface="Georgia"/>
              </a:rPr>
              <a:t>cheaply. </a:t>
            </a:r>
            <a:r>
              <a:rPr spc="-10" dirty="0">
                <a:latin typeface="+mj-lt"/>
                <a:cs typeface="Georgia"/>
              </a:rPr>
              <a:t>Not only for investors but also city managers  can manage the city </a:t>
            </a:r>
            <a:r>
              <a:rPr spc="-5" dirty="0">
                <a:latin typeface="+mj-lt"/>
                <a:cs typeface="Georgia"/>
              </a:rPr>
              <a:t>more </a:t>
            </a:r>
            <a:r>
              <a:rPr spc="-15" dirty="0">
                <a:latin typeface="+mj-lt"/>
                <a:cs typeface="Georgia"/>
              </a:rPr>
              <a:t>regularly </a:t>
            </a:r>
            <a:r>
              <a:rPr spc="-5" dirty="0">
                <a:latin typeface="+mj-lt"/>
                <a:cs typeface="Georgia"/>
              </a:rPr>
              <a:t>by </a:t>
            </a:r>
            <a:r>
              <a:rPr spc="-10" dirty="0">
                <a:latin typeface="+mj-lt"/>
                <a:cs typeface="Georgia"/>
              </a:rPr>
              <a:t>using similar data </a:t>
            </a:r>
            <a:r>
              <a:rPr spc="-5" dirty="0">
                <a:latin typeface="+mj-lt"/>
                <a:cs typeface="Georgia"/>
              </a:rPr>
              <a:t>analysis  </a:t>
            </a:r>
            <a:r>
              <a:rPr spc="-10" dirty="0">
                <a:latin typeface="+mj-lt"/>
                <a:cs typeface="Georgia"/>
              </a:rPr>
              <a:t>types </a:t>
            </a:r>
            <a:r>
              <a:rPr spc="-5" dirty="0">
                <a:latin typeface="+mj-lt"/>
                <a:cs typeface="Georgia"/>
              </a:rPr>
              <a:t>or</a:t>
            </a:r>
            <a:r>
              <a:rPr spc="-15" dirty="0">
                <a:latin typeface="+mj-lt"/>
                <a:cs typeface="Georgia"/>
              </a:rPr>
              <a:t> </a:t>
            </a:r>
            <a:r>
              <a:rPr spc="-10" dirty="0">
                <a:latin typeface="+mj-lt"/>
                <a:cs typeface="Georgia"/>
              </a:rPr>
              <a:t>platforms.</a:t>
            </a:r>
            <a:endParaRPr dirty="0">
              <a:latin typeface="+mj-lt"/>
              <a:cs typeface="Georgia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dirty="0">
              <a:latin typeface="+mj-lt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550" b="1" spc="-20" dirty="0">
                <a:solidFill>
                  <a:srgbClr val="0070C0"/>
                </a:solidFill>
                <a:latin typeface="+mj-lt"/>
                <a:ea typeface="+mj-ea"/>
                <a:cs typeface="Arial"/>
              </a:rPr>
              <a:t>References</a:t>
            </a:r>
          </a:p>
          <a:p>
            <a:pPr marL="299085" indent="-229235" algn="just">
              <a:lnSpc>
                <a:spcPct val="100000"/>
              </a:lnSpc>
              <a:spcBef>
                <a:spcPts val="1505"/>
              </a:spcBef>
              <a:buClr>
                <a:srgbClr val="000000"/>
              </a:buClr>
              <a:buAutoNum type="arabicPeriod"/>
              <a:tabLst>
                <a:tab pos="299720" algn="l"/>
              </a:tabLst>
            </a:pPr>
            <a:r>
              <a:rPr spc="-10" dirty="0">
                <a:solidFill>
                  <a:srgbClr val="0000FF"/>
                </a:solidFill>
                <a:latin typeface="+mj-lt"/>
                <a:cs typeface="Georgia"/>
              </a:rPr>
              <a:t>https://en.wikipedia.org/wiki/London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AutoNum type="arabicPeriod"/>
              <a:tabLst>
                <a:tab pos="299720" algn="l"/>
              </a:tabLst>
            </a:pPr>
            <a:r>
              <a:rPr spc="-10" dirty="0">
                <a:solidFill>
                  <a:srgbClr val="0000FF"/>
                </a:solidFill>
                <a:latin typeface="+mj-lt"/>
                <a:cs typeface="Georgia"/>
              </a:rPr>
              <a:t>https://en.wikipedia.org/wiki/List_of_areas_of_London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spcBef>
                <a:spcPts val="1165"/>
              </a:spcBef>
              <a:buClr>
                <a:srgbClr val="000000"/>
              </a:buClr>
              <a:buAutoNum type="arabicPeriod"/>
              <a:tabLst>
                <a:tab pos="299720" algn="l"/>
              </a:tabLst>
            </a:pPr>
            <a:r>
              <a:rPr spc="-10" dirty="0">
                <a:solidFill>
                  <a:srgbClr val="0000FF"/>
                </a:solidFill>
                <a:latin typeface="+mj-lt"/>
                <a:cs typeface="Georgia"/>
              </a:rPr>
              <a:t>https://propertydata.co.uk/cities/london</a:t>
            </a:r>
            <a:endParaRPr dirty="0">
              <a:latin typeface="+mj-lt"/>
              <a:cs typeface="Georgia"/>
            </a:endParaRPr>
          </a:p>
          <a:p>
            <a:pPr marL="299085" indent="-229235" algn="just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AutoNum type="arabicPeriod"/>
              <a:tabLst>
                <a:tab pos="299720" algn="l"/>
              </a:tabLst>
            </a:pPr>
            <a:r>
              <a:rPr spc="-10" dirty="0">
                <a:solidFill>
                  <a:srgbClr val="0000FF"/>
                </a:solidFill>
                <a:latin typeface="+mj-lt"/>
                <a:cs typeface="Georgia"/>
              </a:rPr>
              <a:t>https://developer.foursquare.com/</a:t>
            </a:r>
            <a:endParaRPr dirty="0">
              <a:latin typeface="+mj-lt"/>
              <a:cs typeface="Georgia"/>
            </a:endParaRPr>
          </a:p>
          <a:p>
            <a:pPr marL="299085" marR="23495" indent="-229235" algn="just">
              <a:lnSpc>
                <a:spcPts val="1810"/>
              </a:lnSpc>
              <a:spcBef>
                <a:spcPts val="1320"/>
              </a:spcBef>
              <a:buClr>
                <a:srgbClr val="000000"/>
              </a:buClr>
              <a:buAutoNum type="arabicPeriod"/>
              <a:tabLst>
                <a:tab pos="299720" algn="l"/>
              </a:tabLst>
            </a:pPr>
            <a:r>
              <a:rPr spc="-10" dirty="0">
                <a:solidFill>
                  <a:srgbClr val="0000FF"/>
                </a:solidFill>
                <a:latin typeface="+mj-lt"/>
                <a:cs typeface="Georgia"/>
              </a:rPr>
              <a:t>https://joshuaboyd1.carto.com/tables/london_boroughs_proper/public</a:t>
            </a:r>
            <a:endParaRPr dirty="0">
              <a:latin typeface="+mj-lt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1005</Words>
  <Application>Microsoft Office PowerPoint</Application>
  <PresentationFormat>Custom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Symbol</vt:lpstr>
      <vt:lpstr>Office Theme</vt:lpstr>
      <vt:lpstr>Business Problem:</vt:lpstr>
      <vt:lpstr>Data Collection</vt:lpstr>
      <vt:lpstr>Data Preprocessing</vt:lpstr>
      <vt:lpstr>Machine Learning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Problem:</dc:title>
  <dc:creator>MASIBO</dc:creator>
  <cp:lastModifiedBy>Akula, Rajasekhar (NBCUniversal)</cp:lastModifiedBy>
  <cp:revision>4</cp:revision>
  <dcterms:created xsi:type="dcterms:W3CDTF">2020-01-19T19:46:38Z</dcterms:created>
  <dcterms:modified xsi:type="dcterms:W3CDTF">2020-01-23T21:33:15Z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2019-07-17T00:00:00Z</vt:filetime>
  </property>
  <property fmtid="{D5CDD505-2E9C-101B-9397-08002B2CF9AE}" pid="3" name="LastSaved">
    <vt:filetime>2020-01-19T00:00:00Z</vt:filetime>
  </property>
</Properties>
</file>