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57" r:id="rId3"/>
    <p:sldId id="258" r:id="rId4"/>
    <p:sldId id="259" r:id="rId5"/>
    <p:sldId id="260" r:id="rId6"/>
    <p:sldId id="277" r:id="rId7"/>
    <p:sldId id="261" r:id="rId8"/>
    <p:sldId id="278" r:id="rId9"/>
    <p:sldId id="262" r:id="rId10"/>
    <p:sldId id="279" r:id="rId11"/>
    <p:sldId id="263" r:id="rId12"/>
    <p:sldId id="280" r:id="rId13"/>
    <p:sldId id="264" r:id="rId14"/>
    <p:sldId id="281" r:id="rId15"/>
    <p:sldId id="282" r:id="rId16"/>
    <p:sldId id="285" r:id="rId17"/>
    <p:sldId id="265" r:id="rId18"/>
    <p:sldId id="283" r:id="rId19"/>
    <p:sldId id="266" r:id="rId20"/>
    <p:sldId id="284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2" Type="http://schemas.openxmlformats.org/officeDocument/2006/relationships/image" Target="../media/image21.wmf"/><Relationship Id="rId1" Type="http://schemas.openxmlformats.org/officeDocument/2006/relationships/image" Target="../media/image34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2.wmf"/><Relationship Id="rId7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40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2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379FD-E7C3-4617-8477-07CE3705624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0474-AC96-45BF-9CBE-2599F7A6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sign should be added for </a:t>
            </a:r>
            <a:r>
              <a:rPr lang="en-US" dirty="0" err="1" smtClean="0"/>
              <a:t>dx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0E026-4AA7-4FAF-854B-EF9789F837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0E026-4AA7-4FAF-854B-EF9789F83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-er1</a:t>
            </a:r>
            <a:r>
              <a:rPr lang="en-US" baseline="0" dirty="0" smtClean="0"/>
              <a:t> should be placed close to the blue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0E026-4AA7-4FAF-854B-EF9789F837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6F4-8265-413D-8D30-A819519DE480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EC9-0104-43CC-B898-EC04BC4B1BFF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822-EF18-4583-9CC5-C4AAF0979386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4C8-BD17-4FDC-91B6-DB9CC4AB849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687-7A0A-4EAF-AEC6-B215F0F9350A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2D3-7D42-4878-A514-1625AFE31E9F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A417-BC5B-4EAA-9D73-0C43CBE6EED7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875-37C6-4329-8C7C-B41DB8DD6160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7781-A233-485E-9E18-17289498D314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A17-2CEB-4F7A-BF12-CF72855B9FEC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68D8-4FE2-4AB3-BA7C-AD6567AB5937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355-45DD-4372-BC23-5114D623D535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0017-114F-463E-A935-3B2F9A8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wmf"/><Relationship Id="rId24" Type="http://schemas.openxmlformats.org/officeDocument/2006/relationships/image" Target="../media/image21.wmf"/><Relationship Id="rId5" Type="http://schemas.openxmlformats.org/officeDocument/2006/relationships/image" Target="../media/image24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23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2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3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49.bin"/><Relationship Id="rId7" Type="http://schemas.openxmlformats.org/officeDocument/2006/relationships/image" Target="../media/image24.wmf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2.wmf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8"/>
            <a:ext cx="8229600" cy="914400"/>
          </a:xfrm>
        </p:spPr>
        <p:txBody>
          <a:bodyPr/>
          <a:lstStyle/>
          <a:p>
            <a:r>
              <a:rPr lang="en-US" dirty="0" smtClean="0"/>
              <a:t>Highlights of the course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914400"/>
            <a:ext cx="27432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Co-ordinate Systems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484783" y="1458817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9812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Introduction to Vector 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6447" y="30480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Work , Energy and Conservation laws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95800" y="2514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41148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Rigid body in motion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4507736" y="359333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5191698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Oscillations and Waves</a:t>
            </a:r>
            <a:endParaRPr lang="en-US" b="1" dirty="0"/>
          </a:p>
        </p:txBody>
      </p:sp>
      <p:sp>
        <p:nvSpPr>
          <p:cNvPr id="15" name="Down Arrow 14"/>
          <p:cNvSpPr/>
          <p:nvPr/>
        </p:nvSpPr>
        <p:spPr>
          <a:xfrm>
            <a:off x="4507736" y="4670234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9400" y="61722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Quantum Physics</a:t>
            </a:r>
            <a:endParaRPr lang="en-US" b="1" dirty="0"/>
          </a:p>
        </p:txBody>
      </p:sp>
      <p:sp>
        <p:nvSpPr>
          <p:cNvPr id="17" name="Down Arrow 16"/>
          <p:cNvSpPr/>
          <p:nvPr/>
        </p:nvSpPr>
        <p:spPr>
          <a:xfrm>
            <a:off x="4507736" y="5747132"/>
            <a:ext cx="304800" cy="425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229600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Infinitesimal Area </a:t>
            </a:r>
            <a:r>
              <a:rPr lang="en-US" sz="4000" b="1" dirty="0" smtClean="0">
                <a:solidFill>
                  <a:srgbClr val="0070C0"/>
                </a:solidFill>
              </a:rPr>
              <a:t>element in 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Cartesian Co-ordinate system</a:t>
            </a:r>
            <a:endParaRPr lang="en-US" sz="4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Cartesian Co-ordinates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54102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Infinitesimal Area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0188" y="3309651"/>
            <a:ext cx="1666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978465"/>
            <a:ext cx="25146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23702" y="5213731"/>
            <a:ext cx="3505200" cy="220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057400" y="5159565"/>
            <a:ext cx="1698434" cy="13174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9269" y="51046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2590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1069" y="601900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3702" y="4245959"/>
            <a:ext cx="990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07637" y="3962400"/>
            <a:ext cx="341980" cy="282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66208" y="419165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4656" y="379898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dz</a:t>
            </a:r>
            <a:endParaRPr lang="en-US" dirty="0"/>
          </a:p>
        </p:txBody>
      </p:sp>
      <p:graphicFrame>
        <p:nvGraphicFramePr>
          <p:cNvPr id="1187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48994"/>
              </p:ext>
            </p:extLst>
          </p:nvPr>
        </p:nvGraphicFramePr>
        <p:xfrm>
          <a:off x="4198620" y="1974945"/>
          <a:ext cx="47355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1320480" imgH="330120" progId="Equation.DSMT4">
                  <p:embed/>
                </p:oleObj>
              </mc:Choice>
              <mc:Fallback>
                <p:oleObj name="Equation" r:id="rId5" imgW="1320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620" y="1974945"/>
                        <a:ext cx="4735513" cy="1031875"/>
                      </a:xfrm>
                      <a:prstGeom prst="rect">
                        <a:avLst/>
                      </a:prstGeom>
                      <a:solidFill>
                        <a:srgbClr val="99CC00">
                          <a:alpha val="3803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6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Infinitesimal </a:t>
            </a:r>
            <a:r>
              <a:rPr lang="en-US" sz="3600" b="1" dirty="0" smtClean="0">
                <a:solidFill>
                  <a:srgbClr val="0070C0"/>
                </a:solidFill>
              </a:rPr>
              <a:t>Volume </a:t>
            </a:r>
            <a:r>
              <a:rPr lang="en-US" sz="3600" b="1" dirty="0">
                <a:solidFill>
                  <a:srgbClr val="0070C0"/>
                </a:solidFill>
              </a:rPr>
              <a:t>element in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Cartesian Co-ordinate system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Cartesian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Infinitesimal Volume element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3200400" y="2133600"/>
          <a:ext cx="29702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825500" imgH="203200" progId="Equation.DSMT4">
                  <p:embed/>
                </p:oleObj>
              </mc:Choice>
              <mc:Fallback>
                <p:oleObj name="Equation" r:id="rId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970212" cy="641350"/>
                      </a:xfrm>
                      <a:prstGeom prst="rect">
                        <a:avLst/>
                      </a:prstGeom>
                      <a:solidFill>
                        <a:srgbClr val="99CC00">
                          <a:alpha val="3803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505200"/>
            <a:ext cx="2333625" cy="264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2921397" y="4119974"/>
            <a:ext cx="25146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68599" y="5355240"/>
            <a:ext cx="3505200" cy="220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502297" y="5301074"/>
            <a:ext cx="1698434" cy="13174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99365" y="54534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22765" y="2938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1165" y="63678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Polar co-ordinate system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70C0"/>
                </a:solidFill>
              </a:rPr>
              <a:t>Representation of a vector and unit vector transformations in polar co-ordinates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a  </a:t>
            </a:r>
            <a:r>
              <a:rPr lang="en-US" dirty="0"/>
              <a:t>Vector in Polar Coordinates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7600" y="5650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896" y="2526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5574268"/>
            <a:ext cx="3962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981200" y="3974068"/>
            <a:ext cx="3200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3745468"/>
            <a:ext cx="204611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4507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3656806" y="5193268"/>
            <a:ext cx="610394" cy="826532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93245"/>
              </p:ext>
            </p:extLst>
          </p:nvPr>
        </p:nvGraphicFramePr>
        <p:xfrm>
          <a:off x="4279900" y="5243512"/>
          <a:ext cx="2921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243512"/>
                        <a:ext cx="2921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58043"/>
              </p:ext>
            </p:extLst>
          </p:nvPr>
        </p:nvGraphicFramePr>
        <p:xfrm>
          <a:off x="609600" y="2374662"/>
          <a:ext cx="1647515" cy="84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74662"/>
                        <a:ext cx="1647515" cy="846077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4117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402865" y="3971782"/>
                <a:ext cx="449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65" y="3971782"/>
                <a:ext cx="449289" cy="369332"/>
              </a:xfrm>
              <a:prstGeom prst="rect">
                <a:avLst/>
              </a:prstGeom>
              <a:blipFill>
                <a:blip r:embed="rId7"/>
                <a:stretch>
                  <a:fillRect t="-6667" r="-28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04800" y="4659868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What is unit vector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145016" y="4659868"/>
                <a:ext cx="503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 smtClean="0"/>
                  <a:t>?</a:t>
                </a:r>
                <a:endParaRPr lang="en-IN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16" y="4659868"/>
                <a:ext cx="503792" cy="369332"/>
              </a:xfrm>
              <a:prstGeom prst="rect">
                <a:avLst/>
              </a:prstGeom>
              <a:blipFill>
                <a:blip r:embed="rId8"/>
                <a:stretch>
                  <a:fillRect t="-8197" r="-84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1790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Unit vector representation in Polar </a:t>
            </a:r>
            <a:r>
              <a:rPr lang="en-US" sz="3200" dirty="0" smtClean="0"/>
              <a:t>Coordinates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3896" y="114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7783" y="2262128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8800" y="2362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81400" y="4191000"/>
            <a:ext cx="3962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981200" y="2590800"/>
            <a:ext cx="3200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15000" y="2284412"/>
            <a:ext cx="1600200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4883562" y="1548701"/>
            <a:ext cx="1469834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216966" y="2274983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x</a:t>
            </a:r>
            <a:endParaRPr lang="en-US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80794" y="773668"/>
            <a:ext cx="3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y</a:t>
            </a:r>
            <a:endParaRPr lang="en-US" b="1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581400" y="2362200"/>
            <a:ext cx="204611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31242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41285" y="3886200"/>
          <a:ext cx="2921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285" y="3886200"/>
                        <a:ext cx="2921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572000" y="4343400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" name="Equation" r:id="rId8" imgW="837836" imgH="203112" progId="Equation.DSMT4">
                  <p:embed/>
                </p:oleObj>
              </mc:Choice>
              <mc:Fallback>
                <p:oleObj name="Equation" r:id="rId8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51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5638800" y="1165034"/>
            <a:ext cx="1371600" cy="1143000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24376" y="1002268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r</a:t>
            </a:r>
            <a:endParaRPr lang="en-US" b="1" baseline="-25000" dirty="0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384484" y="957549"/>
          <a:ext cx="4079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" name="Equation" r:id="rId10" imgW="177646" imgH="228402" progId="Equation.DSMT4">
                  <p:embed/>
                </p:oleObj>
              </mc:Choice>
              <mc:Fallback>
                <p:oleObj name="Equation" r:id="rId10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484" y="957549"/>
                        <a:ext cx="4079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16200000" flipV="1">
            <a:off x="4484783" y="1154017"/>
            <a:ext cx="1317434" cy="990600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72626"/>
              </p:ext>
            </p:extLst>
          </p:nvPr>
        </p:nvGraphicFramePr>
        <p:xfrm>
          <a:off x="838200" y="4724400"/>
          <a:ext cx="277929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" name="Equation" r:id="rId12" imgW="1600200" imgH="482600" progId="Equation.DSMT4">
                  <p:embed/>
                </p:oleObj>
              </mc:Choice>
              <mc:Fallback>
                <p:oleObj name="Equation" r:id="rId12" imgW="1600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2779295" cy="838200"/>
                      </a:xfrm>
                      <a:prstGeom prst="rect">
                        <a:avLst/>
                      </a:prstGeom>
                      <a:solidFill>
                        <a:srgbClr val="808000">
                          <a:alpha val="5215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228600" y="914400"/>
            <a:ext cx="2514600" cy="1143000"/>
          </a:xfrm>
          <a:prstGeom prst="rect">
            <a:avLst/>
          </a:prstGeom>
          <a:solidFill>
            <a:schemeClr val="bg1">
              <a:lumMod val="7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838200" y="990600"/>
          <a:ext cx="13289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" name="Equation" r:id="rId14" imgW="761669" imgH="431613" progId="Equation.DSMT4">
                  <p:embed/>
                </p:oleObj>
              </mc:Choice>
              <mc:Fallback>
                <p:oleObj name="Equation" r:id="rId14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3289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270830" y="2263047"/>
            <a:ext cx="2514600" cy="1752600"/>
          </a:xfrm>
          <a:prstGeom prst="rect">
            <a:avLst/>
          </a:prstGeom>
          <a:solidFill>
            <a:schemeClr val="bg1">
              <a:lumMod val="7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/>
        </p:nvGraphicFramePr>
        <p:xfrm>
          <a:off x="792163" y="2344738"/>
          <a:ext cx="150653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" name="Equation" r:id="rId16" imgW="863225" imgH="736280" progId="Equation.DSMT4">
                  <p:embed/>
                </p:oleObj>
              </mc:Choice>
              <mc:Fallback>
                <p:oleObj name="Equation" r:id="rId16" imgW="863225" imgH="73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44738"/>
                        <a:ext cx="1506537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50823"/>
              </p:ext>
            </p:extLst>
          </p:nvPr>
        </p:nvGraphicFramePr>
        <p:xfrm>
          <a:off x="914400" y="5906099"/>
          <a:ext cx="2743200" cy="87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" name="Equation" r:id="rId18" imgW="1511300" imgH="482600" progId="Equation.DSMT4">
                  <p:embed/>
                </p:oleObj>
              </mc:Choice>
              <mc:Fallback>
                <p:oleObj name="Equation" r:id="rId18" imgW="1511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06099"/>
                        <a:ext cx="2743200" cy="875701"/>
                      </a:xfrm>
                      <a:prstGeom prst="rect">
                        <a:avLst/>
                      </a:prstGeom>
                      <a:solidFill>
                        <a:srgbClr val="FFCC00">
                          <a:alpha val="5607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656806" y="3810000"/>
            <a:ext cx="610394" cy="826532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58386"/>
              </p:ext>
            </p:extLst>
          </p:nvPr>
        </p:nvGraphicFramePr>
        <p:xfrm>
          <a:off x="6311535" y="1853045"/>
          <a:ext cx="2921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" name="Equation" r:id="rId20" imgW="126725" imgH="177415" progId="Equation.DSMT4">
                  <p:embed/>
                </p:oleObj>
              </mc:Choice>
              <mc:Fallback>
                <p:oleObj name="Equation" r:id="rId2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535" y="1853045"/>
                        <a:ext cx="2921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rc 38"/>
          <p:cNvSpPr/>
          <p:nvPr/>
        </p:nvSpPr>
        <p:spPr>
          <a:xfrm>
            <a:off x="5791200" y="1905000"/>
            <a:ext cx="610394" cy="826532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962003" y="2298640"/>
            <a:ext cx="1600200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6669981">
            <a:off x="5251208" y="1289113"/>
            <a:ext cx="610394" cy="826532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58065"/>
              </p:ext>
            </p:extLst>
          </p:nvPr>
        </p:nvGraphicFramePr>
        <p:xfrm>
          <a:off x="4997450" y="1128713"/>
          <a:ext cx="2921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" name="Equation" r:id="rId21" imgW="126725" imgH="177415" progId="Equation.DSMT4">
                  <p:embed/>
                </p:oleObj>
              </mc:Choice>
              <mc:Fallback>
                <p:oleObj name="Equation" r:id="rId21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128713"/>
                        <a:ext cx="29210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860173" y="4953000"/>
            <a:ext cx="2229827" cy="385373"/>
            <a:chOff x="5860173" y="5410200"/>
            <a:chExt cx="2229827" cy="385373"/>
          </a:xfrm>
        </p:grpSpPr>
        <p:sp>
          <p:nvSpPr>
            <p:cNvPr id="50" name="TextBox 49"/>
            <p:cNvSpPr txBox="1"/>
            <p:nvPr/>
          </p:nvSpPr>
          <p:spPr>
            <a:xfrm>
              <a:off x="5860173" y="5426241"/>
              <a:ext cx="121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Verify that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79161" y="5410200"/>
                  <a:ext cx="699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</m:oMath>
                  </a14:m>
                  <a:r>
                    <a:rPr lang="el-GR" baseline="-25000" dirty="0"/>
                    <a:t>ϴ</a:t>
                  </a:r>
                  <a:r>
                    <a:rPr lang="en-US" dirty="0" smtClean="0"/>
                    <a:t>.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</a:rPr>
                        <m:t>r</m:t>
                      </m:r>
                    </m:oMath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161" y="5410200"/>
                  <a:ext cx="699743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260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7620000" y="542168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66326" y="5257800"/>
            <a:ext cx="368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Above vector in Polar Co-ordinates is </a:t>
            </a:r>
          </a:p>
          <a:p>
            <a:r>
              <a:rPr lang="en-US" dirty="0" smtClean="0"/>
              <a:t>represented as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52437"/>
              </p:ext>
            </p:extLst>
          </p:nvPr>
        </p:nvGraphicFramePr>
        <p:xfrm>
          <a:off x="6007410" y="5872442"/>
          <a:ext cx="1647515" cy="84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" name="Equation" r:id="rId23" imgW="444307" imgH="228501" progId="Equation.DSMT4">
                  <p:embed/>
                </p:oleObj>
              </mc:Choice>
              <mc:Fallback>
                <p:oleObj name="Equation" r:id="rId23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10" y="5872442"/>
                        <a:ext cx="1647515" cy="846077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4117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0" y="4267200"/>
            <a:ext cx="4206793" cy="390447"/>
            <a:chOff x="228600" y="5378068"/>
            <a:chExt cx="4206793" cy="390447"/>
          </a:xfrm>
        </p:grpSpPr>
        <p:sp>
          <p:nvSpPr>
            <p:cNvPr id="51" name="TextBox 50"/>
            <p:cNvSpPr txBox="1"/>
            <p:nvPr/>
          </p:nvSpPr>
          <p:spPr>
            <a:xfrm>
              <a:off x="228600" y="5388166"/>
              <a:ext cx="4206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     and         in terms of      and       ?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0600" y="5378068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 smtClean="0"/>
                <a:t>r</a:t>
              </a:r>
              <a:endParaRPr lang="en-US" b="1" baseline="-25000" dirty="0"/>
            </a:p>
          </p:txBody>
        </p:sp>
        <p:graphicFrame>
          <p:nvGraphicFramePr>
            <p:cNvPr id="32997" name="Object 229"/>
            <p:cNvGraphicFramePr>
              <a:graphicFrameLocks noChangeAspect="1"/>
            </p:cNvGraphicFramePr>
            <p:nvPr/>
          </p:nvGraphicFramePr>
          <p:xfrm>
            <a:off x="1774634" y="5432234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" name="Equation" r:id="rId25" imgW="177646" imgH="228402" progId="Equation.DSMT4">
                    <p:embed/>
                  </p:oleObj>
                </mc:Choice>
                <mc:Fallback>
                  <p:oleObj name="Equation" r:id="rId25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634" y="5432234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135217" y="5399183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="1" baseline="-25000" dirty="0" smtClean="0"/>
                <a:t>x</a:t>
              </a:r>
              <a:endParaRPr lang="en-US" b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10000" y="5399183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 smtClean="0"/>
                <a:t>y</a:t>
              </a:r>
              <a:endParaRPr lang="en-US" b="1" baseline="-25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2400" y="5551315"/>
            <a:ext cx="4206793" cy="391366"/>
            <a:chOff x="228600" y="5366132"/>
            <a:chExt cx="4206793" cy="391366"/>
          </a:xfrm>
        </p:grpSpPr>
        <p:sp>
          <p:nvSpPr>
            <p:cNvPr id="61" name="TextBox 60"/>
            <p:cNvSpPr txBox="1"/>
            <p:nvPr/>
          </p:nvSpPr>
          <p:spPr>
            <a:xfrm>
              <a:off x="228600" y="5388166"/>
              <a:ext cx="4206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     and         in terms of      and       ?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366132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 smtClean="0"/>
                <a:t>r</a:t>
              </a:r>
              <a:endParaRPr lang="en-US" b="1" baseline="-25000" dirty="0"/>
            </a:p>
          </p:txBody>
        </p:sp>
        <p:graphicFrame>
          <p:nvGraphicFramePr>
            <p:cNvPr id="63" name="Object 229"/>
            <p:cNvGraphicFramePr>
              <a:graphicFrameLocks noChangeAspect="1"/>
            </p:cNvGraphicFramePr>
            <p:nvPr/>
          </p:nvGraphicFramePr>
          <p:xfrm>
            <a:off x="3810000" y="541020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" name="Equation" r:id="rId26" imgW="177646" imgH="228402" progId="Equation.DSMT4">
                    <p:embed/>
                  </p:oleObj>
                </mc:Choice>
                <mc:Fallback>
                  <p:oleObj name="Equation" r:id="rId26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5410200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990600" y="5378068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="1" baseline="-25000" dirty="0" smtClean="0"/>
                <a:t>x</a:t>
              </a:r>
              <a:endParaRPr lang="en-US" b="1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76400" y="5378068"/>
              <a:ext cx="367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 smtClean="0"/>
                <a:t>y</a:t>
              </a:r>
              <a:endParaRPr lang="en-US" b="1" baseline="-250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114800" y="2286000"/>
            <a:ext cx="4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-e</a:t>
            </a:r>
            <a:r>
              <a:rPr lang="en-US" b="1" baseline="-25000" dirty="0" smtClean="0"/>
              <a:t>x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41282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1" grpId="0"/>
      <p:bldP spid="32" grpId="0"/>
      <p:bldP spid="35" grpId="0"/>
      <p:bldP spid="41" grpId="0"/>
      <p:bldP spid="53" grpId="0" animBg="1"/>
      <p:bldP spid="55" grpId="0" animBg="1"/>
      <p:bldP spid="3" grpId="0" animBg="1"/>
      <p:bldP spid="39" grpId="0" animBg="1"/>
      <p:bldP spid="42" grpId="0" animBg="1"/>
      <p:bldP spid="24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Motion in polar co-ordinates, velocity and acceleration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18</a:t>
            </a:fld>
            <a:endParaRPr lang="en-US"/>
          </a:p>
        </p:txBody>
      </p:sp>
      <p:pic>
        <p:nvPicPr>
          <p:cNvPr id="17410" name="Picture 2" descr="https://i.stack.imgur.com/VzLz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810000" cy="38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Motion in Plane Polar Coordinates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3296" y="114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20993" y="240286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2010" y="25029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90800" y="4191000"/>
            <a:ext cx="3962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990600" y="2590800"/>
            <a:ext cx="3200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08210" y="2425144"/>
            <a:ext cx="1600200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376772" y="1689433"/>
            <a:ext cx="1469834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608010" y="3469720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10" y="3469720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10176" y="2415715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x</a:t>
            </a:r>
            <a:endParaRPr lang="en-US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174004" y="914400"/>
            <a:ext cx="3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y</a:t>
            </a:r>
            <a:endParaRPr lang="en-US" b="1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90800" y="2502932"/>
            <a:ext cx="3529920" cy="1688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312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24225" y="3851275"/>
          <a:ext cx="3508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5" imgW="152334" imgH="228501" progId="Equation.DSMT4">
                  <p:embed/>
                </p:oleObj>
              </mc:Choice>
              <mc:Fallback>
                <p:oleObj name="Equation" r:id="rId5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851275"/>
                        <a:ext cx="3508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6132010" y="1828800"/>
            <a:ext cx="1487990" cy="619966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3800" y="1676400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r</a:t>
            </a:r>
            <a:endParaRPr lang="en-US" b="1" baseline="-25000" dirty="0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257800" y="990600"/>
          <a:ext cx="4079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90600"/>
                        <a:ext cx="4079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16200000" flipV="1">
            <a:off x="5194422" y="1511178"/>
            <a:ext cx="1381966" cy="493210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53993" y="263146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65010" y="27315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527234" y="2688115"/>
            <a:ext cx="1600200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760060" y="1924867"/>
            <a:ext cx="1469834" cy="1588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941010" y="3698320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9" imgW="435285" imgH="677109" progId="Equation.DSMT4">
                  <p:embed/>
                </p:oleObj>
              </mc:Choice>
              <mc:Fallback>
                <p:oleObj name="Equation" r:id="rId9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10" y="3698320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043176" y="2534145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x</a:t>
            </a:r>
            <a:endParaRPr lang="en-US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07004" y="1143000"/>
            <a:ext cx="3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y</a:t>
            </a:r>
            <a:endParaRPr lang="en-US" b="1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2292526" y="3029806"/>
            <a:ext cx="1459468" cy="8629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80836" y="3059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2940337" y="3559366"/>
          <a:ext cx="3794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337" y="3559366"/>
                        <a:ext cx="3794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>
            <a:stCxn id="36" idx="7"/>
            <a:endCxn id="58" idx="1"/>
          </p:cNvCxnSpPr>
          <p:nvPr/>
        </p:nvCxnSpPr>
        <p:spPr>
          <a:xfrm rot="5400000" flipH="1" flipV="1">
            <a:off x="3197541" y="1649160"/>
            <a:ext cx="1314953" cy="6719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91000" y="1143000"/>
            <a:ext cx="36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</a:t>
            </a:r>
            <a:r>
              <a:rPr lang="en-US" b="1" baseline="-25000" dirty="0" err="1" smtClean="0"/>
              <a:t>r</a:t>
            </a:r>
            <a:endParaRPr lang="en-US" b="1" baseline="-25000" dirty="0"/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/>
        </p:nvGraphicFramePr>
        <p:xfrm>
          <a:off x="1828800" y="1860013"/>
          <a:ext cx="4079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Equation" r:id="rId12" imgW="177646" imgH="228402" progId="Equation.DSMT4">
                  <p:embed/>
                </p:oleObj>
              </mc:Choice>
              <mc:Fallback>
                <p:oleObj name="Equation" r:id="rId12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60013"/>
                        <a:ext cx="4079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rot="10800000">
            <a:off x="2133600" y="1828801"/>
            <a:ext cx="1363402" cy="8248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" y="4724400"/>
            <a:ext cx="8692316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Cartesian coordinate system: Constant unit vectors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Plane polar coordinate system: Varying unit vectors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  <p:bldP spid="45" grpId="0"/>
      <p:bldP spid="46" grpId="0"/>
      <p:bldP spid="48" grpId="0"/>
      <p:bldP spid="58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5037"/>
            <a:ext cx="8229600" cy="170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Introduction to</a:t>
            </a: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DIFFERENT CO-ORDINATE SYSTEMS </a:t>
            </a: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INFINITESIMAL LINE, AREA AND VOLUME ELEMENTS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7271" y="1558866"/>
            <a:ext cx="75601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 </a:t>
            </a:r>
            <a:r>
              <a:rPr lang="en-US" sz="6600" b="1" dirty="0" smtClean="0"/>
              <a:t>Co-ordinate </a:t>
            </a:r>
            <a:r>
              <a:rPr lang="en-US" sz="6600" b="1" dirty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685800"/>
            <a:ext cx="2451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/>
              <a:t>Chapter 1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6125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362200"/>
            <a:ext cx="9372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70C0"/>
                </a:solidFill>
              </a:rPr>
              <a:t>Velocity and acceleration in polar co-ordinates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Velocity in </a:t>
            </a:r>
            <a:r>
              <a:rPr lang="en-US" dirty="0" smtClean="0"/>
              <a:t> </a:t>
            </a:r>
            <a:r>
              <a:rPr lang="en-US" dirty="0" smtClean="0"/>
              <a:t>Polar Coordinates</a:t>
            </a:r>
            <a:endParaRPr lang="en-US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28600" y="9906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Velocity in Cartesian Coordinates: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581400" y="1066800"/>
          <a:ext cx="1594605" cy="58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Equation" r:id="rId3" imgW="1066337" imgH="393529" progId="Equation.DSMT4">
                  <p:embed/>
                </p:oleObj>
              </mc:Choice>
              <mc:Fallback>
                <p:oleObj name="Equation" r:id="rId3" imgW="106633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66800"/>
                        <a:ext cx="1594605" cy="588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143000" y="1752600"/>
          <a:ext cx="128936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1289360" cy="661987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4117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3505200" y="2286000"/>
          <a:ext cx="46767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tion" r:id="rId7" imgW="1612900" imgH="393700" progId="Equation.DSMT4">
                  <p:embed/>
                </p:oleObj>
              </mc:Choice>
              <mc:Fallback>
                <p:oleObj name="Equation" r:id="rId7" imgW="1612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4676775" cy="1141412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4117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467600" y="9906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?</a:t>
            </a:r>
            <a:endParaRPr lang="en-US" sz="9600" dirty="0">
              <a:solidFill>
                <a:srgbClr val="FF0000"/>
              </a:solidFill>
            </a:endParaRP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52400" y="3657600"/>
          <a:ext cx="2779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Equation" r:id="rId9" imgW="1600200" imgH="482600" progId="Equation.DSMT4">
                  <p:embed/>
                </p:oleObj>
              </mc:Choice>
              <mc:Fallback>
                <p:oleObj name="Equation" r:id="rId9" imgW="1600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657600"/>
                        <a:ext cx="2779713" cy="838200"/>
                      </a:xfrm>
                      <a:prstGeom prst="rect">
                        <a:avLst/>
                      </a:prstGeom>
                      <a:solidFill>
                        <a:srgbClr val="808000">
                          <a:alpha val="5215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324600" y="3657600"/>
          <a:ext cx="24685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tion" r:id="rId11" imgW="863225" imgH="393529" progId="Equation.DSMT4">
                  <p:embed/>
                </p:oleObj>
              </mc:Choice>
              <mc:Fallback>
                <p:oleObj name="Equation" r:id="rId11" imgW="8632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57600"/>
                        <a:ext cx="2468562" cy="1125538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543800" y="3276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81000" y="4513263"/>
          <a:ext cx="56245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Equation" r:id="rId13" imgW="1968500" imgH="393700" progId="Equation.DSMT4">
                  <p:embed/>
                </p:oleObj>
              </mc:Choice>
              <mc:Fallback>
                <p:oleObj name="Equation" r:id="rId13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13263"/>
                        <a:ext cx="5624513" cy="112553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rot="10800000" flipV="1">
            <a:off x="4800600" y="4208463"/>
            <a:ext cx="1524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19800" y="5562600"/>
            <a:ext cx="68580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6819900" y="5334000"/>
          <a:ext cx="21780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tion" r:id="rId15" imgW="761669" imgH="393529" progId="Equation.DSMT4">
                  <p:embed/>
                </p:oleObj>
              </mc:Choice>
              <mc:Fallback>
                <p:oleObj name="Equation" r:id="rId15" imgW="7616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5334000"/>
                        <a:ext cx="2178050" cy="1125538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68300" y="5716588"/>
          <a:ext cx="50085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17" imgW="1726451" imgH="393529" progId="Equation.DSMT4">
                  <p:embed/>
                </p:oleObj>
              </mc:Choice>
              <mc:Fallback>
                <p:oleObj name="Equation" r:id="rId17" imgW="172645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716588"/>
                        <a:ext cx="5008563" cy="1141412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4117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rot="10800000" flipV="1">
            <a:off x="5334000" y="6249194"/>
            <a:ext cx="1448594" cy="2278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256026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Velocity in </a:t>
            </a:r>
            <a:r>
              <a:rPr lang="en-US" dirty="0" smtClean="0">
                <a:latin typeface="+mj-lt"/>
                <a:ea typeface="+mj-ea"/>
                <a:cs typeface="+mj-cs"/>
              </a:rPr>
              <a:t>Polar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Coordinates: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67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0" grpId="0"/>
      <p:bldP spid="51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 70"/>
          <p:cNvSpPr/>
          <p:nvPr/>
        </p:nvSpPr>
        <p:spPr>
          <a:xfrm>
            <a:off x="6096000" y="3048000"/>
            <a:ext cx="567370" cy="836362"/>
          </a:xfrm>
          <a:prstGeom prst="arc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523302" y="3505200"/>
            <a:ext cx="1600200" cy="1981200"/>
          </a:xfrm>
          <a:prstGeom prst="arc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4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Through a geometrical consideration</a:t>
            </a:r>
            <a:endParaRPr lang="en-US" dirty="0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57200" y="228600"/>
          <a:ext cx="609600" cy="89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Equation" r:id="rId4" imgW="266469" imgH="393359" progId="Equation.DSMT4">
                  <p:embed/>
                </p:oleObj>
              </mc:Choice>
              <mc:Fallback>
                <p:oleObj name="Equation" r:id="rId4" imgW="266469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609600" cy="899886"/>
                      </a:xfrm>
                      <a:prstGeom prst="rect">
                        <a:avLst/>
                      </a:prstGeom>
                      <a:solidFill>
                        <a:srgbClr val="99CC00">
                          <a:alpha val="5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482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496" y="144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92193" y="270766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3210" y="280773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(x1,y1)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" y="4495800"/>
            <a:ext cx="3962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-838200" y="2895600"/>
            <a:ext cx="3200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779210" y="3774520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210" y="3774520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762000" y="2807732"/>
            <a:ext cx="3529920" cy="1688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3429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1371600" y="4156075"/>
          <a:ext cx="3508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4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56075"/>
                        <a:ext cx="3508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4303210" y="2133600"/>
            <a:ext cx="1487990" cy="619966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5000" y="1981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r1</a:t>
            </a:r>
            <a:endParaRPr lang="en-US" sz="1200" b="1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1625193" y="293626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36210" y="303633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(x2,y2)</a:t>
            </a:r>
            <a:endParaRPr lang="en-US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12210" y="4003120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5" name="Equation" r:id="rId10" imgW="435285" imgH="677109" progId="Equation.DSMT4">
                  <p:embed/>
                </p:oleObj>
              </mc:Choice>
              <mc:Fallback>
                <p:oleObj name="Equation" r:id="rId10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10" y="4003120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rot="5400000" flipH="1" flipV="1">
            <a:off x="463726" y="3334606"/>
            <a:ext cx="1459468" cy="8629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2036" y="3364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47" name="Object 4"/>
          <p:cNvGraphicFramePr>
            <a:graphicFrameLocks noChangeAspect="1"/>
          </p:cNvGraphicFramePr>
          <p:nvPr/>
        </p:nvGraphicFramePr>
        <p:xfrm>
          <a:off x="1449388" y="3657600"/>
          <a:ext cx="3794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657600"/>
                        <a:ext cx="3794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>
            <a:stCxn id="38" idx="7"/>
            <a:endCxn id="52" idx="1"/>
          </p:cNvCxnSpPr>
          <p:nvPr/>
        </p:nvCxnSpPr>
        <p:spPr>
          <a:xfrm rot="5400000" flipH="1" flipV="1">
            <a:off x="1368741" y="1953960"/>
            <a:ext cx="1314953" cy="6719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14478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r2</a:t>
            </a:r>
            <a:endParaRPr lang="en-US" b="1" baseline="-25000" dirty="0"/>
          </a:p>
        </p:txBody>
      </p:sp>
      <p:sp>
        <p:nvSpPr>
          <p:cNvPr id="57" name="Arc 56"/>
          <p:cNvSpPr/>
          <p:nvPr/>
        </p:nvSpPr>
        <p:spPr>
          <a:xfrm>
            <a:off x="1524000" y="4114800"/>
            <a:ext cx="304800" cy="685800"/>
          </a:xfrm>
          <a:prstGeom prst="arc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338138" y="5029200"/>
          <a:ext cx="47609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" name="Equation" r:id="rId13" imgW="2082800" imgH="393700" progId="Equation.DSMT4">
                  <p:embed/>
                </p:oleObj>
              </mc:Choice>
              <mc:Fallback>
                <p:oleObj name="Equation" r:id="rId13" imgW="2082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029200"/>
                        <a:ext cx="4760912" cy="900113"/>
                      </a:xfrm>
                      <a:prstGeom prst="rect">
                        <a:avLst/>
                      </a:prstGeom>
                      <a:solidFill>
                        <a:srgbClr val="99CC00">
                          <a:alpha val="5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2438400" y="4724400"/>
            <a:ext cx="1752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10800000" flipV="1">
            <a:off x="4321366" y="2198782"/>
            <a:ext cx="1447800" cy="533400"/>
          </a:xfrm>
          <a:prstGeom prst="straightConnector1">
            <a:avLst/>
          </a:prstGeom>
          <a:ln w="5715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38800" y="2133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-e</a:t>
            </a:r>
            <a:r>
              <a:rPr lang="en-US" b="1" baseline="-25000" dirty="0" smtClean="0"/>
              <a:t>r1</a:t>
            </a:r>
            <a:endParaRPr lang="en-US" sz="1200" b="1" baseline="-25000" dirty="0"/>
          </a:p>
        </p:txBody>
      </p:sp>
      <p:cxnSp>
        <p:nvCxnSpPr>
          <p:cNvPr id="65" name="Straight Arrow Connector 64"/>
          <p:cNvCxnSpPr/>
          <p:nvPr/>
        </p:nvCxnSpPr>
        <p:spPr>
          <a:xfrm rot="16200000" flipV="1">
            <a:off x="6841016" y="2400300"/>
            <a:ext cx="609599" cy="533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6705600" y="2743200"/>
          <a:ext cx="4064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8" name="Equation" r:id="rId15" imgW="253890" imgH="228501" progId="Equation.DSMT4">
                  <p:embed/>
                </p:oleObj>
              </mc:Choice>
              <mc:Fallback>
                <p:oleObj name="Equation" r:id="rId15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4064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6781800" y="4953000"/>
          <a:ext cx="169064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9" name="Equation" r:id="rId17" imgW="723586" imgH="228501" progId="Equation.DSMT4">
                  <p:embed/>
                </p:oleObj>
              </mc:Choice>
              <mc:Fallback>
                <p:oleObj name="Equation" r:id="rId17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953000"/>
                        <a:ext cx="169064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"/>
          <p:cNvGraphicFramePr>
            <a:graphicFrameLocks noChangeAspect="1"/>
          </p:cNvGraphicFramePr>
          <p:nvPr/>
        </p:nvGraphicFramePr>
        <p:xfrm>
          <a:off x="6148638" y="3274762"/>
          <a:ext cx="5556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" name="Equation" r:id="rId19" imgW="241091" imgH="177646" progId="Equation.DSMT4">
                  <p:embed/>
                </p:oleObj>
              </mc:Choice>
              <mc:Fallback>
                <p:oleObj name="Equation" r:id="rId19" imgW="24109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38" y="3274762"/>
                        <a:ext cx="55562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3886200" y="4876800"/>
            <a:ext cx="1752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5565775" y="5732463"/>
          <a:ext cx="15605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" name="Equation" r:id="rId21" imgW="545863" imgH="393529" progId="Equation.DSMT4">
                  <p:embed/>
                </p:oleObj>
              </mc:Choice>
              <mc:Fallback>
                <p:oleObj name="Equation" r:id="rId21" imgW="54586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5732463"/>
                        <a:ext cx="1560513" cy="112553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0.09785 L 0.47847 0.099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0" y="1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1667 0.04441 " pathEditMode="relative" ptsTypes="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74 0.04048 L 0.19826 0.140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463 L 0.1868 0.06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  <p:bldP spid="34" grpId="0"/>
      <p:bldP spid="38" grpId="0" animBg="1"/>
      <p:bldP spid="39" grpId="0"/>
      <p:bldP spid="46" grpId="0"/>
      <p:bldP spid="52" grpId="0"/>
      <p:bldP spid="52" grpId="1"/>
      <p:bldP spid="59" grpId="0" animBg="1"/>
      <p:bldP spid="59" grpId="1" animBg="1"/>
      <p:bldP spid="63" grpId="0"/>
      <p:bldP spid="63" grpId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dirty="0" smtClean="0"/>
              <a:t>Choice of Co-ordinate systems</a:t>
            </a:r>
          </a:p>
          <a:p>
            <a:pPr marL="0" indent="0" algn="just">
              <a:buNone/>
            </a:pPr>
            <a:r>
              <a:rPr lang="en-US" sz="2600" b="1" dirty="0" smtClean="0"/>
              <a:t>Cartesian Co-ordinates: </a:t>
            </a:r>
            <a:r>
              <a:rPr lang="en-US" sz="2600" dirty="0">
                <a:solidFill>
                  <a:srgbClr val="0070C0"/>
                </a:solidFill>
              </a:rPr>
              <a:t>V</a:t>
            </a:r>
            <a:r>
              <a:rPr lang="en-US" sz="2600" dirty="0" smtClean="0">
                <a:solidFill>
                  <a:srgbClr val="0070C0"/>
                </a:solidFill>
              </a:rPr>
              <a:t>ector, unit vectors, Infinitesimal </a:t>
            </a:r>
            <a:r>
              <a:rPr lang="en-US" sz="2600" dirty="0">
                <a:solidFill>
                  <a:srgbClr val="0070C0"/>
                </a:solidFill>
              </a:rPr>
              <a:t>l</a:t>
            </a:r>
            <a:r>
              <a:rPr lang="en-US" sz="2600" dirty="0" smtClean="0">
                <a:solidFill>
                  <a:srgbClr val="0070C0"/>
                </a:solidFill>
              </a:rPr>
              <a:t>ine</a:t>
            </a:r>
            <a:r>
              <a:rPr lang="en-US" sz="2600" dirty="0" smtClean="0">
                <a:solidFill>
                  <a:srgbClr val="0070C0"/>
                </a:solidFill>
              </a:rPr>
              <a:t>, area and volume element</a:t>
            </a:r>
          </a:p>
          <a:p>
            <a:pPr marL="0" indent="0" algn="just">
              <a:buNone/>
            </a:pPr>
            <a:r>
              <a:rPr lang="en-US" sz="2600" b="1" dirty="0" smtClean="0"/>
              <a:t>Plane-Polar Co-ordinates: </a:t>
            </a:r>
            <a:r>
              <a:rPr lang="en-US" sz="2600" dirty="0" smtClean="0">
                <a:solidFill>
                  <a:srgbClr val="0070C0"/>
                </a:solidFill>
              </a:rPr>
              <a:t>Vector, unit </a:t>
            </a:r>
            <a:r>
              <a:rPr lang="en-US" sz="2600" dirty="0" smtClean="0">
                <a:solidFill>
                  <a:srgbClr val="0070C0"/>
                </a:solidFill>
              </a:rPr>
              <a:t>vectors, transformations, Rate of change, velocity and acceleration, </a:t>
            </a:r>
            <a:r>
              <a:rPr lang="en-US" sz="2600" dirty="0" smtClean="0">
                <a:solidFill>
                  <a:srgbClr val="0070C0"/>
                </a:solidFill>
              </a:rPr>
              <a:t>Infinitesimal l</a:t>
            </a:r>
            <a:r>
              <a:rPr lang="en-US" sz="2600" dirty="0" smtClean="0">
                <a:solidFill>
                  <a:srgbClr val="0070C0"/>
                </a:solidFill>
              </a:rPr>
              <a:t>ine</a:t>
            </a:r>
            <a:r>
              <a:rPr lang="en-US" sz="2600" dirty="0" smtClean="0">
                <a:solidFill>
                  <a:srgbClr val="0070C0"/>
                </a:solidFill>
              </a:rPr>
              <a:t>, area element</a:t>
            </a:r>
          </a:p>
          <a:p>
            <a:pPr marL="0" indent="0" algn="just">
              <a:buNone/>
            </a:pPr>
            <a:r>
              <a:rPr lang="en-US" sz="2600" b="1" dirty="0" smtClean="0"/>
              <a:t>Cylindrical Co-ordinates: </a:t>
            </a:r>
            <a:r>
              <a:rPr lang="en-US" sz="2600" dirty="0" smtClean="0">
                <a:solidFill>
                  <a:srgbClr val="0070C0"/>
                </a:solidFill>
              </a:rPr>
              <a:t>Vector, unit </a:t>
            </a:r>
            <a:r>
              <a:rPr lang="en-US" sz="2600" dirty="0" smtClean="0">
                <a:solidFill>
                  <a:srgbClr val="0070C0"/>
                </a:solidFill>
              </a:rPr>
              <a:t>vectors and its transformations, Rate of change, velocity and acceleration, </a:t>
            </a:r>
            <a:r>
              <a:rPr lang="en-US" sz="2600" dirty="0">
                <a:solidFill>
                  <a:srgbClr val="0070C0"/>
                </a:solidFill>
              </a:rPr>
              <a:t>Infinitesimal line</a:t>
            </a:r>
            <a:r>
              <a:rPr lang="en-US" sz="2600" dirty="0" smtClean="0">
                <a:solidFill>
                  <a:srgbClr val="0070C0"/>
                </a:solidFill>
              </a:rPr>
              <a:t>, area and volume element</a:t>
            </a:r>
          </a:p>
          <a:p>
            <a:pPr marL="0" indent="0" algn="just">
              <a:buNone/>
            </a:pPr>
            <a:r>
              <a:rPr lang="en-US" sz="2600" b="1" dirty="0" smtClean="0"/>
              <a:t>Spherical Polar Co-ordinates: </a:t>
            </a:r>
            <a:r>
              <a:rPr lang="en-US" sz="2600" dirty="0">
                <a:solidFill>
                  <a:srgbClr val="0070C0"/>
                </a:solidFill>
              </a:rPr>
              <a:t>Vector, </a:t>
            </a:r>
            <a:r>
              <a:rPr lang="en-US" sz="2600" dirty="0" smtClean="0">
                <a:solidFill>
                  <a:srgbClr val="0070C0"/>
                </a:solidFill>
              </a:rPr>
              <a:t>unit </a:t>
            </a:r>
            <a:r>
              <a:rPr lang="en-US" sz="2600" dirty="0">
                <a:solidFill>
                  <a:srgbClr val="0070C0"/>
                </a:solidFill>
              </a:rPr>
              <a:t>vectors and its transformations, </a:t>
            </a:r>
            <a:r>
              <a:rPr lang="en-US" sz="2600" dirty="0" smtClean="0">
                <a:solidFill>
                  <a:srgbClr val="0070C0"/>
                </a:solidFill>
              </a:rPr>
              <a:t>Rate of change, velocity and acceleration, </a:t>
            </a:r>
            <a:r>
              <a:rPr lang="en-US" sz="2600" dirty="0">
                <a:solidFill>
                  <a:srgbClr val="0070C0"/>
                </a:solidFill>
              </a:rPr>
              <a:t>Infinitesimal </a:t>
            </a:r>
            <a:r>
              <a:rPr lang="en-US" sz="2600" dirty="0" smtClean="0">
                <a:solidFill>
                  <a:srgbClr val="0070C0"/>
                </a:solidFill>
              </a:rPr>
              <a:t>line</a:t>
            </a:r>
            <a:r>
              <a:rPr lang="en-US" sz="2600" dirty="0">
                <a:solidFill>
                  <a:srgbClr val="0070C0"/>
                </a:solidFill>
              </a:rPr>
              <a:t>, area and volume element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mage result for Qutub minar"/>
          <p:cNvPicPr>
            <a:picLocks noChangeAspect="1" noChangeArrowheads="1"/>
          </p:cNvPicPr>
          <p:nvPr/>
        </p:nvPicPr>
        <p:blipFill>
          <a:blip r:embed="rId3"/>
          <a:srcRect l="21120" r="58560"/>
          <a:stretch>
            <a:fillRect/>
          </a:stretch>
        </p:blipFill>
        <p:spPr bwMode="auto">
          <a:xfrm>
            <a:off x="6096000" y="1295400"/>
            <a:ext cx="1616139" cy="4772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different coordinate system?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838700" y="3314700"/>
            <a:ext cx="4191000" cy="152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010400" y="1295400"/>
          <a:ext cx="52070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126780" imgH="164814" progId="Equation.DSMT4">
                  <p:embed/>
                </p:oleObj>
              </mc:Choice>
              <mc:Fallback>
                <p:oleObj name="Equation" r:id="rId4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95400"/>
                        <a:ext cx="520700" cy="676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Image result for LOng straight road in Keral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2514600"/>
            <a:ext cx="4114800" cy="2893219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different coordinate system?</a:t>
            </a:r>
            <a:endParaRPr lang="en-US" dirty="0"/>
          </a:p>
        </p:txBody>
      </p:sp>
      <p:pic>
        <p:nvPicPr>
          <p:cNvPr id="7" name="Picture 6" descr="Cir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143000"/>
            <a:ext cx="5810053" cy="54792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Circl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475" y="1295400"/>
            <a:ext cx="580644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524000"/>
          <a:ext cx="22860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0.9397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0.34201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0.76606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0.50003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172200" y="4049431"/>
          <a:ext cx="22860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696200" y="4114800"/>
          <a:ext cx="2921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114800"/>
                        <a:ext cx="2921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14400" y="4724400"/>
            <a:ext cx="5463547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Proper choice of a </a:t>
            </a:r>
          </a:p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coordinate system can</a:t>
            </a:r>
          </a:p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 vastly simplify a problem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238499" y="3086100"/>
            <a:ext cx="685800" cy="6096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30920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441700" y="3505200"/>
          <a:ext cx="2921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505200"/>
                        <a:ext cx="29210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Representing a vector in Cartesian Co-ordinate system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 coordinate system consists of four basic elements: </a:t>
            </a:r>
          </a:p>
          <a:p>
            <a:pPr>
              <a:buAutoNum type="arabicParenR"/>
            </a:pPr>
            <a:r>
              <a:rPr lang="en-US" sz="1800" dirty="0" smtClean="0"/>
              <a:t>Choice of origin (2) Choice of axes (3) Choice of positive direction for each axis (4) Choice of unit vectors for each axis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5" t="3698" r="-55354"/>
          <a:stretch/>
        </p:blipFill>
        <p:spPr bwMode="auto">
          <a:xfrm>
            <a:off x="4059382" y="3823855"/>
            <a:ext cx="4070205" cy="299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028700" y="5410200"/>
          <a:ext cx="43418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" imgW="1206500" imgH="241300" progId="Equation.DSMT4">
                  <p:embed/>
                </p:oleObj>
              </mc:Choice>
              <mc:Fallback>
                <p:oleObj name="Equation" r:id="rId4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410200"/>
                        <a:ext cx="4341813" cy="760413"/>
                      </a:xfrm>
                      <a:prstGeom prst="rect">
                        <a:avLst/>
                      </a:prstGeom>
                      <a:solidFill>
                        <a:srgbClr val="99CC00">
                          <a:alpha val="3803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590800" y="228600"/>
            <a:ext cx="4139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 smtClean="0"/>
              <a:t> Cartesian Co-ordinates</a:t>
            </a:r>
          </a:p>
        </p:txBody>
      </p:sp>
      <p:pic>
        <p:nvPicPr>
          <p:cNvPr id="109572" name="Picture 4" descr="Image result for 3d vector in cartesia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2286000"/>
            <a:ext cx="4514850" cy="2895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1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70C0"/>
                </a:solidFill>
              </a:rPr>
              <a:t>Infinitesimal (very small) line element in Cartesian Co-ordinate system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017-114F-463E-A935-3B2F9A8733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/>
          <p:cNvPicPr>
            <a:picLocks noChangeAspect="1" noChangeArrowheads="1"/>
          </p:cNvPicPr>
          <p:nvPr/>
        </p:nvPicPr>
        <p:blipFill rotWithShape="1">
          <a:blip r:embed="rId3"/>
          <a:srcRect l="-719" t="-987" r="719" b="5981"/>
          <a:stretch/>
        </p:blipFill>
        <p:spPr bwMode="auto">
          <a:xfrm>
            <a:off x="4169164" y="1192116"/>
            <a:ext cx="2984968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3537332" y="3276600"/>
            <a:ext cx="1698434" cy="13174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10668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Infinitesimal line element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9E1E-5E8B-4222-BAFF-F74422E39F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RKE_JJ_PH103_2020</a:t>
            </a:r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852488" y="5218113"/>
          <a:ext cx="51196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4" imgW="1422400" imgH="266700" progId="Equation.DSMT4">
                  <p:embed/>
                </p:oleObj>
              </mc:Choice>
              <mc:Fallback>
                <p:oleObj name="Equation" r:id="rId4" imgW="1422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218113"/>
                        <a:ext cx="5119687" cy="841375"/>
                      </a:xfrm>
                      <a:prstGeom prst="rect">
                        <a:avLst/>
                      </a:prstGeom>
                      <a:solidFill>
                        <a:srgbClr val="99CC00">
                          <a:alpha val="3803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590800" y="228600"/>
            <a:ext cx="4139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 smtClean="0"/>
              <a:t> Cartesian Co-ordinates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9527"/>
              </p:ext>
            </p:extLst>
          </p:nvPr>
        </p:nvGraphicFramePr>
        <p:xfrm>
          <a:off x="5791200" y="28194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6" imgW="304668" imgH="228501" progId="Equation.DSMT4">
                  <p:embed/>
                </p:oleObj>
              </mc:Choice>
              <mc:Fallback>
                <p:oleObj name="Equation" r:id="rId6" imgW="30466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37199"/>
              </p:ext>
            </p:extLst>
          </p:nvPr>
        </p:nvGraphicFramePr>
        <p:xfrm>
          <a:off x="6543675" y="22309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8" imgW="304668" imgH="241195" progId="Equation.DSMT4">
                  <p:embed/>
                </p:oleObj>
              </mc:Choice>
              <mc:Fallback>
                <p:oleObj name="Equation" r:id="rId8" imgW="30466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230976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28222"/>
              </p:ext>
            </p:extLst>
          </p:nvPr>
        </p:nvGraphicFramePr>
        <p:xfrm>
          <a:off x="4076462" y="3156466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10" imgW="291973" imgH="228501" progId="Equation.DSMT4">
                  <p:embed/>
                </p:oleObj>
              </mc:Choice>
              <mc:Fallback>
                <p:oleObj name="Equation" r:id="rId10" imgW="29197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462" y="3156466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3942577" y="2095500"/>
            <a:ext cx="25146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03634" y="3330766"/>
            <a:ext cx="3505200" cy="220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34400" y="3429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914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4343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81600" y="3290455"/>
            <a:ext cx="1972532" cy="20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35766" y="1283732"/>
            <a:ext cx="1165034" cy="5450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181600" y="1283732"/>
            <a:ext cx="17483" cy="199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50723"/>
              </p:ext>
            </p:extLst>
          </p:nvPr>
        </p:nvGraphicFramePr>
        <p:xfrm>
          <a:off x="3296419" y="2554317"/>
          <a:ext cx="357785" cy="31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12" imgW="203040" imgH="177480" progId="Equation.DSMT4">
                  <p:embed/>
                </p:oleObj>
              </mc:Choice>
              <mc:Fallback>
                <p:oleObj name="Equation" r:id="rId12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96419" y="2554317"/>
                        <a:ext cx="357785" cy="31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9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515</Words>
  <Application>Microsoft Office PowerPoint</Application>
  <PresentationFormat>On-screen Show (4:3)</PresentationFormat>
  <Paragraphs>185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Equation</vt:lpstr>
      <vt:lpstr>MathType 6.0 Equation</vt:lpstr>
      <vt:lpstr>Highlights of the course</vt:lpstr>
      <vt:lpstr>PowerPoint Presentation</vt:lpstr>
      <vt:lpstr>Outline</vt:lpstr>
      <vt:lpstr>Why do we need different coordinate system?</vt:lpstr>
      <vt:lpstr>Why do we need different coordinate system?</vt:lpstr>
      <vt:lpstr>Representing a vector in Cartesian Co-ordinate system</vt:lpstr>
      <vt:lpstr>PowerPoint Presentation</vt:lpstr>
      <vt:lpstr>Infinitesimal (very small) line element in Cartesian Co-ordinate system</vt:lpstr>
      <vt:lpstr>PowerPoint Presentation</vt:lpstr>
      <vt:lpstr>Infinitesimal Area element in  Cartesian Co-ordinate system  </vt:lpstr>
      <vt:lpstr> Cartesian Co-ordinates</vt:lpstr>
      <vt:lpstr>Infinitesimal Volume element in  Cartesian Co-ordinate system</vt:lpstr>
      <vt:lpstr> Cartesian Coordinates</vt:lpstr>
      <vt:lpstr>Polar co-ordinate system</vt:lpstr>
      <vt:lpstr>Representation of a vector and unit vector transformations in polar co-ordinates</vt:lpstr>
      <vt:lpstr>Representation of a  Vector in Polar Coordinates</vt:lpstr>
      <vt:lpstr>Unit vector representation in Polar Coordinates</vt:lpstr>
      <vt:lpstr>PowerPoint Presentation</vt:lpstr>
      <vt:lpstr>Motion in Plane Polar Coordinates</vt:lpstr>
      <vt:lpstr>Velocity and acceleration in polar co-ordinates</vt:lpstr>
      <vt:lpstr>Velocity in  Polar Coordinates</vt:lpstr>
      <vt:lpstr>Through a geometrical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</dc:creator>
  <cp:lastModifiedBy>RAGHAVAN EASWARAN</cp:lastModifiedBy>
  <cp:revision>26</cp:revision>
  <dcterms:created xsi:type="dcterms:W3CDTF">2019-08-08T04:56:22Z</dcterms:created>
  <dcterms:modified xsi:type="dcterms:W3CDTF">2020-11-26T05:33:16Z</dcterms:modified>
</cp:coreProperties>
</file>