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3192-642F-4BA8-BA6A-DE314B7A7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C34861-DA89-4589-922C-E9F8B429D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B1051E-2DCE-4CC1-8D8B-05604366FAD7}"/>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5" name="Footer Placeholder 4">
            <a:extLst>
              <a:ext uri="{FF2B5EF4-FFF2-40B4-BE49-F238E27FC236}">
                <a16:creationId xmlns:a16="http://schemas.microsoft.com/office/drawing/2014/main" id="{BE91C60A-8E6D-469E-9257-870268EBB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608B3-CF1A-4943-9933-EE211C36C78D}"/>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63611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CA30-6035-4C5D-A514-1DCBF16B3C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6411D7-22A9-4722-80D2-E2EA0CC30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D1DAA-3D5F-48DD-A8FD-1B51D7DB6A84}"/>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5" name="Footer Placeholder 4">
            <a:extLst>
              <a:ext uri="{FF2B5EF4-FFF2-40B4-BE49-F238E27FC236}">
                <a16:creationId xmlns:a16="http://schemas.microsoft.com/office/drawing/2014/main" id="{EBE8DA33-6481-43DC-83A3-30709A7A7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84DF8-0F23-4614-B448-49BC6AA15B86}"/>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293473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0B7E0-7B46-4379-B8E0-D4BC508372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CEC6D7-B708-40A0-986F-9E2332820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6870E-A2B2-4173-85F5-53779F8D3E85}"/>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5" name="Footer Placeholder 4">
            <a:extLst>
              <a:ext uri="{FF2B5EF4-FFF2-40B4-BE49-F238E27FC236}">
                <a16:creationId xmlns:a16="http://schemas.microsoft.com/office/drawing/2014/main" id="{10ACB2FA-8ECF-4542-AA95-B99BF9DB7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D072C-1121-40F6-A058-9009859DB72F}"/>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107789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0AE2-CE91-49B6-8E3B-4A80E03255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A7831-F8C8-4A36-AD0D-EA8F1BF9E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45A34-9D5F-4ED6-8232-8B394783E19D}"/>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5" name="Footer Placeholder 4">
            <a:extLst>
              <a:ext uri="{FF2B5EF4-FFF2-40B4-BE49-F238E27FC236}">
                <a16:creationId xmlns:a16="http://schemas.microsoft.com/office/drawing/2014/main" id="{5E18D125-B333-4133-9349-ED6690817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23673-DC15-41F4-9630-017E431FEB37}"/>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4585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E0A6-FD95-4797-AB78-ADC6AFEB4C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34419C-44C8-44BE-8D19-E65E9225D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FE237-EF44-4D22-A84F-854DE81F3999}"/>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5" name="Footer Placeholder 4">
            <a:extLst>
              <a:ext uri="{FF2B5EF4-FFF2-40B4-BE49-F238E27FC236}">
                <a16:creationId xmlns:a16="http://schemas.microsoft.com/office/drawing/2014/main" id="{7F88570B-419D-43F9-8419-B1842E7D4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AEDAF-CA97-4E5C-A791-FB1EE5386B63}"/>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122329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93CB-FF32-47E8-B78B-55A599A07A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1A05E9-9BF2-4E0D-910C-81337C15E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50775B-C954-4497-8051-A551C22EB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6CE1D0-D27D-404B-A51D-FAFBB9E580D8}"/>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6" name="Footer Placeholder 5">
            <a:extLst>
              <a:ext uri="{FF2B5EF4-FFF2-40B4-BE49-F238E27FC236}">
                <a16:creationId xmlns:a16="http://schemas.microsoft.com/office/drawing/2014/main" id="{1CE4EAFD-56ED-4BBC-9DC9-D3DD10FF2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62798-B6A3-4E2E-B0D3-DC11EED0F808}"/>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190758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3AD7-52B4-4CA9-9F21-8B20389316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5D9D08-68FC-4BF7-912F-2C0C62184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7479D-02F6-4CC4-AFCA-B6F66ED1F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344DC2-C896-4B36-84A1-7B8C7F29D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4D4DF-CD10-492B-B85C-26DA59F0A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115BB9-6199-47BA-893B-93950517B799}"/>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8" name="Footer Placeholder 7">
            <a:extLst>
              <a:ext uri="{FF2B5EF4-FFF2-40B4-BE49-F238E27FC236}">
                <a16:creationId xmlns:a16="http://schemas.microsoft.com/office/drawing/2014/main" id="{3E1D5068-90EC-4D1A-9120-6DF4DD4FB7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D9EDB9-5159-4471-87A2-61EBD1282A0C}"/>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10101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A7F7-AA9A-42A5-96E5-3B637D2E78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C5E6F0-9E4F-4D65-913D-003099F662E3}"/>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4" name="Footer Placeholder 3">
            <a:extLst>
              <a:ext uri="{FF2B5EF4-FFF2-40B4-BE49-F238E27FC236}">
                <a16:creationId xmlns:a16="http://schemas.microsoft.com/office/drawing/2014/main" id="{AAB63C59-6D8E-4F06-82F0-31DACE9A6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82A206-3019-4B5A-81EA-6FAA13CD6DBB}"/>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322889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A9C46-59C6-451B-BDFE-C311698CC66E}"/>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3" name="Footer Placeholder 2">
            <a:extLst>
              <a:ext uri="{FF2B5EF4-FFF2-40B4-BE49-F238E27FC236}">
                <a16:creationId xmlns:a16="http://schemas.microsoft.com/office/drawing/2014/main" id="{20BFFCC0-E850-472F-A943-6E668C8BF8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963B81-0CE9-4C23-9262-88374E3FC34E}"/>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196401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6B6-9F19-434B-B3CB-A2834B186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34A4C9-961E-4741-9B9B-F2883F61F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C5D2EA-1D56-4220-BACB-27043ADBA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4B66D-F057-4F9E-A10A-6FFF5B112627}"/>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6" name="Footer Placeholder 5">
            <a:extLst>
              <a:ext uri="{FF2B5EF4-FFF2-40B4-BE49-F238E27FC236}">
                <a16:creationId xmlns:a16="http://schemas.microsoft.com/office/drawing/2014/main" id="{9A790153-2326-459A-8F95-0B8138745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444AA2-C3F2-44BF-8683-A2DE78681B0D}"/>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36073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5747-903F-45CB-8053-693EA254C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23CCFA-C821-42B4-8B40-B0DB2002F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4F7D08-938E-4ABC-B54B-8176E4F25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D16D4-C6C5-4BB2-88B7-780FCBA5B7AA}"/>
              </a:ext>
            </a:extLst>
          </p:cNvPr>
          <p:cNvSpPr>
            <a:spLocks noGrp="1"/>
          </p:cNvSpPr>
          <p:nvPr>
            <p:ph type="dt" sz="half" idx="10"/>
          </p:nvPr>
        </p:nvSpPr>
        <p:spPr/>
        <p:txBody>
          <a:bodyPr/>
          <a:lstStyle/>
          <a:p>
            <a:fld id="{87890B9E-7785-4E8E-B0CB-010733ADB0B3}" type="datetimeFigureOut">
              <a:rPr lang="en-IN" smtClean="0"/>
              <a:t>13-11-2020</a:t>
            </a:fld>
            <a:endParaRPr lang="en-IN"/>
          </a:p>
        </p:txBody>
      </p:sp>
      <p:sp>
        <p:nvSpPr>
          <p:cNvPr id="6" name="Footer Placeholder 5">
            <a:extLst>
              <a:ext uri="{FF2B5EF4-FFF2-40B4-BE49-F238E27FC236}">
                <a16:creationId xmlns:a16="http://schemas.microsoft.com/office/drawing/2014/main" id="{E9BCCC96-13C4-4515-B80B-00BBE5E45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FA161-C3E7-4274-9A47-362165B5E539}"/>
              </a:ext>
            </a:extLst>
          </p:cNvPr>
          <p:cNvSpPr>
            <a:spLocks noGrp="1"/>
          </p:cNvSpPr>
          <p:nvPr>
            <p:ph type="sldNum" sz="quarter" idx="12"/>
          </p:nvPr>
        </p:nvSpPr>
        <p:spPr/>
        <p:txBody>
          <a:bodyPr/>
          <a:lstStyle/>
          <a:p>
            <a:fld id="{8EF710C5-067E-4ECA-9EC6-86189BD02E88}" type="slidenum">
              <a:rPr lang="en-IN" smtClean="0"/>
              <a:t>‹#›</a:t>
            </a:fld>
            <a:endParaRPr lang="en-IN"/>
          </a:p>
        </p:txBody>
      </p:sp>
    </p:spTree>
    <p:extLst>
      <p:ext uri="{BB962C8B-B14F-4D97-AF65-F5344CB8AC3E}">
        <p14:creationId xmlns:p14="http://schemas.microsoft.com/office/powerpoint/2010/main" val="27934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AA1EF-849D-4C62-8A59-D87D58517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E744CD-6EE4-499B-80BD-0D55BDAD3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462B1-2A29-48F2-AFDC-93CAFFE81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90B9E-7785-4E8E-B0CB-010733ADB0B3}" type="datetimeFigureOut">
              <a:rPr lang="en-IN" smtClean="0"/>
              <a:t>13-11-2020</a:t>
            </a:fld>
            <a:endParaRPr lang="en-IN"/>
          </a:p>
        </p:txBody>
      </p:sp>
      <p:sp>
        <p:nvSpPr>
          <p:cNvPr id="5" name="Footer Placeholder 4">
            <a:extLst>
              <a:ext uri="{FF2B5EF4-FFF2-40B4-BE49-F238E27FC236}">
                <a16:creationId xmlns:a16="http://schemas.microsoft.com/office/drawing/2014/main" id="{91DB8F8D-DA1E-4902-9979-40FDDDEC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C3BAA0-11E1-4712-A772-60E4AC894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710C5-067E-4ECA-9EC6-86189BD02E88}" type="slidenum">
              <a:rPr lang="en-IN" smtClean="0"/>
              <a:t>‹#›</a:t>
            </a:fld>
            <a:endParaRPr lang="en-IN"/>
          </a:p>
        </p:txBody>
      </p:sp>
    </p:spTree>
    <p:extLst>
      <p:ext uri="{BB962C8B-B14F-4D97-AF65-F5344CB8AC3E}">
        <p14:creationId xmlns:p14="http://schemas.microsoft.com/office/powerpoint/2010/main" val="2913607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C0E3-A920-4234-9C16-5F0724B1FEEA}"/>
              </a:ext>
            </a:extLst>
          </p:cNvPr>
          <p:cNvSpPr>
            <a:spLocks noGrp="1"/>
          </p:cNvSpPr>
          <p:nvPr>
            <p:ph type="ctrTitle"/>
          </p:nvPr>
        </p:nvSpPr>
        <p:spPr>
          <a:xfrm>
            <a:off x="1524000" y="1122363"/>
            <a:ext cx="9144000" cy="1159443"/>
          </a:xfrm>
        </p:spPr>
        <p:txBody>
          <a:bodyPr/>
          <a:lstStyle/>
          <a:p>
            <a:r>
              <a:rPr lang="en-IN" b="1" dirty="0"/>
              <a:t>Coursera Capstone Project</a:t>
            </a:r>
          </a:p>
        </p:txBody>
      </p:sp>
      <p:sp>
        <p:nvSpPr>
          <p:cNvPr id="3" name="Subtitle 2">
            <a:extLst>
              <a:ext uri="{FF2B5EF4-FFF2-40B4-BE49-F238E27FC236}">
                <a16:creationId xmlns:a16="http://schemas.microsoft.com/office/drawing/2014/main" id="{3161E0B2-0056-4D55-A884-0E03BED7C19E}"/>
              </a:ext>
            </a:extLst>
          </p:cNvPr>
          <p:cNvSpPr>
            <a:spLocks noGrp="1"/>
          </p:cNvSpPr>
          <p:nvPr>
            <p:ph type="subTitle" idx="1"/>
          </p:nvPr>
        </p:nvSpPr>
        <p:spPr>
          <a:xfrm>
            <a:off x="1414943" y="2813473"/>
            <a:ext cx="9144000" cy="1655762"/>
          </a:xfrm>
        </p:spPr>
        <p:txBody>
          <a:bodyPr/>
          <a:lstStyle/>
          <a:p>
            <a:r>
              <a:rPr lang="fr-FR" dirty="0"/>
              <a:t>Coursera IBM Data Science Certification</a:t>
            </a:r>
          </a:p>
          <a:p>
            <a:r>
              <a:rPr lang="fr-FR" dirty="0"/>
              <a:t>Raj Kishore Sharma</a:t>
            </a:r>
          </a:p>
          <a:p>
            <a:r>
              <a:rPr lang="fr-FR" dirty="0"/>
              <a:t>13-Nov-20 </a:t>
            </a:r>
            <a:endParaRPr lang="en-IN" dirty="0"/>
          </a:p>
        </p:txBody>
      </p:sp>
    </p:spTree>
    <p:extLst>
      <p:ext uri="{BB962C8B-B14F-4D97-AF65-F5344CB8AC3E}">
        <p14:creationId xmlns:p14="http://schemas.microsoft.com/office/powerpoint/2010/main" val="156986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p:txBody>
          <a:bodyPr/>
          <a:lstStyle/>
          <a:p>
            <a:r>
              <a:rPr lang="en-IN" b="1" dirty="0"/>
              <a:t>Report Contents</a:t>
            </a:r>
          </a:p>
        </p:txBody>
      </p:sp>
      <p:sp>
        <p:nvSpPr>
          <p:cNvPr id="6" name="TextBox 5">
            <a:extLst>
              <a:ext uri="{FF2B5EF4-FFF2-40B4-BE49-F238E27FC236}">
                <a16:creationId xmlns:a16="http://schemas.microsoft.com/office/drawing/2014/main" id="{EEB86F5C-CACD-440E-8983-914ABBC0857C}"/>
              </a:ext>
            </a:extLst>
          </p:cNvPr>
          <p:cNvSpPr txBox="1"/>
          <p:nvPr/>
        </p:nvSpPr>
        <p:spPr>
          <a:xfrm>
            <a:off x="936072" y="1447407"/>
            <a:ext cx="10209402" cy="3693319"/>
          </a:xfrm>
          <a:prstGeom prst="rect">
            <a:avLst/>
          </a:prstGeom>
          <a:noFill/>
        </p:spPr>
        <p:txBody>
          <a:bodyPr wrap="square" rtlCol="0">
            <a:spAutoFit/>
          </a:bodyPr>
          <a:lstStyle/>
          <a:p>
            <a:pPr marL="342900" indent="-342900">
              <a:buFont typeface="+mj-lt"/>
              <a:buAutoNum type="arabicPeriod"/>
            </a:pPr>
            <a:r>
              <a:rPr lang="en-US" b="1" dirty="0"/>
              <a:t>Introduction Section </a:t>
            </a:r>
          </a:p>
          <a:p>
            <a:r>
              <a:rPr lang="en-US" dirty="0"/>
              <a:t>	The “business problem” to be solved by this project and who may be interested </a:t>
            </a:r>
          </a:p>
          <a:p>
            <a:pPr marL="342900" indent="-342900">
              <a:buAutoNum type="arabicPeriod" startAt="2"/>
            </a:pPr>
            <a:r>
              <a:rPr lang="en-US" b="1" dirty="0"/>
              <a:t>Data Section</a:t>
            </a:r>
          </a:p>
          <a:p>
            <a:r>
              <a:rPr lang="en-US" dirty="0"/>
              <a:t>	Describe Data requirements and Sources needed to solve the problem </a:t>
            </a:r>
          </a:p>
          <a:p>
            <a:pPr marL="342900" indent="-342900">
              <a:buAutoNum type="arabicPeriod" startAt="3"/>
            </a:pPr>
            <a:r>
              <a:rPr lang="en-US" b="1" dirty="0"/>
              <a:t>Methodology section</a:t>
            </a:r>
          </a:p>
          <a:p>
            <a:r>
              <a:rPr lang="en-US" dirty="0"/>
              <a:t>	Main component of the report - Execute data processing, describe/discuss any exploratory data</a:t>
            </a:r>
          </a:p>
          <a:p>
            <a:r>
              <a:rPr lang="en-US" dirty="0"/>
              <a:t>	analysis and/or inferential statistical testing performed, and/or machine learnings used. </a:t>
            </a:r>
          </a:p>
          <a:p>
            <a:r>
              <a:rPr lang="en-US" dirty="0"/>
              <a:t>4.   </a:t>
            </a:r>
            <a:r>
              <a:rPr lang="en-US" b="1" dirty="0"/>
              <a:t>Results section</a:t>
            </a:r>
          </a:p>
          <a:p>
            <a:r>
              <a:rPr lang="en-US" dirty="0"/>
              <a:t>	Discussion of the results and finding of answer </a:t>
            </a:r>
          </a:p>
          <a:p>
            <a:pPr marL="342900" indent="-342900">
              <a:buAutoNum type="arabicPeriod" startAt="5"/>
            </a:pPr>
            <a:r>
              <a:rPr lang="en-US" b="1" dirty="0"/>
              <a:t>Discussion section</a:t>
            </a:r>
          </a:p>
          <a:p>
            <a:r>
              <a:rPr lang="en-US" dirty="0"/>
              <a:t>	 Discussion of observations noted and any recommendations </a:t>
            </a:r>
          </a:p>
          <a:p>
            <a:r>
              <a:rPr lang="en-US" dirty="0"/>
              <a:t>6.   </a:t>
            </a:r>
            <a:r>
              <a:rPr lang="en-US" b="1" dirty="0"/>
              <a:t>Conclusion section</a:t>
            </a:r>
          </a:p>
          <a:p>
            <a:r>
              <a:rPr lang="en-US" dirty="0"/>
              <a:t>	Answer chosen and conclusions.</a:t>
            </a:r>
            <a:endParaRPr lang="en-IN" dirty="0"/>
          </a:p>
        </p:txBody>
      </p:sp>
    </p:spTree>
    <p:extLst>
      <p:ext uri="{BB962C8B-B14F-4D97-AF65-F5344CB8AC3E}">
        <p14:creationId xmlns:p14="http://schemas.microsoft.com/office/powerpoint/2010/main" val="193512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p:txBody>
          <a:bodyPr/>
          <a:lstStyle/>
          <a:p>
            <a:r>
              <a:rPr lang="en-IN" b="1" dirty="0"/>
              <a:t>Introduction</a:t>
            </a:r>
          </a:p>
        </p:txBody>
      </p:sp>
      <p:sp>
        <p:nvSpPr>
          <p:cNvPr id="6" name="TextBox 5">
            <a:extLst>
              <a:ext uri="{FF2B5EF4-FFF2-40B4-BE49-F238E27FC236}">
                <a16:creationId xmlns:a16="http://schemas.microsoft.com/office/drawing/2014/main" id="{EEB86F5C-CACD-440E-8983-914ABBC0857C}"/>
              </a:ext>
            </a:extLst>
          </p:cNvPr>
          <p:cNvSpPr txBox="1"/>
          <p:nvPr/>
        </p:nvSpPr>
        <p:spPr>
          <a:xfrm>
            <a:off x="838200" y="1824912"/>
            <a:ext cx="10209402" cy="3970318"/>
          </a:xfrm>
          <a:prstGeom prst="rect">
            <a:avLst/>
          </a:prstGeom>
          <a:noFill/>
        </p:spPr>
        <p:txBody>
          <a:bodyPr wrap="square" rtlCol="0">
            <a:spAutoFit/>
          </a:bodyPr>
          <a:lstStyle/>
          <a:p>
            <a:pPr algn="just"/>
            <a:r>
              <a:rPr lang="en-IN" dirty="0"/>
              <a:t>The purpose of this Capstone Project is to help people in exploring better facilities around their neighbourhood. It will help people making smart and efficient decision on selecting great neighbourhood out of numbers of other neighbourhoods in Scarborough, </a:t>
            </a:r>
            <a:r>
              <a:rPr lang="en-IN" dirty="0" err="1"/>
              <a:t>Toranto.Lots</a:t>
            </a:r>
            <a:r>
              <a:rPr lang="en-IN" dirty="0"/>
              <a:t> of people are migrating to various states of Canada and needed lots of research for good housing prices and repeated schools for their children. This project is for those people who are looking for better neighbourhoods. For ease of accessing to Cafe, School, Supermarket, medical shops, grocery shops, mall, theatre, hospital, likeminded people, etc.</a:t>
            </a:r>
          </a:p>
          <a:p>
            <a:pPr algn="just"/>
            <a:r>
              <a:rPr lang="en-IN" dirty="0"/>
              <a:t>This Capstone Project aim to create an analysis of features for a people migrating to Scarborough to search a best neighbourhood as a comparative analysis between neighbourhoods. The features include median housing price and better school according to ratings, crime rates of that area, road connectivity, weather conditions, good management for emergency, water resources both freash and wastewater and excrement conveyed in sewers and recreational facilities.</a:t>
            </a:r>
          </a:p>
          <a:p>
            <a:pPr algn="just"/>
            <a:r>
              <a:rPr lang="en-IN" dirty="0"/>
              <a:t>It will help people to get awareness of the area and neighbourhood before moving to a new city, state, country or place for their work or to start a new fresh life.</a:t>
            </a:r>
          </a:p>
          <a:p>
            <a:endParaRPr lang="en-IN" dirty="0"/>
          </a:p>
        </p:txBody>
      </p:sp>
    </p:spTree>
    <p:extLst>
      <p:ext uri="{BB962C8B-B14F-4D97-AF65-F5344CB8AC3E}">
        <p14:creationId xmlns:p14="http://schemas.microsoft.com/office/powerpoint/2010/main" val="146856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a:xfrm>
            <a:off x="712365" y="113455"/>
            <a:ext cx="10470160" cy="633165"/>
          </a:xfrm>
        </p:spPr>
        <p:txBody>
          <a:bodyPr>
            <a:normAutofit fontScale="90000"/>
          </a:bodyPr>
          <a:lstStyle/>
          <a:p>
            <a:r>
              <a:rPr lang="en-IN" b="1" dirty="0"/>
              <a:t>Data Section</a:t>
            </a:r>
          </a:p>
        </p:txBody>
      </p:sp>
      <p:sp>
        <p:nvSpPr>
          <p:cNvPr id="5" name="TextBox 4">
            <a:extLst>
              <a:ext uri="{FF2B5EF4-FFF2-40B4-BE49-F238E27FC236}">
                <a16:creationId xmlns:a16="http://schemas.microsoft.com/office/drawing/2014/main" id="{F60E2FEB-D2A2-4F49-9C84-94ADCB00E49D}"/>
              </a:ext>
            </a:extLst>
          </p:cNvPr>
          <p:cNvSpPr txBox="1"/>
          <p:nvPr/>
        </p:nvSpPr>
        <p:spPr>
          <a:xfrm>
            <a:off x="645952" y="1166070"/>
            <a:ext cx="11375472" cy="5109091"/>
          </a:xfrm>
          <a:prstGeom prst="rect">
            <a:avLst/>
          </a:prstGeom>
          <a:noFill/>
        </p:spPr>
        <p:txBody>
          <a:bodyPr wrap="square" rtlCol="0">
            <a:spAutoFit/>
          </a:bodyPr>
          <a:lstStyle/>
          <a:p>
            <a:pPr algn="just"/>
            <a:r>
              <a:rPr lang="en-US" sz="1400" dirty="0"/>
              <a:t>Datalink: </a:t>
            </a:r>
            <a:r>
              <a:rPr lang="en-US" sz="1400" dirty="0">
                <a:hlinkClick r:id="rId2"/>
              </a:rPr>
              <a:t>https://en.wikipedia.org/wiki/List_of_postal_codes_of_Canada:_M</a:t>
            </a:r>
            <a:endParaRPr lang="en-US" sz="1400" dirty="0"/>
          </a:p>
          <a:p>
            <a:pPr algn="just"/>
            <a:endParaRPr lang="en-US" sz="1400" dirty="0"/>
          </a:p>
          <a:p>
            <a:pPr algn="just"/>
            <a:r>
              <a:rPr lang="en-US" sz="1400" dirty="0"/>
              <a:t>Will use Scarborough dataset which we scrapped from Wikipedia on Week 3. Dataset consisting of latitude and longitude, zip codes.</a:t>
            </a:r>
          </a:p>
          <a:p>
            <a:pPr algn="just"/>
            <a:endParaRPr lang="en-US" sz="1400" dirty="0"/>
          </a:p>
          <a:p>
            <a:pPr algn="just"/>
            <a:r>
              <a:rPr lang="en-US" sz="1400" b="1" dirty="0"/>
              <a:t>Foursquare API Data:</a:t>
            </a:r>
          </a:p>
          <a:p>
            <a:pPr algn="just"/>
            <a:endParaRPr lang="en-US" sz="1400" dirty="0"/>
          </a:p>
          <a:p>
            <a:pPr algn="just"/>
            <a:r>
              <a:rPr lang="en-US" sz="1400"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t>
            </a:r>
            <a:r>
              <a:rPr lang="en-US" sz="1400" dirty="0" err="1"/>
              <a:t>API.After</a:t>
            </a:r>
            <a:r>
              <a:rPr lang="en-US" sz="1400" dirty="0"/>
              <a:t> finding the list of neighborhoods, we then connect to the Foursquare API to gather information about venues inside each and every neighborhood. For each neighborhood, we have chosen the radius to be 100 meters. The data retrieved from Foursquare contained information of venues within a specified distance of the longitude and latitude of the postcodes.</a:t>
            </a:r>
          </a:p>
          <a:p>
            <a:pPr algn="just"/>
            <a:endParaRPr lang="en-US" sz="1400" dirty="0"/>
          </a:p>
          <a:p>
            <a:pPr algn="just"/>
            <a:r>
              <a:rPr lang="en-US" sz="1400" dirty="0"/>
              <a:t> The information obtained per venue as follows:</a:t>
            </a:r>
          </a:p>
          <a:p>
            <a:pPr marL="742950" lvl="1" indent="-285750">
              <a:buFont typeface="Arial" panose="020B0604020202020204" pitchFamily="34" charset="0"/>
              <a:buChar char="•"/>
            </a:pPr>
            <a:r>
              <a:rPr lang="en-US" sz="1400" dirty="0"/>
              <a:t>Neighbourhood</a:t>
            </a:r>
          </a:p>
          <a:p>
            <a:pPr marL="742950" lvl="1" indent="-285750">
              <a:buFont typeface="Arial" panose="020B0604020202020204" pitchFamily="34" charset="0"/>
              <a:buChar char="•"/>
            </a:pPr>
            <a:r>
              <a:rPr lang="en-US" sz="1400" dirty="0"/>
              <a:t>Neighbourhood Latitude</a:t>
            </a:r>
          </a:p>
          <a:p>
            <a:pPr marL="742950" lvl="1" indent="-285750">
              <a:buFont typeface="Arial" panose="020B0604020202020204" pitchFamily="34" charset="0"/>
              <a:buChar char="•"/>
            </a:pPr>
            <a:r>
              <a:rPr lang="en-US" sz="1400" dirty="0"/>
              <a:t>Neighbourhood Longitude</a:t>
            </a:r>
          </a:p>
          <a:p>
            <a:pPr marL="742950" lvl="1" indent="-285750">
              <a:buFont typeface="Arial" panose="020B0604020202020204" pitchFamily="34" charset="0"/>
              <a:buChar char="•"/>
            </a:pPr>
            <a:r>
              <a:rPr lang="en-US" sz="1400" dirty="0"/>
              <a:t>Venue</a:t>
            </a:r>
          </a:p>
          <a:p>
            <a:pPr marL="742950" lvl="1" indent="-285750">
              <a:buFont typeface="Arial" panose="020B0604020202020204" pitchFamily="34" charset="0"/>
              <a:buChar char="•"/>
            </a:pPr>
            <a:r>
              <a:rPr lang="en-US" sz="1400" dirty="0"/>
              <a:t>Name of the venue e.g. the name of a store or restaurant</a:t>
            </a:r>
          </a:p>
          <a:p>
            <a:pPr marL="742950" lvl="1" indent="-285750">
              <a:buFont typeface="Arial" panose="020B0604020202020204" pitchFamily="34" charset="0"/>
              <a:buChar char="•"/>
            </a:pPr>
            <a:r>
              <a:rPr lang="en-US" sz="1400" dirty="0"/>
              <a:t>Venue Latitude</a:t>
            </a:r>
          </a:p>
          <a:p>
            <a:pPr marL="742950" lvl="1" indent="-285750">
              <a:buFont typeface="Arial" panose="020B0604020202020204" pitchFamily="34" charset="0"/>
              <a:buChar char="•"/>
            </a:pPr>
            <a:r>
              <a:rPr lang="en-US" sz="1400" dirty="0"/>
              <a:t>Venue Longitude</a:t>
            </a:r>
          </a:p>
          <a:p>
            <a:pPr marL="742950" lvl="1" indent="-285750">
              <a:buFont typeface="Arial" panose="020B0604020202020204" pitchFamily="34" charset="0"/>
              <a:buChar char="•"/>
            </a:pPr>
            <a:r>
              <a:rPr lang="en-US" sz="1400" dirty="0"/>
              <a:t>Venue Category</a:t>
            </a:r>
          </a:p>
          <a:p>
            <a:endParaRPr lang="en-IN" dirty="0"/>
          </a:p>
        </p:txBody>
      </p:sp>
    </p:spTree>
    <p:extLst>
      <p:ext uri="{BB962C8B-B14F-4D97-AF65-F5344CB8AC3E}">
        <p14:creationId xmlns:p14="http://schemas.microsoft.com/office/powerpoint/2010/main" val="265175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a:xfrm>
            <a:off x="561363" y="163789"/>
            <a:ext cx="10470160" cy="633165"/>
          </a:xfrm>
        </p:spPr>
        <p:txBody>
          <a:bodyPr>
            <a:normAutofit fontScale="90000"/>
          </a:bodyPr>
          <a:lstStyle/>
          <a:p>
            <a:r>
              <a:rPr lang="en-US" b="1" dirty="0"/>
              <a:t>Methodology section</a:t>
            </a:r>
            <a:endParaRPr lang="en-IN" b="1" dirty="0"/>
          </a:p>
        </p:txBody>
      </p:sp>
      <p:sp>
        <p:nvSpPr>
          <p:cNvPr id="5" name="TextBox 4">
            <a:extLst>
              <a:ext uri="{FF2B5EF4-FFF2-40B4-BE49-F238E27FC236}">
                <a16:creationId xmlns:a16="http://schemas.microsoft.com/office/drawing/2014/main" id="{F60E2FEB-D2A2-4F49-9C84-94ADCB00E49D}"/>
              </a:ext>
            </a:extLst>
          </p:cNvPr>
          <p:cNvSpPr txBox="1"/>
          <p:nvPr/>
        </p:nvSpPr>
        <p:spPr>
          <a:xfrm>
            <a:off x="645952" y="1166070"/>
            <a:ext cx="11375472" cy="4247317"/>
          </a:xfrm>
          <a:prstGeom prst="rect">
            <a:avLst/>
          </a:prstGeom>
          <a:noFill/>
        </p:spPr>
        <p:txBody>
          <a:bodyPr wrap="square" rtlCol="0">
            <a:spAutoFit/>
          </a:bodyPr>
          <a:lstStyle/>
          <a:p>
            <a:r>
              <a:rPr lang="en-IN" b="1" dirty="0"/>
              <a:t>Clustering Approach:</a:t>
            </a:r>
            <a:endParaRPr lang="en-IN" b="1" i="1" dirty="0"/>
          </a:p>
          <a:p>
            <a:r>
              <a:rPr lang="en-IN" dirty="0"/>
              <a:t>To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a:p>
            <a:r>
              <a:rPr lang="en-IN" dirty="0"/>
              <a:t> </a:t>
            </a:r>
          </a:p>
          <a:p>
            <a:r>
              <a:rPr lang="en-IN" b="1" dirty="0"/>
              <a:t>Using K-Means Clustering Approach</a:t>
            </a:r>
            <a:r>
              <a:rPr lang="en-IN" dirty="0"/>
              <a:t> | Most Common Venue</a:t>
            </a:r>
          </a:p>
          <a:p>
            <a:r>
              <a:rPr lang="en-IN" b="1" dirty="0"/>
              <a:t>Most Common Venues near Neighbourhood</a:t>
            </a:r>
            <a:r>
              <a:rPr lang="en-IN" dirty="0"/>
              <a:t> | Using Clustering</a:t>
            </a:r>
          </a:p>
          <a:p>
            <a:endParaRPr lang="en-IN" dirty="0"/>
          </a:p>
          <a:p>
            <a:endParaRPr lang="en-IN" dirty="0"/>
          </a:p>
          <a:p>
            <a:r>
              <a:rPr lang="en-IN" b="1" dirty="0"/>
              <a:t>Workflow:</a:t>
            </a:r>
            <a:endParaRPr lang="en-IN" b="1" i="1" dirty="0"/>
          </a:p>
          <a:p>
            <a:r>
              <a:rPr lang="en-IN" dirty="0"/>
              <a:t>Using credentials of Foursquare API features of near-by places of the neighbourhoods would be mined. Due to http request limitations the number of places per neighbourhood parameter would reasonably be set to 100 and the radius parameter would be set to 500.would be set to 500.</a:t>
            </a:r>
          </a:p>
          <a:p>
            <a:endParaRPr lang="en-IN" dirty="0"/>
          </a:p>
          <a:p>
            <a:endParaRPr lang="en-IN" dirty="0"/>
          </a:p>
        </p:txBody>
      </p:sp>
    </p:spTree>
    <p:extLst>
      <p:ext uri="{BB962C8B-B14F-4D97-AF65-F5344CB8AC3E}">
        <p14:creationId xmlns:p14="http://schemas.microsoft.com/office/powerpoint/2010/main" val="110606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a:xfrm>
            <a:off x="561363" y="163789"/>
            <a:ext cx="10470160" cy="633165"/>
          </a:xfrm>
        </p:spPr>
        <p:txBody>
          <a:bodyPr>
            <a:normAutofit fontScale="90000"/>
          </a:bodyPr>
          <a:lstStyle/>
          <a:p>
            <a:r>
              <a:rPr lang="en-US" b="1" dirty="0"/>
              <a:t>Result Section</a:t>
            </a:r>
            <a:endParaRPr lang="en-IN" b="1" dirty="0"/>
          </a:p>
        </p:txBody>
      </p:sp>
      <p:graphicFrame>
        <p:nvGraphicFramePr>
          <p:cNvPr id="4" name="Table 5">
            <a:extLst>
              <a:ext uri="{FF2B5EF4-FFF2-40B4-BE49-F238E27FC236}">
                <a16:creationId xmlns:a16="http://schemas.microsoft.com/office/drawing/2014/main" id="{78DF236D-B28B-4475-AA9A-296CC685A528}"/>
              </a:ext>
            </a:extLst>
          </p:cNvPr>
          <p:cNvGraphicFramePr>
            <a:graphicFrameLocks noGrp="1"/>
          </p:cNvGraphicFramePr>
          <p:nvPr>
            <p:extLst>
              <p:ext uri="{D42A27DB-BD31-4B8C-83A1-F6EECF244321}">
                <p14:modId xmlns:p14="http://schemas.microsoft.com/office/powerpoint/2010/main" val="3804183741"/>
              </p:ext>
            </p:extLst>
          </p:nvPr>
        </p:nvGraphicFramePr>
        <p:xfrm>
          <a:off x="645952" y="1624719"/>
          <a:ext cx="11107023" cy="4625079"/>
        </p:xfrm>
        <a:graphic>
          <a:graphicData uri="http://schemas.openxmlformats.org/drawingml/2006/table">
            <a:tbl>
              <a:tblPr firstRow="1" bandRow="1">
                <a:tableStyleId>{5C22544A-7EE6-4342-B048-85BDC9FD1C3A}</a:tableStyleId>
              </a:tblPr>
              <a:tblGrid>
                <a:gridCol w="3702341">
                  <a:extLst>
                    <a:ext uri="{9D8B030D-6E8A-4147-A177-3AD203B41FA5}">
                      <a16:colId xmlns:a16="http://schemas.microsoft.com/office/drawing/2014/main" val="966671277"/>
                    </a:ext>
                  </a:extLst>
                </a:gridCol>
                <a:gridCol w="3702341">
                  <a:extLst>
                    <a:ext uri="{9D8B030D-6E8A-4147-A177-3AD203B41FA5}">
                      <a16:colId xmlns:a16="http://schemas.microsoft.com/office/drawing/2014/main" val="3016412238"/>
                    </a:ext>
                  </a:extLst>
                </a:gridCol>
                <a:gridCol w="3702341">
                  <a:extLst>
                    <a:ext uri="{9D8B030D-6E8A-4147-A177-3AD203B41FA5}">
                      <a16:colId xmlns:a16="http://schemas.microsoft.com/office/drawing/2014/main" val="1008380641"/>
                    </a:ext>
                  </a:extLst>
                </a:gridCol>
              </a:tblGrid>
              <a:tr h="659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Map of Clusters in Scarborough</a:t>
                      </a:r>
                      <a:endParaRPr lang="en-IN" dirty="0"/>
                    </a:p>
                    <a:p>
                      <a:endParaRPr lang="en-IN" dirty="0"/>
                    </a:p>
                  </a:txBody>
                  <a:tcPr/>
                </a:tc>
                <a:tc>
                  <a:txBody>
                    <a:bodyPr/>
                    <a:lstStyle/>
                    <a:p>
                      <a:r>
                        <a:rPr lang="en-IN" dirty="0"/>
                        <a:t>Average Housing Price</a:t>
                      </a:r>
                    </a:p>
                  </a:txBody>
                  <a:tcPr/>
                </a:tc>
                <a:tc>
                  <a:txBody>
                    <a:bodyPr/>
                    <a:lstStyle/>
                    <a:p>
                      <a:r>
                        <a:rPr lang="en-IN" dirty="0"/>
                        <a:t>Top School Ratings</a:t>
                      </a:r>
                    </a:p>
                  </a:txBody>
                  <a:tcPr/>
                </a:tc>
                <a:extLst>
                  <a:ext uri="{0D108BD9-81ED-4DB2-BD59-A6C34878D82A}">
                    <a16:rowId xmlns:a16="http://schemas.microsoft.com/office/drawing/2014/main" val="261934075"/>
                  </a:ext>
                </a:extLst>
              </a:tr>
              <a:tr h="3965483">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68114586"/>
                  </a:ext>
                </a:extLst>
              </a:tr>
            </a:tbl>
          </a:graphicData>
        </a:graphic>
      </p:graphicFrame>
      <p:pic>
        <p:nvPicPr>
          <p:cNvPr id="7" name="Picture 6">
            <a:extLst>
              <a:ext uri="{FF2B5EF4-FFF2-40B4-BE49-F238E27FC236}">
                <a16:creationId xmlns:a16="http://schemas.microsoft.com/office/drawing/2014/main" id="{AD4B7294-05B1-4175-A6D1-C8F02B5D4AF1}"/>
              </a:ext>
            </a:extLst>
          </p:cNvPr>
          <p:cNvPicPr>
            <a:picLocks noChangeAspect="1"/>
          </p:cNvPicPr>
          <p:nvPr/>
        </p:nvPicPr>
        <p:blipFill>
          <a:blip r:embed="rId2"/>
          <a:stretch>
            <a:fillRect/>
          </a:stretch>
        </p:blipFill>
        <p:spPr>
          <a:xfrm>
            <a:off x="645952" y="2239861"/>
            <a:ext cx="3775046" cy="4009937"/>
          </a:xfrm>
          <a:prstGeom prst="rect">
            <a:avLst/>
          </a:prstGeom>
        </p:spPr>
      </p:pic>
      <p:pic>
        <p:nvPicPr>
          <p:cNvPr id="8" name="Picture 7">
            <a:extLst>
              <a:ext uri="{FF2B5EF4-FFF2-40B4-BE49-F238E27FC236}">
                <a16:creationId xmlns:a16="http://schemas.microsoft.com/office/drawing/2014/main" id="{60B26AD6-9D68-448A-9A76-3D3A4FBDA3D5}"/>
              </a:ext>
            </a:extLst>
          </p:cNvPr>
          <p:cNvPicPr>
            <a:picLocks noChangeAspect="1"/>
          </p:cNvPicPr>
          <p:nvPr/>
        </p:nvPicPr>
        <p:blipFill>
          <a:blip r:embed="rId3"/>
          <a:stretch>
            <a:fillRect/>
          </a:stretch>
        </p:blipFill>
        <p:spPr>
          <a:xfrm>
            <a:off x="4420998" y="2239861"/>
            <a:ext cx="3624044" cy="4009937"/>
          </a:xfrm>
          <a:prstGeom prst="rect">
            <a:avLst/>
          </a:prstGeom>
        </p:spPr>
      </p:pic>
      <p:pic>
        <p:nvPicPr>
          <p:cNvPr id="9" name="Picture 8">
            <a:extLst>
              <a:ext uri="{FF2B5EF4-FFF2-40B4-BE49-F238E27FC236}">
                <a16:creationId xmlns:a16="http://schemas.microsoft.com/office/drawing/2014/main" id="{B268BA90-B632-4FA3-803E-F0C927F23FF7}"/>
              </a:ext>
            </a:extLst>
          </p:cNvPr>
          <p:cNvPicPr>
            <a:picLocks noChangeAspect="1"/>
          </p:cNvPicPr>
          <p:nvPr/>
        </p:nvPicPr>
        <p:blipFill>
          <a:blip r:embed="rId4"/>
          <a:stretch>
            <a:fillRect/>
          </a:stretch>
        </p:blipFill>
        <p:spPr>
          <a:xfrm>
            <a:off x="8099949" y="2239860"/>
            <a:ext cx="3624044" cy="3974915"/>
          </a:xfrm>
          <a:prstGeom prst="rect">
            <a:avLst/>
          </a:prstGeom>
        </p:spPr>
      </p:pic>
    </p:spTree>
    <p:extLst>
      <p:ext uri="{BB962C8B-B14F-4D97-AF65-F5344CB8AC3E}">
        <p14:creationId xmlns:p14="http://schemas.microsoft.com/office/powerpoint/2010/main" val="987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a:xfrm>
            <a:off x="561363" y="163789"/>
            <a:ext cx="10470160" cy="633165"/>
          </a:xfrm>
        </p:spPr>
        <p:txBody>
          <a:bodyPr>
            <a:normAutofit fontScale="90000"/>
          </a:bodyPr>
          <a:lstStyle/>
          <a:p>
            <a:r>
              <a:rPr lang="en-US" b="1" dirty="0"/>
              <a:t>Discussion section</a:t>
            </a:r>
            <a:endParaRPr lang="en-IN" b="1" dirty="0"/>
          </a:p>
        </p:txBody>
      </p:sp>
      <p:sp>
        <p:nvSpPr>
          <p:cNvPr id="5" name="TextBox 4">
            <a:extLst>
              <a:ext uri="{FF2B5EF4-FFF2-40B4-BE49-F238E27FC236}">
                <a16:creationId xmlns:a16="http://schemas.microsoft.com/office/drawing/2014/main" id="{F60E2FEB-D2A2-4F49-9C84-94ADCB00E49D}"/>
              </a:ext>
            </a:extLst>
          </p:cNvPr>
          <p:cNvSpPr txBox="1"/>
          <p:nvPr/>
        </p:nvSpPr>
        <p:spPr>
          <a:xfrm>
            <a:off x="645952" y="1166070"/>
            <a:ext cx="11375472" cy="2308324"/>
          </a:xfrm>
          <a:prstGeom prst="rect">
            <a:avLst/>
          </a:prstGeom>
          <a:noFill/>
        </p:spPr>
        <p:txBody>
          <a:bodyPr wrap="square" rtlCol="0">
            <a:spAutoFit/>
          </a:bodyPr>
          <a:lstStyle/>
          <a:p>
            <a:r>
              <a:rPr lang="en-IN" b="1" u="sng" dirty="0"/>
              <a:t>Problem Which Tried to Solve:</a:t>
            </a:r>
            <a:endParaRPr lang="en-IN" b="1" i="1" dirty="0"/>
          </a:p>
          <a:p>
            <a:r>
              <a:rPr lang="en-IN" dirty="0"/>
              <a:t>The major purpose of this project is to suggest a better neighbourhood in a new city for the person who are shifting there. Social presence in society in terms of likeminded people. Connectivity to the airport, bus stand, city centre, markets and other daily needs things nearby.</a:t>
            </a:r>
          </a:p>
          <a:p>
            <a:pPr marL="285750" lvl="0" indent="-285750">
              <a:buFont typeface="Arial" panose="020B0604020202020204" pitchFamily="34" charset="0"/>
              <a:buChar char="•"/>
            </a:pPr>
            <a:r>
              <a:rPr lang="en-IN" dirty="0"/>
              <a:t>Sorted list of houses in terms of housing prices in a ascending or descending order</a:t>
            </a:r>
          </a:p>
          <a:p>
            <a:pPr marL="285750" lvl="0" indent="-285750">
              <a:buFont typeface="Arial" panose="020B0604020202020204" pitchFamily="34" charset="0"/>
              <a:buChar char="•"/>
            </a:pPr>
            <a:r>
              <a:rPr lang="en-IN" dirty="0"/>
              <a:t>Sorted list of schools in terms of location, fees, rating and reviews</a:t>
            </a:r>
          </a:p>
          <a:p>
            <a:endParaRPr lang="en-IN" dirty="0"/>
          </a:p>
          <a:p>
            <a:endParaRPr lang="en-IN" dirty="0"/>
          </a:p>
        </p:txBody>
      </p:sp>
    </p:spTree>
    <p:extLst>
      <p:ext uri="{BB962C8B-B14F-4D97-AF65-F5344CB8AC3E}">
        <p14:creationId xmlns:p14="http://schemas.microsoft.com/office/powerpoint/2010/main" val="69229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FAA-1567-4DDD-A88F-1D810DD831B4}"/>
              </a:ext>
            </a:extLst>
          </p:cNvPr>
          <p:cNvSpPr>
            <a:spLocks noGrp="1"/>
          </p:cNvSpPr>
          <p:nvPr>
            <p:ph type="title"/>
          </p:nvPr>
        </p:nvSpPr>
        <p:spPr>
          <a:xfrm>
            <a:off x="561363" y="163789"/>
            <a:ext cx="10470160" cy="633165"/>
          </a:xfrm>
        </p:spPr>
        <p:txBody>
          <a:bodyPr>
            <a:normAutofit fontScale="90000"/>
          </a:bodyPr>
          <a:lstStyle/>
          <a:p>
            <a:r>
              <a:rPr lang="en-US" b="1" dirty="0"/>
              <a:t>Conclusion section</a:t>
            </a:r>
            <a:endParaRPr lang="en-IN" b="1" dirty="0"/>
          </a:p>
        </p:txBody>
      </p:sp>
      <p:sp>
        <p:nvSpPr>
          <p:cNvPr id="5" name="TextBox 4">
            <a:extLst>
              <a:ext uri="{FF2B5EF4-FFF2-40B4-BE49-F238E27FC236}">
                <a16:creationId xmlns:a16="http://schemas.microsoft.com/office/drawing/2014/main" id="{F60E2FEB-D2A2-4F49-9C84-94ADCB00E49D}"/>
              </a:ext>
            </a:extLst>
          </p:cNvPr>
          <p:cNvSpPr txBox="1"/>
          <p:nvPr/>
        </p:nvSpPr>
        <p:spPr>
          <a:xfrm>
            <a:off x="645952" y="1166070"/>
            <a:ext cx="11375472" cy="4462760"/>
          </a:xfrm>
          <a:prstGeom prst="rect">
            <a:avLst/>
          </a:prstGeom>
          <a:noFill/>
        </p:spPr>
        <p:txBody>
          <a:bodyPr wrap="square" rtlCol="0">
            <a:spAutoFit/>
          </a:bodyPr>
          <a:lstStyle/>
          <a:p>
            <a:pPr algn="just"/>
            <a:r>
              <a:rPr lang="en-IN" sz="1400" dirty="0"/>
              <a:t>In this Capstone project, using k-means cluster algorithm I separated the neighbourhood into 10(Ten) different clusters and for 103 different latitude and longitude from dataset, which have very-similar neighbourhoods around them. Using the charts above results presented to a neighbourhood based on average house prices and school rating have been made.</a:t>
            </a:r>
          </a:p>
          <a:p>
            <a:pPr algn="just"/>
            <a:r>
              <a:rPr lang="en-IN" sz="1400" dirty="0"/>
              <a:t>I feel rewarded with the efforts and believe this course with all the topics covered is well worthy of appreciation. This project has shown me a practical application to resolve a real situation that has impacting personal and financial impact using Data Science tools.</a:t>
            </a:r>
          </a:p>
          <a:p>
            <a:pPr algn="just"/>
            <a:br>
              <a:rPr lang="en-IN" sz="1400" dirty="0"/>
            </a:br>
            <a:r>
              <a:rPr lang="en-IN" sz="1400" dirty="0"/>
              <a:t>The mapping with Folium is a very powerful technique to consolidate information and make the analysis and decision better with confidence.</a:t>
            </a:r>
          </a:p>
          <a:p>
            <a:endParaRPr lang="en-IN" sz="1400" b="1" dirty="0"/>
          </a:p>
          <a:p>
            <a:r>
              <a:rPr lang="en-IN" sz="1400" b="1" dirty="0"/>
              <a:t>Future Works:</a:t>
            </a:r>
            <a:endParaRPr lang="en-IN" sz="1400" b="1" i="1" dirty="0"/>
          </a:p>
          <a:p>
            <a:r>
              <a:rPr lang="en-IN" sz="1400" dirty="0"/>
              <a:t>This Capstone project can be continued for making it more precise in terms to find best house in Scarborough. Best means on the basis of all required things (daily needs or things we need to live a better life) around and also in terms of cost effective.</a:t>
            </a:r>
          </a:p>
          <a:p>
            <a:endParaRPr lang="en-IN" sz="1400" b="1" dirty="0"/>
          </a:p>
          <a:p>
            <a:r>
              <a:rPr lang="en-IN" sz="1400" b="1" dirty="0"/>
              <a:t>Libraries Which are Used to Develop the Project:</a:t>
            </a:r>
            <a:endParaRPr lang="en-IN" sz="1400" b="1" i="1" dirty="0"/>
          </a:p>
          <a:p>
            <a:pPr marL="742950" lvl="1" indent="-285750">
              <a:buFont typeface="Arial" panose="020B0604020202020204" pitchFamily="34" charset="0"/>
              <a:buChar char="•"/>
            </a:pPr>
            <a:r>
              <a:rPr lang="en-IN" sz="1400" dirty="0"/>
              <a:t>Pandas: For creating and manipulating dataframes.</a:t>
            </a:r>
          </a:p>
          <a:p>
            <a:pPr marL="742950" lvl="1" indent="-285750">
              <a:buFont typeface="Arial" panose="020B0604020202020204" pitchFamily="34" charset="0"/>
              <a:buChar char="•"/>
            </a:pPr>
            <a:r>
              <a:rPr lang="en-IN" sz="1400" dirty="0"/>
              <a:t>Folium: Python visualization library would be used to visualize the neighbourhoods cluster distribution of using interactive leaflet map.</a:t>
            </a:r>
          </a:p>
          <a:p>
            <a:pPr marL="742950" lvl="1" indent="-285750">
              <a:buFont typeface="Arial" panose="020B0604020202020204" pitchFamily="34" charset="0"/>
              <a:buChar char="•"/>
            </a:pPr>
            <a:r>
              <a:rPr lang="en-IN" sz="1400" dirty="0"/>
              <a:t>Scikit Learn: For importing k-means clustering.</a:t>
            </a:r>
          </a:p>
          <a:p>
            <a:pPr marL="742950" lvl="1" indent="-285750">
              <a:buFont typeface="Arial" panose="020B0604020202020204" pitchFamily="34" charset="0"/>
              <a:buChar char="•"/>
            </a:pPr>
            <a:r>
              <a:rPr lang="en-IN" sz="1400" dirty="0"/>
              <a:t>JSON: Library to handle JSON files.</a:t>
            </a:r>
          </a:p>
          <a:p>
            <a:pPr marL="742950" lvl="1" indent="-285750">
              <a:buFont typeface="Arial" panose="020B0604020202020204" pitchFamily="34" charset="0"/>
              <a:buChar char="•"/>
            </a:pPr>
            <a:r>
              <a:rPr lang="en-IN" sz="1400" dirty="0"/>
              <a:t>XML: To separate data from presentation and XML stores data in plain text format.</a:t>
            </a:r>
          </a:p>
          <a:p>
            <a:pPr marL="742950" lvl="1" indent="-285750">
              <a:buFont typeface="Arial" panose="020B0604020202020204" pitchFamily="34" charset="0"/>
              <a:buChar char="•"/>
            </a:pPr>
            <a:r>
              <a:rPr lang="en-IN" sz="1400" dirty="0"/>
              <a:t>Geocoder: To retrieve Location Data.</a:t>
            </a:r>
          </a:p>
          <a:p>
            <a:endParaRPr lang="en-IN" dirty="0"/>
          </a:p>
        </p:txBody>
      </p:sp>
    </p:spTree>
    <p:extLst>
      <p:ext uri="{BB962C8B-B14F-4D97-AF65-F5344CB8AC3E}">
        <p14:creationId xmlns:p14="http://schemas.microsoft.com/office/powerpoint/2010/main" val="247254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1074</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Coursera Capstone Project</vt:lpstr>
      <vt:lpstr>Report Contents</vt:lpstr>
      <vt:lpstr>Introduction</vt:lpstr>
      <vt:lpstr>Data Section</vt:lpstr>
      <vt:lpstr>Methodology section</vt:lpstr>
      <vt:lpstr>Result Section</vt:lpstr>
      <vt:lpstr>Discussion section</vt:lpstr>
      <vt:lpstr>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Raj Sharma</dc:creator>
  <cp:lastModifiedBy>Raj Sharma</cp:lastModifiedBy>
  <cp:revision>4</cp:revision>
  <dcterms:created xsi:type="dcterms:W3CDTF">2020-11-13T06:21:26Z</dcterms:created>
  <dcterms:modified xsi:type="dcterms:W3CDTF">2020-11-13T06:39:45Z</dcterms:modified>
</cp:coreProperties>
</file>