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4" r:id="rId1"/>
  </p:sldMasterIdLst>
  <p:sldIdLst>
    <p:sldId id="273" r:id="rId2"/>
    <p:sldId id="270" r:id="rId3"/>
    <p:sldId id="274" r:id="rId4"/>
    <p:sldId id="271" r:id="rId5"/>
    <p:sldId id="268" r:id="rId6"/>
    <p:sldId id="269" r:id="rId7"/>
    <p:sldId id="272" r:id="rId8"/>
    <p:sldId id="266" r:id="rId9"/>
    <p:sldId id="267" r:id="rId10"/>
    <p:sldId id="265" r:id="rId11"/>
    <p:sldId id="263"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ina Rajbhandari" initials="SR" lastIdx="1" clrIdx="0">
    <p:extLst>
      <p:ext uri="{19B8F6BF-5375-455C-9EA6-DF929625EA0E}">
        <p15:presenceInfo xmlns:p15="http://schemas.microsoft.com/office/powerpoint/2012/main" userId="5e1f1ad22c4455f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2" d="100"/>
          <a:sy n="92" d="100"/>
        </p:scale>
        <p:origin x="33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D06D23-46FC-4FFE-AE60-385AE286FCC1}"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9DC00-B9AD-4154-89F0-F105A5DEDFEA}" type="slidenum">
              <a:rPr lang="en-US" smtClean="0"/>
              <a:t>‹#›</a:t>
            </a:fld>
            <a:endParaRPr lang="en-US"/>
          </a:p>
        </p:txBody>
      </p:sp>
    </p:spTree>
    <p:extLst>
      <p:ext uri="{BB962C8B-B14F-4D97-AF65-F5344CB8AC3E}">
        <p14:creationId xmlns:p14="http://schemas.microsoft.com/office/powerpoint/2010/main" val="1526065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FD06D23-46FC-4FFE-AE60-385AE286FCC1}"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9DC00-B9AD-4154-89F0-F105A5DEDFEA}" type="slidenum">
              <a:rPr lang="en-US" smtClean="0"/>
              <a:t>‹#›</a:t>
            </a:fld>
            <a:endParaRPr lang="en-US"/>
          </a:p>
        </p:txBody>
      </p:sp>
    </p:spTree>
    <p:extLst>
      <p:ext uri="{BB962C8B-B14F-4D97-AF65-F5344CB8AC3E}">
        <p14:creationId xmlns:p14="http://schemas.microsoft.com/office/powerpoint/2010/main" val="2341992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FD06D23-46FC-4FFE-AE60-385AE286FCC1}"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9DC00-B9AD-4154-89F0-F105A5DEDFE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753076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FD06D23-46FC-4FFE-AE60-385AE286FCC1}"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9DC00-B9AD-4154-89F0-F105A5DEDFEA}" type="slidenum">
              <a:rPr lang="en-US" smtClean="0"/>
              <a:t>‹#›</a:t>
            </a:fld>
            <a:endParaRPr lang="en-US"/>
          </a:p>
        </p:txBody>
      </p:sp>
    </p:spTree>
    <p:extLst>
      <p:ext uri="{BB962C8B-B14F-4D97-AF65-F5344CB8AC3E}">
        <p14:creationId xmlns:p14="http://schemas.microsoft.com/office/powerpoint/2010/main" val="2956920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FD06D23-46FC-4FFE-AE60-385AE286FCC1}"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9DC00-B9AD-4154-89F0-F105A5DEDFE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724350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FD06D23-46FC-4FFE-AE60-385AE286FCC1}"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9DC00-B9AD-4154-89F0-F105A5DEDFEA}" type="slidenum">
              <a:rPr lang="en-US" smtClean="0"/>
              <a:t>‹#›</a:t>
            </a:fld>
            <a:endParaRPr lang="en-US"/>
          </a:p>
        </p:txBody>
      </p:sp>
    </p:spTree>
    <p:extLst>
      <p:ext uri="{BB962C8B-B14F-4D97-AF65-F5344CB8AC3E}">
        <p14:creationId xmlns:p14="http://schemas.microsoft.com/office/powerpoint/2010/main" val="25391721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D06D23-46FC-4FFE-AE60-385AE286FCC1}"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9DC00-B9AD-4154-89F0-F105A5DEDFEA}" type="slidenum">
              <a:rPr lang="en-US" smtClean="0"/>
              <a:t>‹#›</a:t>
            </a:fld>
            <a:endParaRPr lang="en-US"/>
          </a:p>
        </p:txBody>
      </p:sp>
    </p:spTree>
    <p:extLst>
      <p:ext uri="{BB962C8B-B14F-4D97-AF65-F5344CB8AC3E}">
        <p14:creationId xmlns:p14="http://schemas.microsoft.com/office/powerpoint/2010/main" val="37537905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D06D23-46FC-4FFE-AE60-385AE286FCC1}"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9DC00-B9AD-4154-89F0-F105A5DEDFEA}" type="slidenum">
              <a:rPr lang="en-US" smtClean="0"/>
              <a:t>‹#›</a:t>
            </a:fld>
            <a:endParaRPr lang="en-US"/>
          </a:p>
        </p:txBody>
      </p:sp>
    </p:spTree>
    <p:extLst>
      <p:ext uri="{BB962C8B-B14F-4D97-AF65-F5344CB8AC3E}">
        <p14:creationId xmlns:p14="http://schemas.microsoft.com/office/powerpoint/2010/main" val="1399573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D06D23-46FC-4FFE-AE60-385AE286FCC1}"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9DC00-B9AD-4154-89F0-F105A5DEDFEA}" type="slidenum">
              <a:rPr lang="en-US" smtClean="0"/>
              <a:t>‹#›</a:t>
            </a:fld>
            <a:endParaRPr lang="en-US"/>
          </a:p>
        </p:txBody>
      </p:sp>
    </p:spTree>
    <p:extLst>
      <p:ext uri="{BB962C8B-B14F-4D97-AF65-F5344CB8AC3E}">
        <p14:creationId xmlns:p14="http://schemas.microsoft.com/office/powerpoint/2010/main" val="371253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FD06D23-46FC-4FFE-AE60-385AE286FCC1}"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9DC00-B9AD-4154-89F0-F105A5DEDFEA}" type="slidenum">
              <a:rPr lang="en-US" smtClean="0"/>
              <a:t>‹#›</a:t>
            </a:fld>
            <a:endParaRPr lang="en-US"/>
          </a:p>
        </p:txBody>
      </p:sp>
    </p:spTree>
    <p:extLst>
      <p:ext uri="{BB962C8B-B14F-4D97-AF65-F5344CB8AC3E}">
        <p14:creationId xmlns:p14="http://schemas.microsoft.com/office/powerpoint/2010/main" val="2391107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D06D23-46FC-4FFE-AE60-385AE286FCC1}" type="datetimeFigureOut">
              <a:rPr lang="en-US" smtClean="0"/>
              <a:t>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79DC00-B9AD-4154-89F0-F105A5DEDFEA}" type="slidenum">
              <a:rPr lang="en-US" smtClean="0"/>
              <a:t>‹#›</a:t>
            </a:fld>
            <a:endParaRPr lang="en-US"/>
          </a:p>
        </p:txBody>
      </p:sp>
    </p:spTree>
    <p:extLst>
      <p:ext uri="{BB962C8B-B14F-4D97-AF65-F5344CB8AC3E}">
        <p14:creationId xmlns:p14="http://schemas.microsoft.com/office/powerpoint/2010/main" val="2842021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D06D23-46FC-4FFE-AE60-385AE286FCC1}" type="datetimeFigureOut">
              <a:rPr lang="en-US" smtClean="0"/>
              <a:t>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79DC00-B9AD-4154-89F0-F105A5DEDFEA}" type="slidenum">
              <a:rPr lang="en-US" smtClean="0"/>
              <a:t>‹#›</a:t>
            </a:fld>
            <a:endParaRPr lang="en-US"/>
          </a:p>
        </p:txBody>
      </p:sp>
    </p:spTree>
    <p:extLst>
      <p:ext uri="{BB962C8B-B14F-4D97-AF65-F5344CB8AC3E}">
        <p14:creationId xmlns:p14="http://schemas.microsoft.com/office/powerpoint/2010/main" val="2390913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D06D23-46FC-4FFE-AE60-385AE286FCC1}" type="datetimeFigureOut">
              <a:rPr lang="en-US" smtClean="0"/>
              <a:t>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79DC00-B9AD-4154-89F0-F105A5DEDFEA}" type="slidenum">
              <a:rPr lang="en-US" smtClean="0"/>
              <a:t>‹#›</a:t>
            </a:fld>
            <a:endParaRPr lang="en-US"/>
          </a:p>
        </p:txBody>
      </p:sp>
    </p:spTree>
    <p:extLst>
      <p:ext uri="{BB962C8B-B14F-4D97-AF65-F5344CB8AC3E}">
        <p14:creationId xmlns:p14="http://schemas.microsoft.com/office/powerpoint/2010/main" val="2253472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D06D23-46FC-4FFE-AE60-385AE286FCC1}" type="datetimeFigureOut">
              <a:rPr lang="en-US" smtClean="0"/>
              <a:t>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79DC00-B9AD-4154-89F0-F105A5DEDFEA}" type="slidenum">
              <a:rPr lang="en-US" smtClean="0"/>
              <a:t>‹#›</a:t>
            </a:fld>
            <a:endParaRPr lang="en-US"/>
          </a:p>
        </p:txBody>
      </p:sp>
    </p:spTree>
    <p:extLst>
      <p:ext uri="{BB962C8B-B14F-4D97-AF65-F5344CB8AC3E}">
        <p14:creationId xmlns:p14="http://schemas.microsoft.com/office/powerpoint/2010/main" val="874215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FD06D23-46FC-4FFE-AE60-385AE286FCC1}" type="datetimeFigureOut">
              <a:rPr lang="en-US" smtClean="0"/>
              <a:t>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79DC00-B9AD-4154-89F0-F105A5DEDFEA}" type="slidenum">
              <a:rPr lang="en-US" smtClean="0"/>
              <a:t>‹#›</a:t>
            </a:fld>
            <a:endParaRPr lang="en-US"/>
          </a:p>
        </p:txBody>
      </p:sp>
    </p:spTree>
    <p:extLst>
      <p:ext uri="{BB962C8B-B14F-4D97-AF65-F5344CB8AC3E}">
        <p14:creationId xmlns:p14="http://schemas.microsoft.com/office/powerpoint/2010/main" val="195153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FD06D23-46FC-4FFE-AE60-385AE286FCC1}" type="datetimeFigureOut">
              <a:rPr lang="en-US" smtClean="0"/>
              <a:t>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79DC00-B9AD-4154-89F0-F105A5DEDFEA}" type="slidenum">
              <a:rPr lang="en-US" smtClean="0"/>
              <a:t>‹#›</a:t>
            </a:fld>
            <a:endParaRPr lang="en-US"/>
          </a:p>
        </p:txBody>
      </p:sp>
    </p:spTree>
    <p:extLst>
      <p:ext uri="{BB962C8B-B14F-4D97-AF65-F5344CB8AC3E}">
        <p14:creationId xmlns:p14="http://schemas.microsoft.com/office/powerpoint/2010/main" val="3601808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FD06D23-46FC-4FFE-AE60-385AE286FCC1}" type="datetimeFigureOut">
              <a:rPr lang="en-US" smtClean="0"/>
              <a:t>2/7/2024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A79DC00-B9AD-4154-89F0-F105A5DEDFEA}" type="slidenum">
              <a:rPr lang="en-US" smtClean="0"/>
              <a:t>‹#›</a:t>
            </a:fld>
            <a:endParaRPr lang="en-US"/>
          </a:p>
        </p:txBody>
      </p:sp>
    </p:spTree>
    <p:extLst>
      <p:ext uri="{BB962C8B-B14F-4D97-AF65-F5344CB8AC3E}">
        <p14:creationId xmlns:p14="http://schemas.microsoft.com/office/powerpoint/2010/main" val="4238214073"/>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 id="2147483799" r:id="rId15"/>
    <p:sldLayoutId id="214748380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Importance of Social Media | Benefits of Social Media in 2024">
            <a:extLst>
              <a:ext uri="{FF2B5EF4-FFF2-40B4-BE49-F238E27FC236}">
                <a16:creationId xmlns:a16="http://schemas.microsoft.com/office/drawing/2014/main" id="{90D500F9-36E7-4A70-B2F6-4A03E355890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211" t="2612" r="10307" b="3422"/>
          <a:stretch/>
        </p:blipFill>
        <p:spPr bwMode="auto">
          <a:xfrm>
            <a:off x="706583" y="1512915"/>
            <a:ext cx="10673542" cy="497994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44534696-08A1-46A2-8DEB-8963ED0EF7B9}"/>
              </a:ext>
            </a:extLst>
          </p:cNvPr>
          <p:cNvSpPr/>
          <p:nvPr/>
        </p:nvSpPr>
        <p:spPr>
          <a:xfrm>
            <a:off x="1504139" y="365143"/>
            <a:ext cx="8837356" cy="923330"/>
          </a:xfrm>
          <a:prstGeom prst="rect">
            <a:avLst/>
          </a:prstGeom>
        </p:spPr>
        <p:txBody>
          <a:bodyPr wrap="none">
            <a:spAutoFit/>
          </a:bodyPr>
          <a:lstStyle/>
          <a:p>
            <a:r>
              <a:rPr lang="en-US" sz="5400" b="1" dirty="0">
                <a:latin typeface="Myriad Pro" panose="020B0503030403020204" pitchFamily="34" charset="0"/>
              </a:rPr>
              <a:t>ETHICS ON SOCIAL MEDIA</a:t>
            </a:r>
            <a:endParaRPr lang="en-US" sz="5400" dirty="0"/>
          </a:p>
        </p:txBody>
      </p:sp>
    </p:spTree>
    <p:extLst>
      <p:ext uri="{BB962C8B-B14F-4D97-AF65-F5344CB8AC3E}">
        <p14:creationId xmlns:p14="http://schemas.microsoft.com/office/powerpoint/2010/main" val="1947585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A22C45A-A8CC-48E5-8106-98FE0F480D06}"/>
              </a:ext>
            </a:extLst>
          </p:cNvPr>
          <p:cNvSpPr/>
          <p:nvPr/>
        </p:nvSpPr>
        <p:spPr>
          <a:xfrm>
            <a:off x="906087" y="397266"/>
            <a:ext cx="10440786" cy="6124754"/>
          </a:xfrm>
          <a:prstGeom prst="rect">
            <a:avLst/>
          </a:prstGeom>
        </p:spPr>
        <p:txBody>
          <a:bodyPr wrap="square">
            <a:spAutoFit/>
          </a:bodyPr>
          <a:lstStyle/>
          <a:p>
            <a:pPr algn="just"/>
            <a:r>
              <a:rPr lang="en-US" sz="2800" b="1" dirty="0">
                <a:latin typeface="Myriad Pro" panose="020B0503030403020204"/>
              </a:rPr>
              <a:t>Educating the Next Generation involves</a:t>
            </a:r>
          </a:p>
          <a:p>
            <a:pPr algn="just"/>
            <a:endParaRPr lang="en-US" sz="2800" dirty="0">
              <a:latin typeface="Myriad Pro" panose="020B0503030403020204"/>
            </a:endParaRPr>
          </a:p>
          <a:p>
            <a:pPr algn="just"/>
            <a:r>
              <a:rPr lang="en-US" sz="2800" b="1" dirty="0">
                <a:latin typeface="Myriad Pro" panose="020B0503030403020204"/>
              </a:rPr>
              <a:t>Integrating Digital Literacy into Education:-</a:t>
            </a:r>
            <a:r>
              <a:rPr lang="en-US" sz="2800" dirty="0">
                <a:latin typeface="Myriad Pro" panose="020B0503030403020204"/>
              </a:rPr>
              <a:t>This involves incorporating skills such as information literacy, online research, and basic computer proficiency into the curriculum. Students learn how to navigate digital platforms, use online tools effectively, and critically evaluate information found on the internet.</a:t>
            </a:r>
          </a:p>
          <a:p>
            <a:pPr algn="just"/>
            <a:endParaRPr lang="en-US" sz="2800" dirty="0">
              <a:latin typeface="Myriad Pro" panose="020B0503030403020204"/>
            </a:endParaRPr>
          </a:p>
          <a:p>
            <a:pPr algn="just"/>
            <a:r>
              <a:rPr lang="en-US" sz="2800" b="1" dirty="0">
                <a:latin typeface="Myriad Pro" panose="020B0503030403020204"/>
              </a:rPr>
              <a:t>Teaching Responsible Social Media Use:- </a:t>
            </a:r>
            <a:r>
              <a:rPr lang="en-US" sz="2800" dirty="0">
                <a:latin typeface="Myriad Pro" panose="020B0503030403020204"/>
              </a:rPr>
              <a:t>This focuses on educating students about the impact of social media on personal and societal well-</a:t>
            </a:r>
            <a:r>
              <a:rPr lang="en-US" sz="2800" dirty="0" err="1">
                <a:latin typeface="Myriad Pro" panose="020B0503030403020204"/>
              </a:rPr>
              <a:t>being.Emphasis</a:t>
            </a:r>
            <a:r>
              <a:rPr lang="en-US" sz="2800" dirty="0">
                <a:latin typeface="Myriad Pro" panose="020B0503030403020204"/>
              </a:rPr>
              <a:t> is placed on cultivating responsible online behavior, understanding the consequences of digital actions, and promoting positive digital citizenship.</a:t>
            </a:r>
          </a:p>
        </p:txBody>
      </p:sp>
    </p:spTree>
    <p:extLst>
      <p:ext uri="{BB962C8B-B14F-4D97-AF65-F5344CB8AC3E}">
        <p14:creationId xmlns:p14="http://schemas.microsoft.com/office/powerpoint/2010/main" val="2665588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6FD318C-F28C-4116-9A76-7056417A58CC}"/>
              </a:ext>
            </a:extLst>
          </p:cNvPr>
          <p:cNvSpPr/>
          <p:nvPr/>
        </p:nvSpPr>
        <p:spPr>
          <a:xfrm>
            <a:off x="875607" y="789953"/>
            <a:ext cx="6082146" cy="5262979"/>
          </a:xfrm>
          <a:prstGeom prst="rect">
            <a:avLst/>
          </a:prstGeom>
        </p:spPr>
        <p:txBody>
          <a:bodyPr wrap="square">
            <a:spAutoFit/>
          </a:bodyPr>
          <a:lstStyle/>
          <a:p>
            <a:pPr algn="just"/>
            <a:r>
              <a:rPr lang="en-US" sz="2800" b="1" dirty="0">
                <a:latin typeface="Myriad Pro" panose="020B0503030403020204"/>
              </a:rPr>
              <a:t>CONCLUSIONS</a:t>
            </a:r>
          </a:p>
          <a:p>
            <a:pPr algn="just"/>
            <a:endParaRPr lang="en-US" sz="2800" dirty="0">
              <a:latin typeface="Myriad Pro" panose="020B0503030403020204"/>
            </a:endParaRPr>
          </a:p>
          <a:p>
            <a:pPr marL="285750" indent="-285750" algn="just">
              <a:buFont typeface="Wingdings" panose="05000000000000000000" pitchFamily="2" charset="2"/>
              <a:buChar char="Ø"/>
            </a:pPr>
            <a:r>
              <a:rPr lang="en-US" sz="2800" dirty="0">
                <a:latin typeface="Myriad Pro" panose="020B0503030403020204"/>
              </a:rPr>
              <a:t>Social media ethics promote welcoming and secure online environments.</a:t>
            </a:r>
          </a:p>
          <a:p>
            <a:pPr marL="285750" indent="-285750" algn="just">
              <a:buFont typeface="Wingdings" panose="05000000000000000000" pitchFamily="2" charset="2"/>
              <a:buChar char="Ø"/>
            </a:pPr>
            <a:r>
              <a:rPr lang="en-US" sz="2800" dirty="0">
                <a:latin typeface="Myriad Pro" panose="020B0503030403020204"/>
              </a:rPr>
              <a:t>Users are more trusting when data is handled responsibly and is transparent.</a:t>
            </a:r>
          </a:p>
          <a:p>
            <a:pPr marL="285750" indent="-285750" algn="just">
              <a:buFont typeface="Wingdings" panose="05000000000000000000" pitchFamily="2" charset="2"/>
              <a:buChar char="Ø"/>
            </a:pPr>
            <a:r>
              <a:rPr lang="en-US" sz="2800" dirty="0"/>
              <a:t>When social media is used responsibly, it can be a very effective tool for good in society.</a:t>
            </a:r>
            <a:endParaRPr lang="en-US" sz="2800" dirty="0">
              <a:latin typeface="Myriad Pro" panose="020B0503030403020204"/>
            </a:endParaRPr>
          </a:p>
        </p:txBody>
      </p:sp>
      <p:pic>
        <p:nvPicPr>
          <p:cNvPr id="3" name="Picture 2">
            <a:extLst>
              <a:ext uri="{FF2B5EF4-FFF2-40B4-BE49-F238E27FC236}">
                <a16:creationId xmlns:a16="http://schemas.microsoft.com/office/drawing/2014/main" id="{C76A9693-7F1B-4675-97C1-7676688906AB}"/>
              </a:ext>
            </a:extLst>
          </p:cNvPr>
          <p:cNvPicPr>
            <a:picLocks noChangeAspect="1"/>
          </p:cNvPicPr>
          <p:nvPr/>
        </p:nvPicPr>
        <p:blipFill>
          <a:blip r:embed="rId2"/>
          <a:stretch>
            <a:fillRect/>
          </a:stretch>
        </p:blipFill>
        <p:spPr>
          <a:xfrm>
            <a:off x="7273636" y="640080"/>
            <a:ext cx="4918364" cy="6076604"/>
          </a:xfrm>
          <a:prstGeom prst="rect">
            <a:avLst/>
          </a:prstGeom>
        </p:spPr>
      </p:pic>
    </p:spTree>
    <p:extLst>
      <p:ext uri="{BB962C8B-B14F-4D97-AF65-F5344CB8AC3E}">
        <p14:creationId xmlns:p14="http://schemas.microsoft.com/office/powerpoint/2010/main" val="2065246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8B8D226-7552-4BD4-8A1E-728819CE5553}"/>
              </a:ext>
            </a:extLst>
          </p:cNvPr>
          <p:cNvSpPr/>
          <p:nvPr/>
        </p:nvSpPr>
        <p:spPr>
          <a:xfrm>
            <a:off x="451659" y="1105561"/>
            <a:ext cx="6414654" cy="4401205"/>
          </a:xfrm>
          <a:prstGeom prst="rect">
            <a:avLst/>
          </a:prstGeom>
        </p:spPr>
        <p:txBody>
          <a:bodyPr wrap="square">
            <a:spAutoFit/>
          </a:bodyPr>
          <a:lstStyle/>
          <a:p>
            <a:pPr marL="342900" indent="-342900" algn="just">
              <a:buFont typeface="Wingdings" panose="05000000000000000000" pitchFamily="2" charset="2"/>
              <a:buChar char="Ø"/>
            </a:pPr>
            <a:r>
              <a:rPr lang="en-US" sz="2800" dirty="0">
                <a:latin typeface="Myriad Pro" panose="020B0503030403020204"/>
              </a:rPr>
              <a:t>Global connections are made possible by it, and voices that might otherwise go unheard are amplified.</a:t>
            </a:r>
          </a:p>
          <a:p>
            <a:pPr marL="285750" indent="-285750" algn="just">
              <a:buFont typeface="Wingdings" panose="05000000000000000000" pitchFamily="2" charset="2"/>
              <a:buChar char="Ø"/>
            </a:pPr>
            <a:r>
              <a:rPr lang="en-US" sz="2800" dirty="0">
                <a:latin typeface="Myriad Pro" panose="020B0503030403020204"/>
              </a:rPr>
              <a:t>The significance of ethical considerations is underscored by misinformation, cyberbullying, and privacy concerns.</a:t>
            </a:r>
          </a:p>
          <a:p>
            <a:pPr marL="285750" indent="-285750" algn="just">
              <a:buFont typeface="Wingdings" panose="05000000000000000000" pitchFamily="2" charset="2"/>
              <a:buChar char="Ø"/>
            </a:pPr>
            <a:r>
              <a:rPr lang="en-US" sz="2800" dirty="0">
                <a:latin typeface="Myriad Pro" panose="020B0503030403020204"/>
              </a:rPr>
              <a:t>The necessity of taking preventative action is highlighted by political manipulation and other issues.</a:t>
            </a:r>
          </a:p>
        </p:txBody>
      </p:sp>
      <p:pic>
        <p:nvPicPr>
          <p:cNvPr id="1026" name="Picture 2" descr="stop cyber bullying Template | PosterMyWall">
            <a:extLst>
              <a:ext uri="{FF2B5EF4-FFF2-40B4-BE49-F238E27FC236}">
                <a16:creationId xmlns:a16="http://schemas.microsoft.com/office/drawing/2014/main" id="{B744D0B8-B019-4C39-B7E4-B53324A399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5818" y="138113"/>
            <a:ext cx="5126182" cy="6581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1660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F29A500-3BD6-483C-AF9B-1F7963C8A7D6}"/>
              </a:ext>
            </a:extLst>
          </p:cNvPr>
          <p:cNvSpPr/>
          <p:nvPr/>
        </p:nvSpPr>
        <p:spPr>
          <a:xfrm>
            <a:off x="537556" y="718093"/>
            <a:ext cx="11116888" cy="5262979"/>
          </a:xfrm>
          <a:prstGeom prst="rect">
            <a:avLst/>
          </a:prstGeom>
        </p:spPr>
        <p:txBody>
          <a:bodyPr wrap="square">
            <a:spAutoFit/>
          </a:bodyPr>
          <a:lstStyle/>
          <a:p>
            <a:pPr algn="just"/>
            <a:r>
              <a:rPr lang="en-US" sz="2800" b="1" dirty="0">
                <a:latin typeface="Myriad Pro" panose="020B0503030403020204"/>
              </a:rPr>
              <a:t>Introduction</a:t>
            </a:r>
          </a:p>
          <a:p>
            <a:pPr algn="just"/>
            <a:endParaRPr lang="en-US" sz="2800" dirty="0">
              <a:latin typeface="Myriad Pro" panose="020B0503030403020204"/>
            </a:endParaRPr>
          </a:p>
          <a:p>
            <a:pPr algn="just"/>
            <a:r>
              <a:rPr lang="en-US" sz="2800" dirty="0">
                <a:latin typeface="Myriad Pro" panose="020B0503030403020204"/>
              </a:rPr>
              <a:t>Social media is online platforms that facilitate the creation, sharing, and exchange of information and ideas through virtual communities. Examples include Facebook, Twitter, and Instagram. It has profoundly transformed communication, influencing public discourse, and is an integral part of daily life, shaping social interactions and information consumption.</a:t>
            </a:r>
          </a:p>
          <a:p>
            <a:pPr algn="just"/>
            <a:endParaRPr lang="en-US" sz="2800" dirty="0">
              <a:latin typeface="Myriad Pro" panose="020B0503030403020204"/>
            </a:endParaRPr>
          </a:p>
          <a:p>
            <a:pPr algn="just"/>
            <a:r>
              <a:rPr lang="en-US" sz="2800" dirty="0">
                <a:latin typeface="Myriad Pro" panose="020B0503030403020204"/>
              </a:rPr>
              <a:t>Ethics in social media involve respecting user privacy, fostering inclusivity, and promoting truthful information dissemination to ensure a responsible and positive online environment.</a:t>
            </a:r>
          </a:p>
        </p:txBody>
      </p:sp>
    </p:spTree>
    <p:extLst>
      <p:ext uri="{BB962C8B-B14F-4D97-AF65-F5344CB8AC3E}">
        <p14:creationId xmlns:p14="http://schemas.microsoft.com/office/powerpoint/2010/main" val="1175229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95C6F1E-2B7C-4498-A110-567916283C76}"/>
              </a:ext>
            </a:extLst>
          </p:cNvPr>
          <p:cNvSpPr/>
          <p:nvPr/>
        </p:nvSpPr>
        <p:spPr>
          <a:xfrm>
            <a:off x="795249" y="662169"/>
            <a:ext cx="6120939" cy="5693866"/>
          </a:xfrm>
          <a:prstGeom prst="rect">
            <a:avLst/>
          </a:prstGeom>
        </p:spPr>
        <p:txBody>
          <a:bodyPr wrap="square">
            <a:spAutoFit/>
          </a:bodyPr>
          <a:lstStyle/>
          <a:p>
            <a:pPr algn="just"/>
            <a:r>
              <a:rPr lang="en-US" sz="2800" b="1" dirty="0">
                <a:latin typeface="Myriad Pro" panose="020B0503030403020204"/>
              </a:rPr>
              <a:t>The Power of Social  media</a:t>
            </a:r>
          </a:p>
          <a:p>
            <a:pPr algn="just"/>
            <a:endParaRPr lang="en-US" sz="2800" dirty="0">
              <a:latin typeface="Myriad Pro" panose="020B0503030403020204"/>
            </a:endParaRPr>
          </a:p>
          <a:p>
            <a:pPr algn="just"/>
            <a:r>
              <a:rPr lang="en-US" sz="2800" b="1" dirty="0">
                <a:latin typeface="Myriad Pro" panose="020B0503030403020204"/>
              </a:rPr>
              <a:t>Reach and Speed of Information Dissemination:-</a:t>
            </a:r>
            <a:r>
              <a:rPr lang="en-US" sz="2800" dirty="0">
                <a:latin typeface="Myriad Pro" panose="020B0503030403020204"/>
              </a:rPr>
              <a:t>Social media enables the rapid spread of information globally, allowing news, trends, and messages to reach a vast audience within seconds. This speed can be a force for good, facilitating the rapid dissemination of important information, but it also poses challenges such as the swift spread of misinformation.</a:t>
            </a:r>
          </a:p>
        </p:txBody>
      </p:sp>
      <p:pic>
        <p:nvPicPr>
          <p:cNvPr id="8194" name="Picture 2" descr="The Power of Social Media - DailyExcelsior">
            <a:extLst>
              <a:ext uri="{FF2B5EF4-FFF2-40B4-BE49-F238E27FC236}">
                <a16:creationId xmlns:a16="http://schemas.microsoft.com/office/drawing/2014/main" id="{2820B5A8-9151-46C4-91E4-1E02366843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2320" y="1097278"/>
            <a:ext cx="4862946" cy="5137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3571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7EE1E34-00B3-49AF-AE04-B08D27E1018A}"/>
              </a:ext>
            </a:extLst>
          </p:cNvPr>
          <p:cNvSpPr/>
          <p:nvPr/>
        </p:nvSpPr>
        <p:spPr>
          <a:xfrm>
            <a:off x="687185" y="759933"/>
            <a:ext cx="10817630" cy="5693866"/>
          </a:xfrm>
          <a:prstGeom prst="rect">
            <a:avLst/>
          </a:prstGeom>
        </p:spPr>
        <p:txBody>
          <a:bodyPr wrap="square">
            <a:spAutoFit/>
          </a:bodyPr>
          <a:lstStyle/>
          <a:p>
            <a:pPr algn="just"/>
            <a:r>
              <a:rPr lang="en-US" sz="2800" b="1" dirty="0">
                <a:latin typeface="Myriad Pro" panose="020B0503030403020204"/>
              </a:rPr>
              <a:t>Influence on Opinions and Behaviors:- </a:t>
            </a:r>
            <a:r>
              <a:rPr lang="en-US" sz="2800" dirty="0">
                <a:latin typeface="Myriad Pro" panose="020B0503030403020204"/>
              </a:rPr>
              <a:t>Social media platforms wield significant power in shaping public opinions and influencing individual behaviors. The ability to share diverse perspectives and engage in discussions can lead to the formation of new ideas and perspectives.</a:t>
            </a:r>
          </a:p>
          <a:p>
            <a:pPr algn="just"/>
            <a:endParaRPr lang="en-US" sz="2800" dirty="0">
              <a:latin typeface="Myriad Pro" panose="020B0503030403020204"/>
            </a:endParaRPr>
          </a:p>
          <a:p>
            <a:pPr algn="just"/>
            <a:r>
              <a:rPr lang="en-US" sz="2800" b="1" dirty="0">
                <a:latin typeface="Myriad Pro" panose="020B0503030403020204"/>
              </a:rPr>
              <a:t>Potential for Positive and Negative Impact:- </a:t>
            </a:r>
            <a:r>
              <a:rPr lang="en-US" sz="2800" dirty="0">
                <a:latin typeface="Myriad Pro" panose="020B0503030403020204"/>
              </a:rPr>
              <a:t>The power of social media lies in its dual potential for positive and negative impact. It can be a catalyst for positive social movements, awareness campaigns, and community building. However, it also harbors the risk of spreading misinformation, fueling online conflicts, and contributing to the amplification of harmful narratives. Responsible use is crucial to harness its power for positive change.</a:t>
            </a:r>
          </a:p>
        </p:txBody>
      </p:sp>
    </p:spTree>
    <p:extLst>
      <p:ext uri="{BB962C8B-B14F-4D97-AF65-F5344CB8AC3E}">
        <p14:creationId xmlns:p14="http://schemas.microsoft.com/office/powerpoint/2010/main" val="980822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386C218-CF31-4482-BA9E-8EAA0E8076BF}"/>
              </a:ext>
            </a:extLst>
          </p:cNvPr>
          <p:cNvSpPr/>
          <p:nvPr/>
        </p:nvSpPr>
        <p:spPr>
          <a:xfrm>
            <a:off x="421178" y="151179"/>
            <a:ext cx="7342910" cy="6555641"/>
          </a:xfrm>
          <a:prstGeom prst="rect">
            <a:avLst/>
          </a:prstGeom>
        </p:spPr>
        <p:txBody>
          <a:bodyPr wrap="square">
            <a:spAutoFit/>
          </a:bodyPr>
          <a:lstStyle/>
          <a:p>
            <a:pPr algn="just"/>
            <a:r>
              <a:rPr lang="en-GB" sz="2800" b="1" dirty="0">
                <a:latin typeface="Myriad Pro" panose="020B0503030403020204"/>
                <a:ea typeface="Times New Roman" panose="02020603050405020304" pitchFamily="18" charset="0"/>
              </a:rPr>
              <a:t>Ethical </a:t>
            </a:r>
            <a:r>
              <a:rPr lang="en-GB" sz="2800" b="1" dirty="0" err="1">
                <a:latin typeface="Myriad Pro" panose="020B0503030403020204"/>
                <a:ea typeface="Times New Roman" panose="02020603050405020304" pitchFamily="18" charset="0"/>
              </a:rPr>
              <a:t>Behavior</a:t>
            </a:r>
            <a:endParaRPr lang="en-US" sz="2800" b="1" dirty="0">
              <a:latin typeface="Myriad Pro" panose="020B0503030403020204"/>
              <a:ea typeface="Times New Roman" panose="02020603050405020304" pitchFamily="18" charset="0"/>
            </a:endParaRPr>
          </a:p>
          <a:p>
            <a:pPr algn="just"/>
            <a:r>
              <a:rPr lang="en-GB" sz="2800" dirty="0">
                <a:latin typeface="Myriad Pro" panose="020B0503030403020204"/>
                <a:ea typeface="Times New Roman" panose="02020603050405020304" pitchFamily="18" charset="0"/>
              </a:rPr>
              <a:t> </a:t>
            </a:r>
            <a:endParaRPr lang="en-US" sz="2800" dirty="0">
              <a:latin typeface="Myriad Pro" panose="020B0503030403020204"/>
              <a:ea typeface="Times New Roman" panose="02020603050405020304" pitchFamily="18" charset="0"/>
            </a:endParaRPr>
          </a:p>
          <a:p>
            <a:pPr algn="just"/>
            <a:r>
              <a:rPr lang="en-GB" sz="2800" b="1" dirty="0">
                <a:latin typeface="Myriad Pro" panose="020B0503030403020204"/>
                <a:ea typeface="Times New Roman" panose="02020603050405020304" pitchFamily="18" charset="0"/>
              </a:rPr>
              <a:t>Transparency and Honesty</a:t>
            </a:r>
            <a:endParaRPr lang="en-US" sz="2800" b="1" dirty="0">
              <a:latin typeface="Myriad Pro" panose="020B0503030403020204"/>
              <a:ea typeface="Times New Roman" panose="02020603050405020304" pitchFamily="18" charset="0"/>
            </a:endParaRPr>
          </a:p>
          <a:p>
            <a:pPr algn="just"/>
            <a:r>
              <a:rPr lang="en-GB" sz="2800" dirty="0">
                <a:latin typeface="Myriad Pro" panose="020B0503030403020204"/>
                <a:ea typeface="Times New Roman" panose="02020603050405020304" pitchFamily="18" charset="0"/>
              </a:rPr>
              <a:t> </a:t>
            </a:r>
            <a:r>
              <a:rPr lang="en-GB" sz="2800" b="1" dirty="0">
                <a:latin typeface="Myriad Pro" panose="020B0503030403020204"/>
                <a:ea typeface="Times New Roman" panose="02020603050405020304" pitchFamily="18" charset="0"/>
              </a:rPr>
              <a:t>Example:- </a:t>
            </a:r>
            <a:r>
              <a:rPr lang="en-GB" sz="2800" dirty="0">
                <a:latin typeface="Myriad Pro" panose="020B0503030403020204"/>
                <a:ea typeface="Times New Roman" panose="02020603050405020304" pitchFamily="18" charset="0"/>
              </a:rPr>
              <a:t>Companies that openly communicate with their audience and respond to customer inquiries transparently are exhibiting ethical </a:t>
            </a:r>
            <a:r>
              <a:rPr lang="en-GB" sz="2800" dirty="0" err="1">
                <a:latin typeface="Myriad Pro" panose="020B0503030403020204"/>
                <a:ea typeface="Times New Roman" panose="02020603050405020304" pitchFamily="18" charset="0"/>
              </a:rPr>
              <a:t>behavior</a:t>
            </a:r>
            <a:r>
              <a:rPr lang="en-GB" sz="2800" dirty="0">
                <a:latin typeface="Myriad Pro" panose="020B0503030403020204"/>
                <a:ea typeface="Times New Roman" panose="02020603050405020304" pitchFamily="18" charset="0"/>
              </a:rPr>
              <a:t>.  </a:t>
            </a:r>
          </a:p>
          <a:p>
            <a:pPr algn="just"/>
            <a:endParaRPr lang="en-US" sz="2800" dirty="0">
              <a:latin typeface="Myriad Pro" panose="020B0503030403020204"/>
              <a:ea typeface="Times New Roman" panose="02020603050405020304" pitchFamily="18" charset="0"/>
            </a:endParaRPr>
          </a:p>
          <a:p>
            <a:pPr algn="just"/>
            <a:r>
              <a:rPr lang="en-GB" sz="2800" b="1" dirty="0">
                <a:latin typeface="Myriad Pro" panose="020B0503030403020204"/>
                <a:ea typeface="Times New Roman" panose="02020603050405020304" pitchFamily="18" charset="0"/>
              </a:rPr>
              <a:t>Promoting Diversity and Inclusion</a:t>
            </a:r>
            <a:endParaRPr lang="en-US" sz="2800" b="1" dirty="0">
              <a:latin typeface="Myriad Pro" panose="020B0503030403020204"/>
              <a:ea typeface="Times New Roman" panose="02020603050405020304" pitchFamily="18" charset="0"/>
            </a:endParaRPr>
          </a:p>
          <a:p>
            <a:pPr algn="just"/>
            <a:r>
              <a:rPr lang="en-GB" sz="2800" b="1" dirty="0">
                <a:latin typeface="Myriad Pro" panose="020B0503030403020204"/>
                <a:ea typeface="Times New Roman" panose="02020603050405020304" pitchFamily="18" charset="0"/>
              </a:rPr>
              <a:t>Example:- </a:t>
            </a:r>
            <a:r>
              <a:rPr lang="en-GB" sz="2800" dirty="0">
                <a:latin typeface="Myriad Pro" panose="020B0503030403020204"/>
                <a:ea typeface="Times New Roman" panose="02020603050405020304" pitchFamily="18" charset="0"/>
              </a:rPr>
              <a:t>Social media can be used to promote diversity and inclusion. Companies that actively showcase their commitment to diversity, share diverse stories, and celebrate cultural events contribute positively to the ethical use of social media.</a:t>
            </a:r>
            <a:endParaRPr lang="en-US" sz="2800" dirty="0">
              <a:latin typeface="Myriad Pro" panose="020B0503030403020204"/>
              <a:ea typeface="Times New Roman" panose="02020603050405020304" pitchFamily="18" charset="0"/>
            </a:endParaRPr>
          </a:p>
        </p:txBody>
      </p:sp>
      <p:pic>
        <p:nvPicPr>
          <p:cNvPr id="5122" name="Picture 2" descr="Promoting DEI initatives through social media to drive candidate diversity">
            <a:extLst>
              <a:ext uri="{FF2B5EF4-FFF2-40B4-BE49-F238E27FC236}">
                <a16:creationId xmlns:a16="http://schemas.microsoft.com/office/drawing/2014/main" id="{2C8E7A92-3FCD-4EBB-870B-42FDF885C1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4087" y="990599"/>
            <a:ext cx="4339243" cy="5443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1625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9DCEAF1-5C43-4264-B9B6-51FD838131AC}"/>
              </a:ext>
            </a:extLst>
          </p:cNvPr>
          <p:cNvSpPr/>
          <p:nvPr/>
        </p:nvSpPr>
        <p:spPr>
          <a:xfrm>
            <a:off x="495993" y="797510"/>
            <a:ext cx="6619702" cy="5262979"/>
          </a:xfrm>
          <a:prstGeom prst="rect">
            <a:avLst/>
          </a:prstGeom>
        </p:spPr>
        <p:txBody>
          <a:bodyPr wrap="square">
            <a:spAutoFit/>
          </a:bodyPr>
          <a:lstStyle/>
          <a:p>
            <a:pPr algn="just"/>
            <a:r>
              <a:rPr lang="en-GB" sz="2800" b="1" dirty="0">
                <a:latin typeface="Myriad Pro" panose="020B0503030403020204"/>
                <a:ea typeface="Times New Roman" panose="02020603050405020304" pitchFamily="18" charset="0"/>
              </a:rPr>
              <a:t>Unethical </a:t>
            </a:r>
            <a:r>
              <a:rPr lang="en-GB" sz="2800" b="1" dirty="0" err="1">
                <a:latin typeface="Myriad Pro" panose="020B0503030403020204"/>
                <a:ea typeface="Times New Roman" panose="02020603050405020304" pitchFamily="18" charset="0"/>
              </a:rPr>
              <a:t>Behavior</a:t>
            </a:r>
            <a:endParaRPr lang="en-US" sz="2800" b="1" dirty="0">
              <a:latin typeface="Myriad Pro" panose="020B0503030403020204"/>
              <a:ea typeface="Times New Roman" panose="02020603050405020304" pitchFamily="18" charset="0"/>
            </a:endParaRPr>
          </a:p>
          <a:p>
            <a:pPr algn="just"/>
            <a:r>
              <a:rPr lang="en-GB" sz="2800" dirty="0">
                <a:latin typeface="Myriad Pro" panose="020B0503030403020204"/>
                <a:ea typeface="Times New Roman" panose="02020603050405020304" pitchFamily="18" charset="0"/>
              </a:rPr>
              <a:t> </a:t>
            </a:r>
            <a:endParaRPr lang="en-US" sz="2800" dirty="0">
              <a:latin typeface="Myriad Pro" panose="020B0503030403020204"/>
              <a:ea typeface="Times New Roman" panose="02020603050405020304" pitchFamily="18" charset="0"/>
            </a:endParaRPr>
          </a:p>
          <a:p>
            <a:pPr algn="just"/>
            <a:r>
              <a:rPr lang="en-GB" sz="2800" b="1" dirty="0">
                <a:latin typeface="Myriad Pro" panose="020B0503030403020204"/>
                <a:ea typeface="Times New Roman" panose="02020603050405020304" pitchFamily="18" charset="0"/>
              </a:rPr>
              <a:t>Fake News and Misinformation</a:t>
            </a:r>
            <a:endParaRPr lang="en-US" sz="2800" b="1" dirty="0">
              <a:latin typeface="Myriad Pro" panose="020B0503030403020204"/>
              <a:ea typeface="Times New Roman" panose="02020603050405020304" pitchFamily="18" charset="0"/>
            </a:endParaRPr>
          </a:p>
          <a:p>
            <a:pPr algn="just"/>
            <a:r>
              <a:rPr lang="en-GB" sz="2800" b="1" dirty="0">
                <a:latin typeface="Myriad Pro" panose="020B0503030403020204"/>
                <a:ea typeface="Times New Roman" panose="02020603050405020304" pitchFamily="18" charset="0"/>
              </a:rPr>
              <a:t>Example:- </a:t>
            </a:r>
            <a:r>
              <a:rPr lang="en-GB" sz="2800" dirty="0">
                <a:latin typeface="Myriad Pro" panose="020B0503030403020204"/>
                <a:ea typeface="Times New Roman" panose="02020603050405020304" pitchFamily="18" charset="0"/>
              </a:rPr>
              <a:t>The spread of false information and fake news on social media platforms can have severe consequences. </a:t>
            </a:r>
          </a:p>
          <a:p>
            <a:pPr algn="just"/>
            <a:r>
              <a:rPr lang="en-GB" sz="2800" dirty="0">
                <a:latin typeface="Myriad Pro" panose="020B0503030403020204"/>
                <a:ea typeface="Times New Roman" panose="02020603050405020304" pitchFamily="18" charset="0"/>
              </a:rPr>
              <a:t> </a:t>
            </a:r>
            <a:endParaRPr lang="en-US" sz="2800" dirty="0">
              <a:latin typeface="Myriad Pro" panose="020B0503030403020204"/>
              <a:ea typeface="Times New Roman" panose="02020603050405020304" pitchFamily="18" charset="0"/>
            </a:endParaRPr>
          </a:p>
          <a:p>
            <a:pPr algn="just"/>
            <a:r>
              <a:rPr lang="en-GB" sz="2800" b="1" dirty="0">
                <a:latin typeface="Myriad Pro" panose="020B0503030403020204"/>
                <a:ea typeface="Times New Roman" panose="02020603050405020304" pitchFamily="18" charset="0"/>
              </a:rPr>
              <a:t>Cyberbullying</a:t>
            </a:r>
            <a:endParaRPr lang="en-US" sz="2800" b="1" dirty="0">
              <a:latin typeface="Myriad Pro" panose="020B0503030403020204"/>
              <a:ea typeface="Times New Roman" panose="02020603050405020304" pitchFamily="18" charset="0"/>
            </a:endParaRPr>
          </a:p>
          <a:p>
            <a:pPr algn="just"/>
            <a:r>
              <a:rPr lang="en-GB" sz="2800" b="1" dirty="0">
                <a:latin typeface="Myriad Pro" panose="020B0503030403020204"/>
                <a:ea typeface="Times New Roman" panose="02020603050405020304" pitchFamily="18" charset="0"/>
              </a:rPr>
              <a:t>Example:- </a:t>
            </a:r>
            <a:r>
              <a:rPr lang="en-GB" sz="2800" dirty="0">
                <a:latin typeface="Myriad Pro" panose="020B0503030403020204"/>
                <a:ea typeface="Times New Roman" panose="02020603050405020304" pitchFamily="18" charset="0"/>
              </a:rPr>
              <a:t>Harassing or bullying individuals on social media platforms is a clear example of unethical </a:t>
            </a:r>
            <a:r>
              <a:rPr lang="en-GB" sz="2800" dirty="0" err="1">
                <a:latin typeface="Myriad Pro" panose="020B0503030403020204"/>
                <a:ea typeface="Times New Roman" panose="02020603050405020304" pitchFamily="18" charset="0"/>
              </a:rPr>
              <a:t>behavour</a:t>
            </a:r>
            <a:r>
              <a:rPr lang="en-GB" sz="2800" dirty="0">
                <a:latin typeface="Myriad Pro" panose="020B0503030403020204"/>
                <a:ea typeface="Times New Roman" panose="02020603050405020304" pitchFamily="18" charset="0"/>
              </a:rPr>
              <a:t>. </a:t>
            </a:r>
            <a:endParaRPr lang="en-US" sz="2800" dirty="0">
              <a:latin typeface="Myriad Pro" panose="020B0503030403020204"/>
              <a:ea typeface="Times New Roman" panose="02020603050405020304" pitchFamily="18" charset="0"/>
            </a:endParaRPr>
          </a:p>
        </p:txBody>
      </p:sp>
      <p:pic>
        <p:nvPicPr>
          <p:cNvPr id="4098" name="Picture 2" descr="The Ugly Truth About Unethical Business Practices [Updated]">
            <a:extLst>
              <a:ext uri="{FF2B5EF4-FFF2-40B4-BE49-F238E27FC236}">
                <a16:creationId xmlns:a16="http://schemas.microsoft.com/office/drawing/2014/main" id="{48300161-53D3-4A14-8392-C90260FF8C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7011" y="1180754"/>
            <a:ext cx="4934989"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8357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0429D81-6355-45EB-B4CC-F2752620EBEA}"/>
              </a:ext>
            </a:extLst>
          </p:cNvPr>
          <p:cNvSpPr/>
          <p:nvPr/>
        </p:nvSpPr>
        <p:spPr>
          <a:xfrm>
            <a:off x="446115" y="232861"/>
            <a:ext cx="11399521" cy="6555641"/>
          </a:xfrm>
          <a:prstGeom prst="rect">
            <a:avLst/>
          </a:prstGeom>
        </p:spPr>
        <p:txBody>
          <a:bodyPr wrap="square">
            <a:spAutoFit/>
          </a:bodyPr>
          <a:lstStyle/>
          <a:p>
            <a:pPr algn="just"/>
            <a:r>
              <a:rPr lang="en-GB" sz="2800" b="1" dirty="0">
                <a:latin typeface="Myriad Pro" panose="020B0503030403020204"/>
              </a:rPr>
              <a:t>Social Media Addiction</a:t>
            </a:r>
          </a:p>
          <a:p>
            <a:pPr algn="just"/>
            <a:endParaRPr lang="en-US" sz="2800" dirty="0">
              <a:latin typeface="Myriad Pro" panose="020B0503030403020204"/>
            </a:endParaRPr>
          </a:p>
          <a:p>
            <a:pPr algn="just"/>
            <a:r>
              <a:rPr lang="en-US" sz="2800" dirty="0">
                <a:latin typeface="Myriad Pro" panose="020B0503030403020204"/>
              </a:rPr>
              <a:t>Social media addiction refers to the excessive and compulsive use of social media platforms, leading to negative impacts on one's physical and mental well-being. It often involves a constant need to check and engage with social media, neglecting real-life activities and relationships. </a:t>
            </a:r>
          </a:p>
          <a:p>
            <a:pPr algn="just"/>
            <a:endParaRPr lang="en-US" sz="2800" dirty="0">
              <a:latin typeface="Myriad Pro" panose="020B0503030403020204"/>
            </a:endParaRPr>
          </a:p>
          <a:p>
            <a:pPr algn="just"/>
            <a:endParaRPr lang="en-US" sz="2800" dirty="0">
              <a:latin typeface="Myriad Pro" panose="020B0503030403020204"/>
            </a:endParaRPr>
          </a:p>
          <a:p>
            <a:pPr algn="just"/>
            <a:endParaRPr lang="en-US" sz="2800" dirty="0">
              <a:latin typeface="Myriad Pro" panose="020B0503030403020204"/>
            </a:endParaRPr>
          </a:p>
          <a:p>
            <a:pPr algn="just"/>
            <a:endParaRPr lang="en-US" sz="2800" dirty="0">
              <a:latin typeface="Myriad Pro" panose="020B0503030403020204"/>
            </a:endParaRPr>
          </a:p>
          <a:p>
            <a:pPr algn="just"/>
            <a:endParaRPr lang="en-US" sz="2800" dirty="0">
              <a:latin typeface="Myriad Pro" panose="020B0503030403020204"/>
            </a:endParaRPr>
          </a:p>
          <a:p>
            <a:pPr algn="just"/>
            <a:r>
              <a:rPr lang="en-US" sz="2800" dirty="0">
                <a:latin typeface="Myriad Pro" panose="020B0503030403020204"/>
              </a:rPr>
              <a:t>This addiction can contribute to issues such as decreased productivity, sleep disturbances, anxiety, depression, and a distorted sense of self-worth influenced by online interactions. </a:t>
            </a:r>
          </a:p>
        </p:txBody>
      </p:sp>
      <p:pic>
        <p:nvPicPr>
          <p:cNvPr id="6148" name="Picture 4" descr="Social Media Addiction: What It Is and What to Do About It">
            <a:extLst>
              <a:ext uri="{FF2B5EF4-FFF2-40B4-BE49-F238E27FC236}">
                <a16:creationId xmlns:a16="http://schemas.microsoft.com/office/drawing/2014/main" id="{7C8AAB6C-7554-4B5F-879D-8AABDE6D62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5833" y="2884516"/>
            <a:ext cx="6301047" cy="2618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7335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491AA80-3DA0-4653-AF08-C41EBDB93D3F}"/>
              </a:ext>
            </a:extLst>
          </p:cNvPr>
          <p:cNvSpPr/>
          <p:nvPr/>
        </p:nvSpPr>
        <p:spPr>
          <a:xfrm>
            <a:off x="448888" y="1228397"/>
            <a:ext cx="6051666" cy="3539430"/>
          </a:xfrm>
          <a:prstGeom prst="rect">
            <a:avLst/>
          </a:prstGeom>
        </p:spPr>
        <p:txBody>
          <a:bodyPr wrap="square">
            <a:spAutoFit/>
          </a:bodyPr>
          <a:lstStyle/>
          <a:p>
            <a:pPr algn="just"/>
            <a:r>
              <a:rPr lang="en-US" sz="2800" b="1" dirty="0">
                <a:latin typeface="Myriad Pro" panose="020B0503030403020204"/>
              </a:rPr>
              <a:t>Ethical guidelines for users </a:t>
            </a:r>
          </a:p>
          <a:p>
            <a:pPr algn="just"/>
            <a:endParaRPr lang="en-US" sz="2800" dirty="0">
              <a:latin typeface="Myriad Pro" panose="020B0503030403020204"/>
            </a:endParaRPr>
          </a:p>
          <a:p>
            <a:pPr algn="just"/>
            <a:r>
              <a:rPr lang="en-US" sz="2800" b="1" dirty="0">
                <a:latin typeface="Myriad Pro" panose="020B0503030403020204"/>
              </a:rPr>
              <a:t>Respect Other’s Privacy</a:t>
            </a:r>
          </a:p>
          <a:p>
            <a:pPr marL="285750" indent="-285750" algn="just">
              <a:buFont typeface="Wingdings" panose="05000000000000000000" pitchFamily="2" charset="2"/>
              <a:buChar char="Ø"/>
            </a:pPr>
            <a:r>
              <a:rPr lang="en-US" sz="2800" dirty="0">
                <a:latin typeface="Myriad Pro" panose="020B0503030403020204"/>
              </a:rPr>
              <a:t>Avoid sharing personal information about others without their consent.</a:t>
            </a:r>
          </a:p>
          <a:p>
            <a:pPr marL="285750" indent="-285750" algn="just">
              <a:buFont typeface="Wingdings" panose="05000000000000000000" pitchFamily="2" charset="2"/>
              <a:buChar char="Ø"/>
            </a:pPr>
            <a:r>
              <a:rPr lang="en-US" sz="2800" dirty="0">
                <a:latin typeface="Myriad Pro" panose="020B0503030403020204"/>
              </a:rPr>
              <a:t>Respect the privacy settings and preferences of individuals on your friends' list or in your network.</a:t>
            </a:r>
          </a:p>
        </p:txBody>
      </p:sp>
      <p:pic>
        <p:nvPicPr>
          <p:cNvPr id="3074" name="Picture 2" descr="Respect privacy Stock Vector Images - Alamy">
            <a:extLst>
              <a:ext uri="{FF2B5EF4-FFF2-40B4-BE49-F238E27FC236}">
                <a16:creationId xmlns:a16="http://schemas.microsoft.com/office/drawing/2014/main" id="{C376940E-C415-4E7A-812E-F5E6F44200F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9757"/>
          <a:stretch/>
        </p:blipFill>
        <p:spPr bwMode="auto">
          <a:xfrm>
            <a:off x="6567487" y="677486"/>
            <a:ext cx="5624513" cy="5503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3011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F1F3982-C55E-4E57-BB66-7A1715CDF180}"/>
              </a:ext>
            </a:extLst>
          </p:cNvPr>
          <p:cNvSpPr/>
          <p:nvPr/>
        </p:nvSpPr>
        <p:spPr>
          <a:xfrm>
            <a:off x="149629" y="1012954"/>
            <a:ext cx="7099069" cy="5262979"/>
          </a:xfrm>
          <a:prstGeom prst="rect">
            <a:avLst/>
          </a:prstGeom>
        </p:spPr>
        <p:txBody>
          <a:bodyPr wrap="square">
            <a:spAutoFit/>
          </a:bodyPr>
          <a:lstStyle/>
          <a:p>
            <a:pPr algn="just"/>
            <a:r>
              <a:rPr lang="en-US" sz="2800" b="1" dirty="0">
                <a:latin typeface="Myriad Pro" panose="020B0503030403020204"/>
              </a:rPr>
              <a:t>Promote Positive Interactions</a:t>
            </a:r>
          </a:p>
          <a:p>
            <a:pPr marL="285750" indent="-285750" algn="just">
              <a:buFont typeface="Wingdings" panose="05000000000000000000" pitchFamily="2" charset="2"/>
              <a:buChar char="Ø"/>
            </a:pPr>
            <a:r>
              <a:rPr lang="en-US" sz="2800" dirty="0">
                <a:latin typeface="Myriad Pro" panose="020B0503030403020204"/>
              </a:rPr>
              <a:t>Avoid engaging in online bullying, harassment, or any form of cyberbullying.</a:t>
            </a:r>
          </a:p>
          <a:p>
            <a:pPr marL="285750" indent="-285750" algn="just">
              <a:buFont typeface="Wingdings" panose="05000000000000000000" pitchFamily="2" charset="2"/>
              <a:buChar char="Ø"/>
            </a:pPr>
            <a:r>
              <a:rPr lang="en-US" sz="2800" dirty="0">
                <a:latin typeface="Myriad Pro" panose="020B0503030403020204"/>
              </a:rPr>
              <a:t>Foster a positive online environment by encouraging support and understanding.</a:t>
            </a:r>
          </a:p>
          <a:p>
            <a:pPr algn="just"/>
            <a:endParaRPr lang="en-US" sz="2800" dirty="0">
              <a:latin typeface="Myriad Pro" panose="020B0503030403020204"/>
            </a:endParaRPr>
          </a:p>
          <a:p>
            <a:pPr algn="just"/>
            <a:r>
              <a:rPr lang="en-US" sz="2800" b="1" dirty="0">
                <a:latin typeface="Myriad Pro" panose="020B0503030403020204"/>
              </a:rPr>
              <a:t>Think Before You Post</a:t>
            </a:r>
          </a:p>
          <a:p>
            <a:pPr marL="285750" indent="-285750" algn="just">
              <a:buFont typeface="Wingdings" panose="05000000000000000000" pitchFamily="2" charset="2"/>
              <a:buChar char="Ø"/>
            </a:pPr>
            <a:r>
              <a:rPr lang="en-US" sz="2800" dirty="0">
                <a:latin typeface="Myriad Pro" panose="020B0503030403020204"/>
              </a:rPr>
              <a:t>Consider the potential impact of your posts on yourself and others.</a:t>
            </a:r>
          </a:p>
          <a:p>
            <a:pPr marL="285750" indent="-285750" algn="just">
              <a:buFont typeface="Wingdings" panose="05000000000000000000" pitchFamily="2" charset="2"/>
              <a:buChar char="Ø"/>
            </a:pPr>
            <a:r>
              <a:rPr lang="en-US" sz="2800" dirty="0">
                <a:latin typeface="Myriad Pro" panose="020B0503030403020204"/>
              </a:rPr>
              <a:t>Be aware that content shared on social media can have long-lasting consequences.</a:t>
            </a:r>
          </a:p>
        </p:txBody>
      </p:sp>
      <p:pic>
        <p:nvPicPr>
          <p:cNvPr id="2052" name="Picture 4" descr="Best Posting Times for every Social Media Platform">
            <a:extLst>
              <a:ext uri="{FF2B5EF4-FFF2-40B4-BE49-F238E27FC236}">
                <a16:creationId xmlns:a16="http://schemas.microsoft.com/office/drawing/2014/main" id="{9B456278-E566-486D-BADD-47215A4607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3513" y="1529543"/>
            <a:ext cx="4718858" cy="4056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490463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208</TotalTime>
  <Words>751</Words>
  <Application>Microsoft Office PowerPoint</Application>
  <PresentationFormat>Widescreen</PresentationFormat>
  <Paragraphs>60</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Myriad Pro</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ETHICS ON SOCIAL MEDIA</dc:title>
  <dc:creator>Shaina Rajbhandari</dc:creator>
  <cp:lastModifiedBy>Pappu Prasad Yadav</cp:lastModifiedBy>
  <cp:revision>24</cp:revision>
  <dcterms:created xsi:type="dcterms:W3CDTF">2023-12-06T10:21:19Z</dcterms:created>
  <dcterms:modified xsi:type="dcterms:W3CDTF">2024-02-07T13:33:11Z</dcterms:modified>
</cp:coreProperties>
</file>