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C9CFD-63AB-4D1F-A4C9-B3764E4A5EDB}"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5A4F-04D5-4EDE-B13D-B18AD0477371}" type="slidenum">
              <a:rPr lang="en-US" smtClean="0"/>
              <a:t>‹#›</a:t>
            </a:fld>
            <a:endParaRPr lang="en-US"/>
          </a:p>
        </p:txBody>
      </p:sp>
    </p:spTree>
    <p:extLst>
      <p:ext uri="{BB962C8B-B14F-4D97-AF65-F5344CB8AC3E}">
        <p14:creationId xmlns:p14="http://schemas.microsoft.com/office/powerpoint/2010/main" val="205532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6E5A4F-04D5-4EDE-B13D-B18AD0477371}" type="slidenum">
              <a:rPr lang="en-US" smtClean="0"/>
              <a:t>6</a:t>
            </a:fld>
            <a:endParaRPr lang="en-US"/>
          </a:p>
        </p:txBody>
      </p:sp>
    </p:spTree>
    <p:extLst>
      <p:ext uri="{BB962C8B-B14F-4D97-AF65-F5344CB8AC3E}">
        <p14:creationId xmlns:p14="http://schemas.microsoft.com/office/powerpoint/2010/main" val="261410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406191E-4007-45F6-8AF2-206ADEE708BB}" type="datetimeFigureOut">
              <a:rPr lang="en-US" smtClean="0"/>
              <a:t>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401879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06191E-4007-45F6-8AF2-206ADEE708BB}"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97382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06191E-4007-45F6-8AF2-206ADEE708BB}" type="datetimeFigureOut">
              <a:rPr lang="en-US" smtClean="0"/>
              <a:t>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422916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06191E-4007-45F6-8AF2-206ADEE708BB}" type="datetimeFigureOut">
              <a:rPr lang="en-US" smtClean="0"/>
              <a:t>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1F7D2A5-F0A0-4103-9D8B-835C98B0CAD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117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406191E-4007-45F6-8AF2-206ADEE708BB}" type="datetimeFigureOut">
              <a:rPr lang="en-US" smtClean="0"/>
              <a:t>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332544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406191E-4007-45F6-8AF2-206ADEE708BB}"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349133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406191E-4007-45F6-8AF2-206ADEE708BB}"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15416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06191E-4007-45F6-8AF2-206ADEE708B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1444488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406191E-4007-45F6-8AF2-206ADEE708BB}" type="datetimeFigureOut">
              <a:rPr lang="en-US" smtClean="0"/>
              <a:t>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322252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06191E-4007-45F6-8AF2-206ADEE708B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113089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406191E-4007-45F6-8AF2-206ADEE708BB}" type="datetimeFigureOut">
              <a:rPr lang="en-US" smtClean="0"/>
              <a:t>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15508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06191E-4007-45F6-8AF2-206ADEE708BB}"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408222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6191E-4007-45F6-8AF2-206ADEE708BB}"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135255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06191E-4007-45F6-8AF2-206ADEE708BB}"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84187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6191E-4007-45F6-8AF2-206ADEE708BB}"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218257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06191E-4007-45F6-8AF2-206ADEE708BB}"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111699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06191E-4007-45F6-8AF2-206ADEE708BB}"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7D2A5-F0A0-4103-9D8B-835C98B0CADC}" type="slidenum">
              <a:rPr lang="en-US" smtClean="0"/>
              <a:t>‹#›</a:t>
            </a:fld>
            <a:endParaRPr lang="en-US"/>
          </a:p>
        </p:txBody>
      </p:sp>
    </p:spTree>
    <p:extLst>
      <p:ext uri="{BB962C8B-B14F-4D97-AF65-F5344CB8AC3E}">
        <p14:creationId xmlns:p14="http://schemas.microsoft.com/office/powerpoint/2010/main" val="313351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06191E-4007-45F6-8AF2-206ADEE708BB}" type="datetimeFigureOut">
              <a:rPr lang="en-US" smtClean="0"/>
              <a:t>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7D2A5-F0A0-4103-9D8B-835C98B0CADC}" type="slidenum">
              <a:rPr lang="en-US" smtClean="0"/>
              <a:t>‹#›</a:t>
            </a:fld>
            <a:endParaRPr lang="en-US"/>
          </a:p>
        </p:txBody>
      </p:sp>
    </p:spTree>
    <p:extLst>
      <p:ext uri="{BB962C8B-B14F-4D97-AF65-F5344CB8AC3E}">
        <p14:creationId xmlns:p14="http://schemas.microsoft.com/office/powerpoint/2010/main" val="25339319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fif"/><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thics And Climate Change">
            <a:extLst>
              <a:ext uri="{FF2B5EF4-FFF2-40B4-BE49-F238E27FC236}">
                <a16:creationId xmlns:a16="http://schemas.microsoft.com/office/drawing/2014/main" id="{3B69BA01-1018-44D9-8D2E-DB6595A80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289"/>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D3C76D-B970-4A40-A7AB-5E1E33A9C761}"/>
              </a:ext>
            </a:extLst>
          </p:cNvPr>
          <p:cNvSpPr/>
          <p:nvPr/>
        </p:nvSpPr>
        <p:spPr>
          <a:xfrm>
            <a:off x="6283569" y="4549676"/>
            <a:ext cx="5908431" cy="646331"/>
          </a:xfrm>
          <a:prstGeom prst="rect">
            <a:avLst/>
          </a:prstGeom>
        </p:spPr>
        <p:txBody>
          <a:bodyPr wrap="square">
            <a:spAutoFit/>
          </a:bodyPr>
          <a:lstStyle/>
          <a:p>
            <a:pPr algn="just"/>
            <a:endParaRPr lang="en-US" sz="3600" b="1" dirty="0"/>
          </a:p>
        </p:txBody>
      </p:sp>
    </p:spTree>
    <p:extLst>
      <p:ext uri="{BB962C8B-B14F-4D97-AF65-F5344CB8AC3E}">
        <p14:creationId xmlns:p14="http://schemas.microsoft.com/office/powerpoint/2010/main" val="3205311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80">
                                          <p:stCondLst>
                                            <p:cond delay="0"/>
                                          </p:stCondLst>
                                        </p:cTn>
                                        <p:tgtEl>
                                          <p:spTgt spid="1028"/>
                                        </p:tgtEl>
                                      </p:cBhvr>
                                    </p:animEffect>
                                    <p:anim calcmode="lin" valueType="num">
                                      <p:cBhvr>
                                        <p:cTn id="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8"/>
                                        </p:tgtEl>
                                      </p:cBhvr>
                                      <p:to x="100000" y="60000"/>
                                    </p:animScale>
                                    <p:animScale>
                                      <p:cBhvr>
                                        <p:cTn id="14" dur="166" decel="50000">
                                          <p:stCondLst>
                                            <p:cond delay="676"/>
                                          </p:stCondLst>
                                        </p:cTn>
                                        <p:tgtEl>
                                          <p:spTgt spid="1028"/>
                                        </p:tgtEl>
                                      </p:cBhvr>
                                      <p:to x="100000" y="100000"/>
                                    </p:animScale>
                                    <p:animScale>
                                      <p:cBhvr>
                                        <p:cTn id="15" dur="26">
                                          <p:stCondLst>
                                            <p:cond delay="1312"/>
                                          </p:stCondLst>
                                        </p:cTn>
                                        <p:tgtEl>
                                          <p:spTgt spid="1028"/>
                                        </p:tgtEl>
                                      </p:cBhvr>
                                      <p:to x="100000" y="80000"/>
                                    </p:animScale>
                                    <p:animScale>
                                      <p:cBhvr>
                                        <p:cTn id="16" dur="166" decel="50000">
                                          <p:stCondLst>
                                            <p:cond delay="1338"/>
                                          </p:stCondLst>
                                        </p:cTn>
                                        <p:tgtEl>
                                          <p:spTgt spid="1028"/>
                                        </p:tgtEl>
                                      </p:cBhvr>
                                      <p:to x="100000" y="100000"/>
                                    </p:animScale>
                                    <p:animScale>
                                      <p:cBhvr>
                                        <p:cTn id="17" dur="26">
                                          <p:stCondLst>
                                            <p:cond delay="1642"/>
                                          </p:stCondLst>
                                        </p:cTn>
                                        <p:tgtEl>
                                          <p:spTgt spid="1028"/>
                                        </p:tgtEl>
                                      </p:cBhvr>
                                      <p:to x="100000" y="90000"/>
                                    </p:animScale>
                                    <p:animScale>
                                      <p:cBhvr>
                                        <p:cTn id="18" dur="166" decel="50000">
                                          <p:stCondLst>
                                            <p:cond delay="1668"/>
                                          </p:stCondLst>
                                        </p:cTn>
                                        <p:tgtEl>
                                          <p:spTgt spid="1028"/>
                                        </p:tgtEl>
                                      </p:cBhvr>
                                      <p:to x="100000" y="100000"/>
                                    </p:animScale>
                                    <p:animScale>
                                      <p:cBhvr>
                                        <p:cTn id="19" dur="26">
                                          <p:stCondLst>
                                            <p:cond delay="1808"/>
                                          </p:stCondLst>
                                        </p:cTn>
                                        <p:tgtEl>
                                          <p:spTgt spid="1028"/>
                                        </p:tgtEl>
                                      </p:cBhvr>
                                      <p:to x="100000" y="95000"/>
                                    </p:animScale>
                                    <p:animScale>
                                      <p:cBhvr>
                                        <p:cTn id="20" dur="166" decel="50000">
                                          <p:stCondLst>
                                            <p:cond delay="1834"/>
                                          </p:stCondLst>
                                        </p:cTn>
                                        <p:tgtEl>
                                          <p:spTgt spid="10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nodePh="1">
                                  <p:stCondLst>
                                    <p:cond delay="0"/>
                                  </p:stCondLst>
                                  <p:endCondLst>
                                    <p:cond evt="begin" delay="0">
                                      <p:tn val="23"/>
                                    </p:cond>
                                  </p:end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Cartoon Environmental Template Of Climate Change And Global Warming  Template Download on Pngtree">
            <a:extLst>
              <a:ext uri="{FF2B5EF4-FFF2-40B4-BE49-F238E27FC236}">
                <a16:creationId xmlns:a16="http://schemas.microsoft.com/office/drawing/2014/main" id="{A5552AB6-C2BF-4FFB-9913-88DFCCB65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446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7F5C1-E02E-4A2B-8F81-9DF09D3E457F}"/>
              </a:ext>
            </a:extLst>
          </p:cNvPr>
          <p:cNvSpPr/>
          <p:nvPr/>
        </p:nvSpPr>
        <p:spPr>
          <a:xfrm>
            <a:off x="747345" y="664942"/>
            <a:ext cx="11104685" cy="5758628"/>
          </a:xfrm>
          <a:prstGeom prst="rect">
            <a:avLst/>
          </a:prstGeom>
        </p:spPr>
        <p:txBody>
          <a:bodyPr wrap="square">
            <a:spAutoFit/>
          </a:bodyPr>
          <a:lstStyle/>
          <a:p>
            <a:pPr algn="just">
              <a:lnSpc>
                <a:spcPct val="107000"/>
              </a:lnSpc>
              <a:spcAft>
                <a:spcPts val="800"/>
              </a:spcAft>
            </a:pPr>
            <a:r>
              <a:rPr lang="en-US" sz="3200" b="1" dirty="0">
                <a:latin typeface="Myriad Pro"/>
                <a:ea typeface="Calibri" panose="020F0502020204030204" pitchFamily="34" charset="0"/>
                <a:cs typeface="Times New Roman" panose="02020603050405020304" pitchFamily="18" charset="0"/>
              </a:rPr>
              <a:t>Conclusion</a:t>
            </a:r>
          </a:p>
          <a:p>
            <a:pPr algn="just">
              <a:lnSpc>
                <a:spcPct val="107000"/>
              </a:lnSpc>
              <a:spcAft>
                <a:spcPts val="800"/>
              </a:spcAft>
            </a:pPr>
            <a:endParaRPr lang="en-US" sz="1400" dirty="0">
              <a:latin typeface="Myriad Pro"/>
              <a:ea typeface="Calibri" panose="020F0502020204030204" pitchFamily="34" charset="0"/>
              <a:cs typeface="Times New Roman" panose="02020603050405020304" pitchFamily="18" charset="0"/>
            </a:endParaRPr>
          </a:p>
          <a:p>
            <a:pPr algn="just">
              <a:lnSpc>
                <a:spcPct val="107000"/>
              </a:lnSpc>
              <a:spcAft>
                <a:spcPts val="800"/>
              </a:spcAft>
            </a:pPr>
            <a:r>
              <a:rPr lang="en-US" sz="3200" dirty="0">
                <a:latin typeface="Myriad Pro"/>
                <a:ea typeface="Calibri" panose="020F0502020204030204" pitchFamily="34" charset="0"/>
                <a:cs typeface="Times New Roman" panose="02020603050405020304" pitchFamily="18" charset="0"/>
              </a:rPr>
              <a:t>In conclusion, ethics play a pivotal role in creating a more just and sustainable world for all. A collective commitment to ethical decision-making, driven by a sense of responsibility and shared values, is essential to address the ethical imperatives of climate change. By integrating ethics into our individual choices, community practices, and global policies, we can contribute to building a resilient and sustainable future that ensures the well-being of the planet and its inhabitants.</a:t>
            </a:r>
            <a:endParaRPr lang="en-US" sz="3200" dirty="0">
              <a:effectLst/>
              <a:latin typeface="Myriad Pr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23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9CE957-C66E-4F88-BF2D-669DD5456B6B}"/>
              </a:ext>
            </a:extLst>
          </p:cNvPr>
          <p:cNvSpPr/>
          <p:nvPr/>
        </p:nvSpPr>
        <p:spPr>
          <a:xfrm>
            <a:off x="908538" y="593673"/>
            <a:ext cx="10374923" cy="2688236"/>
          </a:xfrm>
          <a:prstGeom prst="rect">
            <a:avLst/>
          </a:prstGeom>
        </p:spPr>
        <p:txBody>
          <a:bodyPr wrap="square">
            <a:spAutoFit/>
          </a:bodyPr>
          <a:lstStyle/>
          <a:p>
            <a:pPr algn="just">
              <a:lnSpc>
                <a:spcPct val="107000"/>
              </a:lnSpc>
              <a:spcAft>
                <a:spcPts val="800"/>
              </a:spcAft>
            </a:pPr>
            <a:r>
              <a:rPr lang="en-US" sz="3200" dirty="0">
                <a:latin typeface="Myriad Pro"/>
                <a:ea typeface="Calibri" panose="020F0502020204030204" pitchFamily="34" charset="0"/>
                <a:cs typeface="Times New Roman" panose="02020603050405020304" pitchFamily="18" charset="0"/>
              </a:rPr>
              <a:t>Climate change refers to long-term alterations in temperature, precipitation, and other atmospheric conditions on Earth, primarily driven by human activities such as the burning of fossil fuels, deforestation, and industrial processes. </a:t>
            </a:r>
          </a:p>
        </p:txBody>
      </p:sp>
      <p:pic>
        <p:nvPicPr>
          <p:cNvPr id="6146" name="Picture 2" descr="Climate change impacts | National Oceanic and Atmospheric Administration">
            <a:extLst>
              <a:ext uri="{FF2B5EF4-FFF2-40B4-BE49-F238E27FC236}">
                <a16:creationId xmlns:a16="http://schemas.microsoft.com/office/drawing/2014/main" id="{CBF6D299-2E16-4D8F-B43D-65E12A19A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04" y="3464169"/>
            <a:ext cx="1044214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7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F2747-ECA5-4E54-8F4D-ADE638EF57EB}"/>
              </a:ext>
            </a:extLst>
          </p:cNvPr>
          <p:cNvSpPr/>
          <p:nvPr/>
        </p:nvSpPr>
        <p:spPr>
          <a:xfrm>
            <a:off x="188238" y="323254"/>
            <a:ext cx="5175069" cy="580480"/>
          </a:xfrm>
          <a:prstGeom prst="rect">
            <a:avLst/>
          </a:prstGeom>
        </p:spPr>
        <p:txBody>
          <a:bodyPr wrap="square">
            <a:spAutoFit/>
          </a:bodyPr>
          <a:lstStyle/>
          <a:p>
            <a:pPr algn="ctr">
              <a:lnSpc>
                <a:spcPct val="107000"/>
              </a:lnSpc>
              <a:spcAft>
                <a:spcPts val="800"/>
              </a:spcAft>
            </a:pPr>
            <a:r>
              <a:rPr lang="en-US" sz="3200" b="1" dirty="0">
                <a:latin typeface="Myriad Pro"/>
              </a:rPr>
              <a:t>1.Environmental Impact </a:t>
            </a:r>
          </a:p>
        </p:txBody>
      </p:sp>
      <p:pic>
        <p:nvPicPr>
          <p:cNvPr id="1026" name="Picture 2" descr="Most Communicable Diseases in India">
            <a:extLst>
              <a:ext uri="{FF2B5EF4-FFF2-40B4-BE49-F238E27FC236}">
                <a16:creationId xmlns:a16="http://schemas.microsoft.com/office/drawing/2014/main" id="{5052448C-4C21-46B8-A1C0-0C76A3E2E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822" y="4369777"/>
            <a:ext cx="4563208" cy="24002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22F2AA-9AB3-475F-8E7E-D8519FEFE278}"/>
              </a:ext>
            </a:extLst>
          </p:cNvPr>
          <p:cNvSpPr txBox="1"/>
          <p:nvPr/>
        </p:nvSpPr>
        <p:spPr>
          <a:xfrm>
            <a:off x="7401658" y="3785002"/>
            <a:ext cx="4088422" cy="584775"/>
          </a:xfrm>
          <a:prstGeom prst="rect">
            <a:avLst/>
          </a:prstGeom>
          <a:noFill/>
        </p:spPr>
        <p:txBody>
          <a:bodyPr wrap="square" rtlCol="0">
            <a:spAutoFit/>
          </a:bodyPr>
          <a:lstStyle/>
          <a:p>
            <a:pPr algn="ctr"/>
            <a:r>
              <a:rPr lang="en-US" sz="3200" b="1" dirty="0">
                <a:latin typeface="Myriad Pro"/>
                <a:ea typeface="Calibri" panose="020F0502020204030204" pitchFamily="34" charset="0"/>
                <a:cs typeface="Times New Roman" panose="02020603050405020304" pitchFamily="18" charset="0"/>
              </a:rPr>
              <a:t>4. Health Impact</a:t>
            </a:r>
          </a:p>
        </p:txBody>
      </p:sp>
      <p:sp>
        <p:nvSpPr>
          <p:cNvPr id="5" name="Rectangle 4">
            <a:extLst>
              <a:ext uri="{FF2B5EF4-FFF2-40B4-BE49-F238E27FC236}">
                <a16:creationId xmlns:a16="http://schemas.microsoft.com/office/drawing/2014/main" id="{E434A003-204E-4453-85B1-C45D0659B49E}"/>
              </a:ext>
            </a:extLst>
          </p:cNvPr>
          <p:cNvSpPr/>
          <p:nvPr/>
        </p:nvSpPr>
        <p:spPr>
          <a:xfrm>
            <a:off x="532492" y="3771899"/>
            <a:ext cx="3952492" cy="580480"/>
          </a:xfrm>
          <a:prstGeom prst="rect">
            <a:avLst/>
          </a:prstGeom>
        </p:spPr>
        <p:txBody>
          <a:bodyPr wrap="none">
            <a:spAutoFit/>
          </a:bodyPr>
          <a:lstStyle/>
          <a:p>
            <a:pPr algn="ctr">
              <a:lnSpc>
                <a:spcPct val="107000"/>
              </a:lnSpc>
              <a:spcAft>
                <a:spcPts val="800"/>
              </a:spcAft>
            </a:pPr>
            <a:r>
              <a:rPr lang="en-US" sz="3200" b="1" dirty="0">
                <a:latin typeface="Myriad Pro"/>
                <a:ea typeface="Calibri" panose="020F0502020204030204" pitchFamily="34" charset="0"/>
                <a:cs typeface="Times New Roman" panose="02020603050405020304" pitchFamily="18" charset="0"/>
              </a:rPr>
              <a:t>3. Economic Impact</a:t>
            </a:r>
          </a:p>
        </p:txBody>
      </p:sp>
      <p:sp>
        <p:nvSpPr>
          <p:cNvPr id="6" name="Rectangle 5">
            <a:extLst>
              <a:ext uri="{FF2B5EF4-FFF2-40B4-BE49-F238E27FC236}">
                <a16:creationId xmlns:a16="http://schemas.microsoft.com/office/drawing/2014/main" id="{AFEF23CF-FC0B-4992-B98C-2E618CF822FA}"/>
              </a:ext>
            </a:extLst>
          </p:cNvPr>
          <p:cNvSpPr/>
          <p:nvPr/>
        </p:nvSpPr>
        <p:spPr>
          <a:xfrm>
            <a:off x="7434056" y="278058"/>
            <a:ext cx="3758552" cy="580480"/>
          </a:xfrm>
          <a:prstGeom prst="rect">
            <a:avLst/>
          </a:prstGeom>
        </p:spPr>
        <p:txBody>
          <a:bodyPr wrap="square">
            <a:spAutoFit/>
          </a:bodyPr>
          <a:lstStyle/>
          <a:p>
            <a:pPr algn="ctr">
              <a:lnSpc>
                <a:spcPct val="107000"/>
              </a:lnSpc>
              <a:spcAft>
                <a:spcPts val="800"/>
              </a:spcAft>
            </a:pPr>
            <a:r>
              <a:rPr lang="en-US" sz="3200" b="1" dirty="0">
                <a:latin typeface="Myriad Pro"/>
                <a:ea typeface="Calibri" panose="020F0502020204030204" pitchFamily="34" charset="0"/>
                <a:cs typeface="Times New Roman" panose="02020603050405020304" pitchFamily="18" charset="0"/>
              </a:rPr>
              <a:t>2. Social Impact</a:t>
            </a:r>
          </a:p>
        </p:txBody>
      </p:sp>
      <p:pic>
        <p:nvPicPr>
          <p:cNvPr id="8" name="Picture 7">
            <a:extLst>
              <a:ext uri="{FF2B5EF4-FFF2-40B4-BE49-F238E27FC236}">
                <a16:creationId xmlns:a16="http://schemas.microsoft.com/office/drawing/2014/main" id="{F8054996-B67E-40DC-A08A-A1D3D103D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08" y="1038956"/>
            <a:ext cx="5029200" cy="2284536"/>
          </a:xfrm>
          <a:prstGeom prst="rect">
            <a:avLst/>
          </a:prstGeom>
        </p:spPr>
      </p:pic>
      <p:pic>
        <p:nvPicPr>
          <p:cNvPr id="10" name="Picture 9">
            <a:extLst>
              <a:ext uri="{FF2B5EF4-FFF2-40B4-BE49-F238E27FC236}">
                <a16:creationId xmlns:a16="http://schemas.microsoft.com/office/drawing/2014/main" id="{A8B995DE-1979-41CC-A5CF-F5B1290978FC}"/>
              </a:ext>
            </a:extLst>
          </p:cNvPr>
          <p:cNvPicPr>
            <a:picLocks noChangeAspect="1"/>
          </p:cNvPicPr>
          <p:nvPr/>
        </p:nvPicPr>
        <p:blipFill rotWithShape="1">
          <a:blip r:embed="rId4">
            <a:extLst>
              <a:ext uri="{28A0092B-C50C-407E-A947-70E740481C1C}">
                <a14:useLocalDpi xmlns:a14="http://schemas.microsoft.com/office/drawing/2010/main" val="0"/>
              </a:ext>
            </a:extLst>
          </a:blip>
          <a:srcRect b="11645"/>
          <a:stretch/>
        </p:blipFill>
        <p:spPr>
          <a:xfrm>
            <a:off x="7183682" y="889397"/>
            <a:ext cx="4524375" cy="2583653"/>
          </a:xfrm>
          <a:prstGeom prst="rect">
            <a:avLst/>
          </a:prstGeom>
        </p:spPr>
      </p:pic>
      <p:pic>
        <p:nvPicPr>
          <p:cNvPr id="12" name="Picture 11">
            <a:extLst>
              <a:ext uri="{FF2B5EF4-FFF2-40B4-BE49-F238E27FC236}">
                <a16:creationId xmlns:a16="http://schemas.microsoft.com/office/drawing/2014/main" id="{00723606-9A80-4B51-9759-233B4CD348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108" y="4484077"/>
            <a:ext cx="5257800" cy="2284536"/>
          </a:xfrm>
          <a:prstGeom prst="rect">
            <a:avLst/>
          </a:prstGeom>
        </p:spPr>
      </p:pic>
    </p:spTree>
    <p:extLst>
      <p:ext uri="{BB962C8B-B14F-4D97-AF65-F5344CB8AC3E}">
        <p14:creationId xmlns:p14="http://schemas.microsoft.com/office/powerpoint/2010/main" val="63536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1000" fill="hold"/>
                                        <p:tgtEl>
                                          <p:spTgt spid="12"/>
                                        </p:tgtEl>
                                        <p:attrNameLst>
                                          <p:attrName>ppt_w</p:attrName>
                                        </p:attrNameLst>
                                      </p:cBhvr>
                                      <p:tavLst>
                                        <p:tav tm="0">
                                          <p:val>
                                            <p:fltVal val="0"/>
                                          </p:val>
                                        </p:tav>
                                        <p:tav tm="100000">
                                          <p:val>
                                            <p:strVal val="#ppt_w"/>
                                          </p:val>
                                        </p:tav>
                                      </p:tavLst>
                                    </p:anim>
                                    <p:anim calcmode="lin" valueType="num">
                                      <p:cBhvr>
                                        <p:cTn id="39" dur="1000" fill="hold"/>
                                        <p:tgtEl>
                                          <p:spTgt spid="12"/>
                                        </p:tgtEl>
                                        <p:attrNameLst>
                                          <p:attrName>ppt_h</p:attrName>
                                        </p:attrNameLst>
                                      </p:cBhvr>
                                      <p:tavLst>
                                        <p:tav tm="0">
                                          <p:val>
                                            <p:fltVal val="0"/>
                                          </p:val>
                                        </p:tav>
                                        <p:tav tm="100000">
                                          <p:val>
                                            <p:strVal val="#ppt_h"/>
                                          </p:val>
                                        </p:tav>
                                      </p:tavLst>
                                    </p:anim>
                                    <p:anim calcmode="lin" valueType="num">
                                      <p:cBhvr>
                                        <p:cTn id="40" dur="1000" fill="hold"/>
                                        <p:tgtEl>
                                          <p:spTgt spid="12"/>
                                        </p:tgtEl>
                                        <p:attrNameLst>
                                          <p:attrName>style.rotation</p:attrName>
                                        </p:attrNameLst>
                                      </p:cBhvr>
                                      <p:tavLst>
                                        <p:tav tm="0">
                                          <p:val>
                                            <p:fltVal val="90"/>
                                          </p:val>
                                        </p:tav>
                                        <p:tav tm="100000">
                                          <p:val>
                                            <p:fltVal val="0"/>
                                          </p:val>
                                        </p:tav>
                                      </p:tavLst>
                                    </p:anim>
                                    <p:animEffect transition="in" filter="fade">
                                      <p:cBhvr>
                                        <p:cTn id="41" dur="1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circle(in)">
                                      <p:cBhvr>
                                        <p:cTn id="5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654701-74C1-4EE2-909E-F85DE08DCED4}"/>
              </a:ext>
            </a:extLst>
          </p:cNvPr>
          <p:cNvSpPr/>
          <p:nvPr/>
        </p:nvSpPr>
        <p:spPr>
          <a:xfrm>
            <a:off x="933142" y="817685"/>
            <a:ext cx="10628743" cy="5835893"/>
          </a:xfrm>
          <a:prstGeom prst="rect">
            <a:avLst/>
          </a:prstGeom>
        </p:spPr>
        <p:txBody>
          <a:bodyPr wrap="square">
            <a:spAutoFit/>
          </a:bodyPr>
          <a:lstStyle/>
          <a:p>
            <a:pPr algn="just">
              <a:lnSpc>
                <a:spcPct val="107000"/>
              </a:lnSpc>
              <a:spcAft>
                <a:spcPts val="800"/>
              </a:spcAft>
            </a:pPr>
            <a:r>
              <a:rPr lang="en-US" sz="3200" b="1" dirty="0">
                <a:latin typeface="Myriad Pro"/>
                <a:ea typeface="Calibri" panose="020F0502020204030204" pitchFamily="34" charset="0"/>
                <a:cs typeface="Times New Roman" panose="02020603050405020304" pitchFamily="18" charset="0"/>
              </a:rPr>
              <a:t>Ethical Imperative</a:t>
            </a:r>
          </a:p>
          <a:p>
            <a:pPr algn="just">
              <a:lnSpc>
                <a:spcPct val="107000"/>
              </a:lnSpc>
              <a:spcAft>
                <a:spcPts val="800"/>
              </a:spcAft>
            </a:pPr>
            <a:r>
              <a:rPr lang="en-US" sz="3200" dirty="0">
                <a:latin typeface="Myriad Pro"/>
                <a:ea typeface="Calibri" panose="020F0502020204030204" pitchFamily="34" charset="0"/>
                <a:cs typeface="Times New Roman" panose="02020603050405020304" pitchFamily="18" charset="0"/>
              </a:rPr>
              <a:t>The moral responsibility to address climate change extends to individuals, communities, and nations alike, grounded in the recognition of our interconnectedness and the shared obligation to safeguard the planet for current and future generations.</a:t>
            </a:r>
          </a:p>
          <a:p>
            <a:pPr algn="just">
              <a:lnSpc>
                <a:spcPct val="107000"/>
              </a:lnSpc>
              <a:spcAft>
                <a:spcPts val="800"/>
              </a:spcAft>
            </a:pPr>
            <a:endParaRPr lang="en-US" sz="3200" dirty="0">
              <a:effectLst/>
              <a:latin typeface="Myriad Pro"/>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Wingdings" panose="05000000000000000000" pitchFamily="2" charset="2"/>
              <a:buChar char="Ø"/>
            </a:pPr>
            <a:r>
              <a:rPr lang="en-US" sz="3200" dirty="0">
                <a:latin typeface="Myriad Pro"/>
              </a:rPr>
              <a:t>Individual Responsibility</a:t>
            </a:r>
          </a:p>
          <a:p>
            <a:pPr marL="457200" indent="-457200" algn="just">
              <a:lnSpc>
                <a:spcPct val="107000"/>
              </a:lnSpc>
              <a:spcAft>
                <a:spcPts val="800"/>
              </a:spcAft>
              <a:buFont typeface="Wingdings" panose="05000000000000000000" pitchFamily="2" charset="2"/>
              <a:buChar char="Ø"/>
            </a:pPr>
            <a:r>
              <a:rPr lang="en-US" sz="3200" dirty="0">
                <a:latin typeface="Myriad Pro"/>
              </a:rPr>
              <a:t>Community Responsibility</a:t>
            </a:r>
          </a:p>
          <a:p>
            <a:pPr marL="457200" indent="-457200" algn="just">
              <a:lnSpc>
                <a:spcPct val="107000"/>
              </a:lnSpc>
              <a:spcAft>
                <a:spcPts val="800"/>
              </a:spcAft>
              <a:buFont typeface="Wingdings" panose="05000000000000000000" pitchFamily="2" charset="2"/>
              <a:buChar char="Ø"/>
            </a:pPr>
            <a:r>
              <a:rPr lang="en-US" sz="3200" dirty="0">
                <a:latin typeface="Myriad Pro"/>
              </a:rPr>
              <a:t>National Responsibility</a:t>
            </a:r>
          </a:p>
        </p:txBody>
      </p:sp>
      <p:pic>
        <p:nvPicPr>
          <p:cNvPr id="2050" name="Picture 2" descr="Corporate social responsibility: a critical role for global mobility  professionals | Magazine | Relocate magazine">
            <a:extLst>
              <a:ext uri="{FF2B5EF4-FFF2-40B4-BE49-F238E27FC236}">
                <a16:creationId xmlns:a16="http://schemas.microsoft.com/office/drawing/2014/main" id="{9F39A9AC-B25C-4348-B195-117C5573F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793" y="4167553"/>
            <a:ext cx="4460725" cy="238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25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19"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0" dur="1000"/>
                                        <p:tgtEl>
                                          <p:spTgt spid="2">
                                            <p:txEl>
                                              <p:pRg st="3" end="3"/>
                                            </p:txEl>
                                          </p:spTgt>
                                        </p:tgtEl>
                                      </p:cBhvr>
                                    </p:animEffect>
                                  </p:childTnLst>
                                </p:cTn>
                              </p:par>
                              <p:par>
                                <p:cTn id="21" presetID="3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p:cTn id="23"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2">
                                            <p:txEl>
                                              <p:pRg st="4" end="4"/>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p:cTn id="29"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0"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1"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32" dur="1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wipe(down)">
                                      <p:cBhvr>
                                        <p:cTn id="37" dur="580">
                                          <p:stCondLst>
                                            <p:cond delay="0"/>
                                          </p:stCondLst>
                                        </p:cTn>
                                        <p:tgtEl>
                                          <p:spTgt spid="2050"/>
                                        </p:tgtEl>
                                      </p:cBhvr>
                                    </p:animEffect>
                                    <p:anim calcmode="lin" valueType="num">
                                      <p:cBhvr>
                                        <p:cTn id="3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43" dur="26">
                                          <p:stCondLst>
                                            <p:cond delay="650"/>
                                          </p:stCondLst>
                                        </p:cTn>
                                        <p:tgtEl>
                                          <p:spTgt spid="2050"/>
                                        </p:tgtEl>
                                      </p:cBhvr>
                                      <p:to x="100000" y="60000"/>
                                    </p:animScale>
                                    <p:animScale>
                                      <p:cBhvr>
                                        <p:cTn id="44" dur="166" decel="50000">
                                          <p:stCondLst>
                                            <p:cond delay="676"/>
                                          </p:stCondLst>
                                        </p:cTn>
                                        <p:tgtEl>
                                          <p:spTgt spid="2050"/>
                                        </p:tgtEl>
                                      </p:cBhvr>
                                      <p:to x="100000" y="100000"/>
                                    </p:animScale>
                                    <p:animScale>
                                      <p:cBhvr>
                                        <p:cTn id="45" dur="26">
                                          <p:stCondLst>
                                            <p:cond delay="1312"/>
                                          </p:stCondLst>
                                        </p:cTn>
                                        <p:tgtEl>
                                          <p:spTgt spid="2050"/>
                                        </p:tgtEl>
                                      </p:cBhvr>
                                      <p:to x="100000" y="80000"/>
                                    </p:animScale>
                                    <p:animScale>
                                      <p:cBhvr>
                                        <p:cTn id="46" dur="166" decel="50000">
                                          <p:stCondLst>
                                            <p:cond delay="1338"/>
                                          </p:stCondLst>
                                        </p:cTn>
                                        <p:tgtEl>
                                          <p:spTgt spid="2050"/>
                                        </p:tgtEl>
                                      </p:cBhvr>
                                      <p:to x="100000" y="100000"/>
                                    </p:animScale>
                                    <p:animScale>
                                      <p:cBhvr>
                                        <p:cTn id="47" dur="26">
                                          <p:stCondLst>
                                            <p:cond delay="1642"/>
                                          </p:stCondLst>
                                        </p:cTn>
                                        <p:tgtEl>
                                          <p:spTgt spid="2050"/>
                                        </p:tgtEl>
                                      </p:cBhvr>
                                      <p:to x="100000" y="90000"/>
                                    </p:animScale>
                                    <p:animScale>
                                      <p:cBhvr>
                                        <p:cTn id="48" dur="166" decel="50000">
                                          <p:stCondLst>
                                            <p:cond delay="1668"/>
                                          </p:stCondLst>
                                        </p:cTn>
                                        <p:tgtEl>
                                          <p:spTgt spid="2050"/>
                                        </p:tgtEl>
                                      </p:cBhvr>
                                      <p:to x="100000" y="100000"/>
                                    </p:animScale>
                                    <p:animScale>
                                      <p:cBhvr>
                                        <p:cTn id="49" dur="26">
                                          <p:stCondLst>
                                            <p:cond delay="1808"/>
                                          </p:stCondLst>
                                        </p:cTn>
                                        <p:tgtEl>
                                          <p:spTgt spid="2050"/>
                                        </p:tgtEl>
                                      </p:cBhvr>
                                      <p:to x="100000" y="95000"/>
                                    </p:animScale>
                                    <p:animScale>
                                      <p:cBhvr>
                                        <p:cTn id="50"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BE7A26-A7B3-4D75-B923-419E262BADFE}"/>
              </a:ext>
            </a:extLst>
          </p:cNvPr>
          <p:cNvSpPr/>
          <p:nvPr/>
        </p:nvSpPr>
        <p:spPr>
          <a:xfrm>
            <a:off x="1087314" y="349973"/>
            <a:ext cx="10070124" cy="5646289"/>
          </a:xfrm>
          <a:prstGeom prst="rect">
            <a:avLst/>
          </a:prstGeom>
        </p:spPr>
        <p:txBody>
          <a:bodyPr wrap="square">
            <a:spAutoFit/>
          </a:bodyPr>
          <a:lstStyle/>
          <a:p>
            <a:pPr algn="just">
              <a:lnSpc>
                <a:spcPct val="107000"/>
              </a:lnSpc>
              <a:spcAft>
                <a:spcPts val="800"/>
              </a:spcAft>
            </a:pPr>
            <a:r>
              <a:rPr lang="en-US" sz="3200" b="1" dirty="0">
                <a:latin typeface="Myriad Pro"/>
                <a:ea typeface="Calibri" panose="020F0502020204030204" pitchFamily="34" charset="0"/>
                <a:cs typeface="Times New Roman" panose="02020603050405020304" pitchFamily="18" charset="0"/>
              </a:rPr>
              <a:t>Environmental Justice</a:t>
            </a:r>
          </a:p>
          <a:p>
            <a:r>
              <a:rPr lang="en-US" sz="3200" dirty="0">
                <a:latin typeface="Myriad Pro"/>
                <a:ea typeface="Calibri" panose="020F0502020204030204" pitchFamily="34" charset="0"/>
                <a:cs typeface="Times New Roman" panose="02020603050405020304" pitchFamily="18" charset="0"/>
              </a:rPr>
              <a:t>Climate change disproportionately affects vulnerable communities, exacerbating existing social, economic, and environmental inequalities. </a:t>
            </a:r>
          </a:p>
          <a:p>
            <a:endParaRPr lang="en-US" sz="3200" dirty="0">
              <a:latin typeface="Myriad Pro"/>
              <a:cs typeface="Times New Roman" panose="02020603050405020304" pitchFamily="18" charset="0"/>
            </a:endParaRPr>
          </a:p>
          <a:p>
            <a:endParaRPr lang="en-US" sz="3200" dirty="0">
              <a:latin typeface="Myriad Pro"/>
              <a:cs typeface="Times New Roman" panose="02020603050405020304" pitchFamily="18" charset="0"/>
            </a:endParaRPr>
          </a:p>
          <a:p>
            <a:pPr marL="457200" indent="-457200">
              <a:buFont typeface="Wingdings" panose="05000000000000000000" pitchFamily="2" charset="2"/>
              <a:buChar char="Ø"/>
            </a:pPr>
            <a:r>
              <a:rPr lang="en-US" sz="3200" dirty="0">
                <a:latin typeface="Myriad Pro"/>
              </a:rPr>
              <a:t>Geographical Vulnerability</a:t>
            </a:r>
          </a:p>
          <a:p>
            <a:pPr marL="457200" indent="-457200">
              <a:buFont typeface="Wingdings" panose="05000000000000000000" pitchFamily="2" charset="2"/>
              <a:buChar char="Ø"/>
            </a:pPr>
            <a:r>
              <a:rPr lang="en-US" sz="3200" dirty="0">
                <a:latin typeface="Myriad Pro"/>
              </a:rPr>
              <a:t>Economic Disparities</a:t>
            </a:r>
          </a:p>
          <a:p>
            <a:pPr marL="457200" indent="-457200">
              <a:buFont typeface="Wingdings" panose="05000000000000000000" pitchFamily="2" charset="2"/>
              <a:buChar char="Ø"/>
            </a:pPr>
            <a:r>
              <a:rPr lang="en-US" sz="3200" dirty="0">
                <a:latin typeface="Myriad Pro"/>
              </a:rPr>
              <a:t>Social Inequities</a:t>
            </a:r>
          </a:p>
          <a:p>
            <a:pPr marL="457200" indent="-457200">
              <a:buFont typeface="Wingdings" panose="05000000000000000000" pitchFamily="2" charset="2"/>
              <a:buChar char="Ø"/>
            </a:pPr>
            <a:r>
              <a:rPr lang="en-US" sz="3200" dirty="0">
                <a:latin typeface="Myriad Pro"/>
              </a:rPr>
              <a:t>Ethical Implications</a:t>
            </a:r>
          </a:p>
          <a:p>
            <a:pPr marL="457200" indent="-457200">
              <a:buFont typeface="Wingdings" panose="05000000000000000000" pitchFamily="2" charset="2"/>
              <a:buChar char="Ø"/>
            </a:pPr>
            <a:r>
              <a:rPr lang="en-US" sz="3200" dirty="0">
                <a:latin typeface="Myriad Pro"/>
              </a:rPr>
              <a:t>Equitable Solutions</a:t>
            </a:r>
          </a:p>
        </p:txBody>
      </p:sp>
      <p:pic>
        <p:nvPicPr>
          <p:cNvPr id="3074" name="Picture 2" descr="Why Environmental Justice Is So Important">
            <a:extLst>
              <a:ext uri="{FF2B5EF4-FFF2-40B4-BE49-F238E27FC236}">
                <a16:creationId xmlns:a16="http://schemas.microsoft.com/office/drawing/2014/main" id="{B0C36242-6FA1-4687-B7AF-1A52BBB34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724" y="2426676"/>
            <a:ext cx="5196254" cy="3868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2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down)">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p:cTn id="18" dur="1000" fill="hold"/>
                                        <p:tgtEl>
                                          <p:spTgt spid="3074"/>
                                        </p:tgtEl>
                                        <p:attrNameLst>
                                          <p:attrName>ppt_w</p:attrName>
                                        </p:attrNameLst>
                                      </p:cBhvr>
                                      <p:tavLst>
                                        <p:tav tm="0">
                                          <p:val>
                                            <p:fltVal val="0"/>
                                          </p:val>
                                        </p:tav>
                                        <p:tav tm="100000">
                                          <p:val>
                                            <p:strVal val="#ppt_w"/>
                                          </p:val>
                                        </p:tav>
                                      </p:tavLst>
                                    </p:anim>
                                    <p:anim calcmode="lin" valueType="num">
                                      <p:cBhvr>
                                        <p:cTn id="19" dur="1000" fill="hold"/>
                                        <p:tgtEl>
                                          <p:spTgt spid="3074"/>
                                        </p:tgtEl>
                                        <p:attrNameLst>
                                          <p:attrName>ppt_h</p:attrName>
                                        </p:attrNameLst>
                                      </p:cBhvr>
                                      <p:tavLst>
                                        <p:tav tm="0">
                                          <p:val>
                                            <p:fltVal val="0"/>
                                          </p:val>
                                        </p:tav>
                                        <p:tav tm="100000">
                                          <p:val>
                                            <p:strVal val="#ppt_h"/>
                                          </p:val>
                                        </p:tav>
                                      </p:tavLst>
                                    </p:anim>
                                    <p:anim calcmode="lin" valueType="num">
                                      <p:cBhvr>
                                        <p:cTn id="20" dur="1000" fill="hold"/>
                                        <p:tgtEl>
                                          <p:spTgt spid="3074"/>
                                        </p:tgtEl>
                                        <p:attrNameLst>
                                          <p:attrName>style.rotation</p:attrName>
                                        </p:attrNameLst>
                                      </p:cBhvr>
                                      <p:tavLst>
                                        <p:tav tm="0">
                                          <p:val>
                                            <p:fltVal val="90"/>
                                          </p:val>
                                        </p:tav>
                                        <p:tav tm="100000">
                                          <p:val>
                                            <p:fltVal val="0"/>
                                          </p:val>
                                        </p:tav>
                                      </p:tavLst>
                                    </p:anim>
                                    <p:animEffect transition="in" filter="fade">
                                      <p:cBhvr>
                                        <p:cTn id="21" dur="1000"/>
                                        <p:tgtEl>
                                          <p:spTgt spid="307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9" dur="500"/>
                                        <p:tgtEl>
                                          <p:spTgt spid="2">
                                            <p:txEl>
                                              <p:pRg st="5" end="5"/>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2" dur="500"/>
                                        <p:tgtEl>
                                          <p:spTgt spid="2">
                                            <p:txEl>
                                              <p:pRg st="6" end="6"/>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5" dur="500"/>
                                        <p:tgtEl>
                                          <p:spTgt spid="2">
                                            <p:txEl>
                                              <p:pRg st="7" end="7"/>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FD99-53DB-43D8-8C3A-410A242DB280}"/>
              </a:ext>
            </a:extLst>
          </p:cNvPr>
          <p:cNvSpPr/>
          <p:nvPr/>
        </p:nvSpPr>
        <p:spPr>
          <a:xfrm>
            <a:off x="609600" y="668216"/>
            <a:ext cx="10972800" cy="2199192"/>
          </a:xfrm>
          <a:prstGeom prst="rect">
            <a:avLst/>
          </a:prstGeom>
        </p:spPr>
        <p:txBody>
          <a:bodyPr wrap="square">
            <a:spAutoFit/>
          </a:bodyPr>
          <a:lstStyle/>
          <a:p>
            <a:pPr algn="just">
              <a:lnSpc>
                <a:spcPct val="107000"/>
              </a:lnSpc>
              <a:spcAft>
                <a:spcPts val="800"/>
              </a:spcAft>
            </a:pPr>
            <a:r>
              <a:rPr lang="en-US" sz="3200" b="1" dirty="0">
                <a:latin typeface="Calibri" panose="020F0502020204030204" pitchFamily="34" charset="0"/>
                <a:ea typeface="Calibri" panose="020F0502020204030204" pitchFamily="34" charset="0"/>
                <a:cs typeface="Times New Roman" panose="02020603050405020304" pitchFamily="18" charset="0"/>
              </a:rPr>
              <a:t>Inter-Generational Equity</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3200" dirty="0">
                <a:latin typeface="Calibri" panose="020F0502020204030204" pitchFamily="34" charset="0"/>
                <a:ea typeface="Calibri" panose="020F0502020204030204" pitchFamily="34" charset="0"/>
                <a:cs typeface="Times New Roman" panose="02020603050405020304" pitchFamily="18" charset="0"/>
              </a:rPr>
              <a:t>The ethical dimension of ensuring that future generations have the same or better opportunities to enjoy a healthy environment is encapsulated in the concept of "intergenerational equity." </a:t>
            </a:r>
          </a:p>
        </p:txBody>
      </p:sp>
      <p:pic>
        <p:nvPicPr>
          <p:cNvPr id="4098" name="Picture 2" descr="Equity | Sustainable Environment Online">
            <a:extLst>
              <a:ext uri="{FF2B5EF4-FFF2-40B4-BE49-F238E27FC236}">
                <a16:creationId xmlns:a16="http://schemas.microsoft.com/office/drawing/2014/main" id="{9D0C8D10-22A8-47D0-B687-23FE70AEB1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8"/>
          <a:stretch/>
        </p:blipFill>
        <p:spPr bwMode="auto">
          <a:xfrm>
            <a:off x="5600700" y="3121269"/>
            <a:ext cx="6433038" cy="35696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ustainability, intergenerational equity, climate justice, and the perverse  practice of discounting the future.">
            <a:extLst>
              <a:ext uri="{FF2B5EF4-FFF2-40B4-BE49-F238E27FC236}">
                <a16:creationId xmlns:a16="http://schemas.microsoft.com/office/drawing/2014/main" id="{BE28751D-340A-4D8D-8557-A584E6121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51" y="3200399"/>
            <a:ext cx="4958863" cy="349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7645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anim calcmode="lin" valueType="num">
                                      <p:cBhvr>
                                        <p:cTn id="1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098"/>
                                        </p:tgtEl>
                                        <p:attrNameLst>
                                          <p:attrName>style.visibility</p:attrName>
                                        </p:attrNameLst>
                                      </p:cBhvr>
                                      <p:to>
                                        <p:strVal val="visible"/>
                                      </p:to>
                                    </p:set>
                                    <p:animEffect transition="in" filter="fade">
                                      <p:cBhvr>
                                        <p:cTn id="26" dur="1000"/>
                                        <p:tgtEl>
                                          <p:spTgt spid="4098"/>
                                        </p:tgtEl>
                                      </p:cBhvr>
                                    </p:animEffect>
                                    <p:anim calcmode="lin" valueType="num">
                                      <p:cBhvr>
                                        <p:cTn id="27" dur="1000" fill="hold"/>
                                        <p:tgtEl>
                                          <p:spTgt spid="4098"/>
                                        </p:tgtEl>
                                        <p:attrNameLst>
                                          <p:attrName>ppt_x</p:attrName>
                                        </p:attrNameLst>
                                      </p:cBhvr>
                                      <p:tavLst>
                                        <p:tav tm="0">
                                          <p:val>
                                            <p:strVal val="#ppt_x"/>
                                          </p:val>
                                        </p:tav>
                                        <p:tav tm="100000">
                                          <p:val>
                                            <p:strVal val="#ppt_x"/>
                                          </p:val>
                                        </p:tav>
                                      </p:tavLst>
                                    </p:anim>
                                    <p:anim calcmode="lin" valueType="num">
                                      <p:cBhvr>
                                        <p:cTn id="28"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BF8D42-2944-4124-A25C-9F228341D06B}"/>
              </a:ext>
            </a:extLst>
          </p:cNvPr>
          <p:cNvSpPr/>
          <p:nvPr/>
        </p:nvSpPr>
        <p:spPr>
          <a:xfrm>
            <a:off x="967153" y="525819"/>
            <a:ext cx="9944099" cy="5646289"/>
          </a:xfrm>
          <a:prstGeom prst="rect">
            <a:avLst/>
          </a:prstGeom>
        </p:spPr>
        <p:txBody>
          <a:bodyPr wrap="square">
            <a:spAutoFit/>
          </a:bodyPr>
          <a:lstStyle/>
          <a:p>
            <a:pPr algn="just">
              <a:lnSpc>
                <a:spcPct val="107000"/>
              </a:lnSpc>
              <a:spcAft>
                <a:spcPts val="800"/>
              </a:spcAft>
            </a:pPr>
            <a:r>
              <a:rPr lang="en-US" sz="3200" b="1" dirty="0">
                <a:latin typeface="Myriad Pro"/>
                <a:ea typeface="Calibri" panose="020F0502020204030204" pitchFamily="34" charset="0"/>
                <a:cs typeface="Times New Roman" panose="02020603050405020304" pitchFamily="18" charset="0"/>
              </a:rPr>
              <a:t>Global Cooperation</a:t>
            </a:r>
            <a:endParaRPr lang="en-US" sz="3200" dirty="0">
              <a:latin typeface="Myriad Pro"/>
              <a:ea typeface="Calibri" panose="020F0502020204030204" pitchFamily="34" charset="0"/>
              <a:cs typeface="Times New Roman" panose="02020603050405020304" pitchFamily="18" charset="0"/>
            </a:endParaRPr>
          </a:p>
          <a:p>
            <a:pPr algn="just"/>
            <a:r>
              <a:rPr lang="en-US" sz="3200" dirty="0">
                <a:latin typeface="Myriad Pro"/>
                <a:ea typeface="Calibri" panose="020F0502020204030204" pitchFamily="34" charset="0"/>
                <a:cs typeface="Times New Roman" panose="02020603050405020304" pitchFamily="18" charset="0"/>
              </a:rPr>
              <a:t>International collaboration is crucial in addressing climate change, as the impacts of global warming transcend borders, and collective efforts are required to mitigate its effects. </a:t>
            </a:r>
          </a:p>
          <a:p>
            <a:pPr algn="just"/>
            <a:endParaRPr lang="en-US" sz="3200" dirty="0">
              <a:latin typeface="Myriad Pro"/>
              <a:cs typeface="Times New Roman" panose="02020603050405020304" pitchFamily="18" charset="0"/>
            </a:endParaRPr>
          </a:p>
          <a:p>
            <a:pPr marL="457200" indent="-457200" algn="just">
              <a:buFont typeface="Wingdings" panose="05000000000000000000" pitchFamily="2" charset="2"/>
              <a:buChar char="Ø"/>
            </a:pPr>
            <a:r>
              <a:rPr lang="en-US" sz="3200" dirty="0">
                <a:latin typeface="Myriad Pro"/>
              </a:rPr>
              <a:t>Resource Distribution</a:t>
            </a:r>
          </a:p>
          <a:p>
            <a:pPr marL="457200" indent="-457200" algn="just">
              <a:buFont typeface="Wingdings" panose="05000000000000000000" pitchFamily="2" charset="2"/>
              <a:buChar char="Ø"/>
            </a:pPr>
            <a:r>
              <a:rPr lang="en-US" sz="3200" dirty="0">
                <a:latin typeface="Myriad Pro"/>
              </a:rPr>
              <a:t>Technology Transfer</a:t>
            </a:r>
          </a:p>
          <a:p>
            <a:pPr marL="457200" indent="-457200" algn="just">
              <a:buFont typeface="Wingdings" panose="05000000000000000000" pitchFamily="2" charset="2"/>
              <a:buChar char="Ø"/>
            </a:pPr>
            <a:r>
              <a:rPr lang="en-US" sz="3200" dirty="0">
                <a:latin typeface="Myriad Pro"/>
              </a:rPr>
              <a:t>Support for Developing Nations</a:t>
            </a:r>
          </a:p>
          <a:p>
            <a:pPr marL="457200" indent="-457200" algn="just">
              <a:buFont typeface="Wingdings" panose="05000000000000000000" pitchFamily="2" charset="2"/>
              <a:buChar char="Ø"/>
            </a:pPr>
            <a:r>
              <a:rPr lang="en-US" sz="3200" dirty="0">
                <a:latin typeface="Myriad Pro"/>
              </a:rPr>
              <a:t>Climate Justice</a:t>
            </a:r>
          </a:p>
          <a:p>
            <a:pPr marL="457200" indent="-457200" algn="just">
              <a:buFont typeface="Wingdings" panose="05000000000000000000" pitchFamily="2" charset="2"/>
              <a:buChar char="Ø"/>
            </a:pPr>
            <a:r>
              <a:rPr lang="en-US" sz="3200" dirty="0">
                <a:latin typeface="Myriad Pro"/>
              </a:rPr>
              <a:t>Solidarity and Shared Responsibility</a:t>
            </a:r>
          </a:p>
        </p:txBody>
      </p:sp>
      <p:pic>
        <p:nvPicPr>
          <p:cNvPr id="7170" name="Picture 2" descr="Road to COP28: Urgent calls for climate finance to reach Global South - ESG  Clarity">
            <a:extLst>
              <a:ext uri="{FF2B5EF4-FFF2-40B4-BE49-F238E27FC236}">
                <a16:creationId xmlns:a16="http://schemas.microsoft.com/office/drawing/2014/main" id="{F1110004-120A-4520-B700-86906F3557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06" t="3163" r="23301" b="4701"/>
          <a:stretch/>
        </p:blipFill>
        <p:spPr bwMode="auto">
          <a:xfrm>
            <a:off x="8115300" y="2927837"/>
            <a:ext cx="4000500" cy="34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99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circle(in)">
                                      <p:cBhvr>
                                        <p:cTn id="17" dur="20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heel(1)">
                                      <p:cBhvr>
                                        <p:cTn id="22" dur="2000"/>
                                        <p:tgtEl>
                                          <p:spTgt spid="2">
                                            <p:txEl>
                                              <p:pRg st="3" end="3"/>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heel(1)">
                                      <p:cBhvr>
                                        <p:cTn id="25" dur="2000"/>
                                        <p:tgtEl>
                                          <p:spTgt spid="2">
                                            <p:txEl>
                                              <p:pRg st="4" end="4"/>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heel(1)">
                                      <p:cBhvr>
                                        <p:cTn id="28" dur="2000"/>
                                        <p:tgtEl>
                                          <p:spTgt spid="2">
                                            <p:txEl>
                                              <p:pRg st="5" end="5"/>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heel(1)">
                                      <p:cBhvr>
                                        <p:cTn id="31" dur="2000"/>
                                        <p:tgtEl>
                                          <p:spTgt spid="2">
                                            <p:txEl>
                                              <p:pRg st="6" end="6"/>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heel(1)">
                                      <p:cBhvr>
                                        <p:cTn id="34"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527A7-EDB6-423A-B542-B75C79A51D87}"/>
              </a:ext>
            </a:extLst>
          </p:cNvPr>
          <p:cNvSpPr/>
          <p:nvPr/>
        </p:nvSpPr>
        <p:spPr>
          <a:xfrm>
            <a:off x="852854" y="613742"/>
            <a:ext cx="10243039" cy="4168962"/>
          </a:xfrm>
          <a:prstGeom prst="rect">
            <a:avLst/>
          </a:prstGeom>
        </p:spPr>
        <p:txBody>
          <a:bodyPr wrap="square">
            <a:spAutoFit/>
          </a:bodyPr>
          <a:lstStyle/>
          <a:p>
            <a:pPr algn="just">
              <a:lnSpc>
                <a:spcPct val="107000"/>
              </a:lnSpc>
              <a:spcAft>
                <a:spcPts val="800"/>
              </a:spcAft>
            </a:pPr>
            <a:r>
              <a:rPr lang="en-US" sz="3200" b="1" dirty="0">
                <a:latin typeface="Myriad Pro"/>
                <a:ea typeface="Calibri" panose="020F0502020204030204" pitchFamily="34" charset="0"/>
                <a:cs typeface="Times New Roman" panose="02020603050405020304" pitchFamily="18" charset="0"/>
              </a:rPr>
              <a:t>Individual Actions</a:t>
            </a:r>
            <a:endParaRPr lang="en-US" sz="3200" dirty="0">
              <a:latin typeface="Myriad Pro"/>
              <a:ea typeface="Calibri" panose="020F0502020204030204" pitchFamily="34" charset="0"/>
              <a:cs typeface="Times New Roman" panose="02020603050405020304" pitchFamily="18" charset="0"/>
            </a:endParaRPr>
          </a:p>
          <a:p>
            <a:pPr algn="just"/>
            <a:r>
              <a:rPr lang="en-US" sz="3200" dirty="0">
                <a:latin typeface="Myriad Pro"/>
                <a:ea typeface="Calibri" panose="020F0502020204030204" pitchFamily="34" charset="0"/>
                <a:cs typeface="Times New Roman" panose="02020603050405020304" pitchFamily="18" charset="0"/>
              </a:rPr>
              <a:t>Encouraging ethical decision-making at the individual level is a crucial aspect of addressing global challenges like climate change. </a:t>
            </a:r>
            <a:endParaRPr lang="en-US" sz="3200" dirty="0">
              <a:latin typeface="Myriad Pro"/>
              <a:cs typeface="Times New Roman" panose="02020603050405020304" pitchFamily="18" charset="0"/>
            </a:endParaRPr>
          </a:p>
          <a:p>
            <a:pPr marL="457200" indent="-457200" algn="just">
              <a:buFont typeface="Wingdings" panose="05000000000000000000" pitchFamily="2" charset="2"/>
              <a:buChar char="Ø"/>
            </a:pPr>
            <a:r>
              <a:rPr lang="en-US" sz="3200" dirty="0">
                <a:latin typeface="Myriad Pro"/>
              </a:rPr>
              <a:t>Sustainable Lifestyle Choices</a:t>
            </a:r>
          </a:p>
          <a:p>
            <a:pPr marL="457200" indent="-457200" algn="just">
              <a:buFont typeface="Wingdings" panose="05000000000000000000" pitchFamily="2" charset="2"/>
              <a:buChar char="Ø"/>
            </a:pPr>
            <a:r>
              <a:rPr lang="en-US" sz="3200" dirty="0">
                <a:latin typeface="Myriad Pro"/>
              </a:rPr>
              <a:t>Responsible Consumption</a:t>
            </a:r>
          </a:p>
          <a:p>
            <a:pPr marL="457200" indent="-457200" algn="just">
              <a:buFont typeface="Wingdings" panose="05000000000000000000" pitchFamily="2" charset="2"/>
              <a:buChar char="Ø"/>
            </a:pPr>
            <a:r>
              <a:rPr lang="en-US" sz="3200" dirty="0">
                <a:latin typeface="Myriad Pro"/>
              </a:rPr>
              <a:t>Educating and Advocating</a:t>
            </a:r>
          </a:p>
          <a:p>
            <a:pPr marL="457200" indent="-457200" algn="just">
              <a:buFont typeface="Wingdings" panose="05000000000000000000" pitchFamily="2" charset="2"/>
              <a:buChar char="Ø"/>
            </a:pPr>
            <a:r>
              <a:rPr lang="en-US" sz="3200" dirty="0">
                <a:latin typeface="Myriad Pro"/>
              </a:rPr>
              <a:t>Collective Impact</a:t>
            </a:r>
          </a:p>
        </p:txBody>
      </p:sp>
      <p:pic>
        <p:nvPicPr>
          <p:cNvPr id="8194" name="Picture 2" descr="Sustainable Living | Your Guide To Living A Sustainable Life - Sigma Earth">
            <a:extLst>
              <a:ext uri="{FF2B5EF4-FFF2-40B4-BE49-F238E27FC236}">
                <a16:creationId xmlns:a16="http://schemas.microsoft.com/office/drawing/2014/main" id="{BCBB7816-930D-4EF8-8003-ADD16C855C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01"/>
          <a:stretch/>
        </p:blipFill>
        <p:spPr bwMode="auto">
          <a:xfrm>
            <a:off x="6814039" y="2637693"/>
            <a:ext cx="5377962" cy="42818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ree custom printable climate change poster templates | Canva">
            <a:extLst>
              <a:ext uri="{FF2B5EF4-FFF2-40B4-BE49-F238E27FC236}">
                <a16:creationId xmlns:a16="http://schemas.microsoft.com/office/drawing/2014/main" id="{A85C576A-70DC-4364-BFB9-99D28E6611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10" t="10769" r="2366" b="60256"/>
          <a:stretch/>
        </p:blipFill>
        <p:spPr bwMode="auto">
          <a:xfrm>
            <a:off x="2769577" y="4765120"/>
            <a:ext cx="4044461" cy="198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82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8196"/>
                                        </p:tgtEl>
                                        <p:attrNameLst>
                                          <p:attrName>style.visibility</p:attrName>
                                        </p:attrNameLst>
                                      </p:cBhvr>
                                      <p:to>
                                        <p:strVal val="visible"/>
                                      </p:to>
                                    </p:set>
                                    <p:animEffect transition="in" filter="wipe(down)">
                                      <p:cBhvr>
                                        <p:cTn id="39" dur="580">
                                          <p:stCondLst>
                                            <p:cond delay="0"/>
                                          </p:stCondLst>
                                        </p:cTn>
                                        <p:tgtEl>
                                          <p:spTgt spid="8196"/>
                                        </p:tgtEl>
                                      </p:cBhvr>
                                    </p:animEffect>
                                    <p:anim calcmode="lin" valueType="num">
                                      <p:cBhvr>
                                        <p:cTn id="40" dur="1822" tmFilter="0,0; 0.14,0.36; 0.43,0.73; 0.71,0.91; 1.0,1.0">
                                          <p:stCondLst>
                                            <p:cond delay="0"/>
                                          </p:stCondLst>
                                        </p:cTn>
                                        <p:tgtEl>
                                          <p:spTgt spid="819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19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19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19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196"/>
                                        </p:tgtEl>
                                        <p:attrNameLst>
                                          <p:attrName>ppt_y</p:attrName>
                                        </p:attrNameLst>
                                      </p:cBhvr>
                                      <p:tavLst>
                                        <p:tav tm="0" fmla="#ppt_y-sin(pi*$)/81">
                                          <p:val>
                                            <p:fltVal val="0"/>
                                          </p:val>
                                        </p:tav>
                                        <p:tav tm="100000">
                                          <p:val>
                                            <p:fltVal val="1"/>
                                          </p:val>
                                        </p:tav>
                                      </p:tavLst>
                                    </p:anim>
                                    <p:animScale>
                                      <p:cBhvr>
                                        <p:cTn id="45" dur="26">
                                          <p:stCondLst>
                                            <p:cond delay="650"/>
                                          </p:stCondLst>
                                        </p:cTn>
                                        <p:tgtEl>
                                          <p:spTgt spid="8196"/>
                                        </p:tgtEl>
                                      </p:cBhvr>
                                      <p:to x="100000" y="60000"/>
                                    </p:animScale>
                                    <p:animScale>
                                      <p:cBhvr>
                                        <p:cTn id="46" dur="166" decel="50000">
                                          <p:stCondLst>
                                            <p:cond delay="676"/>
                                          </p:stCondLst>
                                        </p:cTn>
                                        <p:tgtEl>
                                          <p:spTgt spid="8196"/>
                                        </p:tgtEl>
                                      </p:cBhvr>
                                      <p:to x="100000" y="100000"/>
                                    </p:animScale>
                                    <p:animScale>
                                      <p:cBhvr>
                                        <p:cTn id="47" dur="26">
                                          <p:stCondLst>
                                            <p:cond delay="1312"/>
                                          </p:stCondLst>
                                        </p:cTn>
                                        <p:tgtEl>
                                          <p:spTgt spid="8196"/>
                                        </p:tgtEl>
                                      </p:cBhvr>
                                      <p:to x="100000" y="80000"/>
                                    </p:animScale>
                                    <p:animScale>
                                      <p:cBhvr>
                                        <p:cTn id="48" dur="166" decel="50000">
                                          <p:stCondLst>
                                            <p:cond delay="1338"/>
                                          </p:stCondLst>
                                        </p:cTn>
                                        <p:tgtEl>
                                          <p:spTgt spid="8196"/>
                                        </p:tgtEl>
                                      </p:cBhvr>
                                      <p:to x="100000" y="100000"/>
                                    </p:animScale>
                                    <p:animScale>
                                      <p:cBhvr>
                                        <p:cTn id="49" dur="26">
                                          <p:stCondLst>
                                            <p:cond delay="1642"/>
                                          </p:stCondLst>
                                        </p:cTn>
                                        <p:tgtEl>
                                          <p:spTgt spid="8196"/>
                                        </p:tgtEl>
                                      </p:cBhvr>
                                      <p:to x="100000" y="90000"/>
                                    </p:animScale>
                                    <p:animScale>
                                      <p:cBhvr>
                                        <p:cTn id="50" dur="166" decel="50000">
                                          <p:stCondLst>
                                            <p:cond delay="1668"/>
                                          </p:stCondLst>
                                        </p:cTn>
                                        <p:tgtEl>
                                          <p:spTgt spid="8196"/>
                                        </p:tgtEl>
                                      </p:cBhvr>
                                      <p:to x="100000" y="100000"/>
                                    </p:animScale>
                                    <p:animScale>
                                      <p:cBhvr>
                                        <p:cTn id="51" dur="26">
                                          <p:stCondLst>
                                            <p:cond delay="1808"/>
                                          </p:stCondLst>
                                        </p:cTn>
                                        <p:tgtEl>
                                          <p:spTgt spid="8196"/>
                                        </p:tgtEl>
                                      </p:cBhvr>
                                      <p:to x="100000" y="95000"/>
                                    </p:animScale>
                                    <p:animScale>
                                      <p:cBhvr>
                                        <p:cTn id="52" dur="166" decel="50000">
                                          <p:stCondLst>
                                            <p:cond delay="1834"/>
                                          </p:stCondLst>
                                        </p:cTn>
                                        <p:tgtEl>
                                          <p:spTgt spid="819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E83566-40DA-4EB5-81F9-24FE9EF7C162}"/>
              </a:ext>
            </a:extLst>
          </p:cNvPr>
          <p:cNvSpPr/>
          <p:nvPr/>
        </p:nvSpPr>
        <p:spPr>
          <a:xfrm>
            <a:off x="650630" y="984710"/>
            <a:ext cx="10612316" cy="5755422"/>
          </a:xfrm>
          <a:prstGeom prst="rect">
            <a:avLst/>
          </a:prstGeom>
        </p:spPr>
        <p:txBody>
          <a:bodyPr wrap="square">
            <a:spAutoFit/>
          </a:bodyPr>
          <a:lstStyle/>
          <a:p>
            <a:pPr algn="just"/>
            <a:r>
              <a:rPr lang="en-US" sz="3200" b="1" dirty="0">
                <a:latin typeface="Myriad Pro" panose="020B0503030403020204"/>
              </a:rPr>
              <a:t>Climate Change 2023: Synthesis Report</a:t>
            </a:r>
          </a:p>
          <a:p>
            <a:pPr algn="just"/>
            <a:endParaRPr lang="en-US" sz="2400" b="1" dirty="0">
              <a:latin typeface="Myriad Pro" panose="020B0503030403020204"/>
            </a:endParaRPr>
          </a:p>
          <a:p>
            <a:pPr algn="just"/>
            <a:r>
              <a:rPr lang="en-US" sz="2400" b="1" dirty="0">
                <a:latin typeface="Myriad Pro" panose="020B0503030403020204"/>
              </a:rPr>
              <a:t>The Climate Change 2023: Synthesis Report, a culmination of years of scientific effort by the Intergovernmental Panel on Climate Change (IPCC), underscores human responsibility for the 1.1°C global temperature rise over 200 years, causing destructive weather events. Released ahead of COP28 and the Global </a:t>
            </a:r>
            <a:r>
              <a:rPr lang="en-US" sz="2400" b="1" dirty="0" err="1">
                <a:latin typeface="Myriad Pro" panose="020B0503030403020204"/>
              </a:rPr>
              <a:t>Stocktake</a:t>
            </a:r>
            <a:r>
              <a:rPr lang="en-US" sz="2400" b="1" dirty="0">
                <a:latin typeface="Myriad Pro" panose="020B0503030403020204"/>
              </a:rPr>
              <a:t>, the report asserts that limiting warming to 1.5°C is still possible with immediate, inclusive action. Emphasizing climate justice, it urges global cooperation in sharing best practices, technology, policy measures, and finance to transition away from carbon-intensive practices. Prioritizing climate resilience in low-income and marginalized communities is highlighted for maximum well-being gains. The report stresses the urgency of comprehensive efforts at all levels to achieve climate goals and prevent further environmental degradation.</a:t>
            </a:r>
          </a:p>
        </p:txBody>
      </p:sp>
    </p:spTree>
    <p:extLst>
      <p:ext uri="{BB962C8B-B14F-4D97-AF65-F5344CB8AC3E}">
        <p14:creationId xmlns:p14="http://schemas.microsoft.com/office/powerpoint/2010/main" val="1081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675</TotalTime>
  <Words>461</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Myriad Pro</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Pappu Prasad Yadav</dc:creator>
  <cp:lastModifiedBy>Pappu Prasad Yadav</cp:lastModifiedBy>
  <cp:revision>35</cp:revision>
  <dcterms:created xsi:type="dcterms:W3CDTF">2023-12-04T11:27:18Z</dcterms:created>
  <dcterms:modified xsi:type="dcterms:W3CDTF">2024-02-04T09:03:17Z</dcterms:modified>
</cp:coreProperties>
</file>