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75" r:id="rId2"/>
    <p:sldId id="295" r:id="rId3"/>
    <p:sldId id="277" r:id="rId4"/>
    <p:sldId id="28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83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3F16-CA13-44B4-BC6F-9D761EEB7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DC0A8BB-6C76-4CB9-A949-96D51A45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3F16-CA13-44B4-BC6F-9D761EEB7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8BB-6C76-4CB9-A949-96D51A45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3F16-CA13-44B4-BC6F-9D761EEB7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8BB-6C76-4CB9-A949-96D51A45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3F16-CA13-44B4-BC6F-9D761EEB7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8BB-6C76-4CB9-A949-96D51A45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1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D483F16-CA13-44B4-BC6F-9D761EEB7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DC0A8BB-6C76-4CB9-A949-96D51A45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3F16-CA13-44B4-BC6F-9D761EEB7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8BB-6C76-4CB9-A949-96D51A45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9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3F16-CA13-44B4-BC6F-9D761EEB7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8BB-6C76-4CB9-A949-96D51A45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3F16-CA13-44B4-BC6F-9D761EEB7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8BB-6C76-4CB9-A949-96D51A45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3F16-CA13-44B4-BC6F-9D761EEB7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8BB-6C76-4CB9-A949-96D51A45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3F16-CA13-44B4-BC6F-9D761EEB7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8BB-6C76-4CB9-A949-96D51A45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3F16-CA13-44B4-BC6F-9D761EEB7A6F}" type="datetimeFigureOut">
              <a:rPr lang="en-US" smtClean="0"/>
              <a:t>2/4/2024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8BB-6C76-4CB9-A949-96D51A45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D483F16-CA13-44B4-BC6F-9D761EEB7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DC0A8BB-6C76-4CB9-A949-96D51A45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Loktantra Diwas, or Nepali Democracy Day | Graphic design posters layout,  Graphic design posters, Poster layout">
            <a:extLst>
              <a:ext uri="{FF2B5EF4-FFF2-40B4-BE49-F238E27FC236}">
                <a16:creationId xmlns:a16="http://schemas.microsoft.com/office/drawing/2014/main" id="{3B71E77C-97D0-46A4-80BB-C98A5AB0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1504603"/>
            <a:ext cx="10906298" cy="494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A10E80-EE47-4CEA-A6AD-FD6BDD60B304}"/>
              </a:ext>
            </a:extLst>
          </p:cNvPr>
          <p:cNvSpPr txBox="1"/>
          <p:nvPr/>
        </p:nvSpPr>
        <p:spPr>
          <a:xfrm>
            <a:off x="1945179" y="407323"/>
            <a:ext cx="860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Myriad Pro"/>
              </a:rPr>
              <a:t>Human Right in Nepal on Democracy</a:t>
            </a:r>
          </a:p>
        </p:txBody>
      </p:sp>
    </p:spTree>
    <p:extLst>
      <p:ext uri="{BB962C8B-B14F-4D97-AF65-F5344CB8AC3E}">
        <p14:creationId xmlns:p14="http://schemas.microsoft.com/office/powerpoint/2010/main" val="27120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27E9E5-C189-4122-9833-FB608FB09109}"/>
              </a:ext>
            </a:extLst>
          </p:cNvPr>
          <p:cNvSpPr/>
          <p:nvPr/>
        </p:nvSpPr>
        <p:spPr>
          <a:xfrm>
            <a:off x="678871" y="681612"/>
            <a:ext cx="69438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Anti-Discrimination Measures</a:t>
            </a:r>
          </a:p>
          <a:p>
            <a:endParaRPr lang="en-US" sz="3200" b="1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Crucial components for a just and inclusive society.</a:t>
            </a:r>
            <a:endParaRPr lang="en-US" sz="3200" b="1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Legal frameworks to counter discrimination based on caste, ethnicity, religion, and gender.</a:t>
            </a:r>
            <a:endParaRPr lang="en-US" sz="3200" b="1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Awareness campaigns to change perceptions and foster empathy.</a:t>
            </a:r>
            <a:endParaRPr lang="en-US" sz="3200" b="1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Creation of a foundation for a fairer society valuing individuals for their merits.</a:t>
            </a:r>
            <a:endParaRPr lang="en-US" sz="3200" b="1" dirty="0">
              <a:latin typeface="Myriad Pro"/>
              <a:ea typeface="Times New Roman" panose="02020603050405020304" pitchFamily="18" charset="0"/>
            </a:endParaRPr>
          </a:p>
        </p:txBody>
      </p:sp>
      <p:pic>
        <p:nvPicPr>
          <p:cNvPr id="4098" name="Picture 2" descr="Caste-based discrimination persists despite being outlawed in Nepali society">
            <a:extLst>
              <a:ext uri="{FF2B5EF4-FFF2-40B4-BE49-F238E27FC236}">
                <a16:creationId xmlns:a16="http://schemas.microsoft.com/office/drawing/2014/main" id="{41B212F2-2716-4477-B5B1-DE3F312A6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70" y="968255"/>
            <a:ext cx="456923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10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D8DCCC-2255-49CC-A5B3-37D059E76E4D}"/>
              </a:ext>
            </a:extLst>
          </p:cNvPr>
          <p:cNvSpPr/>
          <p:nvPr/>
        </p:nvSpPr>
        <p:spPr>
          <a:xfrm>
            <a:off x="116378" y="1391285"/>
            <a:ext cx="77225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Accountability and Justice Mechanisms</a:t>
            </a:r>
          </a:p>
          <a:p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Fundamental principles in addressing human rights violations.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Role of legal frameworks, international tribunals, and domestic courts.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Transitional justice processes for addressing historical grievances and fostering reconciliation.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ECBE6-DC16-490D-8EE5-87478953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469" y="166256"/>
            <a:ext cx="4178530" cy="671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41029E-9D2A-4181-A7A9-2BFA1A23ACA5}"/>
              </a:ext>
            </a:extLst>
          </p:cNvPr>
          <p:cNvSpPr/>
          <p:nvPr/>
        </p:nvSpPr>
        <p:spPr>
          <a:xfrm>
            <a:off x="1102821" y="856357"/>
            <a:ext cx="921327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Implementation Gaps and Enforcement Issues</a:t>
            </a:r>
          </a:p>
          <a:p>
            <a:pPr algn="just"/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Existence of challenges in executing well-intentioned policies.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Bureaucratic hurdles, inadequate resources, and lack of commitment.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Discord between intention and action leading to a lack of tangible results.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8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E0BBB7-5B85-494C-8006-BE15C68473B7}"/>
              </a:ext>
            </a:extLst>
          </p:cNvPr>
          <p:cNvSpPr/>
          <p:nvPr/>
        </p:nvSpPr>
        <p:spPr>
          <a:xfrm>
            <a:off x="720436" y="842232"/>
            <a:ext cx="622069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Economic and Social Disparities</a:t>
            </a:r>
          </a:p>
          <a:p>
            <a:pPr algn="just"/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Formidable obstacles to comprehensive development.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Inequitable distribution of resources and opportunities.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Impact on marginalized and vulnerable populations.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Perpetuation of cycles of poverty and limited social mobility.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</p:txBody>
      </p:sp>
      <p:sp>
        <p:nvSpPr>
          <p:cNvPr id="3" name="AutoShape 2" descr="Rise in global inequality: Lessons for Nepal - The Himalayan Times - Nepal's  No.1 English Daily Newspaper | Nepal News, Latest Politics, Business,  World, Sports, Entertainment, Travel, Life Style News">
            <a:extLst>
              <a:ext uri="{FF2B5EF4-FFF2-40B4-BE49-F238E27FC236}">
                <a16:creationId xmlns:a16="http://schemas.microsoft.com/office/drawing/2014/main" id="{EC60842D-B0F8-4507-90B7-A6B1839745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577D0-B862-4DF3-B297-C8C9C41CB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"/>
          <a:stretch/>
        </p:blipFill>
        <p:spPr>
          <a:xfrm>
            <a:off x="7198820" y="947651"/>
            <a:ext cx="4879571" cy="56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843BB-C5C0-4283-995E-0CA0C3004630}"/>
              </a:ext>
            </a:extLst>
          </p:cNvPr>
          <p:cNvSpPr/>
          <p:nvPr/>
        </p:nvSpPr>
        <p:spPr>
          <a:xfrm>
            <a:off x="1155469" y="1141491"/>
            <a:ext cx="107067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Holistic Approach to Comprehensive Development</a:t>
            </a:r>
          </a:p>
          <a:p>
            <a:pPr algn="just"/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Need for a holistic approach beyond policy formulation.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Emphasis on effective implementation and enforcement mechanisms.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Concerted efforts to bridge economic and social gaps.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Promotion of truly inclusive progress reaching all segments of society</a:t>
            </a:r>
            <a:endParaRPr lang="en-US" sz="32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85529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C87588-EAFB-46FC-867F-78FF5940ED86}"/>
              </a:ext>
            </a:extLst>
          </p:cNvPr>
          <p:cNvSpPr/>
          <p:nvPr/>
        </p:nvSpPr>
        <p:spPr>
          <a:xfrm>
            <a:off x="1238597" y="964244"/>
            <a:ext cx="96843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Challenges and Hope for Collective Advancement</a:t>
            </a:r>
          </a:p>
          <a:p>
            <a:pPr algn="just"/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Persistent challenges in various domains.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Multifaceted nature of issues hindering comprehensive development.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Importance of overcoming implementation gaps and economic disparities.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Call for comprehensive strategies to achieve inclusive and sustainable progress.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3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D50872-876E-41DC-833B-0B1B10BD402F}"/>
              </a:ext>
            </a:extLst>
          </p:cNvPr>
          <p:cNvSpPr/>
          <p:nvPr/>
        </p:nvSpPr>
        <p:spPr>
          <a:xfrm>
            <a:off x="1122219" y="120402"/>
            <a:ext cx="10565476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dirty="0">
                <a:latin typeface="Myriad Pro"/>
                <a:ea typeface="Times New Roman" panose="02020603050405020304" pitchFamily="18" charset="0"/>
              </a:rPr>
              <a:t>Conclusion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algn="just"/>
            <a:r>
              <a:rPr lang="en-GB" sz="2800" dirty="0">
                <a:latin typeface="Myriad Pro"/>
                <a:ea typeface="Times New Roman" panose="02020603050405020304" pitchFamily="18" charset="0"/>
              </a:rPr>
              <a:t> </a:t>
            </a:r>
            <a:endParaRPr lang="en-US" sz="2800" dirty="0">
              <a:latin typeface="Myriad Pro"/>
              <a:ea typeface="Times New Roman" panose="02020603050405020304" pitchFamily="18" charset="0"/>
            </a:endParaRPr>
          </a:p>
          <a:p>
            <a:pPr algn="just"/>
            <a:r>
              <a:rPr lang="en-GB" sz="2800" dirty="0">
                <a:latin typeface="Myriad Pro"/>
                <a:ea typeface="Times New Roman" panose="02020603050405020304" pitchFamily="18" charset="0"/>
              </a:rPr>
              <a:t>In conclusion, Nepal's democratic framework, as reflected in its constitution, underscores a commitment to protecting and promoting fundamental human rights across diverse domains. From freedom of expression to gender equality, minority rights, education, ongoing legal reforms, anti-discrimination measures, and accountability mechanisms, the nation strives for a just and inclusive society. Despite commendable progress, challenges persist, necessitating a holistic approach to address implementation gaps, economic disparities, and foster comprehensive development. By embracing such comprehensive strategies, Nepal can build a society where every citizen enjoys the full spectrum of rights and opportunities, contributing to a more equitable and sustainable future.</a:t>
            </a:r>
            <a:endParaRPr lang="en-US" sz="2800" dirty="0">
              <a:latin typeface="Myriad Pro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8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D99EB6-5F3A-41F0-85E2-F4F1521F84F3}"/>
              </a:ext>
            </a:extLst>
          </p:cNvPr>
          <p:cNvSpPr/>
          <p:nvPr/>
        </p:nvSpPr>
        <p:spPr>
          <a:xfrm>
            <a:off x="1155470" y="335017"/>
            <a:ext cx="1066522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Myriad Pro"/>
              </a:rPr>
              <a:t>Introduction</a:t>
            </a:r>
            <a:endParaRPr lang="en-US" sz="3200" dirty="0">
              <a:latin typeface="Myriad Pro"/>
            </a:endParaRPr>
          </a:p>
          <a:p>
            <a:pPr algn="just"/>
            <a:endParaRPr lang="en-US" sz="3200" dirty="0">
              <a:latin typeface="Myriad Pro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Myriad Pro"/>
              </a:rPr>
              <a:t>Overview of Nepal's transition to democracy.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Myriad Pro"/>
              </a:rPr>
              <a:t>Mention of the Comprehensive Peace Agreement of 2006.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Myriad Pro"/>
              </a:rPr>
              <a:t>Establishment of Nepal as a federal democratic republic in 2008.</a:t>
            </a:r>
          </a:p>
          <a:p>
            <a:pPr algn="just"/>
            <a:endParaRPr lang="en-US" sz="3200" dirty="0">
              <a:latin typeface="Myriad Pro"/>
            </a:endParaRPr>
          </a:p>
          <a:p>
            <a:pPr algn="just"/>
            <a:r>
              <a:rPr lang="en-US" sz="3200" b="1" dirty="0">
                <a:latin typeface="Myriad Pro"/>
              </a:rPr>
              <a:t>Historical Context</a:t>
            </a:r>
            <a:endParaRPr lang="en-US" sz="3200" dirty="0">
              <a:latin typeface="Myriad Pro"/>
            </a:endParaRPr>
          </a:p>
          <a:p>
            <a:pPr algn="just"/>
            <a:endParaRPr lang="en-US" sz="3200" dirty="0">
              <a:latin typeface="Myriad Pro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Myriad Pro"/>
              </a:rPr>
              <a:t>Pre-democracy era under autocratic rule.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Myriad Pro"/>
              </a:rPr>
              <a:t>People's movement for democracy in the late 1980s and early 1990s.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Myriad Pro"/>
              </a:rPr>
              <a:t>Changes leading to the establishment of a constitutional monarchy in 1990.</a:t>
            </a:r>
          </a:p>
        </p:txBody>
      </p:sp>
    </p:spTree>
    <p:extLst>
      <p:ext uri="{BB962C8B-B14F-4D97-AF65-F5344CB8AC3E}">
        <p14:creationId xmlns:p14="http://schemas.microsoft.com/office/powerpoint/2010/main" val="407696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DAC485-6A9C-416E-8C1A-01BBEF544F46}"/>
              </a:ext>
            </a:extLst>
          </p:cNvPr>
          <p:cNvSpPr/>
          <p:nvPr/>
        </p:nvSpPr>
        <p:spPr>
          <a:xfrm>
            <a:off x="1116677" y="1205176"/>
            <a:ext cx="99586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Constitutional Recognition of Human Rights</a:t>
            </a:r>
          </a:p>
          <a:p>
            <a:pPr algn="just"/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Adoption of a new constitution in 2015.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Explicit recognition and protection of a wide range of fundamental human rights.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Inclusion of economic, social, and cultural rights.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Commitment to shaping a just and inclusive society.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5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DC579-F5AB-4F94-B6F8-C0D81B247B44}"/>
              </a:ext>
            </a:extLst>
          </p:cNvPr>
          <p:cNvSpPr/>
          <p:nvPr/>
        </p:nvSpPr>
        <p:spPr>
          <a:xfrm>
            <a:off x="1127759" y="1030747"/>
            <a:ext cx="96787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Freedom of Expression in a Democratic Context</a:t>
            </a:r>
          </a:p>
          <a:p>
            <a:pPr algn="just"/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Legal protections for individual and collective freedom of speech.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Role of media in upholding press freedom and journalistic independence.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Challenges faced by journalists, including censorship and threats.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Importance of a diverse information landscape in a democratic society.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8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5D6849-37D7-44EA-B214-5D0BC2BECDC3}"/>
              </a:ext>
            </a:extLst>
          </p:cNvPr>
          <p:cNvSpPr/>
          <p:nvPr/>
        </p:nvSpPr>
        <p:spPr>
          <a:xfrm>
            <a:off x="412865" y="428178"/>
            <a:ext cx="686077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Right to Assembly and Association</a:t>
            </a:r>
          </a:p>
          <a:p>
            <a:pPr algn="just"/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Fundamental component of democratic societies.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Empowerment of citizens to gather peacefully and express views.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Role in fostering a vibrant civil society.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Importance of associations in shaping public discourse and policy decisions.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</p:txBody>
      </p:sp>
      <p:pic>
        <p:nvPicPr>
          <p:cNvPr id="1026" name="Picture 2" descr="Democracy For Nepal: Freedom Of Assembly Under Attack In Nepal">
            <a:extLst>
              <a:ext uri="{FF2B5EF4-FFF2-40B4-BE49-F238E27FC236}">
                <a16:creationId xmlns:a16="http://schemas.microsoft.com/office/drawing/2014/main" id="{EEB5F028-A779-4E2F-8148-CA1853EB9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16" y="1288473"/>
            <a:ext cx="4547061" cy="471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64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9C3453-AD87-4FE4-8A02-3EF6DA350E53}"/>
              </a:ext>
            </a:extLst>
          </p:cNvPr>
          <p:cNvSpPr/>
          <p:nvPr/>
        </p:nvSpPr>
        <p:spPr>
          <a:xfrm>
            <a:off x="573578" y="580046"/>
            <a:ext cx="741495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Gender Equality as a Foundational Principle</a:t>
            </a:r>
          </a:p>
          <a:p>
            <a:pPr algn="just"/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Constitutional emphasis on fair treatment regardless of gender.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Commitment to equal opportunities for men and women.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Efforts to bridge gender gaps in education, employment, and leadership.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Promotion of women's empowerment and initiatives against stereotypes.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</p:txBody>
      </p:sp>
      <p:pic>
        <p:nvPicPr>
          <p:cNvPr id="2050" name="Picture 2" descr="International Women's Day 2023: Gender equality in the shadow of successive  crises | Epthinktank | European Parliament">
            <a:extLst>
              <a:ext uri="{FF2B5EF4-FFF2-40B4-BE49-F238E27FC236}">
                <a16:creationId xmlns:a16="http://schemas.microsoft.com/office/drawing/2014/main" id="{28D333AD-DA76-420E-AB66-6E2B8B52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34" y="180975"/>
            <a:ext cx="4070466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48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67AACB-FA38-4FF0-B696-D133189BBE2B}"/>
              </a:ext>
            </a:extLst>
          </p:cNvPr>
          <p:cNvSpPr/>
          <p:nvPr/>
        </p:nvSpPr>
        <p:spPr>
          <a:xfrm>
            <a:off x="559723" y="1313241"/>
            <a:ext cx="110725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>
                <a:latin typeface="Myriad Pro"/>
                <a:ea typeface="Times New Roman" panose="02020603050405020304" pitchFamily="18" charset="0"/>
              </a:rPr>
              <a:t>Protection of Minority Rights</a:t>
            </a:r>
          </a:p>
          <a:p>
            <a:pPr algn="just"/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Constitutional provisions safeguarding   minority interests.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Recognition and protection of distinct identities.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Inclusivity promotion and discouragement of discrimination.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Myriad Pro"/>
                <a:ea typeface="Times New Roman" panose="02020603050405020304" pitchFamily="18" charset="0"/>
              </a:rPr>
              <a:t>Mechanisms for effective representation in political and public spheres.</a:t>
            </a:r>
            <a:endParaRPr lang="en-US" sz="3200" dirty="0">
              <a:latin typeface="Myriad Pro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10515A-5E04-415F-930B-188922D76F2E}"/>
              </a:ext>
            </a:extLst>
          </p:cNvPr>
          <p:cNvSpPr/>
          <p:nvPr/>
        </p:nvSpPr>
        <p:spPr>
          <a:xfrm>
            <a:off x="714895" y="709366"/>
            <a:ext cx="65088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latin typeface="Myriad Pro"/>
                <a:ea typeface="Times New Roman" panose="02020603050405020304" pitchFamily="18" charset="0"/>
              </a:rPr>
              <a:t>Right to Education for All Citizens</a:t>
            </a:r>
          </a:p>
          <a:p>
            <a:pPr algn="just"/>
            <a:endParaRPr lang="en-US" sz="28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Myriad Pro"/>
                <a:ea typeface="Times New Roman" panose="02020603050405020304" pitchFamily="18" charset="0"/>
              </a:rPr>
              <a:t>Recognition of education as a fundamental right in the constitution.</a:t>
            </a:r>
            <a:endParaRPr lang="en-US" sz="28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Myriad Pro"/>
                <a:ea typeface="Times New Roman" panose="02020603050405020304" pitchFamily="18" charset="0"/>
              </a:rPr>
              <a:t>Initiatives to enhance access to education, especially for marginalized communities.</a:t>
            </a:r>
            <a:endParaRPr lang="en-US" sz="28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Myriad Pro"/>
                <a:ea typeface="Times New Roman" panose="02020603050405020304" pitchFamily="18" charset="0"/>
              </a:rPr>
              <a:t>Allocation of resources for building schools, hiring qualified teachers, and infrastructure.</a:t>
            </a:r>
            <a:endParaRPr lang="en-US" sz="28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Myriad Pro"/>
                <a:ea typeface="Times New Roman" panose="02020603050405020304" pitchFamily="18" charset="0"/>
              </a:rPr>
              <a:t>Elimination of barriers such as gender discrimination and socio-economic disparities.</a:t>
            </a:r>
            <a:endParaRPr lang="en-US" sz="2800" dirty="0">
              <a:latin typeface="Myriad Pro"/>
              <a:ea typeface="Times New Roman" panose="02020603050405020304" pitchFamily="18" charset="0"/>
            </a:endParaRPr>
          </a:p>
        </p:txBody>
      </p:sp>
      <p:pic>
        <p:nvPicPr>
          <p:cNvPr id="3074" name="Picture 2" descr="Local solutions for education - myRepublica - The New York Times Partner,  Latest news of Nepal in English, Latest News Articles">
            <a:extLst>
              <a:ext uri="{FF2B5EF4-FFF2-40B4-BE49-F238E27FC236}">
                <a16:creationId xmlns:a16="http://schemas.microsoft.com/office/drawing/2014/main" id="{7728CFCD-4534-4340-98DE-924BF39D8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452" y="159588"/>
            <a:ext cx="4843548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53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7AD2AC-5C48-42F6-83DD-5C55F9548FA3}"/>
              </a:ext>
            </a:extLst>
          </p:cNvPr>
          <p:cNvSpPr/>
          <p:nvPr/>
        </p:nvSpPr>
        <p:spPr>
          <a:xfrm>
            <a:off x="1512914" y="1091615"/>
            <a:ext cx="93601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latin typeface="Myriad Pro"/>
                <a:ea typeface="Times New Roman" panose="02020603050405020304" pitchFamily="18" charset="0"/>
              </a:rPr>
              <a:t>Ongoing Legal Reforms in Human Rights</a:t>
            </a:r>
          </a:p>
          <a:p>
            <a:pPr algn="just"/>
            <a:endParaRPr lang="en-US" sz="28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Myriad Pro"/>
                <a:ea typeface="Times New Roman" panose="02020603050405020304" pitchFamily="18" charset="0"/>
              </a:rPr>
              <a:t>Dynamic process of amendments to fortify human rights protections.</a:t>
            </a:r>
            <a:endParaRPr lang="en-US" sz="28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Myriad Pro"/>
                <a:ea typeface="Times New Roman" panose="02020603050405020304" pitchFamily="18" charset="0"/>
              </a:rPr>
              <a:t>Responsive legal system to address contemporary challenges.</a:t>
            </a:r>
            <a:endParaRPr lang="en-US" sz="2800" dirty="0">
              <a:latin typeface="Myriad Pro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Myriad Pro"/>
                <a:ea typeface="Times New Roman" panose="02020603050405020304" pitchFamily="18" charset="0"/>
              </a:rPr>
              <a:t>Commitment to aligning national laws with international human rights standards.</a:t>
            </a:r>
            <a:endParaRPr lang="en-US" sz="2800" dirty="0">
              <a:latin typeface="Myriad Pro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869</TotalTime>
  <Words>725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Myriad Pro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Pappu Prasad Yadav</dc:creator>
  <cp:lastModifiedBy>Pappu Prasad Yadav</cp:lastModifiedBy>
  <cp:revision>57</cp:revision>
  <dcterms:created xsi:type="dcterms:W3CDTF">2023-11-06T15:10:05Z</dcterms:created>
  <dcterms:modified xsi:type="dcterms:W3CDTF">2024-02-04T09:09:05Z</dcterms:modified>
</cp:coreProperties>
</file>