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4AD1C19-F92C-45DA-92E3-624A8F7ED3F7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497EE5E-3093-4066-9FE4-7B208DB8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86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1C19-F92C-45DA-92E3-624A8F7ED3F7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7EE5E-3093-4066-9FE4-7B208DB8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7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4AD1C19-F92C-45DA-92E3-624A8F7ED3F7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497EE5E-3093-4066-9FE4-7B208DB8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81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4AD1C19-F92C-45DA-92E3-624A8F7ED3F7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497EE5E-3093-4066-9FE4-7B208DB8968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8202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4AD1C19-F92C-45DA-92E3-624A8F7ED3F7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497EE5E-3093-4066-9FE4-7B208DB8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14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1C19-F92C-45DA-92E3-624A8F7ED3F7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7EE5E-3093-4066-9FE4-7B208DB8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60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1C19-F92C-45DA-92E3-624A8F7ED3F7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7EE5E-3093-4066-9FE4-7B208DB8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11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1C19-F92C-45DA-92E3-624A8F7ED3F7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7EE5E-3093-4066-9FE4-7B208DB8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611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4AD1C19-F92C-45DA-92E3-624A8F7ED3F7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497EE5E-3093-4066-9FE4-7B208DB8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27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1C19-F92C-45DA-92E3-624A8F7ED3F7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7EE5E-3093-4066-9FE4-7B208DB8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52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4AD1C19-F92C-45DA-92E3-624A8F7ED3F7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497EE5E-3093-4066-9FE4-7B208DB8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2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1C19-F92C-45DA-92E3-624A8F7ED3F7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7EE5E-3093-4066-9FE4-7B208DB8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16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1C19-F92C-45DA-92E3-624A8F7ED3F7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7EE5E-3093-4066-9FE4-7B208DB8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45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1C19-F92C-45DA-92E3-624A8F7ED3F7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7EE5E-3093-4066-9FE4-7B208DB8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34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1C19-F92C-45DA-92E3-624A8F7ED3F7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7EE5E-3093-4066-9FE4-7B208DB8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0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1C19-F92C-45DA-92E3-624A8F7ED3F7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7EE5E-3093-4066-9FE4-7B208DB8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60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1C19-F92C-45DA-92E3-624A8F7ED3F7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7EE5E-3093-4066-9FE4-7B208DB8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38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D1C19-F92C-45DA-92E3-624A8F7ED3F7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7EE5E-3093-4066-9FE4-7B208DB8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181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3AB50B-CF9F-467F-B6B3-5CECFEFAD811}"/>
              </a:ext>
            </a:extLst>
          </p:cNvPr>
          <p:cNvSpPr/>
          <p:nvPr/>
        </p:nvSpPr>
        <p:spPr>
          <a:xfrm>
            <a:off x="3251183" y="263742"/>
            <a:ext cx="536005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latin typeface="Myriad Pro"/>
                <a:ea typeface="Calibri" panose="020F0502020204030204" pitchFamily="34" charset="0"/>
                <a:cs typeface="Times New Roman" panose="02020603050405020304" pitchFamily="18" charset="0"/>
              </a:rPr>
              <a:t>Importance of Voting</a:t>
            </a:r>
            <a:endParaRPr lang="en-US" sz="4000" b="1" dirty="0">
              <a:latin typeface="Myriad Pro"/>
            </a:endParaRPr>
          </a:p>
        </p:txBody>
      </p:sp>
      <p:pic>
        <p:nvPicPr>
          <p:cNvPr id="1028" name="Picture 4" descr="First Among Equals?">
            <a:extLst>
              <a:ext uri="{FF2B5EF4-FFF2-40B4-BE49-F238E27FC236}">
                <a16:creationId xmlns:a16="http://schemas.microsoft.com/office/drawing/2014/main" id="{B811563F-4E5A-4713-9A3C-1B901ACF2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81454"/>
            <a:ext cx="10876085" cy="551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995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F81C16-783B-4E5E-96FB-1D2B9FAE0C60}"/>
              </a:ext>
            </a:extLst>
          </p:cNvPr>
          <p:cNvSpPr/>
          <p:nvPr/>
        </p:nvSpPr>
        <p:spPr>
          <a:xfrm>
            <a:off x="1213339" y="1183268"/>
            <a:ext cx="9996853" cy="3098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atin typeface="Myriad Pro"/>
                <a:ea typeface="Calibri" panose="020F0502020204030204" pitchFamily="34" charset="0"/>
                <a:cs typeface="Times New Roman" panose="02020603050405020304" pitchFamily="18" charset="0"/>
              </a:rPr>
              <a:t>Enhancing Global Standing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3200" dirty="0">
              <a:latin typeface="Myriad Pro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Myriad Pro"/>
                <a:ea typeface="Calibri" panose="020F0502020204030204" pitchFamily="34" charset="0"/>
                <a:cs typeface="Times New Roman" panose="02020603050405020304" pitchFamily="18" charset="0"/>
              </a:rPr>
              <a:t>Voting Reflecting a Vibrant and Engaged Citizenry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Myriad Pro"/>
                <a:ea typeface="Calibri" panose="020F0502020204030204" pitchFamily="34" charset="0"/>
                <a:cs typeface="Times New Roman" panose="02020603050405020304" pitchFamily="18" charset="0"/>
              </a:rPr>
              <a:t>Contributing to National Strength and Credibility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Myriad Pro"/>
                <a:ea typeface="Calibri" panose="020F0502020204030204" pitchFamily="34" charset="0"/>
                <a:cs typeface="Times New Roman" panose="02020603050405020304" pitchFamily="18" charset="0"/>
              </a:rPr>
              <a:t>Sending a Global Message of Values and Principles</a:t>
            </a:r>
          </a:p>
        </p:txBody>
      </p:sp>
    </p:spTree>
    <p:extLst>
      <p:ext uri="{BB962C8B-B14F-4D97-AF65-F5344CB8AC3E}">
        <p14:creationId xmlns:p14="http://schemas.microsoft.com/office/powerpoint/2010/main" val="1439438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4D3044-66FF-4366-B2FA-36A073534C01}"/>
              </a:ext>
            </a:extLst>
          </p:cNvPr>
          <p:cNvSpPr/>
          <p:nvPr/>
        </p:nvSpPr>
        <p:spPr>
          <a:xfrm>
            <a:off x="1283677" y="1156891"/>
            <a:ext cx="9838592" cy="3098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atin typeface="Myriad Pro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3200" dirty="0">
              <a:latin typeface="Myriad Pro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Myriad Pro"/>
                <a:ea typeface="Calibri" panose="020F0502020204030204" pitchFamily="34" charset="0"/>
                <a:cs typeface="Times New Roman" panose="02020603050405020304" pitchFamily="18" charset="0"/>
              </a:rPr>
              <a:t>Recap of the Importance of Voting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Myriad Pro"/>
                <a:ea typeface="Calibri" panose="020F0502020204030204" pitchFamily="34" charset="0"/>
                <a:cs typeface="Times New Roman" panose="02020603050405020304" pitchFamily="18" charset="0"/>
              </a:rPr>
              <a:t>Emphasis on Duty, Responsibility, and Pride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Myriad Pro"/>
                <a:ea typeface="Calibri" panose="020F0502020204030204" pitchFamily="34" charset="0"/>
                <a:cs typeface="Times New Roman" panose="02020603050405020304" pitchFamily="18" charset="0"/>
              </a:rPr>
              <a:t>Illuminating the Path to a Just and Equitable Future</a:t>
            </a:r>
          </a:p>
        </p:txBody>
      </p:sp>
    </p:spTree>
    <p:extLst>
      <p:ext uri="{BB962C8B-B14F-4D97-AF65-F5344CB8AC3E}">
        <p14:creationId xmlns:p14="http://schemas.microsoft.com/office/powerpoint/2010/main" val="1244744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ank You Emoji Images – Browse 2,307 Stock Photos, Vectors, and Video |  Adobe Stock">
            <a:extLst>
              <a:ext uri="{FF2B5EF4-FFF2-40B4-BE49-F238E27FC236}">
                <a16:creationId xmlns:a16="http://schemas.microsoft.com/office/drawing/2014/main" id="{6D2B1DE7-E053-4518-BDA6-FBA90B101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835269"/>
            <a:ext cx="10190285" cy="5169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565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AB6EE3-0CF1-4468-B05F-3FCBB3011CC4}"/>
              </a:ext>
            </a:extLst>
          </p:cNvPr>
          <p:cNvSpPr/>
          <p:nvPr/>
        </p:nvSpPr>
        <p:spPr>
          <a:xfrm>
            <a:off x="1063869" y="1161481"/>
            <a:ext cx="10304584" cy="4679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latin typeface="Myriad Pro"/>
              </a:rPr>
              <a:t>Introduction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3200" dirty="0">
              <a:latin typeface="Myriad Pro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Myriad Pro"/>
                <a:ea typeface="Calibri" panose="020F0502020204030204" pitchFamily="34" charset="0"/>
                <a:cs typeface="Times New Roman" panose="02020603050405020304" pitchFamily="18" charset="0"/>
              </a:rPr>
              <a:t>Voting is the democratic process through which individuals express their preferences and elect representatives or make decisions on various issues.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Myriad Pro"/>
                <a:ea typeface="Calibri" panose="020F0502020204030204" pitchFamily="34" charset="0"/>
                <a:cs typeface="Times New Roman" panose="02020603050405020304" pitchFamily="18" charset="0"/>
              </a:rPr>
              <a:t>Fundamental Role of Voting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Myriad Pro"/>
                <a:ea typeface="Calibri" panose="020F0502020204030204" pitchFamily="34" charset="0"/>
                <a:cs typeface="Times New Roman" panose="02020603050405020304" pitchFamily="18" charset="0"/>
              </a:rPr>
              <a:t>Emphasizing Voting as a Sacred Duty, Privilege, and Responsibility</a:t>
            </a:r>
          </a:p>
        </p:txBody>
      </p:sp>
    </p:spTree>
    <p:extLst>
      <p:ext uri="{BB962C8B-B14F-4D97-AF65-F5344CB8AC3E}">
        <p14:creationId xmlns:p14="http://schemas.microsoft.com/office/powerpoint/2010/main" val="1610161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47159E-C342-4093-90A7-1E8878EB20BD}"/>
              </a:ext>
            </a:extLst>
          </p:cNvPr>
          <p:cNvSpPr/>
          <p:nvPr/>
        </p:nvSpPr>
        <p:spPr>
          <a:xfrm>
            <a:off x="1163515" y="1150464"/>
            <a:ext cx="10389577" cy="3625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latin typeface="Myriad Pro"/>
                <a:ea typeface="Calibri" panose="020F0502020204030204" pitchFamily="34" charset="0"/>
                <a:cs typeface="Times New Roman" panose="02020603050405020304" pitchFamily="18" charset="0"/>
              </a:rPr>
              <a:t>Foundation of Democracy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3200" dirty="0">
              <a:latin typeface="Myriad Pro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Myriad Pro"/>
                <a:ea typeface="Calibri" panose="020F0502020204030204" pitchFamily="34" charset="0"/>
                <a:cs typeface="Times New Roman" panose="02020603050405020304" pitchFamily="18" charset="0"/>
              </a:rPr>
              <a:t>Democracy Relies on Citizen Participation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Myriad Pro"/>
                <a:ea typeface="Calibri" panose="020F0502020204030204" pitchFamily="34" charset="0"/>
                <a:cs typeface="Times New Roman" panose="02020603050405020304" pitchFamily="18" charset="0"/>
              </a:rPr>
              <a:t>Voting as the Bedrock of Government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Myriad Pro"/>
                <a:ea typeface="Calibri" panose="020F0502020204030204" pitchFamily="34" charset="0"/>
                <a:cs typeface="Times New Roman" panose="02020603050405020304" pitchFamily="18" charset="0"/>
              </a:rPr>
              <a:t>Citizens Shaping the Political System for Responsive Governance</a:t>
            </a:r>
          </a:p>
        </p:txBody>
      </p:sp>
    </p:spTree>
    <p:extLst>
      <p:ext uri="{BB962C8B-B14F-4D97-AF65-F5344CB8AC3E}">
        <p14:creationId xmlns:p14="http://schemas.microsoft.com/office/powerpoint/2010/main" val="2829955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5EB6BC-F2ED-4A0C-A1C3-1F529EDA54D5}"/>
              </a:ext>
            </a:extLst>
          </p:cNvPr>
          <p:cNvSpPr/>
          <p:nvPr/>
        </p:nvSpPr>
        <p:spPr>
          <a:xfrm>
            <a:off x="993531" y="1155779"/>
            <a:ext cx="10392508" cy="3098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latin typeface="Myriad Pro"/>
                <a:ea typeface="Calibri" panose="020F0502020204030204" pitchFamily="34" charset="0"/>
                <a:cs typeface="Times New Roman" panose="02020603050405020304" pitchFamily="18" charset="0"/>
              </a:rPr>
              <a:t>Expressing Individual Voices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3200" dirty="0">
              <a:latin typeface="Myriad Pro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Myriad Pro"/>
                <a:ea typeface="Calibri" panose="020F0502020204030204" pitchFamily="34" charset="0"/>
                <a:cs typeface="Times New Roman" panose="02020603050405020304" pitchFamily="18" charset="0"/>
              </a:rPr>
              <a:t>Voting as a Means of Expression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Myriad Pro"/>
                <a:ea typeface="Calibri" panose="020F0502020204030204" pitchFamily="34" charset="0"/>
                <a:cs typeface="Times New Roman" panose="02020603050405020304" pitchFamily="18" charset="0"/>
              </a:rPr>
              <a:t>Each Vote as a Powerful Voice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Myriad Pro"/>
                <a:ea typeface="Calibri" panose="020F0502020204030204" pitchFamily="34" charset="0"/>
                <a:cs typeface="Times New Roman" panose="02020603050405020304" pitchFamily="18" charset="0"/>
              </a:rPr>
              <a:t>Contributing to the Diverse Perspectives in Our Nation</a:t>
            </a:r>
          </a:p>
        </p:txBody>
      </p:sp>
    </p:spTree>
    <p:extLst>
      <p:ext uri="{BB962C8B-B14F-4D97-AF65-F5344CB8AC3E}">
        <p14:creationId xmlns:p14="http://schemas.microsoft.com/office/powerpoint/2010/main" val="2896418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3388DD-452E-415B-AA95-5CC7F313B5CB}"/>
              </a:ext>
            </a:extLst>
          </p:cNvPr>
          <p:cNvSpPr/>
          <p:nvPr/>
        </p:nvSpPr>
        <p:spPr>
          <a:xfrm>
            <a:off x="1245577" y="1140585"/>
            <a:ext cx="10439400" cy="3098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latin typeface="Myriad Pro"/>
                <a:ea typeface="Calibri" panose="020F0502020204030204" pitchFamily="34" charset="0"/>
                <a:cs typeface="Times New Roman" panose="02020603050405020304" pitchFamily="18" charset="0"/>
              </a:rPr>
              <a:t>Influencing Policies and Legislation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3200" dirty="0">
              <a:latin typeface="Myriad Pro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Myriad Pro"/>
                <a:ea typeface="Calibri" panose="020F0502020204030204" pitchFamily="34" charset="0"/>
                <a:cs typeface="Times New Roman" panose="02020603050405020304" pitchFamily="18" charset="0"/>
              </a:rPr>
              <a:t>Voting's Impact Beyond the Ballot Box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Myriad Pro"/>
                <a:ea typeface="Calibri" panose="020F0502020204030204" pitchFamily="34" charset="0"/>
                <a:cs typeface="Times New Roman" panose="02020603050405020304" pitchFamily="18" charset="0"/>
              </a:rPr>
              <a:t>Choosing Representatives Reflecting Our Values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Myriad Pro"/>
                <a:ea typeface="Calibri" panose="020F0502020204030204" pitchFamily="34" charset="0"/>
                <a:cs typeface="Times New Roman" panose="02020603050405020304" pitchFamily="18" charset="0"/>
              </a:rPr>
              <a:t>Shaping Laws Defining Rights and Responsibilities</a:t>
            </a:r>
          </a:p>
        </p:txBody>
      </p:sp>
    </p:spTree>
    <p:extLst>
      <p:ext uri="{BB962C8B-B14F-4D97-AF65-F5344CB8AC3E}">
        <p14:creationId xmlns:p14="http://schemas.microsoft.com/office/powerpoint/2010/main" val="1120437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E80BBA-C5BB-42B2-B1F6-720633C000DE}"/>
              </a:ext>
            </a:extLst>
          </p:cNvPr>
          <p:cNvSpPr/>
          <p:nvPr/>
        </p:nvSpPr>
        <p:spPr>
          <a:xfrm>
            <a:off x="1371600" y="1201930"/>
            <a:ext cx="10014438" cy="3098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latin typeface="Myriad Pro"/>
                <a:ea typeface="Calibri" panose="020F0502020204030204" pitchFamily="34" charset="0"/>
                <a:cs typeface="Times New Roman" panose="02020603050405020304" pitchFamily="18" charset="0"/>
              </a:rPr>
              <a:t>Protecting Civil Liberties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3200" dirty="0">
              <a:latin typeface="Myriad Pro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Myriad Pro"/>
                <a:ea typeface="Calibri" panose="020F0502020204030204" pitchFamily="34" charset="0"/>
                <a:cs typeface="Times New Roman" panose="02020603050405020304" pitchFamily="18" charset="0"/>
              </a:rPr>
              <a:t>Voting as a Guardian of Civil Liberties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Myriad Pro"/>
                <a:ea typeface="Calibri" panose="020F0502020204030204" pitchFamily="34" charset="0"/>
                <a:cs typeface="Times New Roman" panose="02020603050405020304" pitchFamily="18" charset="0"/>
              </a:rPr>
              <a:t>Honoring the Sacrifices of Past Advocates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Myriad Pro"/>
                <a:ea typeface="Calibri" panose="020F0502020204030204" pitchFamily="34" charset="0"/>
                <a:cs typeface="Times New Roman" panose="02020603050405020304" pitchFamily="18" charset="0"/>
              </a:rPr>
              <a:t>Ensuring the Continuation of Freedom and Equality</a:t>
            </a:r>
          </a:p>
        </p:txBody>
      </p:sp>
    </p:spTree>
    <p:extLst>
      <p:ext uri="{BB962C8B-B14F-4D97-AF65-F5344CB8AC3E}">
        <p14:creationId xmlns:p14="http://schemas.microsoft.com/office/powerpoint/2010/main" val="3088458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341A00-03BD-46C5-986F-0A067E6D07C4}"/>
              </a:ext>
            </a:extLst>
          </p:cNvPr>
          <p:cNvSpPr/>
          <p:nvPr/>
        </p:nvSpPr>
        <p:spPr>
          <a:xfrm>
            <a:off x="1389185" y="1196996"/>
            <a:ext cx="10032023" cy="3625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latin typeface="Myriad Pro"/>
                <a:ea typeface="Calibri" panose="020F0502020204030204" pitchFamily="34" charset="0"/>
                <a:cs typeface="Times New Roman" panose="02020603050405020304" pitchFamily="18" charset="0"/>
              </a:rPr>
              <a:t>Fostering Social Cohesion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3200" dirty="0">
              <a:latin typeface="Myriad Pro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Myriad Pro"/>
                <a:ea typeface="Calibri" panose="020F0502020204030204" pitchFamily="34" charset="0"/>
                <a:cs typeface="Times New Roman" panose="02020603050405020304" pitchFamily="18" charset="0"/>
              </a:rPr>
              <a:t>Building a Healthy Democracy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Myriad Pro"/>
                <a:ea typeface="Calibri" panose="020F0502020204030204" pitchFamily="34" charset="0"/>
                <a:cs typeface="Times New Roman" panose="02020603050405020304" pitchFamily="18" charset="0"/>
              </a:rPr>
              <a:t>Voting as a Unifying Force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Myriad Pro"/>
                <a:ea typeface="Calibri" panose="020F0502020204030204" pitchFamily="34" charset="0"/>
                <a:cs typeface="Times New Roman" panose="02020603050405020304" pitchFamily="18" charset="0"/>
              </a:rPr>
              <a:t>Engaging in Dialogue and Empathy for an Inclusive Society</a:t>
            </a:r>
          </a:p>
        </p:txBody>
      </p:sp>
    </p:spTree>
    <p:extLst>
      <p:ext uri="{BB962C8B-B14F-4D97-AF65-F5344CB8AC3E}">
        <p14:creationId xmlns:p14="http://schemas.microsoft.com/office/powerpoint/2010/main" val="3325568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87C2C3-DCA4-4ECA-B296-2BFD8974EE15}"/>
              </a:ext>
            </a:extLst>
          </p:cNvPr>
          <p:cNvSpPr/>
          <p:nvPr/>
        </p:nvSpPr>
        <p:spPr>
          <a:xfrm>
            <a:off x="1301262" y="1121721"/>
            <a:ext cx="9891346" cy="3114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Holding Leaders Accountable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Voting as a Mechanism for Accountability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Leaders Responsive to the Will of the People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Checking Power for Transparency and Responsiveness</a:t>
            </a:r>
          </a:p>
        </p:txBody>
      </p:sp>
    </p:spTree>
    <p:extLst>
      <p:ext uri="{BB962C8B-B14F-4D97-AF65-F5344CB8AC3E}">
        <p14:creationId xmlns:p14="http://schemas.microsoft.com/office/powerpoint/2010/main" val="801374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53C354-5391-48FD-AEB3-C9067CC7776E}"/>
              </a:ext>
            </a:extLst>
          </p:cNvPr>
          <p:cNvSpPr/>
          <p:nvPr/>
        </p:nvSpPr>
        <p:spPr>
          <a:xfrm>
            <a:off x="1236784" y="1148620"/>
            <a:ext cx="9568962" cy="3114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latin typeface="Myriad Pro"/>
                <a:ea typeface="Calibri" panose="020F0502020204030204" pitchFamily="34" charset="0"/>
                <a:cs typeface="Times New Roman" panose="02020603050405020304" pitchFamily="18" charset="0"/>
              </a:rPr>
              <a:t>Addressing Systemic Issues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3200" dirty="0">
              <a:latin typeface="Myriad Pro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Myriad Pro"/>
                <a:ea typeface="Calibri" panose="020F0502020204030204" pitchFamily="34" charset="0"/>
                <a:cs typeface="Times New Roman" panose="02020603050405020304" pitchFamily="18" charset="0"/>
              </a:rPr>
              <a:t>Voting as a Tool for Social Change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Myriad Pro"/>
                <a:ea typeface="Calibri" panose="020F0502020204030204" pitchFamily="34" charset="0"/>
                <a:cs typeface="Times New Roman" panose="02020603050405020304" pitchFamily="18" charset="0"/>
              </a:rPr>
              <a:t>Electing Representatives Committed to Progress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Myriad Pro"/>
                <a:ea typeface="Calibri" panose="020F0502020204030204" pitchFamily="34" charset="0"/>
                <a:cs typeface="Times New Roman" panose="02020603050405020304" pitchFamily="18" charset="0"/>
              </a:rPr>
              <a:t>Peaceful Means of Reforming the System</a:t>
            </a:r>
          </a:p>
        </p:txBody>
      </p:sp>
    </p:spTree>
    <p:extLst>
      <p:ext uri="{BB962C8B-B14F-4D97-AF65-F5344CB8AC3E}">
        <p14:creationId xmlns:p14="http://schemas.microsoft.com/office/powerpoint/2010/main" val="406087129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143</TotalTime>
  <Words>242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Myriad Pro</vt:lpstr>
      <vt:lpstr>Times New Roman</vt:lpstr>
      <vt:lpstr>Wingdings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Pappu Prasad Yadav</dc:creator>
  <cp:lastModifiedBy>Pappu Prasad Yadav</cp:lastModifiedBy>
  <cp:revision>9</cp:revision>
  <dcterms:created xsi:type="dcterms:W3CDTF">2023-12-03T13:43:37Z</dcterms:created>
  <dcterms:modified xsi:type="dcterms:W3CDTF">2024-02-04T12:55:25Z</dcterms:modified>
</cp:coreProperties>
</file>