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Proxima Nova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5097101" y="3213980"/>
            <a:ext cx="1665838" cy="62468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Linux OS</a:t>
            </a:r>
            <a:endParaRPr b="0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4154019" y="2243087"/>
            <a:ext cx="1256922" cy="694123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Productivity and Application software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6879125" y="1914933"/>
            <a:ext cx="1256922" cy="976895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Entertainment and Media software 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7008111" y="4275438"/>
            <a:ext cx="1414634" cy="102879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Programming tools and Environment 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3145316" y="4311078"/>
            <a:ext cx="1185605" cy="46927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System Tool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>
            <a:off x="6280025" y="3801561"/>
            <a:ext cx="1296300" cy="492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13"/>
          <p:cNvCxnSpPr/>
          <p:nvPr/>
        </p:nvCxnSpPr>
        <p:spPr>
          <a:xfrm flipH="1">
            <a:off x="4169158" y="3617904"/>
            <a:ext cx="990000" cy="733200"/>
          </a:xfrm>
          <a:prstGeom prst="curvedConnector3">
            <a:avLst>
              <a:gd fmla="val 49995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3"/>
          <p:cNvCxnSpPr>
            <a:stCxn id="84" idx="7"/>
            <a:endCxn id="86" idx="4"/>
          </p:cNvCxnSpPr>
          <p:nvPr/>
        </p:nvCxnSpPr>
        <p:spPr>
          <a:xfrm rot="-5400000">
            <a:off x="6806383" y="2604364"/>
            <a:ext cx="413700" cy="988500"/>
          </a:xfrm>
          <a:prstGeom prst="curvedConnector3">
            <a:avLst>
              <a:gd fmla="val 49992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3"/>
          <p:cNvCxnSpPr>
            <a:stCxn id="84" idx="1"/>
            <a:endCxn id="85" idx="4"/>
          </p:cNvCxnSpPr>
          <p:nvPr/>
        </p:nvCxnSpPr>
        <p:spPr>
          <a:xfrm flipH="1" rot="5400000">
            <a:off x="4877557" y="2841964"/>
            <a:ext cx="368400" cy="558600"/>
          </a:xfrm>
          <a:prstGeom prst="curvedConnector3">
            <a:avLst>
              <a:gd fmla="val 49980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3"/>
          <p:cNvSpPr/>
          <p:nvPr/>
        </p:nvSpPr>
        <p:spPr>
          <a:xfrm>
            <a:off x="2988411" y="1732233"/>
            <a:ext cx="912877" cy="52208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UNIX Operating system</a:t>
            </a:r>
            <a:endParaRPr b="0" i="0" sz="1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2816388" y="2286752"/>
            <a:ext cx="912877" cy="37043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Tomboy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4108568" y="1603681"/>
            <a:ext cx="912877" cy="37043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Mozilla 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3"/>
          <p:cNvCxnSpPr>
            <a:stCxn id="85" idx="0"/>
          </p:cNvCxnSpPr>
          <p:nvPr/>
        </p:nvCxnSpPr>
        <p:spPr>
          <a:xfrm flipH="1" rot="5400000">
            <a:off x="4503930" y="1964537"/>
            <a:ext cx="320400" cy="236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3"/>
          <p:cNvCxnSpPr/>
          <p:nvPr/>
        </p:nvCxnSpPr>
        <p:spPr>
          <a:xfrm rot="10800000">
            <a:off x="3881996" y="1967828"/>
            <a:ext cx="501000" cy="369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13"/>
          <p:cNvCxnSpPr>
            <a:stCxn id="85" idx="2"/>
            <a:endCxn id="94" idx="5"/>
          </p:cNvCxnSpPr>
          <p:nvPr/>
        </p:nvCxnSpPr>
        <p:spPr>
          <a:xfrm flipH="1">
            <a:off x="3595719" y="2590148"/>
            <a:ext cx="558300" cy="12900"/>
          </a:xfrm>
          <a:prstGeom prst="curvedConnector4">
            <a:avLst>
              <a:gd fmla="val 38040" name="adj1"/>
              <a:gd fmla="val 4462492" name="adj2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13"/>
          <p:cNvCxnSpPr/>
          <p:nvPr/>
        </p:nvCxnSpPr>
        <p:spPr>
          <a:xfrm flipH="1" rot="10800000">
            <a:off x="7980911" y="1776206"/>
            <a:ext cx="619800" cy="327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13"/>
          <p:cNvCxnSpPr>
            <a:endCxn id="86" idx="6"/>
          </p:cNvCxnSpPr>
          <p:nvPr/>
        </p:nvCxnSpPr>
        <p:spPr>
          <a:xfrm rot="10800000">
            <a:off x="8136047" y="2403381"/>
            <a:ext cx="573300" cy="83700"/>
          </a:xfrm>
          <a:prstGeom prst="curvedConnector3">
            <a:avLst>
              <a:gd fmla="val 49992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13"/>
          <p:cNvCxnSpPr>
            <a:stCxn id="102" idx="2"/>
            <a:endCxn id="86" idx="5"/>
          </p:cNvCxnSpPr>
          <p:nvPr/>
        </p:nvCxnSpPr>
        <p:spPr>
          <a:xfrm rot="10800000">
            <a:off x="7952026" y="2748696"/>
            <a:ext cx="662700" cy="431100"/>
          </a:xfrm>
          <a:prstGeom prst="curvedConnector2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3"/>
          <p:cNvCxnSpPr>
            <a:endCxn id="95" idx="0"/>
          </p:cNvCxnSpPr>
          <p:nvPr/>
        </p:nvCxnSpPr>
        <p:spPr>
          <a:xfrm flipH="1" rot="-5400000">
            <a:off x="4286156" y="1324831"/>
            <a:ext cx="356700" cy="201000"/>
          </a:xfrm>
          <a:prstGeom prst="curvedConnector3">
            <a:avLst>
              <a:gd fmla="val 5002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13"/>
          <p:cNvCxnSpPr>
            <a:endCxn id="85" idx="7"/>
          </p:cNvCxnSpPr>
          <p:nvPr/>
        </p:nvCxnSpPr>
        <p:spPr>
          <a:xfrm flipH="1" rot="-5400000">
            <a:off x="3933419" y="1051289"/>
            <a:ext cx="1930800" cy="656100"/>
          </a:xfrm>
          <a:prstGeom prst="curvedConnector3">
            <a:avLst>
              <a:gd fmla="val 47368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3"/>
          <p:cNvCxnSpPr/>
          <p:nvPr/>
        </p:nvCxnSpPr>
        <p:spPr>
          <a:xfrm flipH="1" rot="-5400000">
            <a:off x="3524850" y="1332621"/>
            <a:ext cx="747000" cy="574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2681348" y="1663982"/>
            <a:ext cx="321900" cy="25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13"/>
          <p:cNvCxnSpPr>
            <a:endCxn id="94" idx="3"/>
          </p:cNvCxnSpPr>
          <p:nvPr/>
        </p:nvCxnSpPr>
        <p:spPr>
          <a:xfrm>
            <a:off x="2409476" y="2293341"/>
            <a:ext cx="540600" cy="309600"/>
          </a:xfrm>
          <a:prstGeom prst="curvedConnector4">
            <a:avLst>
              <a:gd fmla="val 37624" name="adj1"/>
              <a:gd fmla="val 173837" name="adj2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13"/>
          <p:cNvSpPr txBox="1"/>
          <p:nvPr/>
        </p:nvSpPr>
        <p:spPr>
          <a:xfrm>
            <a:off x="2861952" y="96117"/>
            <a:ext cx="1975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Linux user are happy because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They can get support from client side decoration which makes Firefox feel more at home which is desktop</a:t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4048997" y="914189"/>
            <a:ext cx="1312492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Mozilla has a privacy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Options that don’t come with chrome</a:t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676911" y="960283"/>
            <a:ext cx="156164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Mozilla has given people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checkout Firefox again</a:t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1710658" y="1346482"/>
            <a:ext cx="1874580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Designed for free or low cost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Operating system for personal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1581405" y="2006772"/>
            <a:ext cx="1506550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Tomboy is a note taking app for Linux, Mac and windows </a:t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5390647" y="1571945"/>
            <a:ext cx="1394127" cy="808952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Files System &amp; User accounts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5141378" y="4454308"/>
            <a:ext cx="1294561" cy="74901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Limitations of Linux 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2344922" y="3058637"/>
            <a:ext cx="1256922" cy="92417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Software Security &amp; Updates 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8208981" y="3383998"/>
            <a:ext cx="1272778" cy="66330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Special features of Linux 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3"/>
          <p:cNvCxnSpPr/>
          <p:nvPr/>
        </p:nvCxnSpPr>
        <p:spPr>
          <a:xfrm>
            <a:off x="6724815" y="3586808"/>
            <a:ext cx="1516200" cy="10800"/>
          </a:xfrm>
          <a:prstGeom prst="curvedConnector3">
            <a:avLst>
              <a:gd fmla="val 45220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13"/>
          <p:cNvCxnSpPr/>
          <p:nvPr/>
        </p:nvCxnSpPr>
        <p:spPr>
          <a:xfrm flipH="1" rot="-5400000">
            <a:off x="5467659" y="4127725"/>
            <a:ext cx="647700" cy="5700"/>
          </a:xfrm>
          <a:prstGeom prst="curvedConnector3">
            <a:avLst>
              <a:gd fmla="val 49991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13"/>
          <p:cNvCxnSpPr/>
          <p:nvPr/>
        </p:nvCxnSpPr>
        <p:spPr>
          <a:xfrm rot="5400000">
            <a:off x="5645589" y="2813634"/>
            <a:ext cx="839700" cy="9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13"/>
          <p:cNvCxnSpPr/>
          <p:nvPr/>
        </p:nvCxnSpPr>
        <p:spPr>
          <a:xfrm>
            <a:off x="3594784" y="3509973"/>
            <a:ext cx="1516200" cy="10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3"/>
          <p:cNvCxnSpPr/>
          <p:nvPr/>
        </p:nvCxnSpPr>
        <p:spPr>
          <a:xfrm flipH="1" rot="10800000">
            <a:off x="9432328" y="3404874"/>
            <a:ext cx="698700" cy="248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13"/>
          <p:cNvCxnSpPr/>
          <p:nvPr/>
        </p:nvCxnSpPr>
        <p:spPr>
          <a:xfrm rot="10800000">
            <a:off x="9387591" y="3934733"/>
            <a:ext cx="731400" cy="264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13"/>
          <p:cNvCxnSpPr/>
          <p:nvPr/>
        </p:nvCxnSpPr>
        <p:spPr>
          <a:xfrm rot="10800000">
            <a:off x="9166334" y="4019149"/>
            <a:ext cx="1008600" cy="407400"/>
          </a:xfrm>
          <a:prstGeom prst="curvedConnector3">
            <a:avLst>
              <a:gd fmla="val 50005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13"/>
          <p:cNvCxnSpPr/>
          <p:nvPr/>
        </p:nvCxnSpPr>
        <p:spPr>
          <a:xfrm>
            <a:off x="8359862" y="4833219"/>
            <a:ext cx="1056000" cy="197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13"/>
          <p:cNvCxnSpPr/>
          <p:nvPr/>
        </p:nvCxnSpPr>
        <p:spPr>
          <a:xfrm rot="10800000">
            <a:off x="8313010" y="5076518"/>
            <a:ext cx="792900" cy="3522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13"/>
          <p:cNvCxnSpPr/>
          <p:nvPr/>
        </p:nvCxnSpPr>
        <p:spPr>
          <a:xfrm flipH="1" rot="5400000">
            <a:off x="7645028" y="5408289"/>
            <a:ext cx="671700" cy="500400"/>
          </a:xfrm>
          <a:prstGeom prst="curvedConnector3">
            <a:avLst>
              <a:gd fmla="val 49991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13"/>
          <p:cNvCxnSpPr>
            <a:stCxn id="128" idx="0"/>
          </p:cNvCxnSpPr>
          <p:nvPr/>
        </p:nvCxnSpPr>
        <p:spPr>
          <a:xfrm flipH="1" rot="5400000">
            <a:off x="6330694" y="5005568"/>
            <a:ext cx="598500" cy="4185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13"/>
          <p:cNvCxnSpPr>
            <a:stCxn id="130" idx="0"/>
          </p:cNvCxnSpPr>
          <p:nvPr/>
        </p:nvCxnSpPr>
        <p:spPr>
          <a:xfrm flipH="1" rot="5400000">
            <a:off x="5716419" y="5419649"/>
            <a:ext cx="515400" cy="18000"/>
          </a:xfrm>
          <a:prstGeom prst="curvedConnector3">
            <a:avLst>
              <a:gd fmla="val 50009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13"/>
          <p:cNvCxnSpPr/>
          <p:nvPr/>
        </p:nvCxnSpPr>
        <p:spPr>
          <a:xfrm rot="-5400000">
            <a:off x="5003810" y="5179645"/>
            <a:ext cx="445500" cy="293700"/>
          </a:xfrm>
          <a:prstGeom prst="curvedConnector3">
            <a:avLst>
              <a:gd fmla="val 50011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13"/>
          <p:cNvCxnSpPr/>
          <p:nvPr/>
        </p:nvCxnSpPr>
        <p:spPr>
          <a:xfrm flipH="1" rot="10800000">
            <a:off x="2296387" y="4645132"/>
            <a:ext cx="884100" cy="877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13"/>
          <p:cNvCxnSpPr/>
          <p:nvPr/>
        </p:nvCxnSpPr>
        <p:spPr>
          <a:xfrm rot="-5400000">
            <a:off x="2981629" y="5131732"/>
            <a:ext cx="998400" cy="3093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13"/>
          <p:cNvCxnSpPr/>
          <p:nvPr/>
        </p:nvCxnSpPr>
        <p:spPr>
          <a:xfrm flipH="1" rot="5400000">
            <a:off x="3942627" y="4899677"/>
            <a:ext cx="454200" cy="64800"/>
          </a:xfrm>
          <a:prstGeom prst="curvedConnector3">
            <a:avLst>
              <a:gd fmla="val 49991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p13"/>
          <p:cNvCxnSpPr/>
          <p:nvPr/>
        </p:nvCxnSpPr>
        <p:spPr>
          <a:xfrm rot="10800000">
            <a:off x="1735478" y="2984145"/>
            <a:ext cx="791700" cy="180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13"/>
          <p:cNvCxnSpPr/>
          <p:nvPr/>
        </p:nvCxnSpPr>
        <p:spPr>
          <a:xfrm rot="10800000">
            <a:off x="1860675" y="3585262"/>
            <a:ext cx="492900" cy="21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13"/>
          <p:cNvCxnSpPr/>
          <p:nvPr/>
        </p:nvCxnSpPr>
        <p:spPr>
          <a:xfrm flipH="1">
            <a:off x="1744122" y="3892554"/>
            <a:ext cx="831000" cy="752700"/>
          </a:xfrm>
          <a:prstGeom prst="curvedConnector3">
            <a:avLst>
              <a:gd fmla="val 50006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13"/>
          <p:cNvCxnSpPr/>
          <p:nvPr/>
        </p:nvCxnSpPr>
        <p:spPr>
          <a:xfrm flipH="1">
            <a:off x="6700439" y="1544558"/>
            <a:ext cx="674100" cy="251100"/>
          </a:xfrm>
          <a:prstGeom prst="curvedConnector3">
            <a:avLst>
              <a:gd fmla="val 50008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13"/>
          <p:cNvCxnSpPr/>
          <p:nvPr/>
        </p:nvCxnSpPr>
        <p:spPr>
          <a:xfrm flipH="1">
            <a:off x="6243915" y="1233808"/>
            <a:ext cx="480900" cy="3576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13"/>
          <p:cNvCxnSpPr>
            <a:stCxn id="113" idx="1"/>
          </p:cNvCxnSpPr>
          <p:nvPr/>
        </p:nvCxnSpPr>
        <p:spPr>
          <a:xfrm rot="-5400000">
            <a:off x="5527312" y="1416513"/>
            <a:ext cx="341400" cy="20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13"/>
          <p:cNvSpPr/>
          <p:nvPr/>
        </p:nvSpPr>
        <p:spPr>
          <a:xfrm>
            <a:off x="5427550" y="986292"/>
            <a:ext cx="912877" cy="37043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(EXT) extended file system</a:t>
            </a:r>
            <a:endParaRPr sz="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3"/>
          <p:cNvSpPr/>
          <p:nvPr/>
        </p:nvSpPr>
        <p:spPr>
          <a:xfrm rot="2326763">
            <a:off x="6387500" y="900559"/>
            <a:ext cx="912877" cy="37043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BTrFS</a:t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8568882" y="1544494"/>
            <a:ext cx="912877" cy="37043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Kodi</a:t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3"/>
          <p:cNvSpPr/>
          <p:nvPr/>
        </p:nvSpPr>
        <p:spPr>
          <a:xfrm rot="322765">
            <a:off x="7334568" y="1348881"/>
            <a:ext cx="912877" cy="37043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XFS</a:t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8719458" y="2274460"/>
            <a:ext cx="912877" cy="37043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Mplayer</a:t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8910529" y="5420235"/>
            <a:ext cx="912877" cy="37043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Anjuta </a:t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10135807" y="3775914"/>
            <a:ext cx="912877" cy="37043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8614726" y="2994546"/>
            <a:ext cx="912900" cy="370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Emby</a:t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9823405" y="4389489"/>
            <a:ext cx="912877" cy="37043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Multi user</a:t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9366967" y="4857028"/>
            <a:ext cx="912877" cy="37043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Bluefish</a:t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10147390" y="3227281"/>
            <a:ext cx="912877" cy="37043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Portable</a:t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7856537" y="6015912"/>
            <a:ext cx="912877" cy="37043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Gedit</a:t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/>
          <p:nvPr/>
        </p:nvSpPr>
        <p:spPr>
          <a:xfrm rot="-1292513">
            <a:off x="6520064" y="5501130"/>
            <a:ext cx="774278" cy="37043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5526680" y="5686349"/>
            <a:ext cx="912877" cy="37043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3"/>
          <p:cNvSpPr/>
          <p:nvPr/>
        </p:nvSpPr>
        <p:spPr>
          <a:xfrm rot="823542">
            <a:off x="4559711" y="5374519"/>
            <a:ext cx="912869" cy="50766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Legal </a:t>
            </a:r>
            <a:r>
              <a:rPr lang="en-CA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limitation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3"/>
          <p:cNvSpPr/>
          <p:nvPr/>
        </p:nvSpPr>
        <p:spPr>
          <a:xfrm rot="170859">
            <a:off x="1661549" y="5420234"/>
            <a:ext cx="912877" cy="37043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Lotop</a:t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1091784" y="4632872"/>
            <a:ext cx="912877" cy="37043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Ubuntu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Linux </a:t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3"/>
          <p:cNvSpPr/>
          <p:nvPr/>
        </p:nvSpPr>
        <p:spPr>
          <a:xfrm rot="244680">
            <a:off x="1223960" y="3518760"/>
            <a:ext cx="912877" cy="37043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Fedora</a:t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3"/>
          <p:cNvSpPr/>
          <p:nvPr/>
        </p:nvSpPr>
        <p:spPr>
          <a:xfrm rot="354708">
            <a:off x="1055541" y="2712336"/>
            <a:ext cx="912877" cy="37043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Sandboxes </a:t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3"/>
          <p:cNvSpPr/>
          <p:nvPr/>
        </p:nvSpPr>
        <p:spPr>
          <a:xfrm rot="863661">
            <a:off x="2922952" y="5744806"/>
            <a:ext cx="749743" cy="44188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Tcpdump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3"/>
          <p:cNvSpPr/>
          <p:nvPr/>
        </p:nvSpPr>
        <p:spPr>
          <a:xfrm>
            <a:off x="3854522" y="5200261"/>
            <a:ext cx="774633" cy="37043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 open files (LSFO</a:t>
            </a:r>
            <a:endParaRPr sz="7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13"/>
          <p:cNvCxnSpPr/>
          <p:nvPr/>
        </p:nvCxnSpPr>
        <p:spPr>
          <a:xfrm flipH="1" rot="-5400000">
            <a:off x="5281948" y="669315"/>
            <a:ext cx="415500" cy="275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13"/>
          <p:cNvCxnSpPr/>
          <p:nvPr/>
        </p:nvCxnSpPr>
        <p:spPr>
          <a:xfrm rot="10800000">
            <a:off x="10688825" y="4498250"/>
            <a:ext cx="537000" cy="120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13"/>
          <p:cNvCxnSpPr/>
          <p:nvPr/>
        </p:nvCxnSpPr>
        <p:spPr>
          <a:xfrm flipH="1">
            <a:off x="9467189" y="2274457"/>
            <a:ext cx="578100" cy="22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13"/>
          <p:cNvCxnSpPr/>
          <p:nvPr/>
        </p:nvCxnSpPr>
        <p:spPr>
          <a:xfrm rot="10800000">
            <a:off x="10203205" y="4106545"/>
            <a:ext cx="1150200" cy="187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13"/>
          <p:cNvCxnSpPr/>
          <p:nvPr/>
        </p:nvCxnSpPr>
        <p:spPr>
          <a:xfrm rot="10800000">
            <a:off x="10796653" y="3581085"/>
            <a:ext cx="680100" cy="1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13"/>
          <p:cNvCxnSpPr>
            <a:endCxn id="102" idx="0"/>
          </p:cNvCxnSpPr>
          <p:nvPr/>
        </p:nvCxnSpPr>
        <p:spPr>
          <a:xfrm>
            <a:off x="8687776" y="2841546"/>
            <a:ext cx="383400" cy="153000"/>
          </a:xfrm>
          <a:prstGeom prst="curvedConnector2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13"/>
          <p:cNvCxnSpPr/>
          <p:nvPr/>
        </p:nvCxnSpPr>
        <p:spPr>
          <a:xfrm rot="10800000">
            <a:off x="9604145" y="2513495"/>
            <a:ext cx="783900" cy="60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13"/>
          <p:cNvCxnSpPr/>
          <p:nvPr/>
        </p:nvCxnSpPr>
        <p:spPr>
          <a:xfrm flipH="1">
            <a:off x="9481816" y="1584703"/>
            <a:ext cx="1354800" cy="8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13"/>
          <p:cNvCxnSpPr/>
          <p:nvPr/>
        </p:nvCxnSpPr>
        <p:spPr>
          <a:xfrm flipH="1">
            <a:off x="8900460" y="1950180"/>
            <a:ext cx="792600" cy="317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13"/>
          <p:cNvCxnSpPr/>
          <p:nvPr/>
        </p:nvCxnSpPr>
        <p:spPr>
          <a:xfrm flipH="1">
            <a:off x="9467075" y="2972125"/>
            <a:ext cx="1086000" cy="254700"/>
          </a:xfrm>
          <a:prstGeom prst="curvedConnector3">
            <a:avLst>
              <a:gd fmla="val 3697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13"/>
          <p:cNvCxnSpPr/>
          <p:nvPr/>
        </p:nvCxnSpPr>
        <p:spPr>
          <a:xfrm rot="5400000">
            <a:off x="8630012" y="1240313"/>
            <a:ext cx="403500" cy="301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13"/>
          <p:cNvCxnSpPr/>
          <p:nvPr/>
        </p:nvCxnSpPr>
        <p:spPr>
          <a:xfrm flipH="1">
            <a:off x="9169641" y="986292"/>
            <a:ext cx="1033500" cy="549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13"/>
          <p:cNvCxnSpPr/>
          <p:nvPr/>
        </p:nvCxnSpPr>
        <p:spPr>
          <a:xfrm flipH="1">
            <a:off x="11048653" y="3300106"/>
            <a:ext cx="428100" cy="2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13"/>
          <p:cNvCxnSpPr/>
          <p:nvPr/>
        </p:nvCxnSpPr>
        <p:spPr>
          <a:xfrm rot="10800000">
            <a:off x="11015353" y="3874991"/>
            <a:ext cx="461400" cy="4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13"/>
          <p:cNvCxnSpPr/>
          <p:nvPr/>
        </p:nvCxnSpPr>
        <p:spPr>
          <a:xfrm rot="5400000">
            <a:off x="7859795" y="1002392"/>
            <a:ext cx="403500" cy="301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13"/>
          <p:cNvCxnSpPr/>
          <p:nvPr/>
        </p:nvCxnSpPr>
        <p:spPr>
          <a:xfrm rot="5400000">
            <a:off x="7951150" y="798675"/>
            <a:ext cx="1009500" cy="46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13"/>
          <p:cNvCxnSpPr/>
          <p:nvPr/>
        </p:nvCxnSpPr>
        <p:spPr>
          <a:xfrm flipH="1">
            <a:off x="7082888" y="847308"/>
            <a:ext cx="395100" cy="270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13"/>
          <p:cNvCxnSpPr/>
          <p:nvPr/>
        </p:nvCxnSpPr>
        <p:spPr>
          <a:xfrm rot="5400000">
            <a:off x="5882150" y="758250"/>
            <a:ext cx="397800" cy="67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13"/>
          <p:cNvCxnSpPr/>
          <p:nvPr/>
        </p:nvCxnSpPr>
        <p:spPr>
          <a:xfrm rot="5400000">
            <a:off x="6554553" y="405054"/>
            <a:ext cx="403500" cy="301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13"/>
          <p:cNvCxnSpPr/>
          <p:nvPr/>
        </p:nvCxnSpPr>
        <p:spPr>
          <a:xfrm rot="5400000">
            <a:off x="3922327" y="5689533"/>
            <a:ext cx="417900" cy="185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13"/>
          <p:cNvCxnSpPr/>
          <p:nvPr/>
        </p:nvCxnSpPr>
        <p:spPr>
          <a:xfrm rot="5400000">
            <a:off x="4625684" y="5914688"/>
            <a:ext cx="261900" cy="103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13"/>
          <p:cNvCxnSpPr>
            <a:stCxn id="130" idx="3"/>
          </p:cNvCxnSpPr>
          <p:nvPr/>
        </p:nvCxnSpPr>
        <p:spPr>
          <a:xfrm rot="5400000">
            <a:off x="5303218" y="6131688"/>
            <a:ext cx="486300" cy="228000"/>
          </a:xfrm>
          <a:prstGeom prst="curvedConnector3">
            <a:avLst>
              <a:gd fmla="val 55578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13"/>
          <p:cNvCxnSpPr/>
          <p:nvPr/>
        </p:nvCxnSpPr>
        <p:spPr>
          <a:xfrm rot="5400000">
            <a:off x="6095696" y="5970113"/>
            <a:ext cx="403500" cy="301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13"/>
          <p:cNvCxnSpPr/>
          <p:nvPr/>
        </p:nvCxnSpPr>
        <p:spPr>
          <a:xfrm flipH="1" rot="-5400000">
            <a:off x="7233627" y="5694849"/>
            <a:ext cx="461100" cy="388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13"/>
          <p:cNvCxnSpPr/>
          <p:nvPr/>
        </p:nvCxnSpPr>
        <p:spPr>
          <a:xfrm rot="10800000">
            <a:off x="8471704" y="6358495"/>
            <a:ext cx="475500" cy="96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" name="Google Shape;184;p13"/>
          <p:cNvCxnSpPr/>
          <p:nvPr/>
        </p:nvCxnSpPr>
        <p:spPr>
          <a:xfrm rot="10800000">
            <a:off x="9739125" y="5569175"/>
            <a:ext cx="537300" cy="309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Google Shape;185;p13"/>
          <p:cNvCxnSpPr/>
          <p:nvPr/>
        </p:nvCxnSpPr>
        <p:spPr>
          <a:xfrm rot="10800000">
            <a:off x="9896556" y="5247445"/>
            <a:ext cx="606300" cy="3018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13"/>
          <p:cNvCxnSpPr/>
          <p:nvPr/>
        </p:nvCxnSpPr>
        <p:spPr>
          <a:xfrm rot="10800000">
            <a:off x="10220650" y="5025000"/>
            <a:ext cx="939600" cy="36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13"/>
          <p:cNvCxnSpPr>
            <a:stCxn id="188" idx="1"/>
          </p:cNvCxnSpPr>
          <p:nvPr/>
        </p:nvCxnSpPr>
        <p:spPr>
          <a:xfrm rot="10800000">
            <a:off x="10388000" y="4761650"/>
            <a:ext cx="413700" cy="408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13"/>
          <p:cNvCxnSpPr/>
          <p:nvPr/>
        </p:nvCxnSpPr>
        <p:spPr>
          <a:xfrm rot="5400000">
            <a:off x="1461777" y="5795050"/>
            <a:ext cx="403500" cy="301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13"/>
          <p:cNvCxnSpPr/>
          <p:nvPr/>
        </p:nvCxnSpPr>
        <p:spPr>
          <a:xfrm rot="5400000">
            <a:off x="2361040" y="5846024"/>
            <a:ext cx="290400" cy="1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13"/>
          <p:cNvCxnSpPr/>
          <p:nvPr/>
        </p:nvCxnSpPr>
        <p:spPr>
          <a:xfrm flipH="1" rot="-5400000">
            <a:off x="3304675" y="6372273"/>
            <a:ext cx="403500" cy="28200"/>
          </a:xfrm>
          <a:prstGeom prst="curvedConnector3">
            <a:avLst>
              <a:gd fmla="val 47751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3"/>
          <p:cNvCxnSpPr/>
          <p:nvPr/>
        </p:nvCxnSpPr>
        <p:spPr>
          <a:xfrm flipH="1">
            <a:off x="1233386" y="3085422"/>
            <a:ext cx="472200" cy="272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13"/>
          <p:cNvCxnSpPr>
            <a:stCxn id="155" idx="3"/>
          </p:cNvCxnSpPr>
          <p:nvPr/>
        </p:nvCxnSpPr>
        <p:spPr>
          <a:xfrm rot="5400000">
            <a:off x="1017201" y="3740416"/>
            <a:ext cx="260700" cy="403200"/>
          </a:xfrm>
          <a:prstGeom prst="curvedConnector2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13"/>
          <p:cNvCxnSpPr/>
          <p:nvPr/>
        </p:nvCxnSpPr>
        <p:spPr>
          <a:xfrm rot="5400000">
            <a:off x="1542286" y="3936161"/>
            <a:ext cx="403500" cy="301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Google Shape;195;p13"/>
          <p:cNvCxnSpPr/>
          <p:nvPr/>
        </p:nvCxnSpPr>
        <p:spPr>
          <a:xfrm flipH="1">
            <a:off x="707604" y="4788630"/>
            <a:ext cx="375600" cy="18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" name="Google Shape;196;p13"/>
          <p:cNvCxnSpPr/>
          <p:nvPr/>
        </p:nvCxnSpPr>
        <p:spPr>
          <a:xfrm flipH="1">
            <a:off x="1080218" y="5013080"/>
            <a:ext cx="618900" cy="603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7" name="Google Shape;197;p13"/>
          <p:cNvCxnSpPr>
            <a:stCxn id="156" idx="0"/>
          </p:cNvCxnSpPr>
          <p:nvPr/>
        </p:nvCxnSpPr>
        <p:spPr>
          <a:xfrm flipH="1" rot="5400000">
            <a:off x="1181857" y="2364121"/>
            <a:ext cx="145500" cy="552900"/>
          </a:xfrm>
          <a:prstGeom prst="curvedConnector2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13"/>
          <p:cNvSpPr txBox="1"/>
          <p:nvPr/>
        </p:nvSpPr>
        <p:spPr>
          <a:xfrm>
            <a:off x="8818583" y="954525"/>
            <a:ext cx="93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</a:t>
            </a:r>
            <a:r>
              <a:rPr b="1"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is a  ideal </a:t>
            </a:r>
            <a:r>
              <a:rPr b="1"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entertainment</a:t>
            </a:r>
            <a:r>
              <a:rPr b="1"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center software  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10045288" y="781522"/>
            <a:ext cx="1879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an free and its highly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Customizable media </a:t>
            </a: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software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10778273" y="1237354"/>
            <a:ext cx="1481496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open to all platform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as Mac, Windows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course Linux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9638288" y="1821125"/>
            <a:ext cx="230063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Mplayer is an open source free media player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10005222" y="2097190"/>
            <a:ext cx="14911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Linux media software is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Videos and audio format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10221140" y="2346253"/>
            <a:ext cx="17267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several front-end available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use graphical user interface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520200" y="5378100"/>
            <a:ext cx="10335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/>
              <a:t>Ubuntu Linux is one of the most popular Linux distribution </a:t>
            </a:r>
            <a:endParaRPr sz="900"/>
          </a:p>
        </p:txBody>
      </p:sp>
      <p:sp>
        <p:nvSpPr>
          <p:cNvPr id="205" name="Google Shape;205;p13"/>
          <p:cNvSpPr txBox="1"/>
          <p:nvPr/>
        </p:nvSpPr>
        <p:spPr>
          <a:xfrm>
            <a:off x="-177750" y="4800850"/>
            <a:ext cx="15618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it is popular because it tells you why it’s updating  the computer and it friendly</a:t>
            </a:r>
            <a:endParaRPr sz="1000"/>
          </a:p>
        </p:txBody>
      </p:sp>
      <p:sp>
        <p:nvSpPr>
          <p:cNvPr id="206" name="Google Shape;206;p13"/>
          <p:cNvSpPr txBox="1"/>
          <p:nvPr/>
        </p:nvSpPr>
        <p:spPr>
          <a:xfrm>
            <a:off x="-32925" y="4017450"/>
            <a:ext cx="2845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4A4A4A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Fedora is a direct family of Red Hat Linux</a:t>
            </a:r>
            <a:endParaRPr sz="1000"/>
          </a:p>
        </p:txBody>
      </p:sp>
      <p:sp>
        <p:nvSpPr>
          <p:cNvPr id="207" name="Google Shape;207;p13"/>
          <p:cNvSpPr txBox="1"/>
          <p:nvPr/>
        </p:nvSpPr>
        <p:spPr>
          <a:xfrm>
            <a:off x="-91800" y="3951600"/>
            <a:ext cx="1481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Fedora can be upgraded by yum:Command line tool</a:t>
            </a:r>
            <a:endParaRPr sz="1200"/>
          </a:p>
        </p:txBody>
      </p:sp>
      <p:sp>
        <p:nvSpPr>
          <p:cNvPr id="208" name="Google Shape;208;p13"/>
          <p:cNvSpPr txBox="1"/>
          <p:nvPr/>
        </p:nvSpPr>
        <p:spPr>
          <a:xfrm>
            <a:off x="-936750" y="3018063"/>
            <a:ext cx="31713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Sandboxes help to protect your system by restricting what your programs can do in them</a:t>
            </a:r>
            <a:endParaRPr sz="800"/>
          </a:p>
        </p:txBody>
      </p:sp>
      <p:sp>
        <p:nvSpPr>
          <p:cNvPr id="209" name="Google Shape;209;p13"/>
          <p:cNvSpPr txBox="1"/>
          <p:nvPr/>
        </p:nvSpPr>
        <p:spPr>
          <a:xfrm>
            <a:off x="-1381050" y="2392875"/>
            <a:ext cx="33660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432D2D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Programs inside of them aren’t able to affect anything outside of it like important system files </a:t>
            </a:r>
            <a:endParaRPr sz="700"/>
          </a:p>
        </p:txBody>
      </p:sp>
      <p:sp>
        <p:nvSpPr>
          <p:cNvPr id="210" name="Google Shape;210;p13"/>
          <p:cNvSpPr txBox="1"/>
          <p:nvPr/>
        </p:nvSpPr>
        <p:spPr>
          <a:xfrm>
            <a:off x="7746300" y="2603022"/>
            <a:ext cx="16659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900"/>
              <a:t>When you use Emby you’ll find loads skins as well as database </a:t>
            </a:r>
            <a:r>
              <a:rPr b="1" lang="en-CA" sz="900"/>
              <a:t>management</a:t>
            </a:r>
            <a:r>
              <a:rPr b="1" lang="en-CA" sz="900"/>
              <a:t> options </a:t>
            </a:r>
            <a:endParaRPr b="1" sz="900"/>
          </a:p>
        </p:txBody>
      </p:sp>
      <p:sp>
        <p:nvSpPr>
          <p:cNvPr id="211" name="Google Shape;211;p13"/>
          <p:cNvSpPr txBox="1"/>
          <p:nvPr/>
        </p:nvSpPr>
        <p:spPr>
          <a:xfrm>
            <a:off x="8944925" y="2734325"/>
            <a:ext cx="37986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8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b="1" lang="en-CA" sz="1000">
                <a:solidFill>
                  <a:srgbClr val="313131"/>
                </a:solidFill>
                <a:highlight>
                  <a:srgbClr val="FFFFFF"/>
                </a:highlight>
              </a:rPr>
              <a:t>Emby is available on a smattering of client devices</a:t>
            </a:r>
            <a:endParaRPr b="1" sz="1000"/>
          </a:p>
        </p:txBody>
      </p:sp>
      <p:sp>
        <p:nvSpPr>
          <p:cNvPr id="212" name="Google Shape;212;p13"/>
          <p:cNvSpPr txBox="1"/>
          <p:nvPr/>
        </p:nvSpPr>
        <p:spPr>
          <a:xfrm>
            <a:off x="4837450" y="49100"/>
            <a:ext cx="9885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/>
              <a:t>EXT was first created to </a:t>
            </a:r>
            <a:r>
              <a:rPr b="1" lang="en-CA" sz="1000"/>
              <a:t>specifically</a:t>
            </a:r>
            <a:r>
              <a:rPr b="1" lang="en-CA" sz="1000"/>
              <a:t> for linux</a:t>
            </a:r>
            <a:endParaRPr b="1" sz="1000"/>
          </a:p>
        </p:txBody>
      </p:sp>
      <p:sp>
        <p:nvSpPr>
          <p:cNvPr id="213" name="Google Shape;213;p13"/>
          <p:cNvSpPr txBox="1"/>
          <p:nvPr/>
        </p:nvSpPr>
        <p:spPr>
          <a:xfrm>
            <a:off x="4154025" y="302175"/>
            <a:ext cx="25512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 was a major upgrade from the Minix file system used back at 1992</a:t>
            </a:r>
            <a:endParaRPr sz="800"/>
          </a:p>
        </p:txBody>
      </p:sp>
      <p:sp>
        <p:nvSpPr>
          <p:cNvPr id="214" name="Google Shape;214;p13"/>
          <p:cNvSpPr txBox="1"/>
          <p:nvPr/>
        </p:nvSpPr>
        <p:spPr>
          <a:xfrm>
            <a:off x="6340425" y="-5125"/>
            <a:ext cx="16116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BTRFS was </a:t>
            </a:r>
            <a:r>
              <a:rPr lang="en-CA" sz="1000"/>
              <a:t>designed</a:t>
            </a:r>
            <a:r>
              <a:rPr lang="en-CA" sz="1000"/>
              <a:t> by Oracle</a:t>
            </a:r>
            <a:endParaRPr sz="1000"/>
          </a:p>
        </p:txBody>
      </p:sp>
      <p:sp>
        <p:nvSpPr>
          <p:cNvPr id="215" name="Google Shape;215;p13"/>
          <p:cNvSpPr txBox="1"/>
          <p:nvPr/>
        </p:nvSpPr>
        <p:spPr>
          <a:xfrm>
            <a:off x="5492100" y="366863"/>
            <a:ext cx="2424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BtrFS is designed to be a clean break from the Ext series of file </a:t>
            </a:r>
            <a:r>
              <a:rPr lang="en-CA" sz="8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systems</a:t>
            </a:r>
            <a:endParaRPr sz="800"/>
          </a:p>
        </p:txBody>
      </p:sp>
      <p:sp>
        <p:nvSpPr>
          <p:cNvPr id="216" name="Google Shape;216;p13"/>
          <p:cNvSpPr txBox="1"/>
          <p:nvPr/>
        </p:nvSpPr>
        <p:spPr>
          <a:xfrm>
            <a:off x="6705150" y="-68050"/>
            <a:ext cx="3171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XFS is a 64-bit, highly scalable file system that was developed by Silicon Graphics</a:t>
            </a:r>
            <a:endParaRPr/>
          </a:p>
        </p:txBody>
      </p:sp>
      <p:sp>
        <p:nvSpPr>
          <p:cNvPr id="217" name="Google Shape;217;p13"/>
          <p:cNvSpPr txBox="1"/>
          <p:nvPr/>
        </p:nvSpPr>
        <p:spPr>
          <a:xfrm>
            <a:off x="5952013" y="442000"/>
            <a:ext cx="27405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8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(SGI) and first deployed in the Unix-based IRIX operating system (OS) in 1994</a:t>
            </a:r>
            <a:endParaRPr b="1" sz="800"/>
          </a:p>
        </p:txBody>
      </p:sp>
      <p:sp>
        <p:nvSpPr>
          <p:cNvPr id="218" name="Google Shape;218;p13"/>
          <p:cNvSpPr txBox="1"/>
          <p:nvPr/>
        </p:nvSpPr>
        <p:spPr>
          <a:xfrm>
            <a:off x="5745713" y="6229075"/>
            <a:ext cx="16659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/>
              <a:t>Linux could run any program if money was there to support </a:t>
            </a:r>
            <a:r>
              <a:rPr lang="en-CA" sz="700"/>
              <a:t>development</a:t>
            </a:r>
            <a:r>
              <a:rPr lang="en-CA" sz="700"/>
              <a:t> </a:t>
            </a:r>
            <a:endParaRPr sz="700"/>
          </a:p>
        </p:txBody>
      </p:sp>
      <p:sp>
        <p:nvSpPr>
          <p:cNvPr id="219" name="Google Shape;219;p13"/>
          <p:cNvSpPr txBox="1"/>
          <p:nvPr/>
        </p:nvSpPr>
        <p:spPr>
          <a:xfrm>
            <a:off x="4393600" y="6477725"/>
            <a:ext cx="16659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/>
              <a:t>without the money limit is based on </a:t>
            </a:r>
            <a:r>
              <a:rPr lang="en-CA" sz="700"/>
              <a:t>required</a:t>
            </a:r>
            <a:r>
              <a:rPr lang="en-CA" sz="700"/>
              <a:t> source code </a:t>
            </a:r>
            <a:r>
              <a:rPr lang="en-CA" sz="700"/>
              <a:t>availability</a:t>
            </a:r>
            <a:r>
              <a:rPr lang="en-CA" sz="700"/>
              <a:t> </a:t>
            </a:r>
            <a:endParaRPr sz="700"/>
          </a:p>
        </p:txBody>
      </p:sp>
      <p:sp>
        <p:nvSpPr>
          <p:cNvPr id="220" name="Google Shape;220;p13"/>
          <p:cNvSpPr txBox="1"/>
          <p:nvPr/>
        </p:nvSpPr>
        <p:spPr>
          <a:xfrm>
            <a:off x="3799000" y="5725925"/>
            <a:ext cx="1481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-CA" sz="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Without legal limitations, Linux can go places that Microsoft and Apple can not</a:t>
            </a:r>
            <a:endParaRPr sz="800"/>
          </a:p>
        </p:txBody>
      </p:sp>
      <p:sp>
        <p:nvSpPr>
          <p:cNvPr id="221" name="Google Shape;221;p13"/>
          <p:cNvSpPr txBox="1"/>
          <p:nvPr/>
        </p:nvSpPr>
        <p:spPr>
          <a:xfrm>
            <a:off x="2638525" y="5388600"/>
            <a:ext cx="20109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700">
                <a:solidFill>
                  <a:srgbClr val="272727"/>
                </a:solidFill>
                <a:highlight>
                  <a:srgbClr val="FFFFFF"/>
                </a:highlight>
              </a:rPr>
              <a:t>Lsfo command is used to display list of all the open files and the processes</a:t>
            </a:r>
            <a:endParaRPr b="1" sz="700"/>
          </a:p>
        </p:txBody>
      </p:sp>
      <p:sp>
        <p:nvSpPr>
          <p:cNvPr id="222" name="Google Shape;222;p13"/>
          <p:cNvSpPr txBox="1"/>
          <p:nvPr/>
        </p:nvSpPr>
        <p:spPr>
          <a:xfrm>
            <a:off x="2123825" y="6097400"/>
            <a:ext cx="20109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700">
                <a:solidFill>
                  <a:srgbClr val="333333"/>
                </a:solidFill>
                <a:highlight>
                  <a:srgbClr val="FFFFFF"/>
                </a:highlight>
              </a:rPr>
              <a:t>Tcpdump</a:t>
            </a:r>
            <a:r>
              <a:rPr b="1" lang="en-CA" sz="700">
                <a:solidFill>
                  <a:srgbClr val="272727"/>
                </a:solidFill>
                <a:highlight>
                  <a:srgbClr val="FFFFFF"/>
                </a:highlight>
              </a:rPr>
              <a:t> one of the most widely used command-line </a:t>
            </a:r>
            <a:r>
              <a:rPr b="1" lang="en-CA" sz="700">
                <a:solidFill>
                  <a:srgbClr val="333333"/>
                </a:solidFill>
                <a:highlight>
                  <a:srgbClr val="FFFFFF"/>
                </a:highlight>
              </a:rPr>
              <a:t>network packet analyzer</a:t>
            </a:r>
            <a:endParaRPr b="1" sz="700"/>
          </a:p>
        </p:txBody>
      </p:sp>
      <p:sp>
        <p:nvSpPr>
          <p:cNvPr id="223" name="Google Shape;223;p13"/>
          <p:cNvSpPr txBox="1"/>
          <p:nvPr/>
        </p:nvSpPr>
        <p:spPr>
          <a:xfrm>
            <a:off x="856875" y="5569200"/>
            <a:ext cx="2476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900">
                <a:solidFill>
                  <a:srgbClr val="333333"/>
                </a:solidFill>
                <a:highlight>
                  <a:srgbClr val="FFFFFF"/>
                </a:highlight>
              </a:rPr>
              <a:t>Iotop</a:t>
            </a:r>
            <a:r>
              <a:rPr b="1" lang="en-CA" sz="900">
                <a:solidFill>
                  <a:srgbClr val="272727"/>
                </a:solidFill>
                <a:highlight>
                  <a:srgbClr val="FFFFFF"/>
                </a:highlight>
              </a:rPr>
              <a:t> is also much similar to </a:t>
            </a:r>
            <a:r>
              <a:rPr b="1" lang="en-CA" sz="900">
                <a:solidFill>
                  <a:srgbClr val="333333"/>
                </a:solidFill>
                <a:highlight>
                  <a:srgbClr val="FFFFFF"/>
                </a:highlight>
              </a:rPr>
              <a:t>top command</a:t>
            </a:r>
            <a:r>
              <a:rPr b="1" lang="en-CA" sz="900">
                <a:solidFill>
                  <a:srgbClr val="272727"/>
                </a:solidFill>
                <a:highlight>
                  <a:srgbClr val="FFFFFF"/>
                </a:highlight>
              </a:rPr>
              <a:t> and </a:t>
            </a:r>
            <a:r>
              <a:rPr b="1" lang="en-CA" sz="900">
                <a:solidFill>
                  <a:srgbClr val="333333"/>
                </a:solidFill>
                <a:highlight>
                  <a:srgbClr val="FFFFFF"/>
                </a:highlight>
              </a:rPr>
              <a:t>Htop program</a:t>
            </a:r>
            <a:endParaRPr b="1" sz="900"/>
          </a:p>
        </p:txBody>
      </p:sp>
      <p:sp>
        <p:nvSpPr>
          <p:cNvPr id="224" name="Google Shape;224;p13"/>
          <p:cNvSpPr txBox="1"/>
          <p:nvPr/>
        </p:nvSpPr>
        <p:spPr>
          <a:xfrm>
            <a:off x="-658975" y="6030900"/>
            <a:ext cx="30039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800">
                <a:solidFill>
                  <a:srgbClr val="272727"/>
                </a:solidFill>
                <a:highlight>
                  <a:srgbClr val="FFFFFF"/>
                </a:highlight>
              </a:rPr>
              <a:t>Lotop is much useful for finding the exact process and high used disk read of the processes.</a:t>
            </a:r>
            <a:endParaRPr b="1" sz="800">
              <a:solidFill>
                <a:srgbClr val="27272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"/>
          <p:cNvSpPr txBox="1"/>
          <p:nvPr/>
        </p:nvSpPr>
        <p:spPr>
          <a:xfrm>
            <a:off x="6488713" y="5714500"/>
            <a:ext cx="1775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-CA" sz="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The direction the kernel goes in or the amount of support isn’t required on marketability though, only on community support</a:t>
            </a:r>
            <a:endParaRPr b="1" sz="800"/>
          </a:p>
        </p:txBody>
      </p:sp>
      <p:sp>
        <p:nvSpPr>
          <p:cNvPr id="226" name="Google Shape;226;p13"/>
          <p:cNvSpPr txBox="1"/>
          <p:nvPr/>
        </p:nvSpPr>
        <p:spPr>
          <a:xfrm>
            <a:off x="7759075" y="6318925"/>
            <a:ext cx="24768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91666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CA" sz="1000">
                <a:solidFill>
                  <a:srgbClr val="222222"/>
                </a:solidFill>
                <a:highlight>
                  <a:srgbClr val="FFFFFF"/>
                </a:highlight>
              </a:rPr>
              <a:t>Gedit is the official Gnome desktop editor for Linux</a:t>
            </a:r>
            <a:endParaRPr/>
          </a:p>
        </p:txBody>
      </p:sp>
      <p:sp>
        <p:nvSpPr>
          <p:cNvPr id="227" name="Google Shape;227;p13"/>
          <p:cNvSpPr txBox="1"/>
          <p:nvPr/>
        </p:nvSpPr>
        <p:spPr>
          <a:xfrm>
            <a:off x="9472150" y="5898400"/>
            <a:ext cx="17751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Anjuta </a:t>
            </a:r>
            <a:r>
              <a:rPr lang="en-CA" sz="100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is a free, open source IDE for the C and C++ languages</a:t>
            </a:r>
            <a:endParaRPr/>
          </a:p>
        </p:txBody>
      </p:sp>
      <p:sp>
        <p:nvSpPr>
          <p:cNvPr id="228" name="Google Shape;228;p13"/>
          <p:cNvSpPr txBox="1"/>
          <p:nvPr/>
        </p:nvSpPr>
        <p:spPr>
          <a:xfrm>
            <a:off x="9766450" y="5271313"/>
            <a:ext cx="27405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Bluefish </a:t>
            </a:r>
            <a:r>
              <a:rPr lang="en-CA" sz="110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is one of the most popular IDEs for Web development available</a:t>
            </a:r>
            <a:endParaRPr/>
          </a:p>
        </p:txBody>
      </p:sp>
      <p:sp>
        <p:nvSpPr>
          <p:cNvPr id="229" name="Google Shape;229;p13"/>
          <p:cNvSpPr txBox="1"/>
          <p:nvPr/>
        </p:nvSpPr>
        <p:spPr>
          <a:xfrm>
            <a:off x="9447725" y="5200213"/>
            <a:ext cx="1506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700"/>
              <a:t>special feature is quickba that allows you to add </a:t>
            </a:r>
            <a:r>
              <a:rPr b="1" lang="en-CA" sz="700"/>
              <a:t>buttons</a:t>
            </a:r>
            <a:r>
              <a:rPr b="1" lang="en-CA" sz="700"/>
              <a:t> by right clicking and choosing add to quickbar</a:t>
            </a:r>
            <a:endParaRPr b="1" sz="700"/>
          </a:p>
        </p:txBody>
      </p:sp>
      <p:sp>
        <p:nvSpPr>
          <p:cNvPr id="188" name="Google Shape;188;p13"/>
          <p:cNvSpPr txBox="1"/>
          <p:nvPr/>
        </p:nvSpPr>
        <p:spPr>
          <a:xfrm>
            <a:off x="10801700" y="4970750"/>
            <a:ext cx="1481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900"/>
              <a:t>Linux </a:t>
            </a:r>
            <a:r>
              <a:rPr b="1" lang="en-CA" sz="900"/>
              <a:t>operating</a:t>
            </a:r>
            <a:r>
              <a:rPr b="1" lang="en-CA" sz="900"/>
              <a:t> system it is a multiuser system </a:t>
            </a:r>
            <a:endParaRPr b="1" sz="900"/>
          </a:p>
        </p:txBody>
      </p:sp>
      <p:sp>
        <p:nvSpPr>
          <p:cNvPr id="230" name="Google Shape;230;p13"/>
          <p:cNvSpPr txBox="1"/>
          <p:nvPr/>
        </p:nvSpPr>
        <p:spPr>
          <a:xfrm>
            <a:off x="10580000" y="4316988"/>
            <a:ext cx="16116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900"/>
              <a:t>Many people can access the resources like RAM memory or Application programs at the same time</a:t>
            </a:r>
            <a:endParaRPr b="1" sz="900"/>
          </a:p>
        </p:txBody>
      </p:sp>
      <p:sp>
        <p:nvSpPr>
          <p:cNvPr id="231" name="Google Shape;231;p13"/>
          <p:cNvSpPr txBox="1"/>
          <p:nvPr/>
        </p:nvSpPr>
        <p:spPr>
          <a:xfrm>
            <a:off x="10096425" y="4118675"/>
            <a:ext cx="28452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25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CA" sz="800">
                <a:solidFill>
                  <a:srgbClr val="333333"/>
                </a:solidFill>
              </a:rPr>
              <a:t>Source code of LINUX operating system is freely available</a:t>
            </a:r>
            <a:endParaRPr sz="800"/>
          </a:p>
        </p:txBody>
      </p:sp>
      <p:sp>
        <p:nvSpPr>
          <p:cNvPr id="232" name="Google Shape;232;p13"/>
          <p:cNvSpPr txBox="1"/>
          <p:nvPr/>
        </p:nvSpPr>
        <p:spPr>
          <a:xfrm>
            <a:off x="10688825" y="3642963"/>
            <a:ext cx="18747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625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b="1" lang="en-CA" sz="700">
                <a:solidFill>
                  <a:srgbClr val="333333"/>
                </a:solidFill>
              </a:rPr>
              <a:t>the ability of the LINUX operating system, many teams work in collaboration</a:t>
            </a:r>
            <a:endParaRPr b="1" sz="700"/>
          </a:p>
        </p:txBody>
      </p:sp>
      <p:sp>
        <p:nvSpPr>
          <p:cNvPr id="233" name="Google Shape;233;p13"/>
          <p:cNvSpPr txBox="1"/>
          <p:nvPr/>
        </p:nvSpPr>
        <p:spPr>
          <a:xfrm>
            <a:off x="11048650" y="3367613"/>
            <a:ext cx="2010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800"/>
              <a:t>Linux </a:t>
            </a:r>
            <a:r>
              <a:rPr b="1" lang="en-CA" sz="800"/>
              <a:t>operating</a:t>
            </a:r>
            <a:r>
              <a:rPr b="1" lang="en-CA" sz="800"/>
              <a:t> system works on different type of hardware </a:t>
            </a:r>
            <a:endParaRPr b="1" sz="800"/>
          </a:p>
        </p:txBody>
      </p:sp>
      <p:sp>
        <p:nvSpPr>
          <p:cNvPr id="234" name="Google Shape;234;p13"/>
          <p:cNvSpPr txBox="1"/>
          <p:nvPr/>
        </p:nvSpPr>
        <p:spPr>
          <a:xfrm>
            <a:off x="10395550" y="2954938"/>
            <a:ext cx="2476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625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b="1" lang="en-CA" sz="800">
                <a:solidFill>
                  <a:srgbClr val="333333"/>
                </a:solidFill>
              </a:rPr>
              <a:t>Linux kernel supports the installation of any kind of hardware platform</a:t>
            </a:r>
            <a:endParaRPr b="1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