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821" autoAdjust="0"/>
  </p:normalViewPr>
  <p:slideViewPr>
    <p:cSldViewPr snapToGrid="0">
      <p:cViewPr>
        <p:scale>
          <a:sx n="81" d="100"/>
          <a:sy n="81" d="100"/>
        </p:scale>
        <p:origin x="82"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BC9CCE7-5FA6-4F38-A8F1-59E2252D2435}"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14B3C-6B37-4816-AB1D-755D49009FF8}" type="slidenum">
              <a:rPr lang="en-US" smtClean="0"/>
              <a:t>‹#›</a:t>
            </a:fld>
            <a:endParaRPr lang="en-US"/>
          </a:p>
        </p:txBody>
      </p:sp>
    </p:spTree>
    <p:extLst>
      <p:ext uri="{BB962C8B-B14F-4D97-AF65-F5344CB8AC3E}">
        <p14:creationId xmlns:p14="http://schemas.microsoft.com/office/powerpoint/2010/main" val="3030556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9CCE7-5FA6-4F38-A8F1-59E2252D2435}"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14B3C-6B37-4816-AB1D-755D49009FF8}" type="slidenum">
              <a:rPr lang="en-US" smtClean="0"/>
              <a:t>‹#›</a:t>
            </a:fld>
            <a:endParaRPr lang="en-US"/>
          </a:p>
        </p:txBody>
      </p:sp>
    </p:spTree>
    <p:extLst>
      <p:ext uri="{BB962C8B-B14F-4D97-AF65-F5344CB8AC3E}">
        <p14:creationId xmlns:p14="http://schemas.microsoft.com/office/powerpoint/2010/main" val="1021953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9CCE7-5FA6-4F38-A8F1-59E2252D2435}"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14B3C-6B37-4816-AB1D-755D49009FF8}" type="slidenum">
              <a:rPr lang="en-US" smtClean="0"/>
              <a:t>‹#›</a:t>
            </a:fld>
            <a:endParaRPr lang="en-US"/>
          </a:p>
        </p:txBody>
      </p:sp>
    </p:spTree>
    <p:extLst>
      <p:ext uri="{BB962C8B-B14F-4D97-AF65-F5344CB8AC3E}">
        <p14:creationId xmlns:p14="http://schemas.microsoft.com/office/powerpoint/2010/main" val="538030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9CCE7-5FA6-4F38-A8F1-59E2252D2435}"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14B3C-6B37-4816-AB1D-755D49009FF8}" type="slidenum">
              <a:rPr lang="en-US" smtClean="0"/>
              <a:t>‹#›</a:t>
            </a:fld>
            <a:endParaRPr lang="en-US"/>
          </a:p>
        </p:txBody>
      </p:sp>
    </p:spTree>
    <p:extLst>
      <p:ext uri="{BB962C8B-B14F-4D97-AF65-F5344CB8AC3E}">
        <p14:creationId xmlns:p14="http://schemas.microsoft.com/office/powerpoint/2010/main" val="858439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9CCE7-5FA6-4F38-A8F1-59E2252D2435}"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14B3C-6B37-4816-AB1D-755D49009FF8}" type="slidenum">
              <a:rPr lang="en-US" smtClean="0"/>
              <a:t>‹#›</a:t>
            </a:fld>
            <a:endParaRPr lang="en-US"/>
          </a:p>
        </p:txBody>
      </p:sp>
    </p:spTree>
    <p:extLst>
      <p:ext uri="{BB962C8B-B14F-4D97-AF65-F5344CB8AC3E}">
        <p14:creationId xmlns:p14="http://schemas.microsoft.com/office/powerpoint/2010/main" val="406169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9CCE7-5FA6-4F38-A8F1-59E2252D2435}" type="datetimeFigureOut">
              <a:rPr lang="en-US" smtClean="0"/>
              <a:t>12/10/2019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A14B3C-6B37-4816-AB1D-755D49009FF8}" type="slidenum">
              <a:rPr lang="en-US" smtClean="0"/>
              <a:t>‹#›</a:t>
            </a:fld>
            <a:endParaRPr lang="en-US"/>
          </a:p>
        </p:txBody>
      </p:sp>
    </p:spTree>
    <p:extLst>
      <p:ext uri="{BB962C8B-B14F-4D97-AF65-F5344CB8AC3E}">
        <p14:creationId xmlns:p14="http://schemas.microsoft.com/office/powerpoint/2010/main" val="3047988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9CCE7-5FA6-4F38-A8F1-59E2252D2435}" type="datetimeFigureOut">
              <a:rPr lang="en-US" smtClean="0"/>
              <a:t>12/10/2019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A14B3C-6B37-4816-AB1D-755D49009FF8}" type="slidenum">
              <a:rPr lang="en-US" smtClean="0"/>
              <a:t>‹#›</a:t>
            </a:fld>
            <a:endParaRPr lang="en-US"/>
          </a:p>
        </p:txBody>
      </p:sp>
    </p:spTree>
    <p:extLst>
      <p:ext uri="{BB962C8B-B14F-4D97-AF65-F5344CB8AC3E}">
        <p14:creationId xmlns:p14="http://schemas.microsoft.com/office/powerpoint/2010/main" val="3535426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9CCE7-5FA6-4F38-A8F1-59E2252D2435}" type="datetimeFigureOut">
              <a:rPr lang="en-US" smtClean="0"/>
              <a:t>12/10/2019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A14B3C-6B37-4816-AB1D-755D49009FF8}" type="slidenum">
              <a:rPr lang="en-US" smtClean="0"/>
              <a:t>‹#›</a:t>
            </a:fld>
            <a:endParaRPr lang="en-US"/>
          </a:p>
        </p:txBody>
      </p:sp>
    </p:spTree>
    <p:extLst>
      <p:ext uri="{BB962C8B-B14F-4D97-AF65-F5344CB8AC3E}">
        <p14:creationId xmlns:p14="http://schemas.microsoft.com/office/powerpoint/2010/main" val="1814013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9CCE7-5FA6-4F38-A8F1-59E2252D2435}" type="datetimeFigureOut">
              <a:rPr lang="en-US" smtClean="0"/>
              <a:t>12/10/2019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A14B3C-6B37-4816-AB1D-755D49009FF8}" type="slidenum">
              <a:rPr lang="en-US" smtClean="0"/>
              <a:t>‹#›</a:t>
            </a:fld>
            <a:endParaRPr lang="en-US"/>
          </a:p>
        </p:txBody>
      </p:sp>
    </p:spTree>
    <p:extLst>
      <p:ext uri="{BB962C8B-B14F-4D97-AF65-F5344CB8AC3E}">
        <p14:creationId xmlns:p14="http://schemas.microsoft.com/office/powerpoint/2010/main" val="1050699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9CCE7-5FA6-4F38-A8F1-59E2252D2435}" type="datetimeFigureOut">
              <a:rPr lang="en-US" smtClean="0"/>
              <a:t>12/10/2019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A14B3C-6B37-4816-AB1D-755D49009FF8}" type="slidenum">
              <a:rPr lang="en-US" smtClean="0"/>
              <a:t>‹#›</a:t>
            </a:fld>
            <a:endParaRPr lang="en-US"/>
          </a:p>
        </p:txBody>
      </p:sp>
    </p:spTree>
    <p:extLst>
      <p:ext uri="{BB962C8B-B14F-4D97-AF65-F5344CB8AC3E}">
        <p14:creationId xmlns:p14="http://schemas.microsoft.com/office/powerpoint/2010/main" val="2027694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9CCE7-5FA6-4F38-A8F1-59E2252D2435}" type="datetimeFigureOut">
              <a:rPr lang="en-US" smtClean="0"/>
              <a:t>12/10/2019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A14B3C-6B37-4816-AB1D-755D49009FF8}" type="slidenum">
              <a:rPr lang="en-US" smtClean="0"/>
              <a:t>‹#›</a:t>
            </a:fld>
            <a:endParaRPr lang="en-US"/>
          </a:p>
        </p:txBody>
      </p:sp>
    </p:spTree>
    <p:extLst>
      <p:ext uri="{BB962C8B-B14F-4D97-AF65-F5344CB8AC3E}">
        <p14:creationId xmlns:p14="http://schemas.microsoft.com/office/powerpoint/2010/main" val="4217406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9CCE7-5FA6-4F38-A8F1-59E2252D2435}" type="datetimeFigureOut">
              <a:rPr lang="en-US" smtClean="0"/>
              <a:t>12/10/2019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A14B3C-6B37-4816-AB1D-755D49009FF8}" type="slidenum">
              <a:rPr lang="en-US" smtClean="0"/>
              <a:t>‹#›</a:t>
            </a:fld>
            <a:endParaRPr lang="en-US"/>
          </a:p>
        </p:txBody>
      </p:sp>
    </p:spTree>
    <p:extLst>
      <p:ext uri="{BB962C8B-B14F-4D97-AF65-F5344CB8AC3E}">
        <p14:creationId xmlns:p14="http://schemas.microsoft.com/office/powerpoint/2010/main" val="3692578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097101" y="3213980"/>
            <a:ext cx="1665838" cy="624689"/>
          </a:xfrm>
          <a:prstGeom prst="ellips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rgbClr val="FF0000"/>
                </a:solidFill>
              </a:rPr>
              <a:t>Linux OS</a:t>
            </a:r>
            <a:endParaRPr lang="en-US" sz="1400" dirty="0">
              <a:solidFill>
                <a:srgbClr val="FF0000"/>
              </a:solidFill>
            </a:endParaRPr>
          </a:p>
        </p:txBody>
      </p:sp>
      <p:sp>
        <p:nvSpPr>
          <p:cNvPr id="5" name="Oval 4"/>
          <p:cNvSpPr/>
          <p:nvPr/>
        </p:nvSpPr>
        <p:spPr>
          <a:xfrm>
            <a:off x="4084135" y="2252526"/>
            <a:ext cx="1256922" cy="469271"/>
          </a:xfrm>
          <a:prstGeom prst="ellipse">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rgbClr val="FF0000"/>
                </a:solidFill>
              </a:rPr>
              <a:t>Application Software </a:t>
            </a:r>
            <a:endParaRPr lang="en-US" sz="1200" dirty="0">
              <a:solidFill>
                <a:srgbClr val="FF0000"/>
              </a:solidFill>
            </a:endParaRPr>
          </a:p>
        </p:txBody>
      </p:sp>
      <p:sp>
        <p:nvSpPr>
          <p:cNvPr id="6" name="Oval 5"/>
          <p:cNvSpPr/>
          <p:nvPr/>
        </p:nvSpPr>
        <p:spPr>
          <a:xfrm>
            <a:off x="6879125" y="2422556"/>
            <a:ext cx="1359902" cy="596776"/>
          </a:xfrm>
          <a:prstGeom prst="ellipse">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rgbClr val="FF0000"/>
                </a:solidFill>
              </a:rPr>
              <a:t>Device management </a:t>
            </a:r>
            <a:endParaRPr lang="en-US" sz="1200" dirty="0">
              <a:solidFill>
                <a:srgbClr val="FF0000"/>
              </a:solidFill>
            </a:endParaRPr>
          </a:p>
        </p:txBody>
      </p:sp>
      <p:sp>
        <p:nvSpPr>
          <p:cNvPr id="7" name="Oval 6"/>
          <p:cNvSpPr/>
          <p:nvPr/>
        </p:nvSpPr>
        <p:spPr>
          <a:xfrm>
            <a:off x="6537837" y="4330852"/>
            <a:ext cx="1256922" cy="469271"/>
          </a:xfrm>
          <a:prstGeom prst="ellipse">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rgbClr val="FF0000"/>
                </a:solidFill>
              </a:rPr>
              <a:t> User Interface</a:t>
            </a:r>
            <a:endParaRPr lang="en-US" sz="1200" dirty="0">
              <a:solidFill>
                <a:srgbClr val="FF0000"/>
              </a:solidFill>
            </a:endParaRPr>
          </a:p>
        </p:txBody>
      </p:sp>
      <p:sp>
        <p:nvSpPr>
          <p:cNvPr id="8" name="Oval 7"/>
          <p:cNvSpPr/>
          <p:nvPr/>
        </p:nvSpPr>
        <p:spPr>
          <a:xfrm>
            <a:off x="3272827" y="4000124"/>
            <a:ext cx="1256922" cy="469271"/>
          </a:xfrm>
          <a:prstGeom prst="ellipse">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rgbClr val="FF0000"/>
                </a:solidFill>
              </a:rPr>
              <a:t>Hardware</a:t>
            </a:r>
            <a:endParaRPr lang="en-US" sz="1200" dirty="0">
              <a:solidFill>
                <a:srgbClr val="FF0000"/>
              </a:solidFill>
            </a:endParaRPr>
          </a:p>
        </p:txBody>
      </p:sp>
      <p:cxnSp>
        <p:nvCxnSpPr>
          <p:cNvPr id="3" name="Curved Connector 2"/>
          <p:cNvCxnSpPr>
            <a:stCxn id="4" idx="4"/>
            <a:endCxn id="7" idx="0"/>
          </p:cNvCxnSpPr>
          <p:nvPr/>
        </p:nvCxnSpPr>
        <p:spPr>
          <a:xfrm rot="16200000" flipH="1">
            <a:off x="6302068" y="3466621"/>
            <a:ext cx="492183" cy="1236278"/>
          </a:xfrm>
          <a:prstGeom prst="curvedConnector3">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4" idx="3"/>
            <a:endCxn id="8" idx="7"/>
          </p:cNvCxnSpPr>
          <p:nvPr/>
        </p:nvCxnSpPr>
        <p:spPr>
          <a:xfrm rot="5400000">
            <a:off x="4682536" y="3410326"/>
            <a:ext cx="321662" cy="995380"/>
          </a:xfrm>
          <a:prstGeom prst="curvedConnector3">
            <a:avLst>
              <a:gd name="adj1" fmla="val 50000"/>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Curved Connector 15"/>
          <p:cNvCxnSpPr>
            <a:cxnSpLocks/>
          </p:cNvCxnSpPr>
          <p:nvPr/>
        </p:nvCxnSpPr>
        <p:spPr>
          <a:xfrm rot="5400000" flipH="1" flipV="1">
            <a:off x="6895965" y="2642352"/>
            <a:ext cx="286132" cy="1040093"/>
          </a:xfrm>
          <a:prstGeom prst="curvedConnector3">
            <a:avLst>
              <a:gd name="adj1" fmla="val 50000"/>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Curved Connector 18"/>
          <p:cNvCxnSpPr>
            <a:stCxn id="4" idx="1"/>
            <a:endCxn id="5" idx="4"/>
          </p:cNvCxnSpPr>
          <p:nvPr/>
        </p:nvCxnSpPr>
        <p:spPr>
          <a:xfrm rot="16200000" flipV="1">
            <a:off x="4734994" y="2699400"/>
            <a:ext cx="583667" cy="628461"/>
          </a:xfrm>
          <a:prstGeom prst="curvedConnector3">
            <a:avLst>
              <a:gd name="adj1" fmla="val 50000"/>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2961332" y="1807159"/>
            <a:ext cx="912877" cy="370439"/>
          </a:xfrm>
          <a:prstGeom prst="ellipse">
            <a:avLst/>
          </a:prstGeom>
          <a:solidFill>
            <a:schemeClr val="bg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000" dirty="0">
                <a:solidFill>
                  <a:srgbClr val="FF0000"/>
                </a:solidFill>
              </a:rPr>
              <a:t>User focused </a:t>
            </a:r>
            <a:br>
              <a:rPr lang="en-CA" sz="600" dirty="0">
                <a:solidFill>
                  <a:srgbClr val="FF0000"/>
                </a:solidFill>
              </a:rPr>
            </a:br>
            <a:endParaRPr lang="en-US" sz="600" dirty="0">
              <a:solidFill>
                <a:srgbClr val="FF0000"/>
              </a:solidFill>
            </a:endParaRPr>
          </a:p>
        </p:txBody>
      </p:sp>
      <p:sp>
        <p:nvSpPr>
          <p:cNvPr id="27" name="Oval 26"/>
          <p:cNvSpPr/>
          <p:nvPr/>
        </p:nvSpPr>
        <p:spPr>
          <a:xfrm>
            <a:off x="2816388" y="2286752"/>
            <a:ext cx="1334759" cy="370439"/>
          </a:xfrm>
          <a:prstGeom prst="ellipse">
            <a:avLst/>
          </a:prstGeom>
          <a:solidFill>
            <a:schemeClr val="bg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rgbClr val="FF0000"/>
                </a:solidFill>
              </a:rPr>
              <a:t>Program environment </a:t>
            </a:r>
            <a:endParaRPr lang="en-US" sz="1050" dirty="0">
              <a:solidFill>
                <a:srgbClr val="FF0000"/>
              </a:solidFill>
            </a:endParaRPr>
          </a:p>
        </p:txBody>
      </p:sp>
      <p:sp>
        <p:nvSpPr>
          <p:cNvPr id="28" name="Oval 27"/>
          <p:cNvSpPr/>
          <p:nvPr/>
        </p:nvSpPr>
        <p:spPr>
          <a:xfrm>
            <a:off x="3945800" y="1348882"/>
            <a:ext cx="1172159" cy="476720"/>
          </a:xfrm>
          <a:prstGeom prst="ellipse">
            <a:avLst/>
          </a:prstGeom>
          <a:solidFill>
            <a:schemeClr val="bg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rgbClr val="FF0000"/>
                </a:solidFill>
              </a:rPr>
              <a:t>User (client)</a:t>
            </a:r>
            <a:endParaRPr lang="en-US" sz="1050" dirty="0">
              <a:solidFill>
                <a:srgbClr val="FF0000"/>
              </a:solidFill>
            </a:endParaRPr>
          </a:p>
        </p:txBody>
      </p:sp>
      <p:cxnSp>
        <p:nvCxnSpPr>
          <p:cNvPr id="30" name="Curved Connector 29"/>
          <p:cNvCxnSpPr>
            <a:cxnSpLocks/>
            <a:stCxn id="5" idx="0"/>
            <a:endCxn id="28" idx="4"/>
          </p:cNvCxnSpPr>
          <p:nvPr/>
        </p:nvCxnSpPr>
        <p:spPr>
          <a:xfrm rot="16200000" flipV="1">
            <a:off x="4408776" y="1948706"/>
            <a:ext cx="426924" cy="180716"/>
          </a:xfrm>
          <a:prstGeom prst="curvedConnector3">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1" name="Curved Connector 30"/>
          <p:cNvCxnSpPr>
            <a:endCxn id="26" idx="6"/>
          </p:cNvCxnSpPr>
          <p:nvPr/>
        </p:nvCxnSpPr>
        <p:spPr>
          <a:xfrm rot="10800000">
            <a:off x="3874210" y="1992379"/>
            <a:ext cx="500951" cy="369300"/>
          </a:xfrm>
          <a:prstGeom prst="curvedConnector3">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Curved Connector 38"/>
          <p:cNvCxnSpPr>
            <a:cxnSpLocks/>
            <a:endCxn id="6" idx="6"/>
          </p:cNvCxnSpPr>
          <p:nvPr/>
        </p:nvCxnSpPr>
        <p:spPr>
          <a:xfrm rot="10800000" flipV="1">
            <a:off x="8239028" y="2487160"/>
            <a:ext cx="470411" cy="233784"/>
          </a:xfrm>
          <a:prstGeom prst="curvedConnector3">
            <a:avLst>
              <a:gd name="adj1" fmla="val 50000"/>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2" name="Curved Connector 41"/>
          <p:cNvCxnSpPr>
            <a:cxnSpLocks/>
            <a:endCxn id="6" idx="5"/>
          </p:cNvCxnSpPr>
          <p:nvPr/>
        </p:nvCxnSpPr>
        <p:spPr>
          <a:xfrm rot="10800000">
            <a:off x="8039874" y="2931936"/>
            <a:ext cx="560920" cy="81694"/>
          </a:xfrm>
          <a:prstGeom prst="curvedConnector4">
            <a:avLst>
              <a:gd name="adj1" fmla="val 32248"/>
              <a:gd name="adj2" fmla="val -286804"/>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6" name="Curved Connector 45"/>
          <p:cNvCxnSpPr>
            <a:cxnSpLocks/>
            <a:endCxn id="28" idx="0"/>
          </p:cNvCxnSpPr>
          <p:nvPr/>
        </p:nvCxnSpPr>
        <p:spPr>
          <a:xfrm>
            <a:off x="4151764" y="974198"/>
            <a:ext cx="380116" cy="374684"/>
          </a:xfrm>
          <a:prstGeom prst="curvedConnector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8" name="Curved Connector 47"/>
          <p:cNvCxnSpPr>
            <a:cxnSpLocks/>
            <a:endCxn id="28" idx="7"/>
          </p:cNvCxnSpPr>
          <p:nvPr/>
        </p:nvCxnSpPr>
        <p:spPr>
          <a:xfrm rot="5400000">
            <a:off x="4777055" y="1168923"/>
            <a:ext cx="419018" cy="80528"/>
          </a:xfrm>
          <a:prstGeom prst="curvedConnector3">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1" name="Curved Connector 50"/>
          <p:cNvCxnSpPr/>
          <p:nvPr/>
        </p:nvCxnSpPr>
        <p:spPr>
          <a:xfrm>
            <a:off x="3611250" y="1246222"/>
            <a:ext cx="321966" cy="250951"/>
          </a:xfrm>
          <a:prstGeom prst="curvedConnector3">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3" name="Curved Connector 52"/>
          <p:cNvCxnSpPr/>
          <p:nvPr/>
        </p:nvCxnSpPr>
        <p:spPr>
          <a:xfrm>
            <a:off x="2681348" y="1663982"/>
            <a:ext cx="321966" cy="250951"/>
          </a:xfrm>
          <a:prstGeom prst="curvedConnector3">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4" name="Curved Connector 53"/>
          <p:cNvCxnSpPr/>
          <p:nvPr/>
        </p:nvCxnSpPr>
        <p:spPr>
          <a:xfrm>
            <a:off x="2496353" y="2252526"/>
            <a:ext cx="321966" cy="250951"/>
          </a:xfrm>
          <a:prstGeom prst="curvedConnector3">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7D2B4C11-1261-4C24-8B52-B799E6FC4ECA}"/>
              </a:ext>
            </a:extLst>
          </p:cNvPr>
          <p:cNvSpPr/>
          <p:nvPr/>
        </p:nvSpPr>
        <p:spPr>
          <a:xfrm>
            <a:off x="4827779" y="4479582"/>
            <a:ext cx="1359902" cy="596776"/>
          </a:xfrm>
          <a:prstGeom prst="ellipse">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rgbClr val="FF0000"/>
                </a:solidFill>
              </a:rPr>
              <a:t>Network Connectivity</a:t>
            </a:r>
            <a:endParaRPr lang="en-US" sz="1200" dirty="0">
              <a:solidFill>
                <a:srgbClr val="FF0000"/>
              </a:solidFill>
            </a:endParaRPr>
          </a:p>
        </p:txBody>
      </p:sp>
      <p:sp>
        <p:nvSpPr>
          <p:cNvPr id="40" name="Oval 39">
            <a:extLst>
              <a:ext uri="{FF2B5EF4-FFF2-40B4-BE49-F238E27FC236}">
                <a16:creationId xmlns:a16="http://schemas.microsoft.com/office/drawing/2014/main" id="{6919F3CF-75EE-469C-ADD2-577F76F8ADAB}"/>
              </a:ext>
            </a:extLst>
          </p:cNvPr>
          <p:cNvSpPr/>
          <p:nvPr/>
        </p:nvSpPr>
        <p:spPr>
          <a:xfrm>
            <a:off x="5768486" y="1993945"/>
            <a:ext cx="1099145" cy="444974"/>
          </a:xfrm>
          <a:prstGeom prst="ellipse">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rgbClr val="FF0000"/>
                </a:solidFill>
              </a:rPr>
              <a:t>Security </a:t>
            </a:r>
            <a:endParaRPr lang="en-US" sz="1200" dirty="0">
              <a:solidFill>
                <a:srgbClr val="FF0000"/>
              </a:solidFill>
            </a:endParaRPr>
          </a:p>
        </p:txBody>
      </p:sp>
      <p:cxnSp>
        <p:nvCxnSpPr>
          <p:cNvPr id="41" name="Curved Connector 15">
            <a:extLst>
              <a:ext uri="{FF2B5EF4-FFF2-40B4-BE49-F238E27FC236}">
                <a16:creationId xmlns:a16="http://schemas.microsoft.com/office/drawing/2014/main" id="{F5197053-FE19-4B61-B0B7-6D00F3027EF2}"/>
              </a:ext>
            </a:extLst>
          </p:cNvPr>
          <p:cNvCxnSpPr>
            <a:cxnSpLocks/>
          </p:cNvCxnSpPr>
          <p:nvPr/>
        </p:nvCxnSpPr>
        <p:spPr>
          <a:xfrm rot="5400000" flipH="1" flipV="1">
            <a:off x="5271702" y="3976784"/>
            <a:ext cx="619689" cy="336770"/>
          </a:xfrm>
          <a:prstGeom prst="curvedConnector3">
            <a:avLst>
              <a:gd name="adj1" fmla="val 50000"/>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Curved Connector 15">
            <a:extLst>
              <a:ext uri="{FF2B5EF4-FFF2-40B4-BE49-F238E27FC236}">
                <a16:creationId xmlns:a16="http://schemas.microsoft.com/office/drawing/2014/main" id="{01A23FF2-73BD-450A-A51A-790F316B857B}"/>
              </a:ext>
            </a:extLst>
          </p:cNvPr>
          <p:cNvCxnSpPr>
            <a:cxnSpLocks/>
            <a:endCxn id="40" idx="4"/>
          </p:cNvCxnSpPr>
          <p:nvPr/>
        </p:nvCxnSpPr>
        <p:spPr>
          <a:xfrm rot="5400000" flipH="1" flipV="1">
            <a:off x="5617636" y="2522483"/>
            <a:ext cx="783986" cy="616859"/>
          </a:xfrm>
          <a:prstGeom prst="curvedConnector3">
            <a:avLst>
              <a:gd name="adj1" fmla="val 50000"/>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Curved Connector 29">
            <a:extLst>
              <a:ext uri="{FF2B5EF4-FFF2-40B4-BE49-F238E27FC236}">
                <a16:creationId xmlns:a16="http://schemas.microsoft.com/office/drawing/2014/main" id="{4BABD7B7-1D8C-46E6-90F4-BD3C9254E59C}"/>
              </a:ext>
            </a:extLst>
          </p:cNvPr>
          <p:cNvCxnSpPr>
            <a:cxnSpLocks/>
          </p:cNvCxnSpPr>
          <p:nvPr/>
        </p:nvCxnSpPr>
        <p:spPr>
          <a:xfrm rot="5400000" flipH="1" flipV="1">
            <a:off x="3427969" y="4597284"/>
            <a:ext cx="340849" cy="20522"/>
          </a:xfrm>
          <a:prstGeom prst="curvedConnector3">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 name="Curved Connector 29">
            <a:extLst>
              <a:ext uri="{FF2B5EF4-FFF2-40B4-BE49-F238E27FC236}">
                <a16:creationId xmlns:a16="http://schemas.microsoft.com/office/drawing/2014/main" id="{578DDF2D-4153-4550-819A-67AA67210918}"/>
              </a:ext>
            </a:extLst>
          </p:cNvPr>
          <p:cNvCxnSpPr>
            <a:cxnSpLocks/>
          </p:cNvCxnSpPr>
          <p:nvPr/>
        </p:nvCxnSpPr>
        <p:spPr>
          <a:xfrm rot="5400000" flipH="1" flipV="1">
            <a:off x="6675135" y="1703412"/>
            <a:ext cx="437288" cy="290503"/>
          </a:xfrm>
          <a:prstGeom prst="curvedConnector3">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5" name="Curved Connector 29">
            <a:extLst>
              <a:ext uri="{FF2B5EF4-FFF2-40B4-BE49-F238E27FC236}">
                <a16:creationId xmlns:a16="http://schemas.microsoft.com/office/drawing/2014/main" id="{9965EEDA-7FC9-44C6-8DAE-C11D5A2D22FB}"/>
              </a:ext>
            </a:extLst>
          </p:cNvPr>
          <p:cNvCxnSpPr>
            <a:cxnSpLocks/>
          </p:cNvCxnSpPr>
          <p:nvPr/>
        </p:nvCxnSpPr>
        <p:spPr>
          <a:xfrm flipV="1">
            <a:off x="2842331" y="4282459"/>
            <a:ext cx="441313" cy="345109"/>
          </a:xfrm>
          <a:prstGeom prst="curvedConnector3">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 name="Curved Connector 29">
            <a:extLst>
              <a:ext uri="{FF2B5EF4-FFF2-40B4-BE49-F238E27FC236}">
                <a16:creationId xmlns:a16="http://schemas.microsoft.com/office/drawing/2014/main" id="{D826243A-0EE7-4033-AB7D-17A113838B15}"/>
              </a:ext>
            </a:extLst>
          </p:cNvPr>
          <p:cNvCxnSpPr>
            <a:cxnSpLocks/>
          </p:cNvCxnSpPr>
          <p:nvPr/>
        </p:nvCxnSpPr>
        <p:spPr>
          <a:xfrm rot="5400000" flipH="1" flipV="1">
            <a:off x="4906666" y="5125818"/>
            <a:ext cx="302237" cy="120350"/>
          </a:xfrm>
          <a:prstGeom prst="curvedConnector3">
            <a:avLst>
              <a:gd name="adj1" fmla="val 25046"/>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2" name="Curved Connector 29">
            <a:extLst>
              <a:ext uri="{FF2B5EF4-FFF2-40B4-BE49-F238E27FC236}">
                <a16:creationId xmlns:a16="http://schemas.microsoft.com/office/drawing/2014/main" id="{D58811F6-656B-4BFD-A2AA-8CF7B6CEB001}"/>
              </a:ext>
            </a:extLst>
          </p:cNvPr>
          <p:cNvCxnSpPr>
            <a:cxnSpLocks/>
          </p:cNvCxnSpPr>
          <p:nvPr/>
        </p:nvCxnSpPr>
        <p:spPr>
          <a:xfrm rot="16200000" flipV="1">
            <a:off x="6921438" y="4890794"/>
            <a:ext cx="340306" cy="144068"/>
          </a:xfrm>
          <a:prstGeom prst="curvedConnector3">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0" name="Curved Connector 29">
            <a:extLst>
              <a:ext uri="{FF2B5EF4-FFF2-40B4-BE49-F238E27FC236}">
                <a16:creationId xmlns:a16="http://schemas.microsoft.com/office/drawing/2014/main" id="{F0EC5CA1-B34B-4BB8-8475-49FF49077110}"/>
              </a:ext>
            </a:extLst>
          </p:cNvPr>
          <p:cNvCxnSpPr>
            <a:cxnSpLocks/>
          </p:cNvCxnSpPr>
          <p:nvPr/>
        </p:nvCxnSpPr>
        <p:spPr>
          <a:xfrm rot="10800000">
            <a:off x="5837406" y="5035354"/>
            <a:ext cx="312433" cy="302236"/>
          </a:xfrm>
          <a:prstGeom prst="curvedConnector3">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1" name="Curved Connector 29">
            <a:extLst>
              <a:ext uri="{FF2B5EF4-FFF2-40B4-BE49-F238E27FC236}">
                <a16:creationId xmlns:a16="http://schemas.microsoft.com/office/drawing/2014/main" id="{B8A78EA2-1F59-4584-9A68-85F3E8EA6D10}"/>
              </a:ext>
            </a:extLst>
          </p:cNvPr>
          <p:cNvCxnSpPr>
            <a:cxnSpLocks/>
            <a:stCxn id="82" idx="0"/>
          </p:cNvCxnSpPr>
          <p:nvPr/>
        </p:nvCxnSpPr>
        <p:spPr>
          <a:xfrm rot="16200000" flipH="1" flipV="1">
            <a:off x="8040478" y="4010368"/>
            <a:ext cx="325602" cy="951672"/>
          </a:xfrm>
          <a:prstGeom prst="curvedConnector4">
            <a:avLst>
              <a:gd name="adj1" fmla="val -70208"/>
              <a:gd name="adj2" fmla="val 80792"/>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96DE303E-75C6-431C-AF5F-5B759236BB10}"/>
              </a:ext>
            </a:extLst>
          </p:cNvPr>
          <p:cNvSpPr/>
          <p:nvPr/>
        </p:nvSpPr>
        <p:spPr>
          <a:xfrm>
            <a:off x="4793333" y="434982"/>
            <a:ext cx="3169756" cy="600164"/>
          </a:xfrm>
          <a:prstGeom prst="rect">
            <a:avLst/>
          </a:prstGeom>
        </p:spPr>
        <p:txBody>
          <a:bodyPr wrap="square">
            <a:spAutoFit/>
          </a:bodyPr>
          <a:lstStyle/>
          <a:p>
            <a:r>
              <a:rPr lang="en-CA" sz="1100" dirty="0">
                <a:solidFill>
                  <a:srgbClr val="FF0000"/>
                </a:solidFill>
                <a:latin typeface="Arial" panose="020B0604020202020204" pitchFamily="34" charset="0"/>
              </a:rPr>
              <a:t>Almost all Linux distributions have Live CD/USB feature by which user can run/try the OS even without installing it on the system</a:t>
            </a:r>
            <a:endParaRPr lang="en-CA" sz="1100" dirty="0">
              <a:solidFill>
                <a:srgbClr val="FF0000"/>
              </a:solidFill>
            </a:endParaRPr>
          </a:p>
        </p:txBody>
      </p:sp>
      <p:sp>
        <p:nvSpPr>
          <p:cNvPr id="67" name="Rectangle 66">
            <a:extLst>
              <a:ext uri="{FF2B5EF4-FFF2-40B4-BE49-F238E27FC236}">
                <a16:creationId xmlns:a16="http://schemas.microsoft.com/office/drawing/2014/main" id="{AC22CCD2-4C0B-45E2-8E44-96B23C41D850}"/>
              </a:ext>
            </a:extLst>
          </p:cNvPr>
          <p:cNvSpPr/>
          <p:nvPr/>
        </p:nvSpPr>
        <p:spPr>
          <a:xfrm>
            <a:off x="3421078" y="246023"/>
            <a:ext cx="1460138" cy="736116"/>
          </a:xfrm>
          <a:prstGeom prst="rect">
            <a:avLst/>
          </a:prstGeom>
        </p:spPr>
        <p:txBody>
          <a:bodyPr wrap="square">
            <a:spAutoFit/>
          </a:bodyPr>
          <a:lstStyle/>
          <a:p>
            <a:r>
              <a:rPr lang="en-CA" sz="1050" dirty="0">
                <a:solidFill>
                  <a:srgbClr val="FF0000"/>
                </a:solidFill>
                <a:latin typeface="Arial" panose="020B0604020202020204" pitchFamily="34" charset="0"/>
              </a:rPr>
              <a:t>Linux best network montair is netflow analyzer because of the amazing features</a:t>
            </a:r>
            <a:endParaRPr lang="en-CA" sz="1050" dirty="0">
              <a:solidFill>
                <a:srgbClr val="FF0000"/>
              </a:solidFill>
            </a:endParaRPr>
          </a:p>
        </p:txBody>
      </p:sp>
      <p:sp>
        <p:nvSpPr>
          <p:cNvPr id="68" name="Rectangle 67">
            <a:extLst>
              <a:ext uri="{FF2B5EF4-FFF2-40B4-BE49-F238E27FC236}">
                <a16:creationId xmlns:a16="http://schemas.microsoft.com/office/drawing/2014/main" id="{0B237C86-F193-4E50-93B3-E0C9695DF729}"/>
              </a:ext>
            </a:extLst>
          </p:cNvPr>
          <p:cNvSpPr/>
          <p:nvPr/>
        </p:nvSpPr>
        <p:spPr>
          <a:xfrm>
            <a:off x="2572086" y="922076"/>
            <a:ext cx="1848037" cy="1569660"/>
          </a:xfrm>
          <a:prstGeom prst="rect">
            <a:avLst/>
          </a:prstGeom>
        </p:spPr>
        <p:txBody>
          <a:bodyPr wrap="square">
            <a:spAutoFit/>
          </a:bodyPr>
          <a:lstStyle/>
          <a:p>
            <a:pPr marL="457200">
              <a:spcBef>
                <a:spcPts val="1200"/>
              </a:spcBef>
              <a:spcAft>
                <a:spcPts val="1200"/>
              </a:spcAft>
            </a:pPr>
            <a:r>
              <a:rPr lang="en-CA" sz="1000" dirty="0">
                <a:solidFill>
                  <a:srgbClr val="FF0000"/>
                </a:solidFill>
                <a:latin typeface="Arial" panose="020B0604020202020204" pitchFamily="34" charset="0"/>
              </a:rPr>
              <a:t> Network Bandwidth Monitoring, Bandwidth Reports and Network Traffic Monitoring.</a:t>
            </a:r>
            <a:endParaRPr lang="en-CA" sz="1000" dirty="0">
              <a:solidFill>
                <a:srgbClr val="FF0000"/>
              </a:solidFill>
            </a:endParaRPr>
          </a:p>
          <a:p>
            <a:br>
              <a:rPr lang="en-CA" dirty="0"/>
            </a:br>
            <a:endParaRPr lang="en-CA" dirty="0"/>
          </a:p>
        </p:txBody>
      </p:sp>
      <p:sp>
        <p:nvSpPr>
          <p:cNvPr id="72" name="Oval 71">
            <a:extLst>
              <a:ext uri="{FF2B5EF4-FFF2-40B4-BE49-F238E27FC236}">
                <a16:creationId xmlns:a16="http://schemas.microsoft.com/office/drawing/2014/main" id="{EDB53CD3-AEC1-47BF-B682-E85212945649}"/>
              </a:ext>
            </a:extLst>
          </p:cNvPr>
          <p:cNvSpPr/>
          <p:nvPr/>
        </p:nvSpPr>
        <p:spPr>
          <a:xfrm>
            <a:off x="8132657" y="3119087"/>
            <a:ext cx="1359902" cy="504833"/>
          </a:xfrm>
          <a:prstGeom prst="ellipse">
            <a:avLst/>
          </a:prstGeom>
          <a:solidFill>
            <a:schemeClr val="bg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FF0000"/>
                </a:solidFill>
              </a:rPr>
              <a:t>What type of disk drive it supports</a:t>
            </a:r>
          </a:p>
        </p:txBody>
      </p:sp>
      <p:sp>
        <p:nvSpPr>
          <p:cNvPr id="73" name="Oval 72">
            <a:extLst>
              <a:ext uri="{FF2B5EF4-FFF2-40B4-BE49-F238E27FC236}">
                <a16:creationId xmlns:a16="http://schemas.microsoft.com/office/drawing/2014/main" id="{1B15D52A-B2C4-4382-9383-E6749C641150}"/>
              </a:ext>
            </a:extLst>
          </p:cNvPr>
          <p:cNvSpPr/>
          <p:nvPr/>
        </p:nvSpPr>
        <p:spPr>
          <a:xfrm>
            <a:off x="8614630" y="2246829"/>
            <a:ext cx="1462083" cy="596776"/>
          </a:xfrm>
          <a:prstGeom prst="ellipse">
            <a:avLst/>
          </a:prstGeom>
          <a:solidFill>
            <a:schemeClr val="bg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rgbClr val="FF0000"/>
                </a:solidFill>
              </a:rPr>
              <a:t>What type of input device supports</a:t>
            </a:r>
            <a:endParaRPr lang="en-US" sz="1050" dirty="0">
              <a:solidFill>
                <a:srgbClr val="FF0000"/>
              </a:solidFill>
            </a:endParaRPr>
          </a:p>
        </p:txBody>
      </p:sp>
      <p:sp>
        <p:nvSpPr>
          <p:cNvPr id="75" name="Oval 74">
            <a:extLst>
              <a:ext uri="{FF2B5EF4-FFF2-40B4-BE49-F238E27FC236}">
                <a16:creationId xmlns:a16="http://schemas.microsoft.com/office/drawing/2014/main" id="{23A89DB4-A86C-4968-AB23-371E6F6065CF}"/>
              </a:ext>
            </a:extLst>
          </p:cNvPr>
          <p:cNvSpPr/>
          <p:nvPr/>
        </p:nvSpPr>
        <p:spPr>
          <a:xfrm>
            <a:off x="6610914" y="1182438"/>
            <a:ext cx="1172159" cy="476720"/>
          </a:xfrm>
          <a:prstGeom prst="ellipse">
            <a:avLst/>
          </a:prstGeom>
          <a:solidFill>
            <a:schemeClr val="bg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rgbClr val="FF0000"/>
                </a:solidFill>
              </a:rPr>
              <a:t>How does it support updates</a:t>
            </a:r>
            <a:endParaRPr lang="en-US" sz="1050" dirty="0">
              <a:solidFill>
                <a:srgbClr val="FF0000"/>
              </a:solidFill>
            </a:endParaRPr>
          </a:p>
        </p:txBody>
      </p:sp>
      <p:sp>
        <p:nvSpPr>
          <p:cNvPr id="76" name="Oval 75">
            <a:extLst>
              <a:ext uri="{FF2B5EF4-FFF2-40B4-BE49-F238E27FC236}">
                <a16:creationId xmlns:a16="http://schemas.microsoft.com/office/drawing/2014/main" id="{4A433CC4-C5CB-44C6-9F16-9FCD53C2AB49}"/>
              </a:ext>
            </a:extLst>
          </p:cNvPr>
          <p:cNvSpPr/>
          <p:nvPr/>
        </p:nvSpPr>
        <p:spPr>
          <a:xfrm>
            <a:off x="3123560" y="4779506"/>
            <a:ext cx="1172159" cy="476720"/>
          </a:xfrm>
          <a:prstGeom prst="ellipse">
            <a:avLst/>
          </a:prstGeom>
          <a:solidFill>
            <a:schemeClr val="bg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rgbClr val="FF0000"/>
                </a:solidFill>
              </a:rPr>
              <a:t>Capacity of memory </a:t>
            </a:r>
            <a:endParaRPr lang="en-US" sz="1050" dirty="0">
              <a:solidFill>
                <a:srgbClr val="FF0000"/>
              </a:solidFill>
            </a:endParaRPr>
          </a:p>
        </p:txBody>
      </p:sp>
      <p:sp>
        <p:nvSpPr>
          <p:cNvPr id="77" name="Oval 76">
            <a:extLst>
              <a:ext uri="{FF2B5EF4-FFF2-40B4-BE49-F238E27FC236}">
                <a16:creationId xmlns:a16="http://schemas.microsoft.com/office/drawing/2014/main" id="{993D65B0-DA2F-4728-8AFD-2396858A7C84}"/>
              </a:ext>
            </a:extLst>
          </p:cNvPr>
          <p:cNvSpPr/>
          <p:nvPr/>
        </p:nvSpPr>
        <p:spPr>
          <a:xfrm>
            <a:off x="1912838" y="4614343"/>
            <a:ext cx="1172159" cy="476720"/>
          </a:xfrm>
          <a:prstGeom prst="ellipse">
            <a:avLst/>
          </a:prstGeom>
          <a:solidFill>
            <a:schemeClr val="bg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rgbClr val="FF0000"/>
                </a:solidFill>
              </a:rPr>
              <a:t>memory</a:t>
            </a:r>
            <a:endParaRPr lang="en-US" sz="1050" dirty="0">
              <a:solidFill>
                <a:srgbClr val="FF0000"/>
              </a:solidFill>
            </a:endParaRPr>
          </a:p>
        </p:txBody>
      </p:sp>
      <p:sp>
        <p:nvSpPr>
          <p:cNvPr id="78" name="Oval 77">
            <a:extLst>
              <a:ext uri="{FF2B5EF4-FFF2-40B4-BE49-F238E27FC236}">
                <a16:creationId xmlns:a16="http://schemas.microsoft.com/office/drawing/2014/main" id="{6CCD67A2-6A16-404E-9593-8680A155F09D}"/>
              </a:ext>
            </a:extLst>
          </p:cNvPr>
          <p:cNvSpPr/>
          <p:nvPr/>
        </p:nvSpPr>
        <p:spPr>
          <a:xfrm>
            <a:off x="5563759" y="5307411"/>
            <a:ext cx="1172159" cy="476720"/>
          </a:xfrm>
          <a:prstGeom prst="ellipse">
            <a:avLst/>
          </a:prstGeom>
          <a:solidFill>
            <a:schemeClr val="bg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rgbClr val="FF0000"/>
                </a:solidFill>
              </a:rPr>
              <a:t>Part of a large network</a:t>
            </a:r>
            <a:endParaRPr lang="en-US" sz="1050" dirty="0">
              <a:solidFill>
                <a:srgbClr val="FF0000"/>
              </a:solidFill>
            </a:endParaRPr>
          </a:p>
        </p:txBody>
      </p:sp>
      <p:sp>
        <p:nvSpPr>
          <p:cNvPr id="79" name="Oval 78">
            <a:extLst>
              <a:ext uri="{FF2B5EF4-FFF2-40B4-BE49-F238E27FC236}">
                <a16:creationId xmlns:a16="http://schemas.microsoft.com/office/drawing/2014/main" id="{1E91D56D-A80A-4DC3-A689-F20ABD6C8F29}"/>
              </a:ext>
            </a:extLst>
          </p:cNvPr>
          <p:cNvSpPr/>
          <p:nvPr/>
        </p:nvSpPr>
        <p:spPr>
          <a:xfrm>
            <a:off x="4114593" y="5305870"/>
            <a:ext cx="1298568" cy="596776"/>
          </a:xfrm>
          <a:prstGeom prst="ellipse">
            <a:avLst/>
          </a:prstGeom>
          <a:solidFill>
            <a:schemeClr val="bg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rgbClr val="FF0000"/>
                </a:solidFill>
              </a:rPr>
              <a:t>Type of internet and network</a:t>
            </a:r>
            <a:endParaRPr lang="en-US" sz="1050" dirty="0">
              <a:solidFill>
                <a:srgbClr val="FF0000"/>
              </a:solidFill>
            </a:endParaRPr>
          </a:p>
        </p:txBody>
      </p:sp>
      <p:sp>
        <p:nvSpPr>
          <p:cNvPr id="81" name="Oval 80">
            <a:extLst>
              <a:ext uri="{FF2B5EF4-FFF2-40B4-BE49-F238E27FC236}">
                <a16:creationId xmlns:a16="http://schemas.microsoft.com/office/drawing/2014/main" id="{DD790B6B-4EBD-40DF-BB9E-5D9CED428DE9}"/>
              </a:ext>
            </a:extLst>
          </p:cNvPr>
          <p:cNvSpPr/>
          <p:nvPr/>
        </p:nvSpPr>
        <p:spPr>
          <a:xfrm>
            <a:off x="6793718" y="5091063"/>
            <a:ext cx="1172159" cy="476720"/>
          </a:xfrm>
          <a:prstGeom prst="ellipse">
            <a:avLst/>
          </a:prstGeom>
          <a:solidFill>
            <a:schemeClr val="bg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rgbClr val="FF0000"/>
                </a:solidFill>
              </a:rPr>
              <a:t>What does it support </a:t>
            </a:r>
            <a:endParaRPr lang="en-US" sz="1050" dirty="0">
              <a:solidFill>
                <a:srgbClr val="FF0000"/>
              </a:solidFill>
            </a:endParaRPr>
          </a:p>
        </p:txBody>
      </p:sp>
      <p:sp>
        <p:nvSpPr>
          <p:cNvPr id="82" name="Oval 81">
            <a:extLst>
              <a:ext uri="{FF2B5EF4-FFF2-40B4-BE49-F238E27FC236}">
                <a16:creationId xmlns:a16="http://schemas.microsoft.com/office/drawing/2014/main" id="{27AC02B8-B815-41DB-A6C9-49297DA9FBD7}"/>
              </a:ext>
            </a:extLst>
          </p:cNvPr>
          <p:cNvSpPr/>
          <p:nvPr/>
        </p:nvSpPr>
        <p:spPr>
          <a:xfrm>
            <a:off x="8093035" y="4323403"/>
            <a:ext cx="1172159" cy="476720"/>
          </a:xfrm>
          <a:prstGeom prst="ellipse">
            <a:avLst/>
          </a:prstGeom>
          <a:solidFill>
            <a:schemeClr val="bg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rgbClr val="FF0000"/>
                </a:solidFill>
              </a:rPr>
              <a:t>What does it support?</a:t>
            </a:r>
            <a:endParaRPr lang="en-US" sz="1050" dirty="0">
              <a:solidFill>
                <a:srgbClr val="FF0000"/>
              </a:solidFill>
            </a:endParaRPr>
          </a:p>
        </p:txBody>
      </p:sp>
      <p:sp>
        <p:nvSpPr>
          <p:cNvPr id="83" name="Rectangle 82">
            <a:extLst>
              <a:ext uri="{FF2B5EF4-FFF2-40B4-BE49-F238E27FC236}">
                <a16:creationId xmlns:a16="http://schemas.microsoft.com/office/drawing/2014/main" id="{ECCDC266-D69F-490B-A4B3-12E7F9ED9242}"/>
              </a:ext>
            </a:extLst>
          </p:cNvPr>
          <p:cNvSpPr/>
          <p:nvPr/>
        </p:nvSpPr>
        <p:spPr>
          <a:xfrm>
            <a:off x="260375" y="1292163"/>
            <a:ext cx="3101839" cy="553998"/>
          </a:xfrm>
          <a:prstGeom prst="rect">
            <a:avLst/>
          </a:prstGeom>
        </p:spPr>
        <p:txBody>
          <a:bodyPr wrap="square">
            <a:spAutoFit/>
          </a:bodyPr>
          <a:lstStyle/>
          <a:p>
            <a:r>
              <a:rPr lang="en-CA" sz="1000" dirty="0">
                <a:solidFill>
                  <a:srgbClr val="FF0000"/>
                </a:solidFill>
                <a:latin typeface="Arial" panose="020B0604020202020204" pitchFamily="34" charset="0"/>
              </a:rPr>
              <a:t>Linux is predominantly user-supported, and some support is vastly easier via telephone or in person than over e-mail or USENET</a:t>
            </a:r>
            <a:endParaRPr lang="en-CA" sz="1000" dirty="0">
              <a:solidFill>
                <a:srgbClr val="FF0000"/>
              </a:solidFill>
            </a:endParaRPr>
          </a:p>
        </p:txBody>
      </p:sp>
      <p:sp>
        <p:nvSpPr>
          <p:cNvPr id="84" name="Rectangle 83">
            <a:extLst>
              <a:ext uri="{FF2B5EF4-FFF2-40B4-BE49-F238E27FC236}">
                <a16:creationId xmlns:a16="http://schemas.microsoft.com/office/drawing/2014/main" id="{2099C665-D731-4B34-AF3E-BCBD63F7B1C3}"/>
              </a:ext>
            </a:extLst>
          </p:cNvPr>
          <p:cNvSpPr/>
          <p:nvPr/>
        </p:nvSpPr>
        <p:spPr>
          <a:xfrm>
            <a:off x="-996051" y="1725060"/>
            <a:ext cx="4241800" cy="1123384"/>
          </a:xfrm>
          <a:prstGeom prst="rect">
            <a:avLst/>
          </a:prstGeom>
        </p:spPr>
        <p:txBody>
          <a:bodyPr wrap="square">
            <a:spAutoFit/>
          </a:bodyPr>
          <a:lstStyle/>
          <a:p>
            <a:pPr marL="457200">
              <a:spcBef>
                <a:spcPts val="1200"/>
              </a:spcBef>
              <a:spcAft>
                <a:spcPts val="1200"/>
              </a:spcAft>
            </a:pPr>
            <a:r>
              <a:rPr lang="en-CA" sz="1050" dirty="0">
                <a:solidFill>
                  <a:srgbClr val="FF0000"/>
                </a:solidFill>
                <a:latin typeface="Arial" panose="020B0604020202020204" pitchFamily="34" charset="0"/>
              </a:rPr>
              <a:t>LUGs are still primarily focused on hobbyist users and professionals who are engaged in self-directed study</a:t>
            </a:r>
            <a:endParaRPr lang="en-CA" sz="1050" dirty="0">
              <a:solidFill>
                <a:srgbClr val="FF0000"/>
              </a:solidFill>
            </a:endParaRPr>
          </a:p>
          <a:p>
            <a:br>
              <a:rPr lang="en-CA" dirty="0"/>
            </a:br>
            <a:endParaRPr lang="en-CA" dirty="0"/>
          </a:p>
        </p:txBody>
      </p:sp>
      <p:sp>
        <p:nvSpPr>
          <p:cNvPr id="85" name="Rectangle 84">
            <a:extLst>
              <a:ext uri="{FF2B5EF4-FFF2-40B4-BE49-F238E27FC236}">
                <a16:creationId xmlns:a16="http://schemas.microsoft.com/office/drawing/2014/main" id="{5C8A0D50-E72F-4E18-A4C4-AADBF44DA931}"/>
              </a:ext>
            </a:extLst>
          </p:cNvPr>
          <p:cNvSpPr/>
          <p:nvPr/>
        </p:nvSpPr>
        <p:spPr>
          <a:xfrm>
            <a:off x="-633562" y="2117162"/>
            <a:ext cx="3831124" cy="577081"/>
          </a:xfrm>
          <a:prstGeom prst="rect">
            <a:avLst/>
          </a:prstGeom>
        </p:spPr>
        <p:txBody>
          <a:bodyPr wrap="square">
            <a:spAutoFit/>
          </a:bodyPr>
          <a:lstStyle/>
          <a:p>
            <a:r>
              <a:rPr lang="en-CA" sz="1050" dirty="0">
                <a:solidFill>
                  <a:srgbClr val="FF0000"/>
                </a:solidFill>
                <a:latin typeface="Arial" panose="020B0604020202020204" pitchFamily="34" charset="0"/>
              </a:rPr>
              <a:t>But in the 24 years since it first appeared, Linux has probably been home to every programming language known to humankind</a:t>
            </a:r>
            <a:endParaRPr lang="en-CA" sz="1050" dirty="0">
              <a:solidFill>
                <a:srgbClr val="FF0000"/>
              </a:solidFill>
            </a:endParaRPr>
          </a:p>
        </p:txBody>
      </p:sp>
      <p:sp>
        <p:nvSpPr>
          <p:cNvPr id="86" name="Rectangle 85">
            <a:extLst>
              <a:ext uri="{FF2B5EF4-FFF2-40B4-BE49-F238E27FC236}">
                <a16:creationId xmlns:a16="http://schemas.microsoft.com/office/drawing/2014/main" id="{34CA0C75-FC39-433F-9104-23E805679C46}"/>
              </a:ext>
            </a:extLst>
          </p:cNvPr>
          <p:cNvSpPr/>
          <p:nvPr/>
        </p:nvSpPr>
        <p:spPr>
          <a:xfrm>
            <a:off x="-1508100" y="2569700"/>
            <a:ext cx="4722890" cy="1123384"/>
          </a:xfrm>
          <a:prstGeom prst="rect">
            <a:avLst/>
          </a:prstGeom>
        </p:spPr>
        <p:txBody>
          <a:bodyPr wrap="square">
            <a:spAutoFit/>
          </a:bodyPr>
          <a:lstStyle/>
          <a:p>
            <a:pPr marL="457200">
              <a:spcBef>
                <a:spcPts val="1200"/>
              </a:spcBef>
              <a:spcAft>
                <a:spcPts val="1200"/>
              </a:spcAft>
            </a:pPr>
            <a:r>
              <a:rPr lang="en-CA" sz="1050" dirty="0">
                <a:solidFill>
                  <a:srgbClr val="FF0000"/>
                </a:solidFill>
                <a:latin typeface="Arial" panose="020B0604020202020204" pitchFamily="34" charset="0"/>
              </a:rPr>
              <a:t>Not just obvious languages such as C, C++, Python and Java but also C# (Mono), Fortran, Pascal, COBOL and Lisp and many more.</a:t>
            </a:r>
            <a:endParaRPr lang="en-CA" sz="1050" dirty="0">
              <a:solidFill>
                <a:srgbClr val="FF0000"/>
              </a:solidFill>
            </a:endParaRPr>
          </a:p>
          <a:p>
            <a:br>
              <a:rPr lang="en-CA" dirty="0"/>
            </a:br>
            <a:endParaRPr lang="en-CA" dirty="0"/>
          </a:p>
        </p:txBody>
      </p:sp>
      <p:sp>
        <p:nvSpPr>
          <p:cNvPr id="87" name="Rectangle 86">
            <a:extLst>
              <a:ext uri="{FF2B5EF4-FFF2-40B4-BE49-F238E27FC236}">
                <a16:creationId xmlns:a16="http://schemas.microsoft.com/office/drawing/2014/main" id="{DA8AEAF3-01B7-433E-881F-959689A1886D}"/>
              </a:ext>
            </a:extLst>
          </p:cNvPr>
          <p:cNvSpPr/>
          <p:nvPr/>
        </p:nvSpPr>
        <p:spPr>
          <a:xfrm>
            <a:off x="68328" y="3835324"/>
            <a:ext cx="2515759" cy="923330"/>
          </a:xfrm>
          <a:prstGeom prst="rect">
            <a:avLst/>
          </a:prstGeom>
        </p:spPr>
        <p:txBody>
          <a:bodyPr wrap="square">
            <a:spAutoFit/>
          </a:bodyPr>
          <a:lstStyle/>
          <a:p>
            <a:r>
              <a:rPr lang="en-CA" sz="900" dirty="0">
                <a:solidFill>
                  <a:srgbClr val="FF0000"/>
                </a:solidFill>
                <a:latin typeface="Arial" panose="020B0604020202020204" pitchFamily="34" charset="0"/>
              </a:rPr>
              <a:t> total memory is 11901 MB, 8957 MB is used and 2943 MB free. But that does not just mean that application now can only request for 2943 MB free memory, If you look at the usage figures you can see that 5941 MB memory use is for buffers and cache.</a:t>
            </a:r>
            <a:endParaRPr lang="en-CA" sz="900" dirty="0">
              <a:solidFill>
                <a:srgbClr val="FF0000"/>
              </a:solidFill>
            </a:endParaRPr>
          </a:p>
        </p:txBody>
      </p:sp>
      <p:sp>
        <p:nvSpPr>
          <p:cNvPr id="88" name="Rectangle 87">
            <a:extLst>
              <a:ext uri="{FF2B5EF4-FFF2-40B4-BE49-F238E27FC236}">
                <a16:creationId xmlns:a16="http://schemas.microsoft.com/office/drawing/2014/main" id="{6010D33A-A810-4445-A839-EBDE0D51869C}"/>
              </a:ext>
            </a:extLst>
          </p:cNvPr>
          <p:cNvSpPr/>
          <p:nvPr/>
        </p:nvSpPr>
        <p:spPr>
          <a:xfrm>
            <a:off x="0" y="5132981"/>
            <a:ext cx="2677422" cy="2416046"/>
          </a:xfrm>
          <a:prstGeom prst="rect">
            <a:avLst/>
          </a:prstGeom>
        </p:spPr>
        <p:txBody>
          <a:bodyPr wrap="square">
            <a:spAutoFit/>
          </a:bodyPr>
          <a:lstStyle/>
          <a:p>
            <a:pPr marL="457200" indent="-228600">
              <a:spcBef>
                <a:spcPts val="1200"/>
              </a:spcBef>
              <a:spcAft>
                <a:spcPts val="1200"/>
              </a:spcAft>
            </a:pPr>
            <a:r>
              <a:rPr lang="en-CA" sz="1050" dirty="0">
                <a:solidFill>
                  <a:srgbClr val="FF0000"/>
                </a:solidFill>
                <a:latin typeface="Arial" panose="020B0604020202020204" pitchFamily="34" charset="0"/>
              </a:rPr>
              <a:t>Swap space in Linux is used when the amount of physical memory (RAM) is full. ... Swap space is located on hard drives, which have a slower access time than physical memory. Swap space can be a dedicated swap partition (recommended), a swap file, or a combination of swap partitions and swap files.</a:t>
            </a:r>
            <a:endParaRPr lang="en-CA" sz="1050" dirty="0">
              <a:solidFill>
                <a:srgbClr val="FF0000"/>
              </a:solidFill>
            </a:endParaRPr>
          </a:p>
          <a:p>
            <a:br>
              <a:rPr lang="en-CA" dirty="0"/>
            </a:br>
            <a:endParaRPr lang="en-CA" dirty="0"/>
          </a:p>
        </p:txBody>
      </p:sp>
      <p:sp>
        <p:nvSpPr>
          <p:cNvPr id="90" name="Rectangle 89">
            <a:extLst>
              <a:ext uri="{FF2B5EF4-FFF2-40B4-BE49-F238E27FC236}">
                <a16:creationId xmlns:a16="http://schemas.microsoft.com/office/drawing/2014/main" id="{B0742AE0-7853-4E82-A0DD-0637C9BD9580}"/>
              </a:ext>
            </a:extLst>
          </p:cNvPr>
          <p:cNvSpPr/>
          <p:nvPr/>
        </p:nvSpPr>
        <p:spPr>
          <a:xfrm>
            <a:off x="8553255" y="4804051"/>
            <a:ext cx="1720839" cy="1415772"/>
          </a:xfrm>
          <a:prstGeom prst="rect">
            <a:avLst/>
          </a:prstGeom>
        </p:spPr>
        <p:txBody>
          <a:bodyPr wrap="square">
            <a:spAutoFit/>
          </a:bodyPr>
          <a:lstStyle/>
          <a:p>
            <a:pPr marL="457200" indent="-228600">
              <a:spcBef>
                <a:spcPts val="1200"/>
              </a:spcBef>
              <a:spcAft>
                <a:spcPts val="1200"/>
              </a:spcAft>
            </a:pPr>
            <a:r>
              <a:rPr lang="en-CA" sz="1000" dirty="0">
                <a:solidFill>
                  <a:srgbClr val="FF0000"/>
                </a:solidFill>
                <a:latin typeface="Arial" panose="020B0604020202020204" pitchFamily="34" charset="0"/>
              </a:rPr>
              <a:t> Linux support a windowed environment, and network users</a:t>
            </a:r>
            <a:endParaRPr lang="en-CA" sz="1000" dirty="0">
              <a:solidFill>
                <a:srgbClr val="FF0000"/>
              </a:solidFill>
            </a:endParaRPr>
          </a:p>
          <a:p>
            <a:br>
              <a:rPr lang="en-CA" dirty="0"/>
            </a:br>
            <a:endParaRPr lang="en-CA" dirty="0"/>
          </a:p>
        </p:txBody>
      </p:sp>
      <p:sp>
        <p:nvSpPr>
          <p:cNvPr id="91" name="Rectangle 90">
            <a:extLst>
              <a:ext uri="{FF2B5EF4-FFF2-40B4-BE49-F238E27FC236}">
                <a16:creationId xmlns:a16="http://schemas.microsoft.com/office/drawing/2014/main" id="{0BD8D132-4A9C-42B5-ADE3-C530B034FF25}"/>
              </a:ext>
            </a:extLst>
          </p:cNvPr>
          <p:cNvSpPr/>
          <p:nvPr/>
        </p:nvSpPr>
        <p:spPr>
          <a:xfrm>
            <a:off x="7366626" y="5544230"/>
            <a:ext cx="1848176" cy="400110"/>
          </a:xfrm>
          <a:prstGeom prst="rect">
            <a:avLst/>
          </a:prstGeom>
        </p:spPr>
        <p:txBody>
          <a:bodyPr wrap="square">
            <a:spAutoFit/>
          </a:bodyPr>
          <a:lstStyle/>
          <a:p>
            <a:r>
              <a:rPr lang="en-CA" sz="1000" dirty="0">
                <a:solidFill>
                  <a:srgbClr val="FF0000"/>
                </a:solidFill>
                <a:latin typeface="arial" panose="020B0604020202020204" pitchFamily="34" charset="0"/>
              </a:rPr>
              <a:t> Linux support multiple user accounts on a single system</a:t>
            </a:r>
            <a:endParaRPr lang="en-CA" sz="1000" dirty="0">
              <a:solidFill>
                <a:srgbClr val="FF0000"/>
              </a:solidFill>
            </a:endParaRPr>
          </a:p>
        </p:txBody>
      </p:sp>
      <p:sp>
        <p:nvSpPr>
          <p:cNvPr id="92" name="Rectangle 91">
            <a:extLst>
              <a:ext uri="{FF2B5EF4-FFF2-40B4-BE49-F238E27FC236}">
                <a16:creationId xmlns:a16="http://schemas.microsoft.com/office/drawing/2014/main" id="{A4A2AA61-05A9-4BD5-96D0-4B202F5F7E4E}"/>
              </a:ext>
            </a:extLst>
          </p:cNvPr>
          <p:cNvSpPr/>
          <p:nvPr/>
        </p:nvSpPr>
        <p:spPr>
          <a:xfrm>
            <a:off x="8452143" y="3595808"/>
            <a:ext cx="2701932" cy="600164"/>
          </a:xfrm>
          <a:prstGeom prst="rect">
            <a:avLst/>
          </a:prstGeom>
        </p:spPr>
        <p:txBody>
          <a:bodyPr wrap="square">
            <a:spAutoFit/>
          </a:bodyPr>
          <a:lstStyle/>
          <a:p>
            <a:r>
              <a:rPr lang="en-CA" sz="1100" dirty="0">
                <a:solidFill>
                  <a:srgbClr val="FF0000"/>
                </a:solidFill>
                <a:latin typeface="arial" panose="020B0604020202020204" pitchFamily="34" charset="0"/>
              </a:rPr>
              <a:t>A specific </a:t>
            </a:r>
            <a:r>
              <a:rPr lang="en-CA" sz="1100" b="1" dirty="0">
                <a:solidFill>
                  <a:srgbClr val="FF0000"/>
                </a:solidFill>
                <a:latin typeface="arial" panose="020B0604020202020204" pitchFamily="34" charset="0"/>
              </a:rPr>
              <a:t>type</a:t>
            </a:r>
            <a:r>
              <a:rPr lang="en-CA" sz="1100" dirty="0">
                <a:solidFill>
                  <a:srgbClr val="FF0000"/>
                </a:solidFill>
                <a:latin typeface="arial" panose="020B0604020202020204" pitchFamily="34" charset="0"/>
              </a:rPr>
              <a:t> of data storage format, such as EXT3, EXT4, BTRFS, XFS, and so on</a:t>
            </a:r>
            <a:endParaRPr lang="en-CA" sz="1100" dirty="0">
              <a:solidFill>
                <a:srgbClr val="FF0000"/>
              </a:solidFill>
            </a:endParaRPr>
          </a:p>
        </p:txBody>
      </p:sp>
      <p:sp>
        <p:nvSpPr>
          <p:cNvPr id="93" name="Rectangle 92">
            <a:extLst>
              <a:ext uri="{FF2B5EF4-FFF2-40B4-BE49-F238E27FC236}">
                <a16:creationId xmlns:a16="http://schemas.microsoft.com/office/drawing/2014/main" id="{863908D5-534D-4D6C-ABA4-E353A1B60DEA}"/>
              </a:ext>
            </a:extLst>
          </p:cNvPr>
          <p:cNvSpPr/>
          <p:nvPr/>
        </p:nvSpPr>
        <p:spPr>
          <a:xfrm>
            <a:off x="8389056" y="1669820"/>
            <a:ext cx="3802944" cy="553998"/>
          </a:xfrm>
          <a:prstGeom prst="rect">
            <a:avLst/>
          </a:prstGeom>
        </p:spPr>
        <p:txBody>
          <a:bodyPr wrap="square">
            <a:spAutoFit/>
          </a:bodyPr>
          <a:lstStyle/>
          <a:p>
            <a:r>
              <a:rPr lang="en-CA" sz="1000" dirty="0">
                <a:solidFill>
                  <a:srgbClr val="FF0000"/>
                </a:solidFill>
                <a:latin typeface="arial" panose="020B0604020202020204" pitchFamily="34" charset="0"/>
              </a:rPr>
              <a:t>supports four interfaces to a HID device - keyboard, mouse, joystick and a generic interface, known as the event interface. These are implemented by the Input device level.</a:t>
            </a:r>
            <a:endParaRPr lang="en-CA" sz="1000" dirty="0">
              <a:solidFill>
                <a:srgbClr val="FF0000"/>
              </a:solidFill>
            </a:endParaRPr>
          </a:p>
        </p:txBody>
      </p:sp>
      <p:sp>
        <p:nvSpPr>
          <p:cNvPr id="94" name="Rectangle 93">
            <a:extLst>
              <a:ext uri="{FF2B5EF4-FFF2-40B4-BE49-F238E27FC236}">
                <a16:creationId xmlns:a16="http://schemas.microsoft.com/office/drawing/2014/main" id="{2EEE416C-F49A-4D2E-81CD-EF99DDEB2FB5}"/>
              </a:ext>
            </a:extLst>
          </p:cNvPr>
          <p:cNvSpPr/>
          <p:nvPr/>
        </p:nvSpPr>
        <p:spPr>
          <a:xfrm>
            <a:off x="7666104" y="756402"/>
            <a:ext cx="3495073" cy="900246"/>
          </a:xfrm>
          <a:prstGeom prst="rect">
            <a:avLst/>
          </a:prstGeom>
        </p:spPr>
        <p:txBody>
          <a:bodyPr wrap="square">
            <a:spAutoFit/>
          </a:bodyPr>
          <a:lstStyle/>
          <a:p>
            <a:r>
              <a:rPr lang="en-CA" sz="1050" dirty="0">
                <a:solidFill>
                  <a:srgbClr val="FF0000"/>
                </a:solidFill>
                <a:latin typeface="arial" panose="020B0604020202020204" pitchFamily="34" charset="0"/>
              </a:rPr>
              <a:t> Linux operating systems, the Software Updater (previously known as Update Manager) program updates installed software and their associated packages with important software updates for security or with recommended patches.</a:t>
            </a:r>
            <a:endParaRPr lang="en-CA" sz="1050" dirty="0">
              <a:solidFill>
                <a:srgbClr val="FF0000"/>
              </a:solidFill>
            </a:endParaRPr>
          </a:p>
        </p:txBody>
      </p:sp>
      <p:sp>
        <p:nvSpPr>
          <p:cNvPr id="95" name="Rectangle 94">
            <a:extLst>
              <a:ext uri="{FF2B5EF4-FFF2-40B4-BE49-F238E27FC236}">
                <a16:creationId xmlns:a16="http://schemas.microsoft.com/office/drawing/2014/main" id="{7E836481-9DCE-4F06-BCE6-A88AE085216D}"/>
              </a:ext>
            </a:extLst>
          </p:cNvPr>
          <p:cNvSpPr/>
          <p:nvPr/>
        </p:nvSpPr>
        <p:spPr>
          <a:xfrm>
            <a:off x="5117959" y="5935935"/>
            <a:ext cx="2882020" cy="707886"/>
          </a:xfrm>
          <a:prstGeom prst="rect">
            <a:avLst/>
          </a:prstGeom>
        </p:spPr>
        <p:txBody>
          <a:bodyPr wrap="square">
            <a:spAutoFit/>
          </a:bodyPr>
          <a:lstStyle/>
          <a:p>
            <a:r>
              <a:rPr lang="en-CA" sz="1000" dirty="0">
                <a:solidFill>
                  <a:srgbClr val="FF0000"/>
                </a:solidFill>
                <a:latin typeface="arial" panose="020B0604020202020204" pitchFamily="34" charset="0"/>
              </a:rPr>
              <a:t>With support for Simple </a:t>
            </a:r>
            <a:r>
              <a:rPr lang="en-CA" sz="1000" b="1" dirty="0">
                <a:solidFill>
                  <a:srgbClr val="FF0000"/>
                </a:solidFill>
                <a:latin typeface="arial" panose="020B0604020202020204" pitchFamily="34" charset="0"/>
              </a:rPr>
              <a:t>Network</a:t>
            </a:r>
            <a:r>
              <a:rPr lang="en-CA" sz="1000" dirty="0">
                <a:solidFill>
                  <a:srgbClr val="FF0000"/>
                </a:solidFill>
                <a:latin typeface="arial" panose="020B0604020202020204" pitchFamily="34" charset="0"/>
              </a:rPr>
              <a:t> Management Protocol and other services (such as Domain Name Service), </a:t>
            </a:r>
            <a:r>
              <a:rPr lang="en-CA" sz="1000" b="1" dirty="0">
                <a:solidFill>
                  <a:srgbClr val="FF0000"/>
                </a:solidFill>
                <a:latin typeface="arial" panose="020B0604020202020204" pitchFamily="34" charset="0"/>
              </a:rPr>
              <a:t>Linux</a:t>
            </a:r>
            <a:r>
              <a:rPr lang="en-CA" sz="1000" dirty="0">
                <a:solidFill>
                  <a:srgbClr val="FF0000"/>
                </a:solidFill>
                <a:latin typeface="arial" panose="020B0604020202020204" pitchFamily="34" charset="0"/>
              </a:rPr>
              <a:t> is also well suited to serving </a:t>
            </a:r>
            <a:r>
              <a:rPr lang="en-CA" sz="1000" b="1" dirty="0">
                <a:solidFill>
                  <a:srgbClr val="FF0000"/>
                </a:solidFill>
                <a:latin typeface="arial" panose="020B0604020202020204" pitchFamily="34" charset="0"/>
              </a:rPr>
              <a:t>large networks</a:t>
            </a:r>
            <a:r>
              <a:rPr lang="en-CA" sz="1000" dirty="0">
                <a:solidFill>
                  <a:srgbClr val="FF0000"/>
                </a:solidFill>
                <a:latin typeface="arial" panose="020B0604020202020204" pitchFamily="34" charset="0"/>
              </a:rPr>
              <a:t>.</a:t>
            </a:r>
            <a:endParaRPr lang="en-CA" sz="1000" dirty="0">
              <a:solidFill>
                <a:srgbClr val="FF0000"/>
              </a:solidFill>
            </a:endParaRPr>
          </a:p>
        </p:txBody>
      </p:sp>
      <p:cxnSp>
        <p:nvCxnSpPr>
          <p:cNvPr id="97" name="Curved Connector 29">
            <a:extLst>
              <a:ext uri="{FF2B5EF4-FFF2-40B4-BE49-F238E27FC236}">
                <a16:creationId xmlns:a16="http://schemas.microsoft.com/office/drawing/2014/main" id="{65CAB07F-2C92-4ECB-9655-A88989EF86F0}"/>
              </a:ext>
            </a:extLst>
          </p:cNvPr>
          <p:cNvCxnSpPr>
            <a:cxnSpLocks/>
          </p:cNvCxnSpPr>
          <p:nvPr/>
        </p:nvCxnSpPr>
        <p:spPr>
          <a:xfrm flipV="1">
            <a:off x="2368572" y="5178304"/>
            <a:ext cx="837713" cy="158808"/>
          </a:xfrm>
          <a:prstGeom prst="curvedConnector3">
            <a:avLst>
              <a:gd name="adj1" fmla="val 50000"/>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CD3D601E-A3FE-44F3-BEA8-8B86677753FA}"/>
              </a:ext>
            </a:extLst>
          </p:cNvPr>
          <p:cNvSpPr/>
          <p:nvPr/>
        </p:nvSpPr>
        <p:spPr>
          <a:xfrm>
            <a:off x="2496353" y="5914757"/>
            <a:ext cx="2975967" cy="1200329"/>
          </a:xfrm>
          <a:prstGeom prst="rect">
            <a:avLst/>
          </a:prstGeom>
        </p:spPr>
        <p:txBody>
          <a:bodyPr wrap="square">
            <a:spAutoFit/>
          </a:bodyPr>
          <a:lstStyle/>
          <a:p>
            <a:r>
              <a:rPr lang="en-CA" sz="900" dirty="0">
                <a:solidFill>
                  <a:srgbClr val="FF0000"/>
                </a:solidFill>
                <a:latin typeface="arial" panose="020B0604020202020204" pitchFamily="34" charset="0"/>
              </a:rPr>
              <a:t>Search Results</a:t>
            </a:r>
          </a:p>
          <a:p>
            <a:r>
              <a:rPr lang="en-CA" sz="900" dirty="0">
                <a:solidFill>
                  <a:srgbClr val="FF0000"/>
                </a:solidFill>
                <a:latin typeface="arial" panose="020B0604020202020204" pitchFamily="34" charset="0"/>
              </a:rPr>
              <a:t>Featured snippet from the web</a:t>
            </a:r>
          </a:p>
          <a:p>
            <a:r>
              <a:rPr lang="en-CA" sz="900" dirty="0">
                <a:solidFill>
                  <a:srgbClr val="FF0000"/>
                </a:solidFill>
                <a:latin typeface="arial" panose="020B0604020202020204" pitchFamily="34" charset="0"/>
              </a:rPr>
              <a:t>The predominant network protocols used by GNU/Linux systems are TCP and IP, referred to as TCP/IP</a:t>
            </a:r>
            <a:r>
              <a:rPr lang="en-CA" sz="900" baseline="30000" dirty="0">
                <a:solidFill>
                  <a:srgbClr val="FF0000"/>
                </a:solidFill>
                <a:latin typeface="arial" panose="020B0604020202020204" pitchFamily="34" charset="0"/>
              </a:rPr>
              <a:t>3</a:t>
            </a:r>
            <a:r>
              <a:rPr lang="en-CA" sz="900" dirty="0">
                <a:solidFill>
                  <a:srgbClr val="FF0000"/>
                </a:solidFill>
                <a:latin typeface="arial" panose="020B0604020202020204" pitchFamily="34" charset="0"/>
              </a:rPr>
              <a:t> (Transmission Control Protocol and Internet Protocol). Network services that need highly reliable connections, such as </a:t>
            </a:r>
            <a:r>
              <a:rPr lang="en-CA" sz="900" dirty="0" err="1">
                <a:solidFill>
                  <a:srgbClr val="FF0000"/>
                </a:solidFill>
                <a:latin typeface="arial" panose="020B0604020202020204" pitchFamily="34" charset="0"/>
              </a:rPr>
              <a:t>ssh</a:t>
            </a:r>
            <a:r>
              <a:rPr lang="en-CA" sz="900" dirty="0">
                <a:solidFill>
                  <a:srgbClr val="FF0000"/>
                </a:solidFill>
                <a:latin typeface="arial" panose="020B0604020202020204" pitchFamily="34" charset="0"/>
              </a:rPr>
              <a:t> and </a:t>
            </a:r>
            <a:r>
              <a:rPr lang="en-CA" sz="900" dirty="0" err="1">
                <a:solidFill>
                  <a:srgbClr val="FF0000"/>
                </a:solidFill>
                <a:latin typeface="arial" panose="020B0604020202020204" pitchFamily="34" charset="0"/>
              </a:rPr>
              <a:t>scp</a:t>
            </a:r>
            <a:r>
              <a:rPr lang="en-CA" sz="900" dirty="0">
                <a:solidFill>
                  <a:srgbClr val="FF0000"/>
                </a:solidFill>
                <a:latin typeface="arial" panose="020B0604020202020204" pitchFamily="34" charset="0"/>
              </a:rPr>
              <a:t>, tend to use TCP/IP.</a:t>
            </a:r>
            <a:endParaRPr lang="en-CA" sz="900" i="0" dirty="0">
              <a:solidFill>
                <a:srgbClr val="FF0000"/>
              </a:solidFill>
              <a:effectLst/>
              <a:latin typeface="arial" panose="020B0604020202020204" pitchFamily="34" charset="0"/>
            </a:endParaRPr>
          </a:p>
        </p:txBody>
      </p:sp>
      <p:cxnSp>
        <p:nvCxnSpPr>
          <p:cNvPr id="100" name="Curved Connector 29">
            <a:extLst>
              <a:ext uri="{FF2B5EF4-FFF2-40B4-BE49-F238E27FC236}">
                <a16:creationId xmlns:a16="http://schemas.microsoft.com/office/drawing/2014/main" id="{71EF9783-1C21-4FD7-8964-1F7381877C3A}"/>
              </a:ext>
            </a:extLst>
          </p:cNvPr>
          <p:cNvCxnSpPr>
            <a:cxnSpLocks/>
          </p:cNvCxnSpPr>
          <p:nvPr/>
        </p:nvCxnSpPr>
        <p:spPr>
          <a:xfrm flipV="1">
            <a:off x="3918179" y="5879819"/>
            <a:ext cx="513723" cy="211400"/>
          </a:xfrm>
          <a:prstGeom prst="curvedConnector3">
            <a:avLst>
              <a:gd name="adj1" fmla="val 50000"/>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11759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TotalTime>
  <Words>517</Words>
  <Application>Microsoft Office PowerPoint</Application>
  <PresentationFormat>Widescreen</PresentationFormat>
  <Paragraphs>42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vt:lpstr>
      <vt:lpstr>Calibri</vt:lpstr>
      <vt:lpstr>Calibri Light</vt:lpstr>
      <vt:lpstr>Office Theme</vt:lpstr>
      <vt:lpstr>PowerPoint Presentation</vt:lpstr>
    </vt:vector>
  </TitlesOfParts>
  <Company>Peel District School Board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Nestor, Gregory</dc:creator>
  <cp:lastModifiedBy>rajshah2003@outlook.com</cp:lastModifiedBy>
  <cp:revision>11</cp:revision>
  <dcterms:created xsi:type="dcterms:W3CDTF">2018-11-07T17:25:49Z</dcterms:created>
  <dcterms:modified xsi:type="dcterms:W3CDTF">2019-12-11T02:02:01Z</dcterms:modified>
</cp:coreProperties>
</file>