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0"/>
            <a:ext cx="9144000" cy="533400"/>
          </a:xfrm>
          <a:prstGeom prst="rect">
            <a:avLst/>
          </a:prstGeom>
          <a:solidFill>
            <a:srgbClr val="6C9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048000" cy="533400"/>
          </a:xfrm>
          <a:prstGeom prst="rect">
            <a:avLst/>
          </a:prstGeom>
          <a:solidFill>
            <a:srgbClr val="E470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0" y="533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048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0" y="90488"/>
            <a:ext cx="1494961" cy="369332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FFFFFF"/>
                </a:solidFill>
                <a:latin typeface="Times New Roman" pitchFamily="18" charset="0"/>
                <a:ea typeface="ＭＳ Ｐゴシック" pitchFamily="-80" charset="-128"/>
              </a:rPr>
              <a:t>UT DALLAS</a:t>
            </a:r>
            <a:endParaRPr lang="en-US" altLang="en-US">
              <a:solidFill>
                <a:srgbClr val="FFFFFF"/>
              </a:solidFill>
              <a:ea typeface="ＭＳ Ｐゴシック" pitchFamily="-80" charset="-128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51200" y="12065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FFFFFF"/>
                </a:solidFill>
              </a:rPr>
              <a:t>Erik Jonsson School of Engineering &amp; Computer Science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2" name="Picture 16" descr="ut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0" y="6248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103632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7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972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73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549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2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0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1249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75161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Text Box 22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030" name="Picture 24" descr="utd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0" y="914400"/>
            <a:ext cx="121920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0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Introduction to  R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Rajasekhar</a:t>
            </a:r>
            <a:r>
              <a:rPr lang="en-US" dirty="0" smtClean="0"/>
              <a:t> Jetty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72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gplot2(Advanced)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Moved to the next level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7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with qplot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plot :  Quick plot</a:t>
            </a:r>
          </a:p>
          <a:p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: grammar of graphics plot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Author : </a:t>
            </a:r>
            <a:r>
              <a:rPr lang="en-US" dirty="0"/>
              <a:t>Hadley Wickham</a:t>
            </a:r>
          </a:p>
        </p:txBody>
      </p:sp>
    </p:spTree>
    <p:extLst>
      <p:ext uri="{BB962C8B-B14F-4D97-AF65-F5344CB8AC3E}">
        <p14:creationId xmlns:p14="http://schemas.microsoft.com/office/powerpoint/2010/main" val="82828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</a:t>
            </a:r>
            <a:r>
              <a:rPr lang="en-US" dirty="0" smtClean="0"/>
              <a:t>plot structure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qplot</a:t>
            </a:r>
            <a:r>
              <a:rPr lang="en-US" dirty="0" smtClean="0"/>
              <a:t>(carat</a:t>
            </a:r>
            <a:r>
              <a:rPr lang="en-US" dirty="0"/>
              <a:t>, price, data = diamonds)</a:t>
            </a:r>
          </a:p>
        </p:txBody>
      </p:sp>
    </p:spTree>
    <p:extLst>
      <p:ext uri="{BB962C8B-B14F-4D97-AF65-F5344CB8AC3E}">
        <p14:creationId xmlns:p14="http://schemas.microsoft.com/office/powerpoint/2010/main" val="260901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Colour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Shape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7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82" y="1520686"/>
            <a:ext cx="7381460" cy="35615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9323" y="994777"/>
            <a:ext cx="35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Controlling the Opacity</a:t>
            </a:r>
          </a:p>
        </p:txBody>
      </p:sp>
    </p:spTree>
    <p:extLst>
      <p:ext uri="{BB962C8B-B14F-4D97-AF65-F5344CB8AC3E}">
        <p14:creationId xmlns:p14="http://schemas.microsoft.com/office/powerpoint/2010/main" val="270837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Two Dimensional :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geom </a:t>
            </a:r>
            <a:r>
              <a:rPr lang="en-US" sz="2000" dirty="0">
                <a:latin typeface="Calibri" panose="020F0502020204030204" pitchFamily="34" charset="0"/>
              </a:rPr>
              <a:t>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point</a:t>
            </a:r>
            <a:r>
              <a:rPr lang="en-US" sz="2000" dirty="0">
                <a:latin typeface="Calibri" panose="020F0502020204030204" pitchFamily="34" charset="0"/>
              </a:rPr>
              <a:t>" draws points to produce a scatterplot. This is the </a:t>
            </a:r>
            <a:r>
              <a:rPr lang="en-US" sz="2000" dirty="0" smtClean="0">
                <a:latin typeface="Calibri" panose="020F0502020204030204" pitchFamily="34" charset="0"/>
              </a:rPr>
              <a:t>default when </a:t>
            </a:r>
            <a:r>
              <a:rPr lang="en-US" sz="2000" dirty="0">
                <a:latin typeface="Calibri" panose="020F0502020204030204" pitchFamily="34" charset="0"/>
              </a:rPr>
              <a:t>you supply both x and y arguments to qplot().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geom 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smooth</a:t>
            </a:r>
            <a:r>
              <a:rPr lang="en-US" sz="2000" dirty="0">
                <a:latin typeface="Calibri" panose="020F0502020204030204" pitchFamily="34" charset="0"/>
              </a:rPr>
              <a:t>" fits a smoother to the data and displays the smooth </a:t>
            </a:r>
            <a:r>
              <a:rPr lang="en-US" sz="2000" dirty="0" smtClean="0">
                <a:latin typeface="Calibri" panose="020F0502020204030204" pitchFamily="34" charset="0"/>
              </a:rPr>
              <a:t>and its </a:t>
            </a:r>
            <a:r>
              <a:rPr lang="en-US" sz="2000" dirty="0">
                <a:latin typeface="Calibri" panose="020F0502020204030204" pitchFamily="34" charset="0"/>
              </a:rPr>
              <a:t>standard error,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geom 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boxplot</a:t>
            </a:r>
            <a:r>
              <a:rPr lang="en-US" sz="2000" dirty="0">
                <a:latin typeface="Calibri" panose="020F0502020204030204" pitchFamily="34" charset="0"/>
              </a:rPr>
              <a:t>" produces a box-and-whisker plot to </a:t>
            </a:r>
            <a:r>
              <a:rPr lang="en-US" sz="2000" dirty="0" smtClean="0">
                <a:latin typeface="Calibri" panose="020F0502020204030204" pitchFamily="34" charset="0"/>
              </a:rPr>
              <a:t>summarize the distribution </a:t>
            </a:r>
            <a:r>
              <a:rPr lang="en-US" sz="2000" dirty="0">
                <a:latin typeface="Calibri" panose="020F0502020204030204" pitchFamily="34" charset="0"/>
              </a:rPr>
              <a:t>of a set of </a:t>
            </a:r>
            <a:r>
              <a:rPr lang="en-US" sz="2000" dirty="0" smtClean="0">
                <a:latin typeface="Calibri" panose="020F0502020204030204" pitchFamily="34" charset="0"/>
              </a:rPr>
              <a:t>points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geom </a:t>
            </a:r>
            <a:r>
              <a:rPr lang="en-US" sz="2000" dirty="0">
                <a:latin typeface="Calibri" panose="020F0502020204030204" pitchFamily="34" charset="0"/>
              </a:rPr>
              <a:t>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path</a:t>
            </a:r>
            <a:r>
              <a:rPr lang="en-US" sz="2000" dirty="0">
                <a:latin typeface="Calibri" panose="020F0502020204030204" pitchFamily="34" charset="0"/>
              </a:rPr>
              <a:t>" and geom 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line</a:t>
            </a:r>
            <a:r>
              <a:rPr lang="en-US" sz="2000" dirty="0">
                <a:latin typeface="Calibri" panose="020F0502020204030204" pitchFamily="34" charset="0"/>
              </a:rPr>
              <a:t>" draw lines between the data points.</a:t>
            </a:r>
          </a:p>
        </p:txBody>
      </p:sp>
    </p:spTree>
    <p:extLst>
      <p:ext uri="{BB962C8B-B14F-4D97-AF65-F5344CB8AC3E}">
        <p14:creationId xmlns:p14="http://schemas.microsoft.com/office/powerpoint/2010/main" val="4714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One Dimensional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For continuous variables, geom 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histogram</a:t>
            </a:r>
            <a:r>
              <a:rPr lang="en-US" sz="2000" dirty="0">
                <a:latin typeface="Calibri" panose="020F0502020204030204" pitchFamily="34" charset="0"/>
              </a:rPr>
              <a:t>" draws a histogram,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geom ="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freqpoly</a:t>
            </a:r>
            <a:r>
              <a:rPr lang="en-US" sz="2000" dirty="0">
                <a:latin typeface="Calibri" panose="020F0502020204030204" pitchFamily="34" charset="0"/>
              </a:rPr>
              <a:t>" a frequency polygon, and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geom </a:t>
            </a:r>
            <a:r>
              <a:rPr lang="en-US" sz="2000" dirty="0">
                <a:latin typeface="Calibri" panose="020F0502020204030204" pitchFamily="34" charset="0"/>
              </a:rPr>
              <a:t>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density</a:t>
            </a:r>
            <a:r>
              <a:rPr lang="en-US" sz="2000" dirty="0">
                <a:latin typeface="Calibri" panose="020F0502020204030204" pitchFamily="34" charset="0"/>
              </a:rPr>
              <a:t>" creates a density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</a:rPr>
              <a:t>histogram geom is the default when you only supply an </a:t>
            </a:r>
            <a:r>
              <a:rPr lang="en-US" sz="2000" dirty="0" smtClean="0">
                <a:latin typeface="Calibri" panose="020F0502020204030204" pitchFamily="34" charset="0"/>
              </a:rPr>
              <a:t>x value </a:t>
            </a:r>
            <a:r>
              <a:rPr lang="en-US" sz="2000" dirty="0">
                <a:latin typeface="Calibri" panose="020F0502020204030204" pitchFamily="34" charset="0"/>
              </a:rPr>
              <a:t>to qplot().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For </a:t>
            </a:r>
            <a:r>
              <a:rPr lang="en-US" sz="2000" dirty="0">
                <a:latin typeface="Calibri" panose="020F0502020204030204" pitchFamily="34" charset="0"/>
              </a:rPr>
              <a:t>discrete variables, geom 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bar</a:t>
            </a:r>
            <a:r>
              <a:rPr lang="en-US" sz="2000" dirty="0">
                <a:latin typeface="Calibri" panose="020F0502020204030204" pitchFamily="34" charset="0"/>
              </a:rPr>
              <a:t>" makes a bar chart,</a:t>
            </a:r>
          </a:p>
        </p:txBody>
      </p:sp>
    </p:spTree>
    <p:extLst>
      <p:ext uri="{BB962C8B-B14F-4D97-AF65-F5344CB8AC3E}">
        <p14:creationId xmlns:p14="http://schemas.microsoft.com/office/powerpoint/2010/main" val="74491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TimeSeries</a:t>
            </a:r>
            <a:r>
              <a:rPr lang="en-US" dirty="0" smtClean="0"/>
              <a:t>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g</a:t>
            </a:r>
            <a:r>
              <a:rPr lang="en-US" sz="2000" dirty="0" smtClean="0">
                <a:latin typeface="Calibri" panose="020F0502020204030204" pitchFamily="34" charset="0"/>
              </a:rPr>
              <a:t>eom =“line”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g</a:t>
            </a:r>
            <a:r>
              <a:rPr lang="en-US" sz="2000" dirty="0" smtClean="0">
                <a:latin typeface="Calibri" panose="020F0502020204030204" pitchFamily="34" charset="0"/>
              </a:rPr>
              <a:t>eom =“path”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Faceting creates </a:t>
            </a:r>
            <a:r>
              <a:rPr lang="en-US" sz="2000" dirty="0">
                <a:latin typeface="Calibri" panose="020F0502020204030204" pitchFamily="34" charset="0"/>
              </a:rPr>
              <a:t>tables of graphics by splitting the data into subsets </a:t>
            </a:r>
            <a:r>
              <a:rPr lang="en-US" sz="2000" dirty="0" smtClean="0">
                <a:latin typeface="Calibri" panose="020F0502020204030204" pitchFamily="34" charset="0"/>
              </a:rPr>
              <a:t>and displaying </a:t>
            </a:r>
            <a:r>
              <a:rPr lang="en-US" sz="2000" dirty="0">
                <a:latin typeface="Calibri" panose="020F0502020204030204" pitchFamily="34" charset="0"/>
              </a:rPr>
              <a:t>the same graph for each subset in an arrangement that </a:t>
            </a:r>
            <a:r>
              <a:rPr lang="en-US" sz="2000" dirty="0" smtClean="0">
                <a:latin typeface="Calibri" panose="020F0502020204030204" pitchFamily="34" charset="0"/>
              </a:rPr>
              <a:t>facilitates comparison.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qplot(carat, data = diamonds, facets = color ~ </a:t>
            </a:r>
            <a:r>
              <a:rPr lang="en-US" sz="2000" dirty="0" smtClean="0">
                <a:latin typeface="Calibri" panose="020F0502020204030204" pitchFamily="34" charset="0"/>
              </a:rPr>
              <a:t>.,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geom </a:t>
            </a:r>
            <a:r>
              <a:rPr lang="en-US" sz="2000" dirty="0">
                <a:latin typeface="Calibri" panose="020F0502020204030204" pitchFamily="34" charset="0"/>
              </a:rPr>
              <a:t>= "histogram", </a:t>
            </a:r>
            <a:r>
              <a:rPr lang="en-US" sz="2000" dirty="0" err="1">
                <a:latin typeface="Calibri" panose="020F0502020204030204" pitchFamily="34" charset="0"/>
              </a:rPr>
              <a:t>binwidth</a:t>
            </a:r>
            <a:r>
              <a:rPr lang="en-US" sz="2000" dirty="0">
                <a:latin typeface="Calibri" panose="020F0502020204030204" pitchFamily="34" charset="0"/>
              </a:rPr>
              <a:t> = 0.1, </a:t>
            </a:r>
            <a:r>
              <a:rPr lang="en-US" sz="2000" dirty="0" err="1">
                <a:latin typeface="Calibri" panose="020F0502020204030204" pitchFamily="34" charset="0"/>
              </a:rPr>
              <a:t>xlim</a:t>
            </a:r>
            <a:r>
              <a:rPr lang="en-US" sz="2000" dirty="0">
                <a:latin typeface="Calibri" panose="020F0502020204030204" pitchFamily="34" charset="0"/>
              </a:rPr>
              <a:t> = c(0, 3</a:t>
            </a:r>
            <a:r>
              <a:rPr lang="en-US" sz="2000" dirty="0" smtClean="0">
                <a:latin typeface="Calibri" panose="020F0502020204030204" pitchFamily="34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98226"/>
      </p:ext>
    </p:extLst>
  </p:cSld>
  <p:clrMapOvr>
    <a:masterClrMapping/>
  </p:clrMapOvr>
</p:sld>
</file>

<file path=ppt/theme/theme1.xml><?xml version="1.0" encoding="utf-8"?>
<a:theme xmlns:a="http://schemas.openxmlformats.org/drawingml/2006/main" name="1_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269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Osaka</vt:lpstr>
      <vt:lpstr>Times New Roman</vt:lpstr>
      <vt:lpstr>Wingdings</vt:lpstr>
      <vt:lpstr>1_ECS-whitebackground</vt:lpstr>
      <vt:lpstr>Introduction to  R </vt:lpstr>
      <vt:lpstr>Visualizations with qplot</vt:lpstr>
      <vt:lpstr>Basic plotting</vt:lpstr>
      <vt:lpstr>Aesthetics</vt:lpstr>
      <vt:lpstr>Scatter plot</vt:lpstr>
      <vt:lpstr>Geometric Objects</vt:lpstr>
      <vt:lpstr>Geometric Objects</vt:lpstr>
      <vt:lpstr>TimeSeries plots</vt:lpstr>
      <vt:lpstr>Faceting</vt:lpstr>
      <vt:lpstr>ggplot2(Advanced)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 </dc:title>
  <dc:creator>jetty</dc:creator>
  <cp:lastModifiedBy>jetty</cp:lastModifiedBy>
  <cp:revision>10</cp:revision>
  <dcterms:created xsi:type="dcterms:W3CDTF">2016-03-09T18:39:41Z</dcterms:created>
  <dcterms:modified xsi:type="dcterms:W3CDTF">2016-03-14T09:19:34Z</dcterms:modified>
</cp:coreProperties>
</file>