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214DF7-4FFF-44C9-8063-807A5295B4D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0" y="0"/>
            <a:ext cx="9144000" cy="533400"/>
          </a:xfrm>
          <a:prstGeom prst="rect">
            <a:avLst/>
          </a:prstGeom>
          <a:solidFill>
            <a:srgbClr val="6C9D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3048000" cy="533400"/>
          </a:xfrm>
          <a:prstGeom prst="rect">
            <a:avLst/>
          </a:prstGeom>
          <a:solidFill>
            <a:srgbClr val="E470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0" y="533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048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0" y="90488"/>
            <a:ext cx="1494961" cy="369332"/>
          </a:xfrm>
          <a:prstGeom prst="rect">
            <a:avLst/>
          </a:prstGeom>
          <a:noFill/>
          <a:ln>
            <a:noFill/>
          </a:ln>
          <a:effectLst>
            <a:outerShdw blurRad="254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FFFFFF"/>
                </a:solidFill>
                <a:latin typeface="Times New Roman" pitchFamily="18" charset="0"/>
                <a:ea typeface="ＭＳ Ｐゴシック" pitchFamily="-80" charset="-128"/>
              </a:rPr>
              <a:t>UT DALLAS</a:t>
            </a:r>
            <a:endParaRPr lang="en-US" altLang="en-US">
              <a:solidFill>
                <a:srgbClr val="FFFFFF"/>
              </a:solidFill>
              <a:ea typeface="ＭＳ Ｐゴシック" pitchFamily="-80" charset="-128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251200" y="12065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400" smtClean="0">
                <a:solidFill>
                  <a:srgbClr val="FFFFFF"/>
                </a:solidFill>
              </a:rPr>
              <a:t>Erik Jonsson School of Engineering &amp; Computer Science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2" name="Picture 16" descr="ut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0" y="6248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03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976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41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0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48450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2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15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6729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89341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Text Box 22"/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FFFFFF"/>
                </a:solidFill>
              </a:rPr>
              <a:t>FEARLESS</a:t>
            </a:r>
            <a:r>
              <a:rPr lang="en-US" altLang="en-US" sz="1200" smtClean="0">
                <a:solidFill>
                  <a:srgbClr val="FFFFFF"/>
                </a:solidFill>
              </a:rPr>
              <a:t> engineering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pic>
        <p:nvPicPr>
          <p:cNvPr id="1030" name="Picture 24" descr="utd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0" y="914400"/>
            <a:ext cx="12192000" cy="533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8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Introduction to  R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Rajasekhar</a:t>
            </a:r>
            <a:r>
              <a:rPr lang="en-US" dirty="0" smtClean="0"/>
              <a:t> 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5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: 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Why plyr?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plyr has a common syntax and easier to </a:t>
            </a:r>
            <a:r>
              <a:rPr lang="en-US" sz="2000" dirty="0" smtClean="0">
                <a:latin typeface="Calibri" panose="020F0502020204030204" pitchFamily="34" charset="0"/>
              </a:rPr>
              <a:t>remember.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plyr requires less code since it takes care of the input and output </a:t>
            </a:r>
            <a:r>
              <a:rPr lang="en-US" sz="2000" dirty="0" smtClean="0">
                <a:latin typeface="Calibri" panose="020F0502020204030204" pitchFamily="34" charset="0"/>
              </a:rPr>
              <a:t>format.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plyr can easily be run in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parallel and 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faster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4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: 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87666"/>
              </p:ext>
            </p:extLst>
          </p:nvPr>
        </p:nvGraphicFramePr>
        <p:xfrm>
          <a:off x="1299814" y="1943180"/>
          <a:ext cx="8029715" cy="2635447"/>
        </p:xfrm>
        <a:graphic>
          <a:graphicData uri="http://schemas.openxmlformats.org/drawingml/2006/table">
            <a:tbl>
              <a:tblPr/>
              <a:tblGrid>
                <a:gridCol w="1187145"/>
                <a:gridCol w="1846669"/>
                <a:gridCol w="1830181"/>
                <a:gridCol w="1582860"/>
                <a:gridCol w="1582860"/>
              </a:tblGrid>
              <a:tr h="5043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31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frame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542273"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pPr marL="0" algn="ctr" defTabSz="9144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frame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ddply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ldply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adply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dlply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llply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aaply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2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: 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ddply</a:t>
            </a:r>
            <a:r>
              <a:rPr lang="en-US" sz="2000" dirty="0" smtClean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ddply</a:t>
            </a:r>
            <a:r>
              <a:rPr lang="en-US" sz="2000" dirty="0" smtClean="0">
                <a:latin typeface="Calibri" panose="020F0502020204030204" pitchFamily="34" charset="0"/>
              </a:rPr>
              <a:t> means  take </a:t>
            </a:r>
            <a:r>
              <a:rPr lang="en-US" sz="2000" dirty="0">
                <a:latin typeface="Calibri" panose="020F0502020204030204" pitchFamily="34" charset="0"/>
              </a:rPr>
              <a:t>a data frame, split it up, do something to it, and return a data frame.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Mostly used as </a:t>
            </a:r>
            <a:r>
              <a:rPr lang="en-US" sz="2000" dirty="0" err="1" smtClean="0">
                <a:latin typeface="Calibri" panose="020F0502020204030204" pitchFamily="34" charset="0"/>
              </a:rPr>
              <a:t>dataframes</a:t>
            </a:r>
            <a:r>
              <a:rPr lang="en-US" sz="2000" dirty="0" smtClean="0">
                <a:latin typeface="Calibri" panose="020F0502020204030204" pitchFamily="34" charset="0"/>
              </a:rPr>
              <a:t> are the widely used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108939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Aggregation and Munging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199"/>
            <a:ext cx="10363200" cy="3660913"/>
          </a:xfrm>
        </p:spPr>
        <p:txBody>
          <a:bodyPr/>
          <a:lstStyle/>
          <a:p>
            <a:r>
              <a:rPr lang="en-US" sz="2000" dirty="0" smtClean="0"/>
              <a:t>Basic Apply group :</a:t>
            </a:r>
          </a:p>
          <a:p>
            <a:endParaRPr lang="en-US" sz="2000" dirty="0"/>
          </a:p>
          <a:p>
            <a:r>
              <a:rPr lang="en-US" sz="2000" dirty="0"/>
              <a:t>a</a:t>
            </a:r>
            <a:r>
              <a:rPr lang="en-US" sz="2000" dirty="0" smtClean="0"/>
              <a:t>pply()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apply</a:t>
            </a:r>
            <a:r>
              <a:rPr lang="en-US" sz="2000" dirty="0" smtClean="0"/>
              <a:t>()</a:t>
            </a:r>
          </a:p>
          <a:p>
            <a:r>
              <a:rPr lang="en-US" sz="2000" dirty="0" err="1"/>
              <a:t>s</a:t>
            </a:r>
            <a:r>
              <a:rPr lang="en-US" sz="2000" dirty="0" err="1" smtClean="0"/>
              <a:t>apply</a:t>
            </a:r>
            <a:r>
              <a:rPr lang="en-US" sz="2000" dirty="0" smtClean="0"/>
              <a:t>()</a:t>
            </a:r>
          </a:p>
          <a:p>
            <a:r>
              <a:rPr lang="en-US" sz="2000" dirty="0" err="1"/>
              <a:t>t</a:t>
            </a:r>
            <a:r>
              <a:rPr lang="en-US" sz="2000" dirty="0" err="1" smtClean="0"/>
              <a:t>apply</a:t>
            </a:r>
            <a:r>
              <a:rPr lang="en-US" sz="2000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4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apply</a:t>
            </a:r>
            <a:r>
              <a:rPr lang="en-US" dirty="0" smtClean="0"/>
              <a:t>() and </a:t>
            </a:r>
            <a:r>
              <a:rPr lang="en-US" dirty="0" err="1"/>
              <a:t>l</a:t>
            </a:r>
            <a:r>
              <a:rPr lang="en-US" dirty="0" err="1" smtClean="0"/>
              <a:t>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You have a list, and you want to apply a function to each element of the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list.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list        &lt;-  </a:t>
            </a:r>
            <a:r>
              <a:rPr lang="en-US" sz="2000" dirty="0" err="1" smtClean="0">
                <a:latin typeface="Calibri" panose="020F0502020204030204" pitchFamily="34" charset="0"/>
              </a:rPr>
              <a:t>lapply</a:t>
            </a:r>
            <a:r>
              <a:rPr lang="en-US" sz="2000" dirty="0" smtClean="0">
                <a:latin typeface="Calibri" panose="020F0502020204030204" pitchFamily="34" charset="0"/>
              </a:rPr>
              <a:t>(</a:t>
            </a:r>
            <a:r>
              <a:rPr lang="en-US" sz="2000" dirty="0" err="1" smtClean="0">
                <a:latin typeface="Calibri" panose="020F0502020204030204" pitchFamily="34" charset="0"/>
              </a:rPr>
              <a:t>list,func</a:t>
            </a:r>
            <a:r>
              <a:rPr lang="en-US" sz="2000" dirty="0" smtClean="0">
                <a:latin typeface="Calibri" panose="020F0502020204030204" pitchFamily="34" charset="0"/>
              </a:rPr>
              <a:t>) // return type list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v</a:t>
            </a:r>
            <a:r>
              <a:rPr lang="en-US" sz="2000" dirty="0" smtClean="0">
                <a:latin typeface="Calibri" panose="020F0502020204030204" pitchFamily="34" charset="0"/>
              </a:rPr>
              <a:t>ector&lt;-  </a:t>
            </a:r>
            <a:r>
              <a:rPr lang="en-US" sz="2000" dirty="0" err="1" smtClean="0">
                <a:latin typeface="Calibri" panose="020F0502020204030204" pitchFamily="34" charset="0"/>
              </a:rPr>
              <a:t>sapply</a:t>
            </a:r>
            <a:r>
              <a:rPr lang="en-US" sz="2000" dirty="0" smtClean="0">
                <a:latin typeface="Calibri" panose="020F0502020204030204" pitchFamily="34" charset="0"/>
              </a:rPr>
              <a:t>(</a:t>
            </a:r>
            <a:r>
              <a:rPr lang="en-US" sz="2000" dirty="0" err="1" smtClean="0">
                <a:latin typeface="Calibri" panose="020F0502020204030204" pitchFamily="34" charset="0"/>
              </a:rPr>
              <a:t>list,func</a:t>
            </a:r>
            <a:r>
              <a:rPr lang="en-US" sz="2000" dirty="0" smtClean="0">
                <a:latin typeface="Calibri" panose="020F0502020204030204" pitchFamily="34" charset="0"/>
              </a:rPr>
              <a:t>)    // return type vector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5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have a matrix. You want to apply a function to every row, calculating the function result for each row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r</a:t>
            </a:r>
            <a:r>
              <a:rPr lang="en-US" sz="2000" dirty="0" smtClean="0">
                <a:latin typeface="Calibri" panose="020F0502020204030204" pitchFamily="34" charset="0"/>
              </a:rPr>
              <a:t>esult &lt;- apply(matrix,1,func)   // return type vector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4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have a matrix or data frame, and you want to apply a function to every column.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r</a:t>
            </a:r>
            <a:r>
              <a:rPr lang="en-US" sz="2000" dirty="0" smtClean="0">
                <a:latin typeface="Calibri" panose="020F0502020204030204" pitchFamily="34" charset="0"/>
              </a:rPr>
              <a:t>esult &lt;- apply(matrix,2,func)   // return type vector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Caution : using apply() on </a:t>
            </a:r>
            <a:r>
              <a:rPr lang="en-US" sz="2000" dirty="0" err="1" smtClean="0">
                <a:latin typeface="Calibri" panose="020F0502020204030204" pitchFamily="34" charset="0"/>
              </a:rPr>
              <a:t>dataframes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0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to groups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Your data elements occur in groups. You want to process the data by groups—for example, summing by group or averaging by group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</a:rPr>
              <a:t>t</a:t>
            </a:r>
            <a:r>
              <a:rPr lang="en-US" sz="2000" dirty="0" err="1" smtClean="0">
                <a:latin typeface="Calibri" panose="020F0502020204030204" pitchFamily="34" charset="0"/>
              </a:rPr>
              <a:t>apply</a:t>
            </a:r>
            <a:r>
              <a:rPr lang="en-US" sz="2000" dirty="0" smtClean="0">
                <a:latin typeface="Calibri" panose="020F0502020204030204" pitchFamily="34" charset="0"/>
              </a:rPr>
              <a:t>(</a:t>
            </a:r>
            <a:r>
              <a:rPr lang="en-US" sz="2000" dirty="0" err="1" smtClean="0">
                <a:latin typeface="Calibri" panose="020F0502020204030204" pitchFamily="34" charset="0"/>
              </a:rPr>
              <a:t>x,f,func</a:t>
            </a:r>
            <a:r>
              <a:rPr lang="en-US" sz="2000" dirty="0" smtClean="0">
                <a:latin typeface="Calibri" panose="020F0502020204030204" pitchFamily="34" charset="0"/>
              </a:rPr>
              <a:t>)   // return type may be a vector or list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7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You want to apply a function to groups of rows within a data frame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by(</a:t>
            </a:r>
            <a:r>
              <a:rPr lang="en-US" sz="2000" dirty="0" err="1">
                <a:latin typeface="Calibri" panose="020F0502020204030204" pitchFamily="34" charset="0"/>
              </a:rPr>
              <a:t>dfrm</a:t>
            </a:r>
            <a:r>
              <a:rPr lang="en-US" sz="2000" dirty="0">
                <a:latin typeface="Calibri" panose="020F0502020204030204" pitchFamily="34" charset="0"/>
              </a:rPr>
              <a:t>, fact, fun</a:t>
            </a:r>
            <a:r>
              <a:rPr lang="en-US" sz="2000" dirty="0" smtClean="0">
                <a:latin typeface="Calibri" panose="020F0502020204030204" pitchFamily="34" charset="0"/>
              </a:rPr>
              <a:t>)      // return type list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</a:rPr>
              <a:t>dfrm</a:t>
            </a:r>
            <a:r>
              <a:rPr lang="en-US" sz="2000" dirty="0">
                <a:latin typeface="Calibri" panose="020F0502020204030204" pitchFamily="34" charset="0"/>
              </a:rPr>
              <a:t> is the data frame, fact is the grouping factor, and fun is a function.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54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You have a function, say f, that takes multiple arguments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</a:rPr>
              <a:t>You want to apply the function element-wise to vectors and obtain a vector result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 But </a:t>
            </a:r>
            <a:r>
              <a:rPr lang="en-US" sz="2000" dirty="0">
                <a:latin typeface="Calibri" panose="020F0502020204030204" pitchFamily="34" charset="0"/>
              </a:rPr>
              <a:t>the function is not vectorized; that is, it works on scalars but not on vectors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mapply</a:t>
            </a:r>
            <a:r>
              <a:rPr lang="en-US" sz="2000" dirty="0" smtClean="0">
                <a:latin typeface="Calibri" panose="020F0502020204030204" pitchFamily="34" charset="0"/>
              </a:rPr>
              <a:t>(f,vec1,vec2,vec3,..)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mapply</a:t>
            </a:r>
            <a:r>
              <a:rPr lang="en-US" sz="2000" dirty="0" smtClean="0">
                <a:latin typeface="Calibri" panose="020F0502020204030204" pitchFamily="34" charset="0"/>
              </a:rPr>
              <a:t>(f,list1,list2,list3</a:t>
            </a:r>
            <a:r>
              <a:rPr lang="en-US" sz="2000" dirty="0">
                <a:latin typeface="Calibri" panose="020F0502020204030204" pitchFamily="34" charset="0"/>
              </a:rPr>
              <a:t>,..)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4348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: 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It makes </a:t>
            </a:r>
            <a:r>
              <a:rPr lang="en-US" sz="2000" dirty="0"/>
              <a:t>it simple to split data apart, do </a:t>
            </a:r>
            <a:r>
              <a:rPr lang="en-US" sz="2000" dirty="0" smtClean="0"/>
              <a:t>stuff </a:t>
            </a:r>
            <a:r>
              <a:rPr lang="en-US" sz="2000" dirty="0"/>
              <a:t>to it, </a:t>
            </a:r>
            <a:r>
              <a:rPr lang="en-US" sz="2000" dirty="0" smtClean="0"/>
              <a:t>and mash </a:t>
            </a:r>
            <a:r>
              <a:rPr lang="en-US" sz="2000" dirty="0"/>
              <a:t>it back together</a:t>
            </a:r>
            <a:r>
              <a:rPr lang="en-US" sz="2000" dirty="0" smtClean="0"/>
              <a:t>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Split  </a:t>
            </a:r>
            <a:r>
              <a:rPr lang="en-US" sz="20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Apply    Combine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32008150"/>
      </p:ext>
    </p:extLst>
  </p:cSld>
  <p:clrMapOvr>
    <a:masterClrMapping/>
  </p:clrMapOvr>
</p:sld>
</file>

<file path=ppt/theme/theme1.xml><?xml version="1.0" encoding="utf-8"?>
<a:theme xmlns:a="http://schemas.openxmlformats.org/drawingml/2006/main" name="1_ECS-white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369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Osaka</vt:lpstr>
      <vt:lpstr>Times New Roman</vt:lpstr>
      <vt:lpstr>Wingdings</vt:lpstr>
      <vt:lpstr>1_ECS-whitebackground</vt:lpstr>
      <vt:lpstr>Introduction to  R </vt:lpstr>
      <vt:lpstr>Data Aggregation and Munging in R</vt:lpstr>
      <vt:lpstr>sapply() and lapply()</vt:lpstr>
      <vt:lpstr>apply()</vt:lpstr>
      <vt:lpstr>apply()</vt:lpstr>
      <vt:lpstr>Apply to groups of data</vt:lpstr>
      <vt:lpstr>Apply</vt:lpstr>
      <vt:lpstr>mapply</vt:lpstr>
      <vt:lpstr>Package : plyr</vt:lpstr>
      <vt:lpstr>Package : plyr</vt:lpstr>
      <vt:lpstr>Package : plyr</vt:lpstr>
      <vt:lpstr>Package : plyr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 </dc:title>
  <dc:creator>jetty</dc:creator>
  <cp:lastModifiedBy>jetty</cp:lastModifiedBy>
  <cp:revision>13</cp:revision>
  <dcterms:created xsi:type="dcterms:W3CDTF">2016-03-09T18:42:28Z</dcterms:created>
  <dcterms:modified xsi:type="dcterms:W3CDTF">2016-03-14T08:29:12Z</dcterms:modified>
</cp:coreProperties>
</file>