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0" y="0"/>
            <a:ext cx="9144000" cy="533400"/>
          </a:xfrm>
          <a:prstGeom prst="rect">
            <a:avLst/>
          </a:prstGeom>
          <a:solidFill>
            <a:srgbClr val="6C9D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3048000" cy="533400"/>
          </a:xfrm>
          <a:prstGeom prst="rect">
            <a:avLst/>
          </a:prstGeom>
          <a:solidFill>
            <a:srgbClr val="E4701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0" y="533400"/>
            <a:ext cx="12192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3048000" y="0"/>
            <a:ext cx="0" cy="5334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457200" y="90488"/>
            <a:ext cx="1494961" cy="369332"/>
          </a:xfrm>
          <a:prstGeom prst="rect">
            <a:avLst/>
          </a:prstGeom>
          <a:noFill/>
          <a:ln>
            <a:noFill/>
          </a:ln>
          <a:effectLst>
            <a:outerShdw blurRad="25400" dist="25399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b="1">
                <a:solidFill>
                  <a:srgbClr val="FFFFFF"/>
                </a:solidFill>
                <a:latin typeface="Times New Roman" pitchFamily="18" charset="0"/>
                <a:ea typeface="ＭＳ Ｐゴシック" pitchFamily="-80" charset="-128"/>
              </a:rPr>
              <a:t>UT DALLAS</a:t>
            </a:r>
            <a:endParaRPr lang="en-US" altLang="en-US">
              <a:solidFill>
                <a:srgbClr val="FFFFFF"/>
              </a:solidFill>
              <a:ea typeface="ＭＳ Ｐゴシック" pitchFamily="-80" charset="-128"/>
            </a:endParaRP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3251200" y="120650"/>
            <a:ext cx="822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1400" smtClean="0">
                <a:solidFill>
                  <a:srgbClr val="FFFFFF"/>
                </a:solidFill>
              </a:rPr>
              <a:t>Erik Jonsson School of Engineering &amp; Computer Science</a:t>
            </a:r>
            <a:endParaRPr lang="en-US" altLang="en-US" smtClean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248400"/>
            <a:ext cx="12192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203200" y="6430964"/>
            <a:ext cx="5283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1200" b="1" smtClean="0">
                <a:solidFill>
                  <a:srgbClr val="FFFFFF"/>
                </a:solidFill>
              </a:rPr>
              <a:t>FEARLESS</a:t>
            </a:r>
            <a:r>
              <a:rPr lang="en-US" altLang="en-US" sz="1200" smtClean="0">
                <a:solidFill>
                  <a:srgbClr val="FFFFFF"/>
                </a:solidFill>
              </a:rPr>
              <a:t> engineering</a:t>
            </a:r>
            <a:endParaRPr lang="en-US" altLang="en-US" smtClean="0">
              <a:solidFill>
                <a:srgbClr val="FFFFFF"/>
              </a:solidFill>
            </a:endParaRPr>
          </a:p>
        </p:txBody>
      </p:sp>
      <p:pic>
        <p:nvPicPr>
          <p:cNvPr id="12" name="Picture 16" descr="utd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01" y="6400800"/>
            <a:ext cx="75141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Line 17"/>
          <p:cNvSpPr>
            <a:spLocks noChangeShapeType="1"/>
          </p:cNvSpPr>
          <p:nvPr/>
        </p:nvSpPr>
        <p:spPr bwMode="auto">
          <a:xfrm>
            <a:off x="0" y="6248400"/>
            <a:ext cx="12192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752600"/>
            <a:ext cx="10363200" cy="1143000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9718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87706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9729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152400"/>
            <a:ext cx="25908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152400"/>
            <a:ext cx="7569200" cy="4572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7734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33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1549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50800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0800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88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3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26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107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91249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751614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9D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52400"/>
            <a:ext cx="10363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10363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21"/>
          <p:cNvSpPr>
            <a:spLocks noChangeArrowheads="1"/>
          </p:cNvSpPr>
          <p:nvPr/>
        </p:nvSpPr>
        <p:spPr bwMode="auto">
          <a:xfrm>
            <a:off x="0" y="6248400"/>
            <a:ext cx="12192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029" name="Text Box 22"/>
          <p:cNvSpPr txBox="1">
            <a:spLocks noChangeArrowheads="1"/>
          </p:cNvSpPr>
          <p:nvPr/>
        </p:nvSpPr>
        <p:spPr bwMode="auto">
          <a:xfrm>
            <a:off x="203200" y="6430964"/>
            <a:ext cx="5283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1200" b="1" smtClean="0">
                <a:solidFill>
                  <a:srgbClr val="FFFFFF"/>
                </a:solidFill>
              </a:rPr>
              <a:t>FEARLESS</a:t>
            </a:r>
            <a:r>
              <a:rPr lang="en-US" altLang="en-US" sz="1200" smtClean="0">
                <a:solidFill>
                  <a:srgbClr val="FFFFFF"/>
                </a:solidFill>
              </a:rPr>
              <a:t> engineering</a:t>
            </a:r>
            <a:endParaRPr lang="en-US" altLang="en-US" smtClean="0">
              <a:solidFill>
                <a:srgbClr val="FFFFFF"/>
              </a:solidFill>
            </a:endParaRPr>
          </a:p>
        </p:txBody>
      </p:sp>
      <p:pic>
        <p:nvPicPr>
          <p:cNvPr id="1030" name="Picture 24" descr="utd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01" y="6400800"/>
            <a:ext cx="75141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29"/>
          <p:cNvSpPr>
            <a:spLocks noChangeArrowheads="1"/>
          </p:cNvSpPr>
          <p:nvPr/>
        </p:nvSpPr>
        <p:spPr bwMode="auto">
          <a:xfrm>
            <a:off x="0" y="914400"/>
            <a:ext cx="12192000" cy="5334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600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Introduction to  R 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Rajasekhar</a:t>
            </a:r>
            <a:r>
              <a:rPr lang="en-US" dirty="0" smtClean="0"/>
              <a:t> Jetty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172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gplot2(Advanced)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74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Visualizations with qplot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</a:t>
            </a:r>
            <a:r>
              <a:rPr lang="en-US" dirty="0" smtClean="0"/>
              <a:t>plot :  Quick plot</a:t>
            </a:r>
          </a:p>
          <a:p>
            <a:endParaRPr lang="en-US" dirty="0"/>
          </a:p>
          <a:p>
            <a:r>
              <a:rPr lang="en-US" dirty="0" err="1"/>
              <a:t>g</a:t>
            </a:r>
            <a:r>
              <a:rPr lang="en-US" dirty="0" err="1" smtClean="0"/>
              <a:t>gplot</a:t>
            </a:r>
            <a:r>
              <a:rPr lang="en-US" dirty="0" smtClean="0"/>
              <a:t> : grammar of graphics plot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Author : </a:t>
            </a:r>
            <a:r>
              <a:rPr lang="en-US" dirty="0"/>
              <a:t>Hadley Wickham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287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plotting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q</a:t>
            </a:r>
            <a:r>
              <a:rPr lang="en-US" dirty="0" smtClean="0"/>
              <a:t>plot structure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qplot</a:t>
            </a:r>
            <a:r>
              <a:rPr lang="en-US" dirty="0" smtClean="0"/>
              <a:t>(carat</a:t>
            </a:r>
            <a:r>
              <a:rPr lang="en-US" dirty="0"/>
              <a:t>, price, data = diamonds)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012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Aesthetics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Colour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Size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Shape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773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plot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0782" y="1520686"/>
            <a:ext cx="7381460" cy="356152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39323" y="994777"/>
            <a:ext cx="3512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Controlling the Opacity</a:t>
            </a:r>
          </a:p>
        </p:txBody>
      </p:sp>
    </p:spTree>
    <p:extLst>
      <p:ext uri="{BB962C8B-B14F-4D97-AF65-F5344CB8AC3E}">
        <p14:creationId xmlns:p14="http://schemas.microsoft.com/office/powerpoint/2010/main" val="2708377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Calibri" panose="020F0502020204030204" pitchFamily="34" charset="0"/>
              </a:rPr>
              <a:t>Two Dimensional :</a:t>
            </a:r>
            <a:endParaRPr lang="en-US" sz="2000" dirty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alibri" panose="020F0502020204030204" pitchFamily="34" charset="0"/>
              </a:rPr>
              <a:t>geom </a:t>
            </a:r>
            <a:r>
              <a:rPr lang="en-US" sz="2000" dirty="0">
                <a:latin typeface="Calibri" panose="020F0502020204030204" pitchFamily="34" charset="0"/>
              </a:rPr>
              <a:t>= "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point</a:t>
            </a:r>
            <a:r>
              <a:rPr lang="en-US" sz="2000" dirty="0">
                <a:latin typeface="Calibri" panose="020F0502020204030204" pitchFamily="34" charset="0"/>
              </a:rPr>
              <a:t>" draws points to produce a scatterplot. This is the </a:t>
            </a:r>
            <a:r>
              <a:rPr lang="en-US" sz="2000" dirty="0" smtClean="0">
                <a:latin typeface="Calibri" panose="020F0502020204030204" pitchFamily="34" charset="0"/>
              </a:rPr>
              <a:t>default when </a:t>
            </a:r>
            <a:r>
              <a:rPr lang="en-US" sz="2000" dirty="0">
                <a:latin typeface="Calibri" panose="020F0502020204030204" pitchFamily="34" charset="0"/>
              </a:rPr>
              <a:t>you supply both x and y arguments to qplot().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i="1" dirty="0" smtClean="0">
                <a:latin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</a:rPr>
              <a:t>geom = "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smooth</a:t>
            </a:r>
            <a:r>
              <a:rPr lang="en-US" sz="2000" dirty="0">
                <a:latin typeface="Calibri" panose="020F0502020204030204" pitchFamily="34" charset="0"/>
              </a:rPr>
              <a:t>" fits a smoother to the data and displays the smooth </a:t>
            </a:r>
            <a:r>
              <a:rPr lang="en-US" sz="2000" dirty="0" smtClean="0">
                <a:latin typeface="Calibri" panose="020F0502020204030204" pitchFamily="34" charset="0"/>
              </a:rPr>
              <a:t>and its </a:t>
            </a:r>
            <a:r>
              <a:rPr lang="en-US" sz="2000" dirty="0">
                <a:latin typeface="Calibri" panose="020F0502020204030204" pitchFamily="34" charset="0"/>
              </a:rPr>
              <a:t>standard error, </a:t>
            </a:r>
            <a:endParaRPr lang="en-US" sz="2000" dirty="0" smtClean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i="1" dirty="0" smtClean="0">
                <a:latin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</a:rPr>
              <a:t>geom = "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boxplot</a:t>
            </a:r>
            <a:r>
              <a:rPr lang="en-US" sz="2000" dirty="0">
                <a:latin typeface="Calibri" panose="020F0502020204030204" pitchFamily="34" charset="0"/>
              </a:rPr>
              <a:t>" produces a box-and-whisker plot to </a:t>
            </a:r>
            <a:r>
              <a:rPr lang="en-US" sz="2000" dirty="0" smtClean="0">
                <a:latin typeface="Calibri" panose="020F0502020204030204" pitchFamily="34" charset="0"/>
              </a:rPr>
              <a:t>summarize the distribution </a:t>
            </a:r>
            <a:r>
              <a:rPr lang="en-US" sz="2000" dirty="0">
                <a:latin typeface="Calibri" panose="020F0502020204030204" pitchFamily="34" charset="0"/>
              </a:rPr>
              <a:t>of a set of </a:t>
            </a:r>
            <a:r>
              <a:rPr lang="en-US" sz="2000" dirty="0" smtClean="0">
                <a:latin typeface="Calibri" panose="020F0502020204030204" pitchFamily="34" charset="0"/>
              </a:rPr>
              <a:t>points</a:t>
            </a:r>
            <a:endParaRPr lang="en-US" sz="2000" dirty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alibri" panose="020F0502020204030204" pitchFamily="34" charset="0"/>
              </a:rPr>
              <a:t>geom </a:t>
            </a:r>
            <a:r>
              <a:rPr lang="en-US" sz="2000" dirty="0">
                <a:latin typeface="Calibri" panose="020F0502020204030204" pitchFamily="34" charset="0"/>
              </a:rPr>
              <a:t>= "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path</a:t>
            </a:r>
            <a:r>
              <a:rPr lang="en-US" sz="2000" dirty="0">
                <a:latin typeface="Calibri" panose="020F0502020204030204" pitchFamily="34" charset="0"/>
              </a:rPr>
              <a:t>" and geom = "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line</a:t>
            </a:r>
            <a:r>
              <a:rPr lang="en-US" sz="2000" dirty="0">
                <a:latin typeface="Calibri" panose="020F0502020204030204" pitchFamily="34" charset="0"/>
              </a:rPr>
              <a:t>" draw lines between the data points.</a:t>
            </a:r>
            <a:endParaRPr lang="en-US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40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Calibri" panose="020F0502020204030204" pitchFamily="34" charset="0"/>
              </a:rPr>
              <a:t>One Dimensional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</a:rPr>
              <a:t>For continuous variables, geom = "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histogram</a:t>
            </a:r>
            <a:r>
              <a:rPr lang="en-US" sz="2000" dirty="0">
                <a:latin typeface="Calibri" panose="020F0502020204030204" pitchFamily="34" charset="0"/>
              </a:rPr>
              <a:t>" draws a histogram, </a:t>
            </a:r>
            <a:endParaRPr lang="en-US" sz="2000" dirty="0" smtClean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alibri" panose="020F0502020204030204" pitchFamily="34" charset="0"/>
              </a:rPr>
              <a:t>geom ="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freqpoly</a:t>
            </a:r>
            <a:r>
              <a:rPr lang="en-US" sz="2000" dirty="0">
                <a:latin typeface="Calibri" panose="020F0502020204030204" pitchFamily="34" charset="0"/>
              </a:rPr>
              <a:t>" a frequency polygon, and </a:t>
            </a:r>
            <a:endParaRPr lang="en-US" sz="2000" dirty="0" smtClean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alibri" panose="020F0502020204030204" pitchFamily="34" charset="0"/>
              </a:rPr>
              <a:t>geom </a:t>
            </a:r>
            <a:r>
              <a:rPr lang="en-US" sz="2000" dirty="0">
                <a:latin typeface="Calibri" panose="020F0502020204030204" pitchFamily="34" charset="0"/>
              </a:rPr>
              <a:t>= "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density</a:t>
            </a:r>
            <a:r>
              <a:rPr lang="en-US" sz="2000" dirty="0">
                <a:latin typeface="Calibri" panose="020F0502020204030204" pitchFamily="34" charset="0"/>
              </a:rPr>
              <a:t>" creates a density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alibri" panose="020F0502020204030204" pitchFamily="34" charset="0"/>
              </a:rPr>
              <a:t>The </a:t>
            </a:r>
            <a:r>
              <a:rPr lang="en-US" sz="2000" dirty="0">
                <a:latin typeface="Calibri" panose="020F0502020204030204" pitchFamily="34" charset="0"/>
              </a:rPr>
              <a:t>histogram geom is the default when you only supply an </a:t>
            </a:r>
            <a:r>
              <a:rPr lang="en-US" sz="2000" dirty="0" smtClean="0">
                <a:latin typeface="Calibri" panose="020F0502020204030204" pitchFamily="34" charset="0"/>
              </a:rPr>
              <a:t>x value </a:t>
            </a:r>
            <a:r>
              <a:rPr lang="en-US" sz="2000" dirty="0">
                <a:latin typeface="Calibri" panose="020F0502020204030204" pitchFamily="34" charset="0"/>
              </a:rPr>
              <a:t>to qplot().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alibri" panose="020F0502020204030204" pitchFamily="34" charset="0"/>
              </a:rPr>
              <a:t>For </a:t>
            </a:r>
            <a:r>
              <a:rPr lang="en-US" sz="2000" dirty="0">
                <a:latin typeface="Calibri" panose="020F0502020204030204" pitchFamily="34" charset="0"/>
              </a:rPr>
              <a:t>discrete variables, geom = "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bar</a:t>
            </a:r>
            <a:r>
              <a:rPr lang="en-US" sz="2000" dirty="0">
                <a:latin typeface="Calibri" panose="020F0502020204030204" pitchFamily="34" charset="0"/>
              </a:rPr>
              <a:t>" makes a bar chart,</a:t>
            </a:r>
          </a:p>
        </p:txBody>
      </p:sp>
    </p:spTree>
    <p:extLst>
      <p:ext uri="{BB962C8B-B14F-4D97-AF65-F5344CB8AC3E}">
        <p14:creationId xmlns:p14="http://schemas.microsoft.com/office/powerpoint/2010/main" val="744913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TimeSeries</a:t>
            </a:r>
            <a:r>
              <a:rPr lang="en-US" dirty="0" smtClean="0"/>
              <a:t>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</a:rPr>
              <a:t>g</a:t>
            </a:r>
            <a:r>
              <a:rPr lang="en-US" sz="2000" dirty="0" smtClean="0">
                <a:latin typeface="Calibri" panose="020F0502020204030204" pitchFamily="34" charset="0"/>
              </a:rPr>
              <a:t>eom =“line”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</a:rPr>
              <a:t>g</a:t>
            </a:r>
            <a:r>
              <a:rPr lang="en-US" sz="2000" dirty="0" smtClean="0">
                <a:latin typeface="Calibri" panose="020F0502020204030204" pitchFamily="34" charset="0"/>
              </a:rPr>
              <a:t>eom =“path”</a:t>
            </a:r>
            <a:endParaRPr lang="en-US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41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Calibri" panose="020F0502020204030204" pitchFamily="34" charset="0"/>
              </a:rPr>
              <a:t>Faceting creates </a:t>
            </a:r>
            <a:r>
              <a:rPr lang="en-US" sz="2000" dirty="0">
                <a:latin typeface="Calibri" panose="020F0502020204030204" pitchFamily="34" charset="0"/>
              </a:rPr>
              <a:t>tables of graphics by splitting the data into subsets </a:t>
            </a:r>
            <a:r>
              <a:rPr lang="en-US" sz="2000" dirty="0" smtClean="0">
                <a:latin typeface="Calibri" panose="020F0502020204030204" pitchFamily="34" charset="0"/>
              </a:rPr>
              <a:t>and displaying </a:t>
            </a:r>
            <a:r>
              <a:rPr lang="en-US" sz="2000" dirty="0">
                <a:latin typeface="Calibri" panose="020F0502020204030204" pitchFamily="34" charset="0"/>
              </a:rPr>
              <a:t>the same graph for each subset in an arrangement that </a:t>
            </a:r>
            <a:r>
              <a:rPr lang="en-US" sz="2000" dirty="0" smtClean="0">
                <a:latin typeface="Calibri" panose="020F0502020204030204" pitchFamily="34" charset="0"/>
              </a:rPr>
              <a:t>facilitates comparison.</a:t>
            </a:r>
          </a:p>
          <a:p>
            <a:r>
              <a:rPr lang="en-US" sz="2000" dirty="0">
                <a:latin typeface="Calibri" panose="020F0502020204030204" pitchFamily="34" charset="0"/>
              </a:rPr>
              <a:t>qplot(carat, data = diamonds, facets = color ~ </a:t>
            </a:r>
            <a:r>
              <a:rPr lang="en-US" sz="2000" dirty="0" smtClean="0">
                <a:latin typeface="Calibri" panose="020F0502020204030204" pitchFamily="34" charset="0"/>
              </a:rPr>
              <a:t>.,</a:t>
            </a:r>
          </a:p>
          <a:p>
            <a:pPr marL="0" indent="0">
              <a:buNone/>
            </a:pPr>
            <a:r>
              <a:rPr lang="en-US" sz="2000" dirty="0" smtClean="0">
                <a:latin typeface="Calibri" panose="020F0502020204030204" pitchFamily="34" charset="0"/>
              </a:rPr>
              <a:t>geom </a:t>
            </a:r>
            <a:r>
              <a:rPr lang="en-US" sz="2000" dirty="0">
                <a:latin typeface="Calibri" panose="020F0502020204030204" pitchFamily="34" charset="0"/>
              </a:rPr>
              <a:t>= "histogram", </a:t>
            </a:r>
            <a:r>
              <a:rPr lang="en-US" sz="2000" dirty="0" err="1">
                <a:latin typeface="Calibri" panose="020F0502020204030204" pitchFamily="34" charset="0"/>
              </a:rPr>
              <a:t>binwidth</a:t>
            </a:r>
            <a:r>
              <a:rPr lang="en-US" sz="2000" dirty="0">
                <a:latin typeface="Calibri" panose="020F0502020204030204" pitchFamily="34" charset="0"/>
              </a:rPr>
              <a:t> = 0.1, </a:t>
            </a:r>
            <a:r>
              <a:rPr lang="en-US" sz="2000" dirty="0" err="1">
                <a:latin typeface="Calibri" panose="020F0502020204030204" pitchFamily="34" charset="0"/>
              </a:rPr>
              <a:t>xlim</a:t>
            </a:r>
            <a:r>
              <a:rPr lang="en-US" sz="2000" dirty="0">
                <a:latin typeface="Calibri" panose="020F0502020204030204" pitchFamily="34" charset="0"/>
              </a:rPr>
              <a:t> = c(0, 3</a:t>
            </a:r>
            <a:r>
              <a:rPr lang="en-US" sz="2000" dirty="0" smtClean="0">
                <a:latin typeface="Calibri" panose="020F0502020204030204" pitchFamily="34" charset="0"/>
              </a:rPr>
              <a:t>))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298226"/>
      </p:ext>
    </p:extLst>
  </p:cSld>
  <p:clrMapOvr>
    <a:masterClrMapping/>
  </p:clrMapOvr>
</p:sld>
</file>

<file path=ppt/theme/theme1.xml><?xml version="1.0" encoding="utf-8"?>
<a:theme xmlns:a="http://schemas.openxmlformats.org/drawingml/2006/main" name="1_ECS-whitebackground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"/>
      </a:majorFont>
      <a:minorFont>
        <a:latin typeface="Arial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8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Blank 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1367</TotalTime>
  <Words>263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ＭＳ Ｐゴシック</vt:lpstr>
      <vt:lpstr>Arial</vt:lpstr>
      <vt:lpstr>Calibri</vt:lpstr>
      <vt:lpstr>Osaka</vt:lpstr>
      <vt:lpstr>Times New Roman</vt:lpstr>
      <vt:lpstr>Wingdings</vt:lpstr>
      <vt:lpstr>1_ECS-whitebackground</vt:lpstr>
      <vt:lpstr>Introduction to  R </vt:lpstr>
      <vt:lpstr>Visualizations with qplot</vt:lpstr>
      <vt:lpstr>Basic plotting</vt:lpstr>
      <vt:lpstr>Aesthetics</vt:lpstr>
      <vt:lpstr>Scatter plot</vt:lpstr>
      <vt:lpstr>Geometric Objects</vt:lpstr>
      <vt:lpstr>Geometric Objects</vt:lpstr>
      <vt:lpstr>TimeSeries plots</vt:lpstr>
      <vt:lpstr>Faceting</vt:lpstr>
      <vt:lpstr>ggplot2(Advanced)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R </dc:title>
  <dc:creator>jetty</dc:creator>
  <cp:lastModifiedBy>jetty</cp:lastModifiedBy>
  <cp:revision>9</cp:revision>
  <dcterms:created xsi:type="dcterms:W3CDTF">2016-03-09T18:39:41Z</dcterms:created>
  <dcterms:modified xsi:type="dcterms:W3CDTF">2016-03-10T22:08:29Z</dcterms:modified>
</cp:coreProperties>
</file>