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5" r:id="rId3"/>
    <p:sldId id="276" r:id="rId4"/>
    <p:sldId id="278" r:id="rId5"/>
    <p:sldId id="277" r:id="rId6"/>
    <p:sldId id="279" r:id="rId7"/>
    <p:sldId id="280" r:id="rId8"/>
    <p:sldId id="282" r:id="rId9"/>
    <p:sldId id="283" r:id="rId10"/>
    <p:sldId id="286" r:id="rId11"/>
    <p:sldId id="281" r:id="rId12"/>
    <p:sldId id="285" r:id="rId13"/>
    <p:sldId id="284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7" r:id="rId24"/>
    <p:sldId id="296" r:id="rId25"/>
    <p:sldId id="29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0" y="0"/>
            <a:ext cx="9144000" cy="533400"/>
          </a:xfrm>
          <a:prstGeom prst="rect">
            <a:avLst/>
          </a:prstGeom>
          <a:solidFill>
            <a:srgbClr val="6C9D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3048000" cy="533400"/>
          </a:xfrm>
          <a:prstGeom prst="rect">
            <a:avLst/>
          </a:prstGeom>
          <a:solidFill>
            <a:srgbClr val="E470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0" y="533400"/>
            <a:ext cx="12192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3048000" y="0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57200" y="90488"/>
            <a:ext cx="1494961" cy="369332"/>
          </a:xfrm>
          <a:prstGeom prst="rect">
            <a:avLst/>
          </a:prstGeom>
          <a:noFill/>
          <a:ln>
            <a:noFill/>
          </a:ln>
          <a:effectLst>
            <a:outerShdw blurRad="25400" dist="25399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FFFFFF"/>
                </a:solidFill>
                <a:latin typeface="Times New Roman" pitchFamily="18" charset="0"/>
                <a:ea typeface="ＭＳ Ｐゴシック" pitchFamily="-80" charset="-128"/>
              </a:rPr>
              <a:t>UT DALLAS</a:t>
            </a:r>
            <a:endParaRPr lang="en-US" altLang="en-US">
              <a:solidFill>
                <a:srgbClr val="FFFFFF"/>
              </a:solidFill>
              <a:ea typeface="ＭＳ Ｐゴシック" pitchFamily="-80" charset="-128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251200" y="120650"/>
            <a:ext cx="822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FFFFFF"/>
                </a:solidFill>
              </a:rPr>
              <a:t>Erik Jonsson School of Engineering &amp; Computer Science</a:t>
            </a: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03200" y="6430964"/>
            <a:ext cx="5283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200" b="1" smtClean="0">
                <a:solidFill>
                  <a:srgbClr val="FFFFFF"/>
                </a:solidFill>
              </a:rPr>
              <a:t>FEARLESS</a:t>
            </a:r>
            <a:r>
              <a:rPr lang="en-US" altLang="en-US" sz="1200" smtClean="0">
                <a:solidFill>
                  <a:srgbClr val="FFFFFF"/>
                </a:solidFill>
              </a:rPr>
              <a:t> engineering</a:t>
            </a:r>
            <a:endParaRPr lang="en-US" altLang="en-US" smtClean="0">
              <a:solidFill>
                <a:srgbClr val="FFFFFF"/>
              </a:solidFill>
            </a:endParaRPr>
          </a:p>
        </p:txBody>
      </p:sp>
      <p:pic>
        <p:nvPicPr>
          <p:cNvPr id="12" name="Picture 16" descr="utd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1" y="6400800"/>
            <a:ext cx="75141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0" y="6248400"/>
            <a:ext cx="12192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2600"/>
            <a:ext cx="10363200" cy="1143000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718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995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5578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52400"/>
            <a:ext cx="25908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5692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240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9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4156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508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08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4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50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43276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117226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9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10363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10363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21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9" name="Text Box 22"/>
          <p:cNvSpPr txBox="1">
            <a:spLocks noChangeArrowheads="1"/>
          </p:cNvSpPr>
          <p:nvPr/>
        </p:nvSpPr>
        <p:spPr bwMode="auto">
          <a:xfrm>
            <a:off x="203200" y="6430964"/>
            <a:ext cx="5283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200" b="1" smtClean="0">
                <a:solidFill>
                  <a:srgbClr val="FFFFFF"/>
                </a:solidFill>
              </a:rPr>
              <a:t>FEARLESS</a:t>
            </a:r>
            <a:r>
              <a:rPr lang="en-US" altLang="en-US" sz="1200" smtClean="0">
                <a:solidFill>
                  <a:srgbClr val="FFFFFF"/>
                </a:solidFill>
              </a:rPr>
              <a:t> engineering</a:t>
            </a:r>
            <a:endParaRPr lang="en-US" altLang="en-US" smtClean="0">
              <a:solidFill>
                <a:srgbClr val="FFFFFF"/>
              </a:solidFill>
            </a:endParaRPr>
          </a:p>
        </p:txBody>
      </p:sp>
      <p:pic>
        <p:nvPicPr>
          <p:cNvPr id="1030" name="Picture 24" descr="utd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1" y="6400800"/>
            <a:ext cx="75141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29"/>
          <p:cNvSpPr>
            <a:spLocks noChangeArrowheads="1"/>
          </p:cNvSpPr>
          <p:nvPr/>
        </p:nvSpPr>
        <p:spPr bwMode="auto">
          <a:xfrm>
            <a:off x="0" y="914400"/>
            <a:ext cx="12192000" cy="5334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40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Introduction to  R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Rajasekhar</a:t>
            </a:r>
            <a:r>
              <a:rPr lang="en-US" dirty="0" smtClean="0"/>
              <a:t> Jetty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96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984" y="975774"/>
            <a:ext cx="2246881" cy="2371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397" y="975774"/>
            <a:ext cx="6411672" cy="3347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78" y="3347050"/>
            <a:ext cx="3126762" cy="282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8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r>
              <a:rPr lang="en-US" dirty="0" smtClean="0"/>
              <a:t> &amp; Gradient </a:t>
            </a:r>
            <a:r>
              <a:rPr lang="en-US" dirty="0"/>
              <a:t>Boosted </a:t>
            </a:r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AdaBoost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Package : </a:t>
            </a:r>
            <a:r>
              <a:rPr lang="en-US" sz="2000" dirty="0" err="1" smtClean="0"/>
              <a:t>ada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ada</a:t>
            </a:r>
            <a:r>
              <a:rPr lang="en-US" sz="2000" dirty="0" smtClean="0"/>
              <a:t>(x</a:t>
            </a:r>
            <a:r>
              <a:rPr lang="en-US" sz="2000" dirty="0"/>
              <a:t>, </a:t>
            </a:r>
            <a:r>
              <a:rPr lang="en-US" sz="2000" dirty="0" err="1"/>
              <a:t>y,test.x,test.y</a:t>
            </a:r>
            <a:r>
              <a:rPr lang="en-US" sz="2000" dirty="0"/>
              <a:t>=NULL, loss=c("</a:t>
            </a:r>
            <a:r>
              <a:rPr lang="en-US" sz="2000" dirty="0" err="1"/>
              <a:t>exponential","</a:t>
            </a:r>
            <a:r>
              <a:rPr lang="en-US" sz="2000" dirty="0" err="1" smtClean="0"/>
              <a:t>logistic</a:t>
            </a:r>
            <a:r>
              <a:rPr lang="en-US" sz="2000" dirty="0" smtClean="0"/>
              <a:t>“`),</a:t>
            </a:r>
          </a:p>
          <a:p>
            <a:pPr marL="0" indent="0">
              <a:buNone/>
            </a:pPr>
            <a:r>
              <a:rPr lang="en-US" sz="2000" dirty="0" smtClean="0"/>
              <a:t>type=c("</a:t>
            </a:r>
            <a:r>
              <a:rPr lang="en-US" sz="2000" dirty="0" err="1" smtClean="0"/>
              <a:t>discrete","real","gentle</a:t>
            </a:r>
            <a:r>
              <a:rPr lang="en-US" sz="2000" dirty="0" smtClean="0"/>
              <a:t>"),</a:t>
            </a:r>
            <a:r>
              <a:rPr lang="en-US" sz="2000" dirty="0" err="1" smtClean="0"/>
              <a:t>iter</a:t>
            </a:r>
            <a:r>
              <a:rPr lang="en-US" sz="2000" dirty="0" smtClean="0"/>
              <a:t>=50, nu=0.1, </a:t>
            </a:r>
            <a:r>
              <a:rPr lang="en-US" sz="2000" dirty="0" err="1" smtClean="0"/>
              <a:t>bag.frac</a:t>
            </a:r>
            <a:r>
              <a:rPr lang="en-US" sz="2000" dirty="0" smtClean="0"/>
              <a:t>=0.5,</a:t>
            </a:r>
          </a:p>
          <a:p>
            <a:pPr marL="0" indent="0">
              <a:buNone/>
            </a:pPr>
            <a:r>
              <a:rPr lang="en-US" sz="2000" dirty="0" err="1" smtClean="0"/>
              <a:t>model.coef</a:t>
            </a:r>
            <a:r>
              <a:rPr lang="en-US" sz="2000" dirty="0" smtClean="0"/>
              <a:t>=</a:t>
            </a:r>
            <a:r>
              <a:rPr lang="en-US" sz="2000" dirty="0" err="1" smtClean="0"/>
              <a:t>TRUE,bag.shift</a:t>
            </a:r>
            <a:r>
              <a:rPr lang="en-US" sz="2000" dirty="0" smtClean="0"/>
              <a:t>=</a:t>
            </a:r>
            <a:r>
              <a:rPr lang="en-US" sz="2000" dirty="0" err="1" smtClean="0"/>
              <a:t>FALSE,max.iter</a:t>
            </a:r>
            <a:r>
              <a:rPr lang="en-US" sz="2000" dirty="0" smtClean="0"/>
              <a:t>=20,delta=10</a:t>
            </a:r>
            <a:r>
              <a:rPr lang="en-US" sz="2000" dirty="0"/>
              <a:t>^(-10),verbose=FALSE,</a:t>
            </a:r>
          </a:p>
          <a:p>
            <a:pPr marL="0" indent="0">
              <a:buNone/>
            </a:pPr>
            <a:r>
              <a:rPr lang="en-US" sz="2000" dirty="0"/>
              <a:t>...,</a:t>
            </a:r>
            <a:r>
              <a:rPr lang="en-US" sz="2000" dirty="0" err="1"/>
              <a:t>na.action</a:t>
            </a:r>
            <a:r>
              <a:rPr lang="en-US" sz="2000" dirty="0"/>
              <a:t>=</a:t>
            </a:r>
            <a:r>
              <a:rPr lang="en-US" sz="2000" dirty="0" err="1"/>
              <a:t>na.rpart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Gradient Boost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library(</a:t>
            </a:r>
            <a:r>
              <a:rPr lang="en-US" sz="2000" dirty="0" err="1" smtClean="0"/>
              <a:t>gbm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err="1"/>
              <a:t>gbm</a:t>
            </a:r>
            <a:r>
              <a:rPr lang="en-US" sz="2000" dirty="0"/>
              <a:t>(formula = formula(data), distribution = "</a:t>
            </a:r>
            <a:r>
              <a:rPr lang="en-US" sz="2000" dirty="0" err="1"/>
              <a:t>bernoulli</a:t>
            </a:r>
            <a:r>
              <a:rPr lang="en-US" sz="2000" dirty="0"/>
              <a:t>", data = list(), weights, </a:t>
            </a:r>
            <a:r>
              <a:rPr lang="en-US" sz="2000" dirty="0" err="1"/>
              <a:t>var.monotone</a:t>
            </a:r>
            <a:r>
              <a:rPr lang="en-US" sz="2000" dirty="0"/>
              <a:t> = NULL, </a:t>
            </a:r>
            <a:r>
              <a:rPr lang="en-US" sz="2000" dirty="0" err="1"/>
              <a:t>n.trees</a:t>
            </a:r>
            <a:r>
              <a:rPr lang="en-US" sz="2000" dirty="0"/>
              <a:t> = 100, </a:t>
            </a:r>
            <a:r>
              <a:rPr lang="en-US" sz="2000" dirty="0" err="1"/>
              <a:t>interaction.depth</a:t>
            </a:r>
            <a:r>
              <a:rPr lang="en-US" sz="2000" dirty="0"/>
              <a:t> = 1, </a:t>
            </a:r>
            <a:r>
              <a:rPr lang="en-US" sz="2000" dirty="0" err="1"/>
              <a:t>n.minobsinnode</a:t>
            </a:r>
            <a:r>
              <a:rPr lang="en-US" sz="2000" dirty="0"/>
              <a:t> = 10, shrinkage = 0.001, </a:t>
            </a:r>
            <a:r>
              <a:rPr lang="en-US" sz="2000" dirty="0" err="1"/>
              <a:t>bag.fraction</a:t>
            </a:r>
            <a:r>
              <a:rPr lang="en-US" sz="2000" dirty="0"/>
              <a:t> = 0.5, </a:t>
            </a:r>
            <a:r>
              <a:rPr lang="en-US" sz="2000" dirty="0" err="1"/>
              <a:t>train.fraction</a:t>
            </a:r>
            <a:r>
              <a:rPr lang="en-US" sz="2000" dirty="0"/>
              <a:t> = 1.0, </a:t>
            </a:r>
            <a:r>
              <a:rPr lang="en-US" sz="2000" dirty="0" err="1"/>
              <a:t>cv.folds</a:t>
            </a:r>
            <a:r>
              <a:rPr lang="en-US" sz="2000" dirty="0"/>
              <a:t>=0, </a:t>
            </a:r>
            <a:r>
              <a:rPr lang="en-US" sz="2000" dirty="0" err="1"/>
              <a:t>keep.data</a:t>
            </a:r>
            <a:r>
              <a:rPr lang="en-US" sz="2000" dirty="0"/>
              <a:t> = TRUE, verbose = "CV", class.stratify.cv=NULL, </a:t>
            </a:r>
            <a:r>
              <a:rPr lang="en-US" sz="2000" dirty="0" err="1"/>
              <a:t>n.cores</a:t>
            </a:r>
            <a:r>
              <a:rPr lang="en-US" sz="2000" dirty="0"/>
              <a:t> = NULL)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027" y="1591573"/>
            <a:ext cx="6647116" cy="429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73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774" y="1600200"/>
            <a:ext cx="10363200" cy="3124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Package : ‘</a:t>
            </a:r>
            <a:r>
              <a:rPr lang="en-US" sz="1800" dirty="0" err="1" smtClean="0"/>
              <a:t>randomForest</a:t>
            </a:r>
            <a:r>
              <a:rPr lang="en-US" sz="1800" dirty="0"/>
              <a:t>’ </a:t>
            </a:r>
          </a:p>
          <a:p>
            <a:pPr marL="0" indent="0">
              <a:buNone/>
            </a:pPr>
            <a:r>
              <a:rPr lang="en-US" sz="1800" dirty="0" err="1" smtClean="0"/>
              <a:t>randomForest</a:t>
            </a:r>
            <a:r>
              <a:rPr lang="en-US" sz="1800" dirty="0"/>
              <a:t>((x, y=NULL,  </a:t>
            </a:r>
            <a:r>
              <a:rPr lang="en-US" sz="1800" dirty="0" err="1"/>
              <a:t>xtest</a:t>
            </a:r>
            <a:r>
              <a:rPr lang="en-US" sz="1800" dirty="0"/>
              <a:t>=NULL, </a:t>
            </a:r>
            <a:r>
              <a:rPr lang="en-US" sz="1800" dirty="0" err="1"/>
              <a:t>ytest</a:t>
            </a:r>
            <a:r>
              <a:rPr lang="en-US" sz="1800" dirty="0"/>
              <a:t>=NULL, </a:t>
            </a:r>
            <a:r>
              <a:rPr lang="en-US" sz="1800" dirty="0" err="1"/>
              <a:t>ntree</a:t>
            </a:r>
            <a:r>
              <a:rPr lang="en-US" sz="1800" dirty="0"/>
              <a:t>=500,</a:t>
            </a:r>
          </a:p>
          <a:p>
            <a:pPr marL="0" indent="0">
              <a:buNone/>
            </a:pPr>
            <a:r>
              <a:rPr lang="en-US" sz="1800" dirty="0"/>
              <a:t>             </a:t>
            </a:r>
            <a:r>
              <a:rPr lang="en-US" sz="1800" dirty="0" err="1"/>
              <a:t>mtry</a:t>
            </a:r>
            <a:r>
              <a:rPr lang="en-US" sz="1800" dirty="0"/>
              <a:t>=if (!</a:t>
            </a:r>
            <a:r>
              <a:rPr lang="en-US" sz="1800" dirty="0" err="1"/>
              <a:t>is.null</a:t>
            </a:r>
            <a:r>
              <a:rPr lang="en-US" sz="1800" dirty="0"/>
              <a:t>(y) &amp;&amp; !</a:t>
            </a:r>
            <a:r>
              <a:rPr lang="en-US" sz="1800" dirty="0" err="1"/>
              <a:t>is.factor</a:t>
            </a:r>
            <a:r>
              <a:rPr lang="en-US" sz="1800" dirty="0"/>
              <a:t>(y))</a:t>
            </a:r>
          </a:p>
          <a:p>
            <a:pPr marL="0" indent="0">
              <a:buNone/>
            </a:pPr>
            <a:r>
              <a:rPr lang="en-US" sz="1800" dirty="0"/>
              <a:t>             max(floor(</a:t>
            </a:r>
            <a:r>
              <a:rPr lang="en-US" sz="1800" dirty="0" err="1"/>
              <a:t>ncol</a:t>
            </a:r>
            <a:r>
              <a:rPr lang="en-US" sz="1800" dirty="0"/>
              <a:t>(x)/3), 1) else floor(</a:t>
            </a:r>
            <a:r>
              <a:rPr lang="en-US" sz="1800" dirty="0" err="1"/>
              <a:t>sqrt</a:t>
            </a:r>
            <a:r>
              <a:rPr lang="en-US" sz="1800" dirty="0"/>
              <a:t>(</a:t>
            </a:r>
            <a:r>
              <a:rPr lang="en-US" sz="1800" dirty="0" err="1"/>
              <a:t>ncol</a:t>
            </a:r>
            <a:r>
              <a:rPr lang="en-US" sz="1800" dirty="0"/>
              <a:t>(x))),</a:t>
            </a:r>
          </a:p>
          <a:p>
            <a:pPr marL="0" indent="0">
              <a:buNone/>
            </a:pPr>
            <a:r>
              <a:rPr lang="en-US" sz="1800" dirty="0"/>
              <a:t>             replace=TRUE, </a:t>
            </a:r>
            <a:r>
              <a:rPr lang="en-US" sz="1800" dirty="0" err="1"/>
              <a:t>classwt</a:t>
            </a:r>
            <a:r>
              <a:rPr lang="en-US" sz="1800" dirty="0"/>
              <a:t>=NULL, cutoff, strata,</a:t>
            </a:r>
          </a:p>
          <a:p>
            <a:pPr marL="0" indent="0">
              <a:buNone/>
            </a:pPr>
            <a:r>
              <a:rPr lang="en-US" sz="1800" dirty="0"/>
              <a:t>             </a:t>
            </a:r>
            <a:r>
              <a:rPr lang="en-US" sz="1800" dirty="0" err="1"/>
              <a:t>sampsize</a:t>
            </a:r>
            <a:r>
              <a:rPr lang="en-US" sz="1800" dirty="0"/>
              <a:t> = if (replace) </a:t>
            </a:r>
            <a:r>
              <a:rPr lang="en-US" sz="1800" dirty="0" err="1"/>
              <a:t>nrow</a:t>
            </a:r>
            <a:r>
              <a:rPr lang="en-US" sz="1800" dirty="0"/>
              <a:t>(x) else ceiling(.632*</a:t>
            </a:r>
            <a:r>
              <a:rPr lang="en-US" sz="1800" dirty="0" err="1"/>
              <a:t>nrow</a:t>
            </a:r>
            <a:r>
              <a:rPr lang="en-US" sz="1800" dirty="0"/>
              <a:t>(x)),</a:t>
            </a:r>
          </a:p>
          <a:p>
            <a:pPr marL="0" indent="0">
              <a:buNone/>
            </a:pPr>
            <a:r>
              <a:rPr lang="en-US" sz="1800" dirty="0"/>
              <a:t>             </a:t>
            </a:r>
            <a:r>
              <a:rPr lang="en-US" sz="1800" dirty="0" err="1"/>
              <a:t>nodesize</a:t>
            </a:r>
            <a:r>
              <a:rPr lang="en-US" sz="1800" dirty="0"/>
              <a:t> = if (!</a:t>
            </a:r>
            <a:r>
              <a:rPr lang="en-US" sz="1800" dirty="0" err="1"/>
              <a:t>is.null</a:t>
            </a:r>
            <a:r>
              <a:rPr lang="en-US" sz="1800" dirty="0"/>
              <a:t>(y) &amp;&amp; !</a:t>
            </a:r>
            <a:r>
              <a:rPr lang="en-US" sz="1800" dirty="0" err="1"/>
              <a:t>is.factor</a:t>
            </a:r>
            <a:r>
              <a:rPr lang="en-US" sz="1800" dirty="0"/>
              <a:t>(y)) 5 else 1,</a:t>
            </a:r>
          </a:p>
          <a:p>
            <a:pPr marL="0" indent="0">
              <a:buNone/>
            </a:pPr>
            <a:r>
              <a:rPr lang="en-US" sz="1800" dirty="0"/>
              <a:t>             </a:t>
            </a:r>
            <a:r>
              <a:rPr lang="en-US" sz="1800" dirty="0" err="1"/>
              <a:t>maxnodes</a:t>
            </a:r>
            <a:r>
              <a:rPr lang="en-US" sz="1800" dirty="0"/>
              <a:t> = NULL,</a:t>
            </a:r>
          </a:p>
          <a:p>
            <a:pPr marL="0" indent="0">
              <a:buNone/>
            </a:pPr>
            <a:r>
              <a:rPr lang="en-US" sz="1800" dirty="0"/>
              <a:t>             importance=FALSE, </a:t>
            </a:r>
            <a:r>
              <a:rPr lang="en-US" sz="1800" dirty="0" err="1"/>
              <a:t>localImp</a:t>
            </a:r>
            <a:r>
              <a:rPr lang="en-US" sz="1800" dirty="0"/>
              <a:t>=FALSE, </a:t>
            </a:r>
            <a:r>
              <a:rPr lang="en-US" sz="1800" dirty="0" err="1"/>
              <a:t>nPerm</a:t>
            </a:r>
            <a:r>
              <a:rPr lang="en-US" sz="1800" dirty="0"/>
              <a:t>=1,</a:t>
            </a:r>
          </a:p>
          <a:p>
            <a:pPr marL="0" indent="0">
              <a:buNone/>
            </a:pPr>
            <a:r>
              <a:rPr lang="en-US" sz="1800" dirty="0"/>
              <a:t>             proximity, </a:t>
            </a:r>
            <a:r>
              <a:rPr lang="en-US" sz="1800" dirty="0" err="1"/>
              <a:t>oob.prox</a:t>
            </a:r>
            <a:r>
              <a:rPr lang="en-US" sz="1800" dirty="0"/>
              <a:t>=proximity,</a:t>
            </a:r>
          </a:p>
          <a:p>
            <a:pPr marL="0" indent="0">
              <a:buNone/>
            </a:pPr>
            <a:r>
              <a:rPr lang="en-US" sz="1800" dirty="0"/>
              <a:t>             </a:t>
            </a:r>
            <a:r>
              <a:rPr lang="en-US" sz="1800" dirty="0" err="1"/>
              <a:t>norm.votes</a:t>
            </a:r>
            <a:r>
              <a:rPr lang="en-US" sz="1800" dirty="0"/>
              <a:t>=TRUE, </a:t>
            </a:r>
            <a:r>
              <a:rPr lang="en-US" sz="1800" dirty="0" err="1"/>
              <a:t>do.trace</a:t>
            </a:r>
            <a:r>
              <a:rPr lang="en-US" sz="1800" dirty="0"/>
              <a:t>=FALSE,</a:t>
            </a:r>
          </a:p>
          <a:p>
            <a:pPr marL="0" indent="0">
              <a:buNone/>
            </a:pPr>
            <a:r>
              <a:rPr lang="en-US" sz="1800" dirty="0"/>
              <a:t>             </a:t>
            </a:r>
            <a:r>
              <a:rPr lang="en-US" sz="1800" dirty="0" err="1"/>
              <a:t>keep.forest</a:t>
            </a:r>
            <a:r>
              <a:rPr lang="en-US" sz="1800" dirty="0"/>
              <a:t>=!</a:t>
            </a:r>
            <a:r>
              <a:rPr lang="en-US" sz="1800" dirty="0" err="1"/>
              <a:t>is.null</a:t>
            </a:r>
            <a:r>
              <a:rPr lang="en-US" sz="1800" dirty="0"/>
              <a:t>(y) &amp;&amp; </a:t>
            </a:r>
            <a:r>
              <a:rPr lang="en-US" sz="1800" dirty="0" err="1"/>
              <a:t>is.null</a:t>
            </a:r>
            <a:r>
              <a:rPr lang="en-US" sz="1800" dirty="0"/>
              <a:t>(</a:t>
            </a:r>
            <a:r>
              <a:rPr lang="en-US" sz="1800" dirty="0" err="1"/>
              <a:t>xtest</a:t>
            </a:r>
            <a:r>
              <a:rPr lang="en-US" sz="1800" dirty="0"/>
              <a:t>), </a:t>
            </a:r>
            <a:r>
              <a:rPr lang="en-US" sz="1800" dirty="0" err="1"/>
              <a:t>corr.bias</a:t>
            </a:r>
            <a:r>
              <a:rPr lang="en-US" sz="1800" dirty="0"/>
              <a:t>=FALSE,</a:t>
            </a:r>
          </a:p>
          <a:p>
            <a:pPr marL="0" indent="0">
              <a:buNone/>
            </a:pPr>
            <a:r>
              <a:rPr lang="en-US" sz="1800" dirty="0"/>
              <a:t>             </a:t>
            </a:r>
            <a:r>
              <a:rPr lang="en-US" sz="1800" dirty="0" err="1"/>
              <a:t>keep.inbag</a:t>
            </a:r>
            <a:r>
              <a:rPr lang="en-US" sz="1800" dirty="0"/>
              <a:t>=FALSE, ...))</a:t>
            </a:r>
          </a:p>
        </p:txBody>
      </p:sp>
    </p:spTree>
    <p:extLst>
      <p:ext uri="{BB962C8B-B14F-4D97-AF65-F5344CB8AC3E}">
        <p14:creationId xmlns:p14="http://schemas.microsoft.com/office/powerpoint/2010/main" val="2660405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120" y="1056738"/>
            <a:ext cx="6858000" cy="487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77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Usage:</a:t>
            </a:r>
          </a:p>
          <a:p>
            <a:pPr marL="0" indent="0">
              <a:buNone/>
            </a:pPr>
            <a:r>
              <a:rPr lang="en-US" sz="2000" dirty="0"/>
              <a:t>Package </a:t>
            </a:r>
            <a:r>
              <a:rPr lang="en-US" sz="2000" dirty="0" smtClean="0"/>
              <a:t>: </a:t>
            </a:r>
            <a:r>
              <a:rPr lang="en-US" sz="2000" dirty="0" err="1" smtClean="0"/>
              <a:t>neuralnet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neuralnet</a:t>
            </a:r>
            <a:r>
              <a:rPr lang="en-US" sz="2000" dirty="0" smtClean="0"/>
              <a:t>(formula</a:t>
            </a:r>
            <a:r>
              <a:rPr lang="en-US" sz="2000" dirty="0"/>
              <a:t>, data, hidden = 1, threshold = 0.01,</a:t>
            </a:r>
          </a:p>
          <a:p>
            <a:pPr marL="400050" lvl="1" indent="0">
              <a:buNone/>
            </a:pPr>
            <a:r>
              <a:rPr lang="en-US" sz="2000" dirty="0" err="1"/>
              <a:t>stepmax</a:t>
            </a:r>
            <a:r>
              <a:rPr lang="en-US" sz="2000" dirty="0"/>
              <a:t> = 1e+05, rep = 1, </a:t>
            </a:r>
            <a:r>
              <a:rPr lang="en-US" sz="2000" dirty="0" err="1"/>
              <a:t>startweights</a:t>
            </a:r>
            <a:r>
              <a:rPr lang="en-US" sz="2000" dirty="0"/>
              <a:t> = NULL,</a:t>
            </a:r>
          </a:p>
          <a:p>
            <a:pPr marL="400050" lvl="1" indent="0">
              <a:buNone/>
            </a:pPr>
            <a:r>
              <a:rPr lang="en-US" sz="2000" dirty="0" err="1"/>
              <a:t>learningrate.limit</a:t>
            </a:r>
            <a:r>
              <a:rPr lang="en-US" sz="2000" dirty="0"/>
              <a:t> = NULL,</a:t>
            </a:r>
          </a:p>
          <a:p>
            <a:pPr marL="400050" lvl="1" indent="0">
              <a:buNone/>
            </a:pPr>
            <a:r>
              <a:rPr lang="en-US" sz="2000" dirty="0" err="1"/>
              <a:t>learningrate.factor</a:t>
            </a:r>
            <a:r>
              <a:rPr lang="en-US" sz="2000" dirty="0"/>
              <a:t> = list(minus = 0.5, plus = 1.2),</a:t>
            </a:r>
          </a:p>
          <a:p>
            <a:pPr marL="400050" lvl="1" indent="0">
              <a:buNone/>
            </a:pPr>
            <a:r>
              <a:rPr lang="en-US" sz="2000" dirty="0" err="1"/>
              <a:t>learningrate</a:t>
            </a:r>
            <a:r>
              <a:rPr lang="en-US" sz="2000" dirty="0"/>
              <a:t>=NULL, </a:t>
            </a:r>
            <a:r>
              <a:rPr lang="en-US" sz="2000" dirty="0" err="1"/>
              <a:t>lifesign</a:t>
            </a:r>
            <a:r>
              <a:rPr lang="en-US" sz="2000" dirty="0"/>
              <a:t> = "none",</a:t>
            </a:r>
          </a:p>
          <a:p>
            <a:pPr marL="400050" lvl="1" indent="0">
              <a:buNone/>
            </a:pPr>
            <a:r>
              <a:rPr lang="en-US" sz="2000" dirty="0" err="1"/>
              <a:t>lifesign.step</a:t>
            </a:r>
            <a:r>
              <a:rPr lang="en-US" sz="2000" dirty="0"/>
              <a:t> = 1000, algorithm = "</a:t>
            </a:r>
            <a:r>
              <a:rPr lang="en-US" sz="2000" dirty="0" err="1"/>
              <a:t>rprop</a:t>
            </a:r>
            <a:r>
              <a:rPr lang="en-US" sz="2000" dirty="0"/>
              <a:t>+",</a:t>
            </a:r>
          </a:p>
          <a:p>
            <a:pPr marL="400050" lvl="1" indent="0">
              <a:buNone/>
            </a:pPr>
            <a:r>
              <a:rPr lang="en-US" sz="2000" dirty="0" err="1"/>
              <a:t>err.fct</a:t>
            </a:r>
            <a:r>
              <a:rPr lang="en-US" sz="2000" dirty="0"/>
              <a:t> = "</a:t>
            </a:r>
            <a:r>
              <a:rPr lang="en-US" sz="2000" dirty="0" err="1"/>
              <a:t>sse</a:t>
            </a:r>
            <a:r>
              <a:rPr lang="en-US" sz="2000" dirty="0"/>
              <a:t>", </a:t>
            </a:r>
            <a:r>
              <a:rPr lang="en-US" sz="2000" dirty="0" err="1"/>
              <a:t>act.fct</a:t>
            </a:r>
            <a:r>
              <a:rPr lang="en-US" sz="2000" dirty="0"/>
              <a:t> = "logistic",</a:t>
            </a:r>
          </a:p>
          <a:p>
            <a:pPr marL="400050" lvl="1" indent="0">
              <a:buNone/>
            </a:pPr>
            <a:r>
              <a:rPr lang="en-US" sz="2000" dirty="0" err="1"/>
              <a:t>linear.output</a:t>
            </a:r>
            <a:r>
              <a:rPr lang="en-US" sz="2000" dirty="0"/>
              <a:t> = TRUE, exclude = NULL,</a:t>
            </a:r>
          </a:p>
          <a:p>
            <a:pPr marL="400050" lvl="1" indent="0">
              <a:buNone/>
            </a:pPr>
            <a:r>
              <a:rPr lang="en-US" sz="2000" dirty="0" err="1"/>
              <a:t>constant.weights</a:t>
            </a:r>
            <a:r>
              <a:rPr lang="en-US" sz="2000" dirty="0"/>
              <a:t> = NULL, likelihood = FALSE)</a:t>
            </a:r>
          </a:p>
        </p:txBody>
      </p:sp>
    </p:spTree>
    <p:extLst>
      <p:ext uri="{BB962C8B-B14F-4D97-AF65-F5344CB8AC3E}">
        <p14:creationId xmlns:p14="http://schemas.microsoft.com/office/powerpoint/2010/main" val="1116138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H2O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H2O Package</a:t>
            </a:r>
          </a:p>
          <a:p>
            <a:r>
              <a:rPr lang="en-US" sz="2000" dirty="0"/>
              <a:t>Package </a:t>
            </a:r>
            <a:r>
              <a:rPr lang="en-US" sz="2000" dirty="0" smtClean="0"/>
              <a:t>: h2o</a:t>
            </a:r>
          </a:p>
          <a:p>
            <a:r>
              <a:rPr lang="en-US" sz="2000" dirty="0"/>
              <a:t>h2o.init() </a:t>
            </a:r>
            <a:r>
              <a:rPr lang="en-US" sz="2000" dirty="0" err="1"/>
              <a:t>iris.hex</a:t>
            </a:r>
            <a:r>
              <a:rPr lang="en-US" sz="2000" dirty="0"/>
              <a:t> &lt;- as.h2o(iris) </a:t>
            </a:r>
            <a:r>
              <a:rPr lang="en-US" sz="2000" dirty="0" err="1"/>
              <a:t>iris.dl</a:t>
            </a:r>
            <a:r>
              <a:rPr lang="en-US" sz="2000" dirty="0"/>
              <a:t> &lt;- h2o.deeplearning(x = 1:4, y = 5, </a:t>
            </a:r>
            <a:r>
              <a:rPr lang="en-US" sz="2000" dirty="0" err="1"/>
              <a:t>training_frame</a:t>
            </a:r>
            <a:r>
              <a:rPr lang="en-US" sz="2000" dirty="0"/>
              <a:t> = </a:t>
            </a:r>
            <a:r>
              <a:rPr lang="en-US" sz="2000" dirty="0" err="1"/>
              <a:t>iris.hex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9517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Nearest </a:t>
            </a:r>
            <a:r>
              <a:rPr lang="en-US" dirty="0" err="1" smtClean="0"/>
              <a:t>Neighbour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692" y="1600199"/>
            <a:ext cx="6485636" cy="410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00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</a:t>
            </a:r>
            <a:r>
              <a:rPr lang="en-US" dirty="0" err="1"/>
              <a:t>Neighbour</a:t>
            </a:r>
            <a:r>
              <a:rPr lang="en-US" dirty="0"/>
              <a:t>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sz="2000" dirty="0" smtClean="0"/>
              <a:t>Package: Caret</a:t>
            </a:r>
          </a:p>
          <a:p>
            <a:r>
              <a:rPr lang="nn-NO" sz="2000" dirty="0" smtClean="0"/>
              <a:t>knnreg</a:t>
            </a:r>
            <a:r>
              <a:rPr lang="nn-NO" sz="2000" dirty="0"/>
              <a:t>((formula, data, subset, na.action, k = 5, ...))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3465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42" y="1600199"/>
            <a:ext cx="7517563" cy="3821613"/>
          </a:xfrm>
        </p:spPr>
      </p:pic>
    </p:spTree>
    <p:extLst>
      <p:ext uri="{BB962C8B-B14F-4D97-AF65-F5344CB8AC3E}">
        <p14:creationId xmlns:p14="http://schemas.microsoft.com/office/powerpoint/2010/main" val="261770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Linear Model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537" y="1370790"/>
            <a:ext cx="8343003" cy="460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</a:t>
            </a:r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Package: stats</a:t>
            </a:r>
          </a:p>
          <a:p>
            <a:pPr marL="0" indent="0">
              <a:buNone/>
            </a:pPr>
            <a:r>
              <a:rPr lang="en-US" sz="2000" dirty="0" err="1"/>
              <a:t>kmeans</a:t>
            </a:r>
            <a:r>
              <a:rPr lang="en-US" sz="2000" dirty="0"/>
              <a:t>(x, centers, </a:t>
            </a:r>
            <a:r>
              <a:rPr lang="en-US" sz="2000" dirty="0" err="1"/>
              <a:t>iter.max</a:t>
            </a:r>
            <a:r>
              <a:rPr lang="en-US" sz="2000" dirty="0"/>
              <a:t> = 10, </a:t>
            </a:r>
            <a:r>
              <a:rPr lang="en-US" sz="2000" dirty="0" err="1"/>
              <a:t>nstart</a:t>
            </a:r>
            <a:r>
              <a:rPr lang="en-US" sz="2000" dirty="0"/>
              <a:t> = 1,</a:t>
            </a:r>
          </a:p>
          <a:p>
            <a:pPr marL="0" indent="0">
              <a:buNone/>
            </a:pPr>
            <a:r>
              <a:rPr lang="en-US" sz="2000" dirty="0"/>
              <a:t>       algorithm = c("</a:t>
            </a:r>
            <a:r>
              <a:rPr lang="en-US" sz="2000" dirty="0" err="1"/>
              <a:t>Hartigan</a:t>
            </a:r>
            <a:r>
              <a:rPr lang="en-US" sz="2000" dirty="0"/>
              <a:t>-Wong", "Lloyd", "</a:t>
            </a:r>
            <a:r>
              <a:rPr lang="en-US" sz="2000" dirty="0" err="1"/>
              <a:t>Forgy</a:t>
            </a:r>
            <a:r>
              <a:rPr lang="en-US" sz="2000" dirty="0"/>
              <a:t>",</a:t>
            </a:r>
          </a:p>
          <a:p>
            <a:pPr marL="0" indent="0">
              <a:buNone/>
            </a:pPr>
            <a:r>
              <a:rPr lang="en-US" sz="2000" dirty="0"/>
              <a:t>                     "</a:t>
            </a:r>
            <a:r>
              <a:rPr lang="en-US" sz="2000" dirty="0" err="1"/>
              <a:t>MacQueen</a:t>
            </a:r>
            <a:r>
              <a:rPr lang="en-US" sz="2000" dirty="0"/>
              <a:t>"), trace=FALSE)</a:t>
            </a:r>
          </a:p>
          <a:p>
            <a:pPr marL="0" indent="0">
              <a:buNone/>
            </a:pPr>
            <a:r>
              <a:rPr lang="en-US" sz="2000" dirty="0"/>
              <a:t>## S3 method for class '</a:t>
            </a:r>
            <a:r>
              <a:rPr lang="en-US" sz="2000" dirty="0" err="1"/>
              <a:t>kmeans</a:t>
            </a:r>
            <a:r>
              <a:rPr lang="en-US" sz="2000" dirty="0"/>
              <a:t>'</a:t>
            </a:r>
          </a:p>
          <a:p>
            <a:pPr marL="0" indent="0">
              <a:buNone/>
            </a:pPr>
            <a:r>
              <a:rPr lang="en-US" sz="2000" dirty="0"/>
              <a:t>fitted(object, method = c("centers", "classes"), ...)</a:t>
            </a:r>
          </a:p>
        </p:txBody>
      </p:sp>
    </p:spTree>
    <p:extLst>
      <p:ext uri="{BB962C8B-B14F-4D97-AF65-F5344CB8AC3E}">
        <p14:creationId xmlns:p14="http://schemas.microsoft.com/office/powerpoint/2010/main" val="3441460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</a:t>
            </a:r>
            <a:r>
              <a:rPr lang="en-US" dirty="0"/>
              <a:t>Analysis (PCA)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079" y="1600199"/>
            <a:ext cx="6047117" cy="4546137"/>
          </a:xfrm>
        </p:spPr>
      </p:pic>
    </p:spTree>
    <p:extLst>
      <p:ext uri="{BB962C8B-B14F-4D97-AF65-F5344CB8AC3E}">
        <p14:creationId xmlns:p14="http://schemas.microsoft.com/office/powerpoint/2010/main" val="1103952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Package : </a:t>
            </a:r>
            <a:r>
              <a:rPr lang="en-US" sz="2000" dirty="0"/>
              <a:t>stats</a:t>
            </a:r>
            <a:endParaRPr lang="en-US" sz="2000" dirty="0" smtClean="0"/>
          </a:p>
          <a:p>
            <a:r>
              <a:rPr lang="en-US" sz="2000" dirty="0" err="1" smtClean="0"/>
              <a:t>princomp</a:t>
            </a:r>
            <a:r>
              <a:rPr lang="en-US" sz="2000" dirty="0" smtClean="0"/>
              <a:t>(x</a:t>
            </a:r>
            <a:r>
              <a:rPr lang="en-US" sz="2000" dirty="0"/>
              <a:t>, </a:t>
            </a:r>
            <a:r>
              <a:rPr lang="en-US" sz="2000" dirty="0" err="1"/>
              <a:t>cor</a:t>
            </a:r>
            <a:r>
              <a:rPr lang="en-US" sz="2000" dirty="0"/>
              <a:t> = FALSE, scores = TRUE, </a:t>
            </a:r>
            <a:r>
              <a:rPr lang="en-US" sz="2000" dirty="0" err="1"/>
              <a:t>covmat</a:t>
            </a:r>
            <a:r>
              <a:rPr lang="en-US" sz="2000" dirty="0"/>
              <a:t> = NULL,</a:t>
            </a:r>
          </a:p>
          <a:p>
            <a:pPr marL="0" indent="0">
              <a:buNone/>
            </a:pPr>
            <a:r>
              <a:rPr lang="en-US" sz="2000" dirty="0"/>
              <a:t>         subset = </a:t>
            </a:r>
            <a:r>
              <a:rPr lang="en-US" sz="2000" dirty="0" err="1"/>
              <a:t>rep_len</a:t>
            </a:r>
            <a:r>
              <a:rPr lang="en-US" sz="2000" dirty="0"/>
              <a:t>(TRUE, </a:t>
            </a:r>
            <a:r>
              <a:rPr lang="en-US" sz="2000" dirty="0" err="1"/>
              <a:t>nrow</a:t>
            </a:r>
            <a:r>
              <a:rPr lang="en-US" sz="2000" dirty="0"/>
              <a:t>(</a:t>
            </a:r>
            <a:r>
              <a:rPr lang="en-US" sz="2000" dirty="0" err="1"/>
              <a:t>as.matrix</a:t>
            </a:r>
            <a:r>
              <a:rPr lang="en-US" sz="2000" dirty="0"/>
              <a:t>(x))), ...)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75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 (LDA)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1600199"/>
            <a:ext cx="5380670" cy="4045111"/>
          </a:xfrm>
        </p:spPr>
      </p:pic>
    </p:spTree>
    <p:extLst>
      <p:ext uri="{BB962C8B-B14F-4D97-AF65-F5344CB8AC3E}">
        <p14:creationId xmlns:p14="http://schemas.microsoft.com/office/powerpoint/2010/main" val="1772735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</a:t>
            </a:r>
            <a:r>
              <a:rPr lang="en-US" dirty="0" smtClean="0"/>
              <a:t>Analysis (LDA)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Package: MASS</a:t>
            </a:r>
            <a:endParaRPr lang="en-US" sz="2000" dirty="0"/>
          </a:p>
          <a:p>
            <a:r>
              <a:rPr lang="en-US" sz="2000" dirty="0" err="1"/>
              <a:t>lda</a:t>
            </a:r>
            <a:r>
              <a:rPr lang="en-US" sz="2000" dirty="0"/>
              <a:t>(x, grouping, prior = proportions, </a:t>
            </a:r>
            <a:r>
              <a:rPr lang="en-US" sz="2000" dirty="0" err="1"/>
              <a:t>tol</a:t>
            </a:r>
            <a:r>
              <a:rPr lang="en-US" sz="2000" dirty="0"/>
              <a:t> = 1.0e-4,</a:t>
            </a:r>
          </a:p>
          <a:p>
            <a:pPr marL="0" indent="0">
              <a:buNone/>
            </a:pPr>
            <a:r>
              <a:rPr lang="en-US" sz="2000" dirty="0"/>
              <a:t>    method, CV = FALSE, nu, ...)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80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T-distributed Stochastic Neighbor Embedding </a:t>
            </a:r>
            <a:r>
              <a:rPr lang="en-US" dirty="0" smtClean="0"/>
              <a:t>(</a:t>
            </a:r>
            <a:r>
              <a:rPr lang="en-US" dirty="0"/>
              <a:t>t-SNE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26078"/>
            <a:ext cx="10363200" cy="3124200"/>
          </a:xfrm>
        </p:spPr>
        <p:txBody>
          <a:bodyPr/>
          <a:lstStyle/>
          <a:p>
            <a:r>
              <a:rPr lang="en-US" sz="2000" dirty="0" smtClean="0"/>
              <a:t>Package: </a:t>
            </a:r>
            <a:r>
              <a:rPr lang="en-US" sz="2000" dirty="0" err="1"/>
              <a:t>tsne</a:t>
            </a:r>
            <a:endParaRPr lang="en-US" sz="2000" dirty="0" smtClean="0"/>
          </a:p>
          <a:p>
            <a:r>
              <a:rPr lang="en-US" sz="2000" dirty="0" err="1" smtClean="0"/>
              <a:t>tsne</a:t>
            </a:r>
            <a:r>
              <a:rPr lang="en-US" sz="2000" dirty="0" smtClean="0"/>
              <a:t>(X</a:t>
            </a:r>
            <a:r>
              <a:rPr lang="en-US" sz="2000" dirty="0"/>
              <a:t>, </a:t>
            </a:r>
            <a:r>
              <a:rPr lang="en-US" sz="2000" dirty="0" err="1"/>
              <a:t>initial_config</a:t>
            </a:r>
            <a:r>
              <a:rPr lang="en-US" sz="2000" dirty="0"/>
              <a:t> = NULL, k = 2, </a:t>
            </a:r>
            <a:r>
              <a:rPr lang="en-US" sz="2000" dirty="0" err="1"/>
              <a:t>initial_dims</a:t>
            </a:r>
            <a:r>
              <a:rPr lang="en-US" sz="2000" dirty="0"/>
              <a:t> = 30, perplexity = 30, </a:t>
            </a:r>
            <a:r>
              <a:rPr lang="en-US" sz="2000" dirty="0" err="1"/>
              <a:t>max_iter</a:t>
            </a:r>
            <a:r>
              <a:rPr lang="en-US" sz="2000" dirty="0"/>
              <a:t> = 1000, </a:t>
            </a:r>
            <a:r>
              <a:rPr lang="en-US" sz="2000" dirty="0" err="1"/>
              <a:t>min_cost</a:t>
            </a:r>
            <a:r>
              <a:rPr lang="en-US" sz="2000" dirty="0"/>
              <a:t> = 0, </a:t>
            </a:r>
            <a:r>
              <a:rPr lang="en-US" sz="2000" dirty="0" err="1"/>
              <a:t>epoch_callback</a:t>
            </a:r>
            <a:r>
              <a:rPr lang="en-US" sz="2000" dirty="0"/>
              <a:t> = NULL, whiten = TRUE, epoch=100)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2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 (</a:t>
            </a:r>
            <a:r>
              <a:rPr lang="en-US" dirty="0"/>
              <a:t>used to fit linear </a:t>
            </a:r>
            <a:r>
              <a:rPr lang="en-US" dirty="0" smtClean="0"/>
              <a:t>models)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Usage :</a:t>
            </a:r>
          </a:p>
          <a:p>
            <a:pPr marL="0" indent="0">
              <a:buNone/>
            </a:pPr>
            <a:r>
              <a:rPr lang="en-US" sz="2000" dirty="0"/>
              <a:t>Package </a:t>
            </a:r>
            <a:r>
              <a:rPr lang="en-US" sz="2000" dirty="0" smtClean="0"/>
              <a:t>: stats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lm(formula, data, subset, weights, </a:t>
            </a:r>
            <a:r>
              <a:rPr lang="en-US" sz="2000" dirty="0" err="1" smtClean="0"/>
              <a:t>na.action,method</a:t>
            </a:r>
            <a:r>
              <a:rPr lang="en-US" sz="2000" dirty="0" smtClean="0"/>
              <a:t> </a:t>
            </a:r>
            <a:r>
              <a:rPr lang="en-US" sz="2000" dirty="0"/>
              <a:t>= "</a:t>
            </a:r>
            <a:r>
              <a:rPr lang="en-US" sz="2000" dirty="0" err="1"/>
              <a:t>qr</a:t>
            </a:r>
            <a:r>
              <a:rPr lang="en-US" sz="2000" dirty="0"/>
              <a:t>", model = TRUE, x = FALSE, y = FALSE, </a:t>
            </a:r>
            <a:r>
              <a:rPr lang="en-US" sz="2000" dirty="0" err="1"/>
              <a:t>qr</a:t>
            </a:r>
            <a:r>
              <a:rPr lang="en-US" sz="2000" dirty="0"/>
              <a:t> = TRUE</a:t>
            </a:r>
            <a:r>
              <a:rPr lang="en-US" sz="2000" dirty="0" smtClean="0"/>
              <a:t>, </a:t>
            </a:r>
            <a:r>
              <a:rPr lang="en-US" sz="2000" dirty="0" err="1"/>
              <a:t>singular.ok</a:t>
            </a:r>
            <a:r>
              <a:rPr lang="en-US" sz="2000" dirty="0"/>
              <a:t> = TRUE, contrasts = NULL, offset, </a:t>
            </a:r>
            <a:r>
              <a:rPr lang="en-US" sz="2000" dirty="0" smtClean="0"/>
              <a:t>...)</a:t>
            </a:r>
          </a:p>
          <a:p>
            <a:pPr marL="0" indent="0">
              <a:buNone/>
            </a:pPr>
            <a:r>
              <a:rPr lang="en-US" sz="2000" dirty="0" err="1" smtClean="0"/>
              <a:t>Eg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err="1" smtClean="0"/>
              <a:t>ctl</a:t>
            </a:r>
            <a:r>
              <a:rPr lang="en-US" sz="2000" dirty="0" smtClean="0"/>
              <a:t> </a:t>
            </a:r>
            <a:r>
              <a:rPr lang="en-US" sz="2000" dirty="0"/>
              <a:t>&lt;- c(4.17,5.58,5.18,6.11,4.50,4.61,5.17,4.53,5.33,5.14)</a:t>
            </a:r>
          </a:p>
          <a:p>
            <a:pPr marL="0" indent="0">
              <a:buNone/>
            </a:pPr>
            <a:r>
              <a:rPr lang="en-US" sz="2000" dirty="0" err="1"/>
              <a:t>trt</a:t>
            </a:r>
            <a:r>
              <a:rPr lang="en-US" sz="2000" dirty="0"/>
              <a:t> &lt;- c(4.81,4.17,4.41,3.59,5.87,3.83,6.03,4.89,4.32,4.69)</a:t>
            </a:r>
          </a:p>
          <a:p>
            <a:pPr marL="0" indent="0">
              <a:buNone/>
            </a:pPr>
            <a:r>
              <a:rPr lang="en-US" sz="2000" dirty="0"/>
              <a:t>group &lt;- </a:t>
            </a:r>
            <a:r>
              <a:rPr lang="en-US" sz="2000" dirty="0" err="1"/>
              <a:t>gl</a:t>
            </a:r>
            <a:r>
              <a:rPr lang="en-US" sz="2000" dirty="0"/>
              <a:t>(2, 10, 20, labels = c("</a:t>
            </a:r>
            <a:r>
              <a:rPr lang="en-US" sz="2000" dirty="0" err="1"/>
              <a:t>Ctl</a:t>
            </a:r>
            <a:r>
              <a:rPr lang="en-US" sz="2000" dirty="0"/>
              <a:t>","</a:t>
            </a:r>
            <a:r>
              <a:rPr lang="en-US" sz="2000" dirty="0" err="1"/>
              <a:t>Trt</a:t>
            </a:r>
            <a:r>
              <a:rPr lang="en-US" sz="2000" dirty="0"/>
              <a:t>"))</a:t>
            </a:r>
          </a:p>
          <a:p>
            <a:pPr marL="0" indent="0">
              <a:buNone/>
            </a:pPr>
            <a:r>
              <a:rPr lang="en-US" sz="2000" dirty="0"/>
              <a:t>weight &lt;- c(</a:t>
            </a:r>
            <a:r>
              <a:rPr lang="en-US" sz="2000" dirty="0" err="1"/>
              <a:t>ctl</a:t>
            </a:r>
            <a:r>
              <a:rPr lang="en-US" sz="2000" dirty="0"/>
              <a:t>, </a:t>
            </a:r>
            <a:r>
              <a:rPr lang="en-US" sz="2000" dirty="0" err="1"/>
              <a:t>trt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lm.D9 &lt;- lm(weight ~ group)</a:t>
            </a:r>
          </a:p>
        </p:txBody>
      </p:sp>
    </p:spTree>
    <p:extLst>
      <p:ext uri="{BB962C8B-B14F-4D97-AF65-F5344CB8AC3E}">
        <p14:creationId xmlns:p14="http://schemas.microsoft.com/office/powerpoint/2010/main" val="20964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13" y="1454360"/>
            <a:ext cx="5495475" cy="454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3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glm</a:t>
            </a:r>
            <a:r>
              <a:rPr lang="en-US" dirty="0" smtClean="0"/>
              <a:t>(Generalized Linear Model)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91574"/>
            <a:ext cx="10363200" cy="3124200"/>
          </a:xfrm>
        </p:spPr>
        <p:txBody>
          <a:bodyPr/>
          <a:lstStyle/>
          <a:p>
            <a:r>
              <a:rPr lang="en-US" sz="1800" dirty="0" smtClean="0"/>
              <a:t>Usage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glm</a:t>
            </a:r>
            <a:r>
              <a:rPr lang="en-US" sz="1800" dirty="0"/>
              <a:t>(formula, family = </a:t>
            </a:r>
            <a:r>
              <a:rPr lang="en-US" sz="1800" dirty="0" err="1"/>
              <a:t>gaussian</a:t>
            </a:r>
            <a:r>
              <a:rPr lang="en-US" sz="1800" dirty="0"/>
              <a:t>, data, weights, subset</a:t>
            </a:r>
            <a:r>
              <a:rPr lang="en-US" sz="1800" dirty="0" smtClean="0"/>
              <a:t>, </a:t>
            </a:r>
            <a:r>
              <a:rPr lang="en-US" sz="1800" dirty="0" err="1"/>
              <a:t>na.action</a:t>
            </a:r>
            <a:r>
              <a:rPr lang="en-US" sz="1800" dirty="0"/>
              <a:t>, start = NULL, </a:t>
            </a:r>
            <a:r>
              <a:rPr lang="en-US" sz="1800" dirty="0" err="1"/>
              <a:t>etastart</a:t>
            </a:r>
            <a:r>
              <a:rPr lang="en-US" sz="1800" dirty="0"/>
              <a:t>, </a:t>
            </a:r>
            <a:r>
              <a:rPr lang="en-US" sz="1800" dirty="0" err="1"/>
              <a:t>mustart</a:t>
            </a:r>
            <a:r>
              <a:rPr lang="en-US" sz="1800" dirty="0"/>
              <a:t>, </a:t>
            </a:r>
            <a:r>
              <a:rPr lang="en-US" sz="1800" dirty="0" smtClean="0"/>
              <a:t>offset, </a:t>
            </a:r>
            <a:r>
              <a:rPr lang="en-US" sz="1800" dirty="0"/>
              <a:t>control = list(...), model = TRUE, method = "</a:t>
            </a:r>
            <a:r>
              <a:rPr lang="en-US" sz="1800" dirty="0" err="1"/>
              <a:t>glm.fit</a:t>
            </a:r>
            <a:r>
              <a:rPr lang="en-US" sz="1800" dirty="0" smtClean="0"/>
              <a:t>",  </a:t>
            </a:r>
            <a:r>
              <a:rPr lang="en-US" sz="1800" dirty="0"/>
              <a:t>x = FALSE, y = TRUE, contrasts = NULL, ...)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761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615" y="1590675"/>
            <a:ext cx="7423210" cy="384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4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svm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package : e1071 as </a:t>
            </a:r>
            <a:r>
              <a:rPr lang="en-US" sz="2000" dirty="0" err="1" smtClean="0"/>
              <a:t>svm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Usage:</a:t>
            </a:r>
          </a:p>
          <a:p>
            <a:r>
              <a:rPr lang="en-US" sz="2000" dirty="0" err="1" smtClean="0"/>
              <a:t>svm</a:t>
            </a:r>
            <a:r>
              <a:rPr lang="en-US" sz="2000" dirty="0"/>
              <a:t>((x, y = NULL, scale = TRUE, type = NULL, kernel </a:t>
            </a:r>
            <a:r>
              <a:rPr lang="en-US" sz="2000" dirty="0" smtClean="0"/>
              <a:t>="</a:t>
            </a:r>
            <a:r>
              <a:rPr lang="en-US" sz="2000" dirty="0"/>
              <a:t>radial", degree = 3, gamma = if (</a:t>
            </a:r>
            <a:r>
              <a:rPr lang="en-US" sz="2000" dirty="0" err="1"/>
              <a:t>is.vector</a:t>
            </a:r>
            <a:r>
              <a:rPr lang="en-US" sz="2000" dirty="0"/>
              <a:t>(x)) 1 else 1 / </a:t>
            </a:r>
            <a:r>
              <a:rPr lang="en-US" sz="2000" dirty="0" err="1"/>
              <a:t>ncol</a:t>
            </a:r>
            <a:r>
              <a:rPr lang="en-US" sz="2000" dirty="0"/>
              <a:t>(x</a:t>
            </a:r>
            <a:r>
              <a:rPr lang="en-US" sz="2000" dirty="0" smtClean="0"/>
              <a:t>),coef0 </a:t>
            </a:r>
            <a:r>
              <a:rPr lang="en-US" sz="2000" dirty="0"/>
              <a:t>= 0, cost = 1, nu = </a:t>
            </a:r>
            <a:r>
              <a:rPr lang="en-US" sz="2000" dirty="0" smtClean="0"/>
              <a:t>0.5,class.weights </a:t>
            </a:r>
            <a:r>
              <a:rPr lang="en-US" sz="2000" dirty="0"/>
              <a:t>= NULL, </a:t>
            </a:r>
            <a:r>
              <a:rPr lang="en-US" sz="2000" dirty="0" err="1"/>
              <a:t>cachesize</a:t>
            </a:r>
            <a:r>
              <a:rPr lang="en-US" sz="2000" dirty="0"/>
              <a:t> = 40, tolerance = 0.001, epsilon = </a:t>
            </a:r>
            <a:r>
              <a:rPr lang="en-US" sz="2000" dirty="0" smtClean="0"/>
              <a:t>0.1,shrinking </a:t>
            </a:r>
            <a:r>
              <a:rPr lang="en-US" sz="2000" dirty="0"/>
              <a:t>= TRUE, cross = 0, probability = FALSE, fitted = TRUE</a:t>
            </a:r>
            <a:r>
              <a:rPr lang="en-US" sz="2000" dirty="0" smtClean="0"/>
              <a:t>,..., </a:t>
            </a:r>
            <a:r>
              <a:rPr lang="en-US" sz="2000" dirty="0"/>
              <a:t>subset, </a:t>
            </a:r>
            <a:r>
              <a:rPr lang="en-US" sz="2000" dirty="0" err="1"/>
              <a:t>na.action</a:t>
            </a:r>
            <a:r>
              <a:rPr lang="en-US" sz="2000" dirty="0"/>
              <a:t> = </a:t>
            </a:r>
            <a:r>
              <a:rPr lang="en-US" sz="2000" dirty="0" err="1"/>
              <a:t>na.omit</a:t>
            </a:r>
            <a:r>
              <a:rPr lang="en-US" sz="20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65432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353" y="1600199"/>
            <a:ext cx="7793353" cy="356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9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Usage 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Package </a:t>
            </a:r>
            <a:r>
              <a:rPr lang="en-US" sz="2000" dirty="0" smtClean="0"/>
              <a:t>: </a:t>
            </a:r>
            <a:r>
              <a:rPr lang="en-US" sz="2000" dirty="0" err="1" smtClean="0"/>
              <a:t>rpart</a:t>
            </a:r>
            <a:endParaRPr lang="en-US" sz="2000" dirty="0" smtClean="0"/>
          </a:p>
          <a:p>
            <a:r>
              <a:rPr lang="en-US" sz="2000" dirty="0" err="1" smtClean="0"/>
              <a:t>rpart</a:t>
            </a:r>
            <a:r>
              <a:rPr lang="en-US" sz="2000" dirty="0" smtClean="0"/>
              <a:t>(formula</a:t>
            </a:r>
            <a:r>
              <a:rPr lang="en-US" sz="2000" dirty="0"/>
              <a:t>, data, weights, subset, </a:t>
            </a:r>
            <a:r>
              <a:rPr lang="en-US" sz="2000" dirty="0" err="1"/>
              <a:t>na.action</a:t>
            </a:r>
            <a:r>
              <a:rPr lang="en-US" sz="2000" dirty="0"/>
              <a:t> = </a:t>
            </a:r>
            <a:r>
              <a:rPr lang="en-US" sz="2000" dirty="0" err="1"/>
              <a:t>na.rpart</a:t>
            </a:r>
            <a:r>
              <a:rPr lang="en-US" sz="2000" dirty="0"/>
              <a:t>, method, model = FALSE, x = FALSE, y = TRUE, </a:t>
            </a:r>
            <a:r>
              <a:rPr lang="en-US" sz="2000" dirty="0" err="1"/>
              <a:t>parms</a:t>
            </a:r>
            <a:r>
              <a:rPr lang="en-US" sz="2000" dirty="0"/>
              <a:t>, control, cost, ...)</a:t>
            </a:r>
          </a:p>
        </p:txBody>
      </p:sp>
    </p:spTree>
    <p:extLst>
      <p:ext uri="{BB962C8B-B14F-4D97-AF65-F5344CB8AC3E}">
        <p14:creationId xmlns:p14="http://schemas.microsoft.com/office/powerpoint/2010/main" val="3290249843"/>
      </p:ext>
    </p:extLst>
  </p:cSld>
  <p:clrMapOvr>
    <a:masterClrMapping/>
  </p:clrMapOvr>
</p:sld>
</file>

<file path=ppt/theme/theme1.xml><?xml version="1.0" encoding="utf-8"?>
<a:theme xmlns:a="http://schemas.openxmlformats.org/drawingml/2006/main" name="1_ECS-white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825</Words>
  <Application>Microsoft Office PowerPoint</Application>
  <PresentationFormat>Widescreen</PresentationFormat>
  <Paragraphs>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MS PGothic</vt:lpstr>
      <vt:lpstr>Arial</vt:lpstr>
      <vt:lpstr>Calibri</vt:lpstr>
      <vt:lpstr>Osaka</vt:lpstr>
      <vt:lpstr>Times New Roman</vt:lpstr>
      <vt:lpstr>1_ECS-whitebackground</vt:lpstr>
      <vt:lpstr>Introduction to  R </vt:lpstr>
      <vt:lpstr>Fitting Linear Model</vt:lpstr>
      <vt:lpstr>lm (used to fit linear models)</vt:lpstr>
      <vt:lpstr>Logistic Regression</vt:lpstr>
      <vt:lpstr>glm(Generalized Linear Model)</vt:lpstr>
      <vt:lpstr>Support Vector Machines</vt:lpstr>
      <vt:lpstr>svm()</vt:lpstr>
      <vt:lpstr>Trees</vt:lpstr>
      <vt:lpstr>rpart</vt:lpstr>
      <vt:lpstr>AdaBoost</vt:lpstr>
      <vt:lpstr>AdaBoost &amp; Gradient Boosted Machine</vt:lpstr>
      <vt:lpstr>Random Forest</vt:lpstr>
      <vt:lpstr>Random Forest</vt:lpstr>
      <vt:lpstr>Neural Network</vt:lpstr>
      <vt:lpstr>Neural Network</vt:lpstr>
      <vt:lpstr>H2O Deep Learning</vt:lpstr>
      <vt:lpstr>K Nearest Neighbour</vt:lpstr>
      <vt:lpstr>k-Nearest Neighbour Regression</vt:lpstr>
      <vt:lpstr>K Means</vt:lpstr>
      <vt:lpstr>K-Means Clustering</vt:lpstr>
      <vt:lpstr>Principal Components Analysis (PCA)</vt:lpstr>
      <vt:lpstr>PCA</vt:lpstr>
      <vt:lpstr>Linear Discriminant Analysis (LDA)</vt:lpstr>
      <vt:lpstr>Linear Discriminant Analysis (LDA)</vt:lpstr>
      <vt:lpstr>T-distributed Stochastic Neighbor Embedding (t-SNE)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R</dc:title>
  <dc:creator>Jetty, Rajasekhar</dc:creator>
  <cp:keywords>R</cp:keywords>
  <cp:lastModifiedBy>tejasvee bolisetty</cp:lastModifiedBy>
  <cp:revision>69</cp:revision>
  <dcterms:created xsi:type="dcterms:W3CDTF">2016-02-28T01:47:18Z</dcterms:created>
  <dcterms:modified xsi:type="dcterms:W3CDTF">2016-03-12T20:05:45Z</dcterms:modified>
</cp:coreProperties>
</file>