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oboto"/>
      <p:regular r:id="rId18"/>
      <p:bold r:id="rId19"/>
      <p:italic r:id="rId20"/>
      <p:boldItalic r:id="rId21"/>
    </p:embeddedFont>
    <p:embeddedFont>
      <p:font typeface="Nunito"/>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8ECBB84-AA8A-43C0-B3D9-5F6C33EE0D36}">
  <a:tblStyle styleId="{18ECBB84-AA8A-43C0-B3D9-5F6C33EE0D3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Nunito-regular.fntdata"/><Relationship Id="rId21" Type="http://schemas.openxmlformats.org/officeDocument/2006/relationships/font" Target="fonts/Roboto-boldItalic.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regular.fntdata"/><Relationship Id="rId25" Type="http://schemas.openxmlformats.org/officeDocument/2006/relationships/font" Target="fonts/Nunito-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3a7f0e7b97_0_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3a7f0e7b97_0_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3a7f0e7b97_0_9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3a7f0e7b97_0_9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3a7f0e7b97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3a7f0e7b97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a7f0e7b9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a7f0e7b9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a7f0e7b97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a7f0e7b97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a7f0e7b97_0_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a7f0e7b97_0_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3a7f0e7b97_0_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3a7f0e7b97_0_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3a7f0e7b97_0_8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3a7f0e7b97_0_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3a7f0e7b97_0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3a7f0e7b97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3a7f0e7b97_0_9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3a7f0e7b97_0_9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statisticshowto.com/chow-test/" TargetMode="External"/><Relationship Id="rId4" Type="http://schemas.openxmlformats.org/officeDocument/2006/relationships/hyperlink" Target="https://vitalflux.com/linear-regression-t-test-formula-example/#:~:text=t%20is%20the%20t%2Dtest,The%20value%20of%20m0%20%3D%200" TargetMode="External"/><Relationship Id="rId5" Type="http://schemas.openxmlformats.org/officeDocument/2006/relationships/hyperlink" Target="https://www.thoughtco.com/kuznets-curve-in-economics-1146122" TargetMode="External"/><Relationship Id="rId6" Type="http://schemas.openxmlformats.org/officeDocument/2006/relationships/hyperlink" Target="https://databank.worldbank.org/metadataglossary/gender-statistics/series/SI.POV.GINI" TargetMode="External"/><Relationship Id="rId7" Type="http://schemas.openxmlformats.org/officeDocument/2006/relationships/hyperlink" Target="https://ndap.niti.gov.in/dataset/7147?tab=profile" TargetMode="External"/><Relationship Id="rId8" Type="http://schemas.openxmlformats.org/officeDocument/2006/relationships/hyperlink" Target="https://rbidocs.rbi.org.in/rdocs/Publications/PDFs/STATEMENTS27EEB6471170F8493D9C1C88E1468AC8F5.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11.png"/><Relationship Id="rId7" Type="http://schemas.openxmlformats.org/officeDocument/2006/relationships/image" Target="../media/image1.png"/><Relationship Id="rId8"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4.png"/><Relationship Id="rId7"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ECONOMETRICS DATA ASSIGNMENT </a:t>
            </a:r>
            <a:endParaRPr/>
          </a:p>
          <a:p>
            <a:pPr indent="0" lvl="0" marL="0" rtl="0" algn="ctr">
              <a:spcBef>
                <a:spcPts val="0"/>
              </a:spcBef>
              <a:spcAft>
                <a:spcPts val="0"/>
              </a:spcAft>
              <a:buNone/>
            </a:pPr>
            <a:r>
              <a:rPr b="0" lang="en" sz="1822">
                <a:solidFill>
                  <a:schemeClr val="accent1"/>
                </a:solidFill>
                <a:latin typeface="Lato"/>
                <a:ea typeface="Lato"/>
                <a:cs typeface="Lato"/>
                <a:sym typeface="Lato"/>
              </a:rPr>
              <a:t>(</a:t>
            </a:r>
            <a:r>
              <a:rPr b="0" lang="en" sz="1822">
                <a:solidFill>
                  <a:schemeClr val="accent1"/>
                </a:solidFill>
                <a:latin typeface="Lato"/>
                <a:ea typeface="Lato"/>
                <a:cs typeface="Lato"/>
                <a:sym typeface="Lato"/>
              </a:rPr>
              <a:t>Analysis of the relationship between Groundwater Level and Power Inequalities across the districts in India)</a:t>
            </a:r>
            <a:endParaRPr sz="4422"/>
          </a:p>
        </p:txBody>
      </p:sp>
      <p:sp>
        <p:nvSpPr>
          <p:cNvPr id="129" name="Google Shape;129;p13"/>
          <p:cNvSpPr txBox="1"/>
          <p:nvPr>
            <p:ph idx="1" type="subTitle"/>
          </p:nvPr>
        </p:nvSpPr>
        <p:spPr>
          <a:xfrm>
            <a:off x="729625" y="3172900"/>
            <a:ext cx="7688100" cy="10980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sz="1400"/>
              <a:t>BY - RAJ CHOUDHARY </a:t>
            </a:r>
            <a:endParaRPr sz="1400"/>
          </a:p>
          <a:p>
            <a:pPr indent="0" lvl="0" marL="0" rtl="0" algn="r">
              <a:spcBef>
                <a:spcPts val="0"/>
              </a:spcBef>
              <a:spcAft>
                <a:spcPts val="0"/>
              </a:spcAft>
              <a:buNone/>
            </a:pPr>
            <a:r>
              <a:rPr lang="en" sz="1400"/>
              <a:t>AHMED HANOON </a:t>
            </a:r>
            <a:br>
              <a:rPr lang="en" sz="1400"/>
            </a:br>
            <a:r>
              <a:rPr lang="en" sz="1400"/>
              <a:t>RAMIT GUPTA </a:t>
            </a:r>
            <a:br>
              <a:rPr lang="en" sz="1400"/>
            </a:br>
            <a:r>
              <a:rPr lang="en" sz="1400"/>
              <a:t>ARCHIT GARG </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880325" y="646250"/>
            <a:ext cx="28239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t>
            </a:r>
            <a:endParaRPr/>
          </a:p>
        </p:txBody>
      </p:sp>
      <p:sp>
        <p:nvSpPr>
          <p:cNvPr id="194" name="Google Shape;194;p22"/>
          <p:cNvSpPr txBox="1"/>
          <p:nvPr>
            <p:ph idx="1" type="body"/>
          </p:nvPr>
        </p:nvSpPr>
        <p:spPr>
          <a:xfrm>
            <a:off x="819150" y="1441325"/>
            <a:ext cx="3686100" cy="2997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100">
                <a:solidFill>
                  <a:srgbClr val="000000"/>
                </a:solidFill>
                <a:latin typeface="Arial"/>
                <a:ea typeface="Arial"/>
                <a:cs typeface="Arial"/>
                <a:sym typeface="Arial"/>
              </a:rPr>
              <a:t>The following variables were found to have a statistically significant effect on groundwater level:</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State Domestic Product (SDP): SDP has an exponential effect on groundwater level. As the SDP increases, the groundwater level also increases, but the relationship is not linear and exhibits a parabolic shape.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Wealth Distribution: A negative relationship exists between wealth inequality, as measured by the Gini coefficient, and groundwater level.</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Effective number of parties: The political stability and consensus-building among different political groups may positively impact groundwater levels.</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
        <p:nvSpPr>
          <p:cNvPr id="195" name="Google Shape;195;p22"/>
          <p:cNvSpPr txBox="1"/>
          <p:nvPr>
            <p:ph idx="2" type="body"/>
          </p:nvPr>
        </p:nvSpPr>
        <p:spPr>
          <a:xfrm>
            <a:off x="4638675" y="646250"/>
            <a:ext cx="3686100" cy="3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latin typeface="Arial"/>
                <a:ea typeface="Arial"/>
                <a:cs typeface="Arial"/>
                <a:sym typeface="Arial"/>
              </a:rPr>
              <a:t>The following variables were found to have a statistically insignificant effect on groundwater level:</a:t>
            </a:r>
            <a:endParaRPr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298450" lvl="0" marL="457200" rtl="0" algn="l">
              <a:spcBef>
                <a:spcPts val="0"/>
              </a:spcBef>
              <a:spcAft>
                <a:spcPts val="0"/>
              </a:spcAft>
              <a:buClr>
                <a:schemeClr val="dk2"/>
              </a:buClr>
              <a:buSzPts val="1100"/>
              <a:buFont typeface="Arial"/>
              <a:buChar char="●"/>
            </a:pPr>
            <a:r>
              <a:rPr lang="en" sz="1100">
                <a:latin typeface="Arial"/>
                <a:ea typeface="Arial"/>
                <a:cs typeface="Arial"/>
                <a:sym typeface="Arial"/>
              </a:rPr>
              <a:t>The intercept: The groundwater level does not have a fixed value when all other variables are zero.</a:t>
            </a:r>
            <a:endParaRPr sz="1100">
              <a:latin typeface="Arial"/>
              <a:ea typeface="Arial"/>
              <a:cs typeface="Arial"/>
              <a:sym typeface="Arial"/>
            </a:endParaRPr>
          </a:p>
          <a:p>
            <a:pPr indent="-298450" lvl="0" marL="457200" rtl="0" algn="l">
              <a:spcBef>
                <a:spcPts val="0"/>
              </a:spcBef>
              <a:spcAft>
                <a:spcPts val="0"/>
              </a:spcAft>
              <a:buClr>
                <a:schemeClr val="dk2"/>
              </a:buClr>
              <a:buSzPts val="1100"/>
              <a:buFont typeface="Arial"/>
              <a:buChar char="●"/>
            </a:pPr>
            <a:r>
              <a:rPr lang="en" sz="1100">
                <a:latin typeface="Arial"/>
                <a:ea typeface="Arial"/>
                <a:cs typeface="Arial"/>
                <a:sym typeface="Arial"/>
              </a:rPr>
              <a:t>Margin of election victory: Electoral outcomes do not have a significant impact on groundwater levels.</a:t>
            </a:r>
            <a:endParaRPr sz="1100">
              <a:latin typeface="Arial"/>
              <a:ea typeface="Arial"/>
              <a:cs typeface="Arial"/>
              <a:sym typeface="Arial"/>
            </a:endParaRPr>
          </a:p>
          <a:p>
            <a:pPr indent="-298450" lvl="0" marL="457200" rtl="0" algn="l">
              <a:spcBef>
                <a:spcPts val="0"/>
              </a:spcBef>
              <a:spcAft>
                <a:spcPts val="0"/>
              </a:spcAft>
              <a:buClr>
                <a:schemeClr val="dk2"/>
              </a:buClr>
              <a:buSzPts val="1100"/>
              <a:buFont typeface="Arial"/>
              <a:buChar char="●"/>
            </a:pPr>
            <a:r>
              <a:rPr lang="en" sz="1100">
                <a:latin typeface="Arial"/>
                <a:ea typeface="Arial"/>
                <a:cs typeface="Arial"/>
                <a:sym typeface="Arial"/>
              </a:rPr>
              <a:t>Number of factories: Industrial activities may not have a significant impact on groundwater levels.</a:t>
            </a:r>
            <a:endParaRPr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rPr lang="en" sz="1100">
                <a:latin typeface="Arial"/>
                <a:ea typeface="Arial"/>
                <a:cs typeface="Arial"/>
                <a:sym typeface="Arial"/>
              </a:rPr>
              <a:t>Overall, these results suggest that policies aimed at promoting economic growth and reducing wealth inequality, along with measures to ensure political stability and sustainability of agricultural practices, may help improve groundwater management.</a:t>
            </a:r>
            <a:endParaRPr sz="1400">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776100" y="25150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REFERENCES</a:t>
            </a:r>
            <a:r>
              <a:rPr lang="en" sz="3200"/>
              <a:t> </a:t>
            </a:r>
            <a:endParaRPr sz="3200"/>
          </a:p>
        </p:txBody>
      </p:sp>
      <p:sp>
        <p:nvSpPr>
          <p:cNvPr id="201" name="Google Shape;201;p23"/>
          <p:cNvSpPr txBox="1"/>
          <p:nvPr>
            <p:ph idx="1" type="body"/>
          </p:nvPr>
        </p:nvSpPr>
        <p:spPr>
          <a:xfrm>
            <a:off x="819150" y="3046425"/>
            <a:ext cx="7505700" cy="3020700"/>
          </a:xfrm>
          <a:prstGeom prst="rect">
            <a:avLst/>
          </a:prstGeom>
        </p:spPr>
        <p:txBody>
          <a:bodyPr anchorCtr="0" anchor="t" bIns="91425" lIns="91425" spcFirstLastPara="1" rIns="91425" wrap="square" tIns="91425">
            <a:normAutofit/>
          </a:bodyPr>
          <a:lstStyle/>
          <a:p>
            <a:pPr indent="-292100" lvl="0" marL="457200" rtl="0" algn="l">
              <a:spcBef>
                <a:spcPts val="0"/>
              </a:spcBef>
              <a:spcAft>
                <a:spcPts val="0"/>
              </a:spcAft>
              <a:buClr>
                <a:schemeClr val="dk2"/>
              </a:buClr>
              <a:buSzPts val="1000"/>
              <a:buFont typeface="Roboto"/>
              <a:buChar char="-"/>
            </a:pPr>
            <a:r>
              <a:rPr lang="en" sz="900" u="sng">
                <a:latin typeface="Arial"/>
                <a:ea typeface="Arial"/>
                <a:cs typeface="Arial"/>
                <a:sym typeface="Arial"/>
                <a:hlinkClick r:id="rId3"/>
              </a:rPr>
              <a:t>https://www.statisticshowto.com/chow-test/</a:t>
            </a:r>
            <a:endParaRPr sz="1100"/>
          </a:p>
          <a:p>
            <a:pPr indent="-292100" lvl="0" marL="457200" rtl="0" algn="l">
              <a:spcBef>
                <a:spcPts val="0"/>
              </a:spcBef>
              <a:spcAft>
                <a:spcPts val="0"/>
              </a:spcAft>
              <a:buClr>
                <a:schemeClr val="dk2"/>
              </a:buClr>
              <a:buSzPts val="1000"/>
              <a:buFont typeface="Roboto"/>
              <a:buChar char="-"/>
            </a:pPr>
            <a:r>
              <a:rPr lang="en" sz="900" u="sng">
                <a:latin typeface="Arial"/>
                <a:ea typeface="Arial"/>
                <a:cs typeface="Arial"/>
                <a:sym typeface="Arial"/>
                <a:hlinkClick r:id="rId4"/>
              </a:rPr>
              <a:t>https://vitalflux.com/linear-regression-t-test-formula-example/#:~:text=t%20is%20the%20t%2Dtest,The%20value%20of%20m0%20%3D%200</a:t>
            </a:r>
            <a:endParaRPr sz="1100"/>
          </a:p>
          <a:p>
            <a:pPr indent="-304800" lvl="0" marL="457200" rtl="0" algn="l">
              <a:spcBef>
                <a:spcPts val="0"/>
              </a:spcBef>
              <a:spcAft>
                <a:spcPts val="0"/>
              </a:spcAft>
              <a:buClr>
                <a:schemeClr val="dk2"/>
              </a:buClr>
              <a:buSzPts val="1200"/>
              <a:buFont typeface="Arial"/>
              <a:buChar char="-"/>
            </a:pPr>
            <a:r>
              <a:rPr lang="en" sz="900" u="sng">
                <a:latin typeface="Arial"/>
                <a:ea typeface="Arial"/>
                <a:cs typeface="Arial"/>
                <a:sym typeface="Arial"/>
                <a:hlinkClick r:id="rId5"/>
              </a:rPr>
              <a:t>https://www.thoughtco.com/kuznets-curve-in-economics-1146122</a:t>
            </a:r>
            <a:endParaRPr sz="1000" u="sng">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00" u="sng">
                <a:latin typeface="Roboto"/>
                <a:ea typeface="Roboto"/>
                <a:cs typeface="Roboto"/>
                <a:sym typeface="Roboto"/>
                <a:hlinkClick r:id="rId6"/>
              </a:rPr>
              <a:t>https://databank.worldbank.org/metadataglossary/gender-statistics/series/SI.POV.GINI</a:t>
            </a:r>
            <a:endParaRPr sz="1000" u="sng">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00" u="sng">
                <a:latin typeface="Roboto"/>
                <a:ea typeface="Roboto"/>
                <a:cs typeface="Roboto"/>
                <a:sym typeface="Roboto"/>
              </a:rPr>
              <a:t>https://ndap.niti.gov.in/dataset/6796 </a:t>
            </a:r>
            <a:endParaRPr sz="1000" u="sng">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00" u="sng">
                <a:latin typeface="Roboto"/>
                <a:ea typeface="Roboto"/>
                <a:cs typeface="Roboto"/>
                <a:sym typeface="Roboto"/>
              </a:rPr>
              <a:t>https://ndap.niti.gov.in/dataset/7379 </a:t>
            </a:r>
            <a:endParaRPr sz="1000" u="sng">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00" u="sng">
                <a:latin typeface="Roboto"/>
                <a:ea typeface="Roboto"/>
                <a:cs typeface="Roboto"/>
                <a:sym typeface="Roboto"/>
                <a:hlinkClick r:id="rId7"/>
              </a:rPr>
              <a:t>https://ndap.niti.gov.in/dataset/7147?tab=profile</a:t>
            </a:r>
            <a:endParaRPr sz="1000" u="sng">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00" u="sng">
                <a:latin typeface="Roboto"/>
                <a:ea typeface="Roboto"/>
                <a:cs typeface="Roboto"/>
                <a:sym typeface="Roboto"/>
                <a:hlinkClick r:id="rId8"/>
              </a:rPr>
              <a:t>https://rbidocs.rbi.org.in/rdocs/Publications/PDFs/STATEMENTS27EEB6471170F8493D9C1C88E1468AC8F5.PDF</a:t>
            </a:r>
            <a:endParaRPr sz="1000" u="sng">
              <a:latin typeface="Roboto"/>
              <a:ea typeface="Roboto"/>
              <a:cs typeface="Roboto"/>
              <a:sym typeface="Roboto"/>
            </a:endParaRPr>
          </a:p>
          <a:p>
            <a:pPr indent="0" lvl="0" marL="0" rtl="0" algn="l">
              <a:spcBef>
                <a:spcPts val="0"/>
              </a:spcBef>
              <a:spcAft>
                <a:spcPts val="1200"/>
              </a:spcAft>
              <a:buNone/>
            </a:pPr>
            <a:r>
              <a:t/>
            </a:r>
            <a:endParaRPr sz="1100"/>
          </a:p>
        </p:txBody>
      </p:sp>
      <p:sp>
        <p:nvSpPr>
          <p:cNvPr id="202" name="Google Shape;202;p23"/>
          <p:cNvSpPr txBox="1"/>
          <p:nvPr>
            <p:ph idx="4294967295" type="ctrTitle"/>
          </p:nvPr>
        </p:nvSpPr>
        <p:spPr>
          <a:xfrm>
            <a:off x="1543025" y="564349"/>
            <a:ext cx="5361300" cy="1537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200"/>
              <a:t>THANK YOU!</a:t>
            </a:r>
            <a:endParaRPr sz="3200"/>
          </a:p>
          <a:p>
            <a:pPr indent="0" lvl="0" marL="0" rtl="0" algn="ctr">
              <a:spcBef>
                <a:spcPts val="0"/>
              </a:spcBef>
              <a:spcAft>
                <a:spcPts val="0"/>
              </a:spcAft>
              <a:buNone/>
            </a:pPr>
            <a:r>
              <a:t/>
            </a:r>
            <a:endParaRPr/>
          </a:p>
        </p:txBody>
      </p:sp>
      <p:sp>
        <p:nvSpPr>
          <p:cNvPr id="203" name="Google Shape;203;p23"/>
          <p:cNvSpPr txBox="1"/>
          <p:nvPr>
            <p:ph idx="4294967295" type="subTitle"/>
          </p:nvPr>
        </p:nvSpPr>
        <p:spPr>
          <a:xfrm>
            <a:off x="1578900" y="1226450"/>
            <a:ext cx="5361300" cy="87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GAURAV ARORA </a:t>
            </a:r>
            <a:endParaRPr/>
          </a:p>
          <a:p>
            <a:pPr indent="0" lvl="0" marL="0" rtl="0" algn="ctr">
              <a:spcBef>
                <a:spcPts val="1200"/>
              </a:spcBef>
              <a:spcAft>
                <a:spcPts val="1200"/>
              </a:spcAft>
              <a:buNone/>
            </a:pPr>
            <a:r>
              <a:rPr lang="en"/>
              <a:t>SUMEDHA SHUKLA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4295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135" name="Google Shape;135;p14"/>
          <p:cNvSpPr txBox="1"/>
          <p:nvPr>
            <p:ph idx="1" type="body"/>
          </p:nvPr>
        </p:nvSpPr>
        <p:spPr>
          <a:xfrm>
            <a:off x="819150" y="1518425"/>
            <a:ext cx="7505700" cy="2920200"/>
          </a:xfrm>
          <a:prstGeom prst="rect">
            <a:avLst/>
          </a:prstGeom>
        </p:spPr>
        <p:txBody>
          <a:bodyPr anchorCtr="0" anchor="t" bIns="91425" lIns="91425" spcFirstLastPara="1" rIns="91425" wrap="square" tIns="91425">
            <a:normAutofit fontScale="25000"/>
          </a:bodyPr>
          <a:lstStyle/>
          <a:p>
            <a:pPr indent="0" lvl="0" marL="0" rtl="0" algn="l">
              <a:spcBef>
                <a:spcPts val="1000"/>
              </a:spcBef>
              <a:spcAft>
                <a:spcPts val="0"/>
              </a:spcAft>
              <a:buNone/>
            </a:pPr>
            <a:r>
              <a:rPr lang="en" sz="6000">
                <a:solidFill>
                  <a:srgbClr val="000000"/>
                </a:solidFill>
                <a:highlight>
                  <a:srgbClr val="FFFFFF"/>
                </a:highlight>
                <a:latin typeface="Arial"/>
                <a:ea typeface="Arial"/>
                <a:cs typeface="Arial"/>
                <a:sym typeface="Arial"/>
              </a:rPr>
              <a:t>Groundwater levels have been declining rapidly in the country owing to various natural and social factors, which have major repercussions for the environment and the livelihood of the populace. Groundwater is a slowly replenishing natural resource that demands an in-depth study for its conservation.</a:t>
            </a:r>
            <a:endParaRPr sz="6000">
              <a:solidFill>
                <a:srgbClr val="000000"/>
              </a:solidFill>
              <a:highlight>
                <a:srgbClr val="FFFFFF"/>
              </a:highlight>
              <a:latin typeface="Arial"/>
              <a:ea typeface="Arial"/>
              <a:cs typeface="Arial"/>
              <a:sym typeface="Arial"/>
            </a:endParaRPr>
          </a:p>
          <a:p>
            <a:pPr indent="0" lvl="0" marL="0" rtl="0" algn="l">
              <a:spcBef>
                <a:spcPts val="1000"/>
              </a:spcBef>
              <a:spcAft>
                <a:spcPts val="0"/>
              </a:spcAft>
              <a:buNone/>
            </a:pPr>
            <a:r>
              <a:rPr lang="en" sz="6000">
                <a:solidFill>
                  <a:srgbClr val="000000"/>
                </a:solidFill>
                <a:highlight>
                  <a:srgbClr val="FFFFFF"/>
                </a:highlight>
                <a:latin typeface="Arial"/>
                <a:ea typeface="Arial"/>
                <a:cs typeface="Arial"/>
                <a:sym typeface="Arial"/>
              </a:rPr>
              <a:t>Studying groundwater levels can provide critical information for various stakeholders, including water resource managers, farmers, urban planners, and policymakers. It can help them make informed decisions on water use, identify areas of overuse or contamination, and develop effective management strategies.</a:t>
            </a:r>
            <a:endParaRPr sz="6000">
              <a:solidFill>
                <a:srgbClr val="000000"/>
              </a:solidFill>
              <a:highlight>
                <a:srgbClr val="FFFFFF"/>
              </a:highlight>
              <a:latin typeface="Arial"/>
              <a:ea typeface="Arial"/>
              <a:cs typeface="Arial"/>
              <a:sym typeface="Arial"/>
            </a:endParaRPr>
          </a:p>
          <a:p>
            <a:pPr indent="0" lvl="0" marL="0" rtl="0" algn="l">
              <a:spcBef>
                <a:spcPts val="1000"/>
              </a:spcBef>
              <a:spcAft>
                <a:spcPts val="0"/>
              </a:spcAft>
              <a:buNone/>
            </a:pPr>
            <a:r>
              <a:t/>
            </a:r>
            <a:endParaRPr sz="1800">
              <a:highlight>
                <a:srgbClr val="FFFFFF"/>
              </a:highlight>
            </a:endParaRPr>
          </a:p>
          <a:p>
            <a:pPr indent="0" lvl="0" marL="0" rtl="0" algn="l">
              <a:spcBef>
                <a:spcPts val="10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468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LINEAR REGRESSION MODEL </a:t>
            </a:r>
            <a:endParaRPr/>
          </a:p>
        </p:txBody>
      </p:sp>
      <p:sp>
        <p:nvSpPr>
          <p:cNvPr id="141" name="Google Shape;141;p15"/>
          <p:cNvSpPr txBox="1"/>
          <p:nvPr>
            <p:ph idx="1" type="body"/>
          </p:nvPr>
        </p:nvSpPr>
        <p:spPr>
          <a:xfrm>
            <a:off x="819150" y="1073875"/>
            <a:ext cx="7505700" cy="3365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lang="en" sz="950">
                <a:solidFill>
                  <a:schemeClr val="dk2"/>
                </a:solidFill>
                <a:latin typeface="Roboto"/>
                <a:ea typeface="Roboto"/>
                <a:cs typeface="Roboto"/>
                <a:sym typeface="Roboto"/>
              </a:rPr>
              <a:t>This is the output of a simple linear regression model that examines the relationship between two variables in the </a:t>
            </a:r>
            <a:r>
              <a:rPr lang="en" sz="856">
                <a:solidFill>
                  <a:schemeClr val="dk2"/>
                </a:solidFill>
                <a:latin typeface="Courier New"/>
                <a:ea typeface="Courier New"/>
                <a:cs typeface="Courier New"/>
                <a:sym typeface="Courier New"/>
              </a:rPr>
              <a:t>my_merged_file_final</a:t>
            </a:r>
            <a:r>
              <a:rPr lang="en" sz="950">
                <a:solidFill>
                  <a:schemeClr val="dk2"/>
                </a:solidFill>
                <a:latin typeface="Roboto"/>
                <a:ea typeface="Roboto"/>
                <a:cs typeface="Roboto"/>
                <a:sym typeface="Roboto"/>
              </a:rPr>
              <a:t> dataset. The response variable is </a:t>
            </a:r>
            <a:r>
              <a:rPr lang="en" sz="856">
                <a:solidFill>
                  <a:schemeClr val="dk2"/>
                </a:solidFill>
                <a:latin typeface="Courier New"/>
                <a:ea typeface="Courier New"/>
                <a:cs typeface="Courier New"/>
                <a:sym typeface="Courier New"/>
              </a:rPr>
              <a:t>Ground.water.level.mean</a:t>
            </a:r>
            <a:r>
              <a:rPr lang="en" sz="950">
                <a:solidFill>
                  <a:schemeClr val="dk2"/>
                </a:solidFill>
                <a:latin typeface="Roboto"/>
                <a:ea typeface="Roboto"/>
                <a:cs typeface="Roboto"/>
                <a:sym typeface="Roboto"/>
              </a:rPr>
              <a:t> and the predictor variable is </a:t>
            </a:r>
            <a:r>
              <a:rPr lang="en" sz="856">
                <a:solidFill>
                  <a:schemeClr val="dk2"/>
                </a:solidFill>
                <a:latin typeface="Courier New"/>
                <a:ea typeface="Courier New"/>
                <a:cs typeface="Courier New"/>
                <a:sym typeface="Courier New"/>
              </a:rPr>
              <a:t>value</a:t>
            </a:r>
            <a:r>
              <a:rPr lang="en" sz="950">
                <a:solidFill>
                  <a:schemeClr val="dk2"/>
                </a:solidFill>
                <a:latin typeface="Roboto"/>
                <a:ea typeface="Roboto"/>
                <a:cs typeface="Roboto"/>
                <a:sym typeface="Roboto"/>
              </a:rPr>
              <a:t>. The summary provides information about the residuals, coefficients, and goodness of fit statistics of the model.</a:t>
            </a:r>
            <a:endParaRPr sz="950">
              <a:solidFill>
                <a:schemeClr val="dk2"/>
              </a:solidFill>
              <a:latin typeface="Roboto"/>
              <a:ea typeface="Roboto"/>
              <a:cs typeface="Roboto"/>
              <a:sym typeface="Roboto"/>
            </a:endParaRPr>
          </a:p>
          <a:p>
            <a:pPr indent="0" lvl="0" marL="0" rtl="0" algn="l">
              <a:lnSpc>
                <a:spcPct val="95000"/>
              </a:lnSpc>
              <a:spcBef>
                <a:spcPts val="1200"/>
              </a:spcBef>
              <a:spcAft>
                <a:spcPts val="0"/>
              </a:spcAft>
              <a:buSzPts val="688"/>
              <a:buNone/>
            </a:pPr>
            <a:r>
              <a:rPr lang="en" sz="950">
                <a:solidFill>
                  <a:schemeClr val="dk2"/>
                </a:solidFill>
                <a:latin typeface="Roboto"/>
                <a:ea typeface="Roboto"/>
                <a:cs typeface="Roboto"/>
                <a:sym typeface="Roboto"/>
              </a:rPr>
              <a:t>The intercept estimate of the model is 7.670e+00 and the slope estimate for </a:t>
            </a:r>
            <a:r>
              <a:rPr lang="en" sz="856">
                <a:solidFill>
                  <a:schemeClr val="dk2"/>
                </a:solidFill>
                <a:latin typeface="Courier New"/>
                <a:ea typeface="Courier New"/>
                <a:cs typeface="Courier New"/>
                <a:sym typeface="Courier New"/>
              </a:rPr>
              <a:t>value</a:t>
            </a:r>
            <a:r>
              <a:rPr lang="en" sz="950">
                <a:solidFill>
                  <a:schemeClr val="dk2"/>
                </a:solidFill>
                <a:latin typeface="Roboto"/>
                <a:ea typeface="Roboto"/>
                <a:cs typeface="Roboto"/>
                <a:sym typeface="Roboto"/>
              </a:rPr>
              <a:t> is 2.502e-06. The p-value for the slope coefficient is less than 0.001, indicating that there is a statistically significant relationship between the predictor and response variables. However, the adjusted R-squared value of 0.007515 indicates that only a small proportion of the variability in </a:t>
            </a:r>
            <a:r>
              <a:rPr lang="en" sz="856">
                <a:solidFill>
                  <a:schemeClr val="dk2"/>
                </a:solidFill>
                <a:latin typeface="Courier New"/>
                <a:ea typeface="Courier New"/>
                <a:cs typeface="Courier New"/>
                <a:sym typeface="Courier New"/>
              </a:rPr>
              <a:t>Ground.water.level.mean</a:t>
            </a:r>
            <a:r>
              <a:rPr lang="en" sz="950">
                <a:solidFill>
                  <a:schemeClr val="dk2"/>
                </a:solidFill>
                <a:latin typeface="Roboto"/>
                <a:ea typeface="Roboto"/>
                <a:cs typeface="Roboto"/>
                <a:sym typeface="Roboto"/>
              </a:rPr>
              <a:t> is explained by </a:t>
            </a:r>
            <a:r>
              <a:rPr lang="en" sz="856">
                <a:solidFill>
                  <a:schemeClr val="dk2"/>
                </a:solidFill>
                <a:latin typeface="Courier New"/>
                <a:ea typeface="Courier New"/>
                <a:cs typeface="Courier New"/>
                <a:sym typeface="Courier New"/>
              </a:rPr>
              <a:t>value</a:t>
            </a:r>
            <a:r>
              <a:rPr lang="en" sz="950">
                <a:solidFill>
                  <a:schemeClr val="dk2"/>
                </a:solidFill>
                <a:latin typeface="Roboto"/>
                <a:ea typeface="Roboto"/>
                <a:cs typeface="Roboto"/>
                <a:sym typeface="Roboto"/>
              </a:rPr>
              <a:t>. Therefore, while there is a significant linear relationship between these variables, the strength of the relationship is weak.</a:t>
            </a:r>
            <a:endParaRPr sz="950">
              <a:solidFill>
                <a:schemeClr val="dk2"/>
              </a:solidFill>
              <a:latin typeface="Roboto"/>
              <a:ea typeface="Roboto"/>
              <a:cs typeface="Roboto"/>
              <a:sym typeface="Roboto"/>
            </a:endParaRPr>
          </a:p>
          <a:p>
            <a:pPr indent="0" lvl="0" marL="0" rtl="0" algn="l">
              <a:lnSpc>
                <a:spcPct val="95000"/>
              </a:lnSpc>
              <a:spcBef>
                <a:spcPts val="0"/>
              </a:spcBef>
              <a:spcAft>
                <a:spcPts val="0"/>
              </a:spcAft>
              <a:buSzPts val="688"/>
              <a:buNone/>
            </a:pPr>
            <a:r>
              <a:t/>
            </a:r>
            <a:endParaRPr sz="950">
              <a:solidFill>
                <a:schemeClr val="dk2"/>
              </a:solidFill>
              <a:latin typeface="Roboto"/>
              <a:ea typeface="Roboto"/>
              <a:cs typeface="Roboto"/>
              <a:sym typeface="Roboto"/>
            </a:endParaRPr>
          </a:p>
          <a:p>
            <a:pPr indent="0" lvl="0" marL="0" rtl="0" algn="l">
              <a:lnSpc>
                <a:spcPct val="95000"/>
              </a:lnSpc>
              <a:spcBef>
                <a:spcPts val="1200"/>
              </a:spcBef>
              <a:spcAft>
                <a:spcPts val="0"/>
              </a:spcAft>
              <a:buSzPts val="688"/>
              <a:buNone/>
            </a:pPr>
            <a:r>
              <a:rPr lang="en" sz="950">
                <a:solidFill>
                  <a:schemeClr val="dk2"/>
                </a:solidFill>
                <a:latin typeface="Roboto"/>
                <a:ea typeface="Roboto"/>
                <a:cs typeface="Roboto"/>
                <a:sym typeface="Roboto"/>
              </a:rPr>
              <a:t>The </a:t>
            </a:r>
            <a:r>
              <a:rPr lang="en" sz="856">
                <a:solidFill>
                  <a:schemeClr val="dk2"/>
                </a:solidFill>
                <a:latin typeface="Courier New"/>
                <a:ea typeface="Courier New"/>
                <a:cs typeface="Courier New"/>
                <a:sym typeface="Courier New"/>
              </a:rPr>
              <a:t>stargazer()</a:t>
            </a:r>
            <a:r>
              <a:rPr lang="en" sz="950">
                <a:solidFill>
                  <a:schemeClr val="dk2"/>
                </a:solidFill>
                <a:latin typeface="Roboto"/>
                <a:ea typeface="Roboto"/>
                <a:cs typeface="Roboto"/>
                <a:sym typeface="Roboto"/>
              </a:rPr>
              <a:t> function is used to create a summary table of the linear regression model </a:t>
            </a:r>
            <a:r>
              <a:rPr lang="en" sz="856">
                <a:solidFill>
                  <a:schemeClr val="dk2"/>
                </a:solidFill>
                <a:latin typeface="Courier New"/>
                <a:ea typeface="Courier New"/>
                <a:cs typeface="Courier New"/>
                <a:sym typeface="Courier New"/>
              </a:rPr>
              <a:t>simple_linear_reg_model</a:t>
            </a:r>
            <a:r>
              <a:rPr lang="en" sz="950">
                <a:solidFill>
                  <a:schemeClr val="dk2"/>
                </a:solidFill>
                <a:latin typeface="Roboto"/>
                <a:ea typeface="Roboto"/>
                <a:cs typeface="Roboto"/>
                <a:sym typeface="Roboto"/>
              </a:rPr>
              <a:t> and export it to a text file named </a:t>
            </a:r>
            <a:r>
              <a:rPr lang="en" sz="856">
                <a:solidFill>
                  <a:schemeClr val="dk2"/>
                </a:solidFill>
                <a:latin typeface="Courier New"/>
                <a:ea typeface="Courier New"/>
                <a:cs typeface="Courier New"/>
                <a:sym typeface="Courier New"/>
              </a:rPr>
              <a:t>simple_linear_reg_model.txt</a:t>
            </a:r>
            <a:r>
              <a:rPr lang="en" sz="950">
                <a:solidFill>
                  <a:schemeClr val="dk2"/>
                </a:solidFill>
                <a:latin typeface="Roboto"/>
                <a:ea typeface="Roboto"/>
                <a:cs typeface="Roboto"/>
                <a:sym typeface="Roboto"/>
              </a:rPr>
              <a:t>.</a:t>
            </a:r>
            <a:endParaRPr sz="950">
              <a:solidFill>
                <a:schemeClr val="dk2"/>
              </a:solidFill>
              <a:latin typeface="Roboto"/>
              <a:ea typeface="Roboto"/>
              <a:cs typeface="Roboto"/>
              <a:sym typeface="Roboto"/>
            </a:endParaRPr>
          </a:p>
          <a:p>
            <a:pPr indent="0" lvl="0" marL="0" rtl="0" algn="l">
              <a:lnSpc>
                <a:spcPct val="95000"/>
              </a:lnSpc>
              <a:spcBef>
                <a:spcPts val="1200"/>
              </a:spcBef>
              <a:spcAft>
                <a:spcPts val="0"/>
              </a:spcAft>
              <a:buSzPts val="688"/>
              <a:buNone/>
            </a:pPr>
            <a:r>
              <a:rPr lang="en" sz="950">
                <a:solidFill>
                  <a:schemeClr val="dk2"/>
                </a:solidFill>
                <a:latin typeface="Roboto"/>
                <a:ea typeface="Roboto"/>
                <a:cs typeface="Roboto"/>
                <a:sym typeface="Roboto"/>
              </a:rPr>
              <a:t>The table shows the coefficients of the model, the standard errors of the coefficients, and the statistical significance of the coefficients based on their p-values. The model has a dependent variable of </a:t>
            </a:r>
            <a:r>
              <a:rPr lang="en" sz="856">
                <a:solidFill>
                  <a:schemeClr val="dk2"/>
                </a:solidFill>
                <a:latin typeface="Courier New"/>
                <a:ea typeface="Courier New"/>
                <a:cs typeface="Courier New"/>
                <a:sym typeface="Courier New"/>
              </a:rPr>
              <a:t>Ground.water.level.mean</a:t>
            </a:r>
            <a:r>
              <a:rPr lang="en" sz="950">
                <a:solidFill>
                  <a:schemeClr val="dk2"/>
                </a:solidFill>
                <a:latin typeface="Roboto"/>
                <a:ea typeface="Roboto"/>
                <a:cs typeface="Roboto"/>
                <a:sym typeface="Roboto"/>
              </a:rPr>
              <a:t> and an independent variable of </a:t>
            </a:r>
            <a:r>
              <a:rPr lang="en" sz="856">
                <a:solidFill>
                  <a:schemeClr val="dk2"/>
                </a:solidFill>
                <a:latin typeface="Courier New"/>
                <a:ea typeface="Courier New"/>
                <a:cs typeface="Courier New"/>
                <a:sym typeface="Courier New"/>
              </a:rPr>
              <a:t>value</a:t>
            </a:r>
            <a:r>
              <a:rPr lang="en" sz="950">
                <a:solidFill>
                  <a:schemeClr val="dk2"/>
                </a:solidFill>
                <a:latin typeface="Roboto"/>
                <a:ea typeface="Roboto"/>
                <a:cs typeface="Roboto"/>
                <a:sym typeface="Roboto"/>
              </a:rPr>
              <a:t>. The coefficient estimate for the independent variable is significant at the 0.01 level, indicating that there is a positive relationship between </a:t>
            </a:r>
            <a:r>
              <a:rPr lang="en" sz="856">
                <a:solidFill>
                  <a:schemeClr val="dk2"/>
                </a:solidFill>
                <a:latin typeface="Courier New"/>
                <a:ea typeface="Courier New"/>
                <a:cs typeface="Courier New"/>
                <a:sym typeface="Courier New"/>
              </a:rPr>
              <a:t>value</a:t>
            </a:r>
            <a:r>
              <a:rPr lang="en" sz="950">
                <a:solidFill>
                  <a:schemeClr val="dk2"/>
                </a:solidFill>
                <a:latin typeface="Roboto"/>
                <a:ea typeface="Roboto"/>
                <a:cs typeface="Roboto"/>
                <a:sym typeface="Roboto"/>
              </a:rPr>
              <a:t> and </a:t>
            </a:r>
            <a:r>
              <a:rPr lang="en" sz="856">
                <a:solidFill>
                  <a:schemeClr val="dk2"/>
                </a:solidFill>
                <a:latin typeface="Courier New"/>
                <a:ea typeface="Courier New"/>
                <a:cs typeface="Courier New"/>
                <a:sym typeface="Courier New"/>
              </a:rPr>
              <a:t>Ground.water.level.mean</a:t>
            </a:r>
            <a:r>
              <a:rPr lang="en" sz="950">
                <a:solidFill>
                  <a:schemeClr val="dk2"/>
                </a:solidFill>
                <a:latin typeface="Roboto"/>
                <a:ea typeface="Roboto"/>
                <a:cs typeface="Roboto"/>
                <a:sym typeface="Roboto"/>
              </a:rPr>
              <a:t>. The constant term is also significant at the 0.01 level, indicating that there is a non-zero intercept. The R-squared value of the model is very low at 0.008, suggesting that the model explains only a small portion of the variation in the dependent variable. The adjusted R-squared value is also very low at 0.008. Finally, the F-statistic of the model is statistically significant at the 0.01 level, indicating that at least one of the coefficients is non-zero.</a:t>
            </a:r>
            <a:endParaRPr sz="950">
              <a:solidFill>
                <a:schemeClr val="dk2"/>
              </a:solidFill>
              <a:latin typeface="Roboto"/>
              <a:ea typeface="Roboto"/>
              <a:cs typeface="Roboto"/>
              <a:sym typeface="Roboto"/>
            </a:endParaRPr>
          </a:p>
          <a:p>
            <a:pPr indent="0" lvl="0" marL="0" rtl="0" algn="l">
              <a:lnSpc>
                <a:spcPct val="95000"/>
              </a:lnSpc>
              <a:spcBef>
                <a:spcPts val="1200"/>
              </a:spcBef>
              <a:spcAft>
                <a:spcPts val="0"/>
              </a:spcAft>
              <a:buSzPts val="688"/>
              <a:buNone/>
            </a:pPr>
            <a:r>
              <a:t/>
            </a:r>
            <a:endParaRPr sz="950">
              <a:solidFill>
                <a:schemeClr val="dk2"/>
              </a:solidFill>
              <a:latin typeface="Roboto"/>
              <a:ea typeface="Roboto"/>
              <a:cs typeface="Roboto"/>
              <a:sym typeface="Roboto"/>
            </a:endParaRPr>
          </a:p>
          <a:p>
            <a:pPr indent="0" lvl="0" marL="0" rtl="0" algn="l">
              <a:lnSpc>
                <a:spcPct val="95000"/>
              </a:lnSpc>
              <a:spcBef>
                <a:spcPts val="0"/>
              </a:spcBef>
              <a:spcAft>
                <a:spcPts val="1200"/>
              </a:spcAft>
              <a:buSzPts val="688"/>
              <a:buNone/>
            </a:pPr>
            <a:r>
              <a:t/>
            </a:r>
            <a:endParaRPr sz="912">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237075" y="241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a:t>
            </a:r>
            <a:endParaRPr/>
          </a:p>
          <a:p>
            <a:pPr indent="0" lvl="0" marL="0" rtl="0" algn="l">
              <a:spcBef>
                <a:spcPts val="0"/>
              </a:spcBef>
              <a:spcAft>
                <a:spcPts val="0"/>
              </a:spcAft>
              <a:buNone/>
            </a:pPr>
            <a:r>
              <a:t/>
            </a:r>
            <a:endParaRPr/>
          </a:p>
        </p:txBody>
      </p:sp>
      <p:graphicFrame>
        <p:nvGraphicFramePr>
          <p:cNvPr id="147" name="Google Shape;147;p16"/>
          <p:cNvGraphicFramePr/>
          <p:nvPr/>
        </p:nvGraphicFramePr>
        <p:xfrm>
          <a:off x="241063" y="810892"/>
          <a:ext cx="3000000" cy="3000000"/>
        </p:xfrm>
        <a:graphic>
          <a:graphicData uri="http://schemas.openxmlformats.org/drawingml/2006/table">
            <a:tbl>
              <a:tblPr>
                <a:noFill/>
                <a:tableStyleId>{18ECBB84-AA8A-43C0-B3D9-5F6C33EE0D36}</a:tableStyleId>
              </a:tblPr>
              <a:tblGrid>
                <a:gridCol w="2698475"/>
                <a:gridCol w="1651200"/>
                <a:gridCol w="4312175"/>
              </a:tblGrid>
              <a:tr h="513150">
                <a:tc>
                  <a:txBody>
                    <a:bodyPr/>
                    <a:lstStyle/>
                    <a:p>
                      <a:pPr indent="0" lvl="0" marL="0" rtl="0" algn="l">
                        <a:spcBef>
                          <a:spcPts val="0"/>
                        </a:spcBef>
                        <a:spcAft>
                          <a:spcPts val="0"/>
                        </a:spcAft>
                        <a:buNone/>
                      </a:pPr>
                      <a:r>
                        <a:rPr lang="en"/>
                        <a:t>Variable used </a:t>
                      </a:r>
                      <a:endParaRPr/>
                    </a:p>
                  </a:txBody>
                  <a:tcPr marT="91425" marB="91425" marR="91425" marL="91425"/>
                </a:tc>
                <a:tc>
                  <a:txBody>
                    <a:bodyPr/>
                    <a:lstStyle/>
                    <a:p>
                      <a:pPr indent="0" lvl="0" marL="0" rtl="0" algn="l">
                        <a:spcBef>
                          <a:spcPts val="0"/>
                        </a:spcBef>
                        <a:spcAft>
                          <a:spcPts val="0"/>
                        </a:spcAft>
                        <a:buNone/>
                      </a:pPr>
                      <a:r>
                        <a:rPr lang="en"/>
                        <a:t>Value </a:t>
                      </a:r>
                      <a:endParaRPr/>
                    </a:p>
                  </a:txBody>
                  <a:tcPr marT="91425" marB="91425" marR="91425" marL="91425"/>
                </a:tc>
                <a:tc>
                  <a:txBody>
                    <a:bodyPr/>
                    <a:lstStyle/>
                    <a:p>
                      <a:pPr indent="0" lvl="0" marL="0" rtl="0" algn="l">
                        <a:spcBef>
                          <a:spcPts val="0"/>
                        </a:spcBef>
                        <a:spcAft>
                          <a:spcPts val="0"/>
                        </a:spcAft>
                        <a:buNone/>
                      </a:pPr>
                      <a:r>
                        <a:rPr lang="en"/>
                        <a:t>Interpretation</a:t>
                      </a:r>
                      <a:endParaRPr/>
                    </a:p>
                  </a:txBody>
                  <a:tcPr marT="91425" marB="91425" marR="91425" marL="91425"/>
                </a:tc>
              </a:tr>
              <a:tr h="754375">
                <a:tc>
                  <a:txBody>
                    <a:bodyPr/>
                    <a:lstStyle/>
                    <a:p>
                      <a:pPr indent="0" lvl="0" marL="0" rtl="0" algn="l">
                        <a:lnSpc>
                          <a:spcPct val="115000"/>
                        </a:lnSpc>
                        <a:spcBef>
                          <a:spcPts val="0"/>
                        </a:spcBef>
                        <a:spcAft>
                          <a:spcPts val="0"/>
                        </a:spcAft>
                        <a:buNone/>
                      </a:pPr>
                      <a:r>
                        <a:rPr lang="en"/>
                        <a:t>max_ground_water_level</a:t>
                      </a:r>
                      <a:endParaRPr/>
                    </a:p>
                  </a:txBody>
                  <a:tcPr marT="91425" marB="91425" marR="91425" marL="91425"/>
                </a:tc>
                <a:tc>
                  <a:txBody>
                    <a:bodyPr/>
                    <a:lstStyle/>
                    <a:p>
                      <a:pPr indent="0" lvl="0" marL="0" rtl="0" algn="l">
                        <a:lnSpc>
                          <a:spcPct val="115000"/>
                        </a:lnSpc>
                        <a:spcBef>
                          <a:spcPts val="0"/>
                        </a:spcBef>
                        <a:spcAft>
                          <a:spcPts val="0"/>
                        </a:spcAft>
                        <a:buNone/>
                      </a:pPr>
                      <a:r>
                        <a:rPr lang="en"/>
                        <a:t>             160.0933</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1200"/>
                        </a:spcAft>
                        <a:buNone/>
                      </a:pPr>
                      <a:r>
                        <a:rPr lang="en" sz="700">
                          <a:solidFill>
                            <a:schemeClr val="dk2"/>
                          </a:solidFill>
                          <a:latin typeface="Roboto"/>
                          <a:ea typeface="Roboto"/>
                          <a:cs typeface="Roboto"/>
                          <a:sym typeface="Roboto"/>
                        </a:rPr>
                        <a:t>The output </a:t>
                      </a:r>
                      <a:r>
                        <a:rPr lang="en" sz="550">
                          <a:solidFill>
                            <a:schemeClr val="dk2"/>
                          </a:solidFill>
                          <a:latin typeface="Courier New"/>
                          <a:ea typeface="Courier New"/>
                          <a:cs typeface="Courier New"/>
                          <a:sym typeface="Courier New"/>
                        </a:rPr>
                        <a:t>max_ground_water_level = 160.0933</a:t>
                      </a:r>
                      <a:r>
                        <a:rPr lang="en" sz="700">
                          <a:solidFill>
                            <a:schemeClr val="dk2"/>
                          </a:solidFill>
                          <a:latin typeface="Roboto"/>
                          <a:ea typeface="Roboto"/>
                          <a:cs typeface="Roboto"/>
                          <a:sym typeface="Roboto"/>
                        </a:rPr>
                        <a:t> is the maximum value of the </a:t>
                      </a:r>
                      <a:r>
                        <a:rPr lang="en" sz="550">
                          <a:solidFill>
                            <a:schemeClr val="dk2"/>
                          </a:solidFill>
                          <a:latin typeface="Courier New"/>
                          <a:ea typeface="Courier New"/>
                          <a:cs typeface="Courier New"/>
                          <a:sym typeface="Courier New"/>
                        </a:rPr>
                        <a:t>Ground.water.level.mean</a:t>
                      </a:r>
                      <a:r>
                        <a:rPr lang="en" sz="700">
                          <a:solidFill>
                            <a:schemeClr val="dk2"/>
                          </a:solidFill>
                          <a:latin typeface="Roboto"/>
                          <a:ea typeface="Roboto"/>
                          <a:cs typeface="Roboto"/>
                          <a:sym typeface="Roboto"/>
                        </a:rPr>
                        <a:t> variable in the </a:t>
                      </a:r>
                      <a:r>
                        <a:rPr lang="en" sz="550">
                          <a:solidFill>
                            <a:schemeClr val="dk2"/>
                          </a:solidFill>
                          <a:latin typeface="Courier New"/>
                          <a:ea typeface="Courier New"/>
                          <a:cs typeface="Courier New"/>
                          <a:sym typeface="Courier New"/>
                        </a:rPr>
                        <a:t>my_merged_file_final</a:t>
                      </a:r>
                      <a:r>
                        <a:rPr lang="en" sz="700">
                          <a:solidFill>
                            <a:schemeClr val="dk2"/>
                          </a:solidFill>
                          <a:latin typeface="Roboto"/>
                          <a:ea typeface="Roboto"/>
                          <a:cs typeface="Roboto"/>
                          <a:sym typeface="Roboto"/>
                        </a:rPr>
                        <a:t> dataframe.The </a:t>
                      </a:r>
                      <a:r>
                        <a:rPr lang="en" sz="550">
                          <a:solidFill>
                            <a:schemeClr val="dk2"/>
                          </a:solidFill>
                          <a:latin typeface="Courier New"/>
                          <a:ea typeface="Courier New"/>
                          <a:cs typeface="Courier New"/>
                          <a:sym typeface="Courier New"/>
                        </a:rPr>
                        <a:t>summarize()</a:t>
                      </a:r>
                      <a:r>
                        <a:rPr lang="en" sz="700">
                          <a:solidFill>
                            <a:schemeClr val="dk2"/>
                          </a:solidFill>
                          <a:latin typeface="Roboto"/>
                          <a:ea typeface="Roboto"/>
                          <a:cs typeface="Roboto"/>
                          <a:sym typeface="Roboto"/>
                        </a:rPr>
                        <a:t> function is used to calculate summary statistics for a dataset, in this case, the maximum value of the </a:t>
                      </a:r>
                      <a:r>
                        <a:rPr lang="en" sz="550">
                          <a:solidFill>
                            <a:schemeClr val="dk2"/>
                          </a:solidFill>
                          <a:latin typeface="Courier New"/>
                          <a:ea typeface="Courier New"/>
                          <a:cs typeface="Courier New"/>
                          <a:sym typeface="Courier New"/>
                        </a:rPr>
                        <a:t>Ground.water.level.mean</a:t>
                      </a:r>
                      <a:r>
                        <a:rPr lang="en" sz="700">
                          <a:solidFill>
                            <a:schemeClr val="dk2"/>
                          </a:solidFill>
                          <a:latin typeface="Roboto"/>
                          <a:ea typeface="Roboto"/>
                          <a:cs typeface="Roboto"/>
                          <a:sym typeface="Roboto"/>
                        </a:rPr>
                        <a:t> variable. The </a:t>
                      </a:r>
                      <a:r>
                        <a:rPr lang="en" sz="550">
                          <a:solidFill>
                            <a:schemeClr val="dk2"/>
                          </a:solidFill>
                          <a:latin typeface="Courier New"/>
                          <a:ea typeface="Courier New"/>
                          <a:cs typeface="Courier New"/>
                          <a:sym typeface="Courier New"/>
                        </a:rPr>
                        <a:t>max()</a:t>
                      </a:r>
                      <a:r>
                        <a:rPr lang="en" sz="700">
                          <a:solidFill>
                            <a:schemeClr val="dk2"/>
                          </a:solidFill>
                          <a:latin typeface="Roboto"/>
                          <a:ea typeface="Roboto"/>
                          <a:cs typeface="Roboto"/>
                          <a:sym typeface="Roboto"/>
                        </a:rPr>
                        <a:t> function is used to calculate the maximum value of </a:t>
                      </a:r>
                      <a:r>
                        <a:rPr lang="en" sz="550">
                          <a:solidFill>
                            <a:schemeClr val="dk2"/>
                          </a:solidFill>
                          <a:latin typeface="Courier New"/>
                          <a:ea typeface="Courier New"/>
                          <a:cs typeface="Courier New"/>
                          <a:sym typeface="Courier New"/>
                        </a:rPr>
                        <a:t>Ground.water.level.mean</a:t>
                      </a:r>
                      <a:r>
                        <a:rPr lang="en" sz="700">
                          <a:solidFill>
                            <a:schemeClr val="dk2"/>
                          </a:solidFill>
                          <a:latin typeface="Roboto"/>
                          <a:ea typeface="Roboto"/>
                          <a:cs typeface="Roboto"/>
                          <a:sym typeface="Roboto"/>
                        </a:rPr>
                        <a:t> variable.The </a:t>
                      </a:r>
                      <a:r>
                        <a:rPr lang="en" sz="550">
                          <a:solidFill>
                            <a:schemeClr val="dk2"/>
                          </a:solidFill>
                          <a:latin typeface="Courier New"/>
                          <a:ea typeface="Courier New"/>
                          <a:cs typeface="Courier New"/>
                          <a:sym typeface="Courier New"/>
                        </a:rPr>
                        <a:t>na.rm = TRUE</a:t>
                      </a:r>
                      <a:r>
                        <a:rPr lang="en" sz="700">
                          <a:solidFill>
                            <a:schemeClr val="dk2"/>
                          </a:solidFill>
                          <a:latin typeface="Roboto"/>
                          <a:ea typeface="Roboto"/>
                          <a:cs typeface="Roboto"/>
                          <a:sym typeface="Roboto"/>
                        </a:rPr>
                        <a:t> argument is used to remove any missing values in the </a:t>
                      </a:r>
                      <a:r>
                        <a:rPr lang="en" sz="550">
                          <a:solidFill>
                            <a:schemeClr val="dk2"/>
                          </a:solidFill>
                          <a:latin typeface="Courier New"/>
                          <a:ea typeface="Courier New"/>
                          <a:cs typeface="Courier New"/>
                          <a:sym typeface="Courier New"/>
                        </a:rPr>
                        <a:t>Ground.water.level.mean</a:t>
                      </a:r>
                      <a:r>
                        <a:rPr lang="en" sz="700">
                          <a:solidFill>
                            <a:schemeClr val="dk2"/>
                          </a:solidFill>
                          <a:latin typeface="Roboto"/>
                          <a:ea typeface="Roboto"/>
                          <a:cs typeface="Roboto"/>
                          <a:sym typeface="Roboto"/>
                        </a:rPr>
                        <a:t> variable before calculating the maximum value.</a:t>
                      </a:r>
                      <a:endParaRPr sz="1600"/>
                    </a:p>
                  </a:txBody>
                  <a:tcPr marT="91425" marB="91425" marR="91425" marL="91425"/>
                </a:tc>
              </a:tr>
              <a:tr h="620275">
                <a:tc>
                  <a:txBody>
                    <a:bodyPr/>
                    <a:lstStyle/>
                    <a:p>
                      <a:pPr indent="0" lvl="0" marL="0" rtl="0" algn="l">
                        <a:lnSpc>
                          <a:spcPct val="115000"/>
                        </a:lnSpc>
                        <a:spcBef>
                          <a:spcPts val="0"/>
                        </a:spcBef>
                        <a:spcAft>
                          <a:spcPts val="0"/>
                        </a:spcAft>
                        <a:buNone/>
                      </a:pPr>
                      <a:r>
                        <a:rPr lang="en"/>
                        <a:t>min_ground_water_level</a:t>
                      </a:r>
                      <a:endParaRPr/>
                    </a:p>
                    <a:p>
                      <a:pPr indent="0" lvl="0" marL="0" rtl="0" algn="l">
                        <a:lnSpc>
                          <a:spcPct val="115000"/>
                        </a:lnSpc>
                        <a:spcBef>
                          <a:spcPts val="0"/>
                        </a:spcBef>
                        <a:spcAft>
                          <a:spcPts val="0"/>
                        </a:spcAft>
                        <a:buNone/>
                      </a:pPr>
                      <a:r>
                        <a:rPr lang="en"/>
                        <a:t>   </a:t>
                      </a:r>
                      <a:endParaRPr/>
                    </a:p>
                  </a:txBody>
                  <a:tcPr marT="91425" marB="91425" marR="91425" marL="91425"/>
                </a:tc>
                <a:tc>
                  <a:txBody>
                    <a:bodyPr/>
                    <a:lstStyle/>
                    <a:p>
                      <a:pPr indent="0" lvl="0" marL="0" rtl="0" algn="r">
                        <a:lnSpc>
                          <a:spcPct val="115000"/>
                        </a:lnSpc>
                        <a:spcBef>
                          <a:spcPts val="0"/>
                        </a:spcBef>
                        <a:spcAft>
                          <a:spcPts val="0"/>
                        </a:spcAft>
                        <a:buNone/>
                      </a:pPr>
                      <a:r>
                        <a:rPr lang="en"/>
                        <a:t>        0.01879192</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600"/>
                        <a:t>Same as max_ground_water_level</a:t>
                      </a:r>
                      <a:endParaRPr sz="600"/>
                    </a:p>
                  </a:txBody>
                  <a:tcPr marT="91425" marB="91425" marR="91425" marL="91425"/>
                </a:tc>
              </a:tr>
              <a:tr h="620275">
                <a:tc>
                  <a:txBody>
                    <a:bodyPr/>
                    <a:lstStyle/>
                    <a:p>
                      <a:pPr indent="0" lvl="0" marL="0" rtl="0" algn="l">
                        <a:lnSpc>
                          <a:spcPct val="115000"/>
                        </a:lnSpc>
                        <a:spcBef>
                          <a:spcPts val="0"/>
                        </a:spcBef>
                        <a:spcAft>
                          <a:spcPts val="0"/>
                        </a:spcAft>
                        <a:buNone/>
                      </a:pPr>
                      <a:r>
                        <a:rPr lang="en"/>
                        <a:t>Skewness</a:t>
                      </a:r>
                      <a:endParaRPr/>
                    </a:p>
                    <a:p>
                      <a:pPr indent="0" lvl="0" marL="0" rtl="0" algn="l">
                        <a:lnSpc>
                          <a:spcPct val="115000"/>
                        </a:lnSpc>
                        <a:spcBef>
                          <a:spcPts val="0"/>
                        </a:spcBef>
                        <a:spcAft>
                          <a:spcPts val="0"/>
                        </a:spcAft>
                        <a:buNone/>
                      </a:pPr>
                      <a:r>
                        <a:rPr lang="en"/>
                        <a:t>my_merged_file_final$value</a:t>
                      </a:r>
                      <a:endParaRPr/>
                    </a:p>
                  </a:txBody>
                  <a:tcPr marT="91425" marB="91425" marR="91425" marL="91425"/>
                </a:tc>
                <a:tc>
                  <a:txBody>
                    <a:bodyPr/>
                    <a:lstStyle/>
                    <a:p>
                      <a:pPr indent="0" lvl="0" marL="0" rtl="0" algn="r">
                        <a:spcBef>
                          <a:spcPts val="0"/>
                        </a:spcBef>
                        <a:spcAft>
                          <a:spcPts val="0"/>
                        </a:spcAft>
                        <a:buNone/>
                      </a:pPr>
                      <a:r>
                        <a:rPr lang="en"/>
                        <a:t>1.183005</a:t>
                      </a:r>
                      <a:endParaRPr/>
                    </a:p>
                  </a:txBody>
                  <a:tcPr marT="91425" marB="91425" marR="91425" marL="91425"/>
                </a:tc>
                <a:tc>
                  <a:txBody>
                    <a:bodyPr/>
                    <a:lstStyle/>
                    <a:p>
                      <a:pPr indent="0" lvl="0" marL="0" rtl="0" algn="l">
                        <a:lnSpc>
                          <a:spcPct val="115000"/>
                        </a:lnSpc>
                        <a:spcBef>
                          <a:spcPts val="1200"/>
                        </a:spcBef>
                        <a:spcAft>
                          <a:spcPts val="0"/>
                        </a:spcAft>
                        <a:buNone/>
                      </a:pPr>
                      <a:r>
                        <a:rPr lang="en" sz="600">
                          <a:solidFill>
                            <a:schemeClr val="dk2"/>
                          </a:solidFill>
                          <a:latin typeface="Roboto"/>
                          <a:ea typeface="Roboto"/>
                          <a:cs typeface="Roboto"/>
                          <a:sym typeface="Roboto"/>
                        </a:rPr>
                        <a:t>A skewness of 1.183005 for the 'value' variable suggests that the distribution of values is positively skewed, meaning that there are more low values and a few high values.</a:t>
                      </a:r>
                      <a:endParaRPr sz="600">
                        <a:solidFill>
                          <a:schemeClr val="dk2"/>
                        </a:solidFill>
                        <a:latin typeface="Roboto"/>
                        <a:ea typeface="Roboto"/>
                        <a:cs typeface="Roboto"/>
                        <a:sym typeface="Roboto"/>
                      </a:endParaRPr>
                    </a:p>
                    <a:p>
                      <a:pPr indent="0" lvl="0" marL="0" rtl="0" algn="l">
                        <a:spcBef>
                          <a:spcPts val="0"/>
                        </a:spcBef>
                        <a:spcAft>
                          <a:spcPts val="0"/>
                        </a:spcAft>
                        <a:buNone/>
                      </a:pPr>
                      <a:r>
                        <a:t/>
                      </a:r>
                      <a:endParaRPr/>
                    </a:p>
                  </a:txBody>
                  <a:tcPr marT="91425" marB="91425" marR="91425" marL="91425"/>
                </a:tc>
              </a:tr>
              <a:tr h="589350">
                <a:tc>
                  <a:txBody>
                    <a:bodyPr/>
                    <a:lstStyle/>
                    <a:p>
                      <a:pPr indent="0" lvl="0" marL="0" rtl="0" algn="l">
                        <a:spcBef>
                          <a:spcPts val="0"/>
                        </a:spcBef>
                        <a:spcAft>
                          <a:spcPts val="0"/>
                        </a:spcAft>
                        <a:buNone/>
                      </a:pPr>
                      <a:r>
                        <a:rPr lang="en"/>
                        <a:t>Skewness </a:t>
                      </a:r>
                      <a:endParaRPr/>
                    </a:p>
                    <a:p>
                      <a:pPr indent="0" lvl="0" marL="0" rtl="0" algn="l">
                        <a:spcBef>
                          <a:spcPts val="0"/>
                        </a:spcBef>
                        <a:spcAft>
                          <a:spcPts val="0"/>
                        </a:spcAft>
                        <a:buNone/>
                      </a:pPr>
                      <a:r>
                        <a:rPr lang="en"/>
                        <a:t>my_merged_file_final$Gini</a:t>
                      </a:r>
                      <a:endParaRPr/>
                    </a:p>
                  </a:txBody>
                  <a:tcPr marT="91425" marB="91425" marR="91425" marL="91425"/>
                </a:tc>
                <a:tc>
                  <a:txBody>
                    <a:bodyPr/>
                    <a:lstStyle/>
                    <a:p>
                      <a:pPr indent="0" lvl="0" marL="0" rtl="0" algn="r">
                        <a:spcBef>
                          <a:spcPts val="0"/>
                        </a:spcBef>
                        <a:spcAft>
                          <a:spcPts val="0"/>
                        </a:spcAft>
                        <a:buNone/>
                      </a:pPr>
                      <a:r>
                        <a:rPr lang="en"/>
                        <a:t> 0.7351024</a:t>
                      </a:r>
                      <a:endParaRPr/>
                    </a:p>
                  </a:txBody>
                  <a:tcPr marT="91425" marB="91425" marR="91425" marL="91425"/>
                </a:tc>
                <a:tc>
                  <a:txBody>
                    <a:bodyPr/>
                    <a:lstStyle/>
                    <a:p>
                      <a:pPr indent="0" lvl="0" marL="0" rtl="0" algn="l">
                        <a:lnSpc>
                          <a:spcPct val="115000"/>
                        </a:lnSpc>
                        <a:spcBef>
                          <a:spcPts val="1200"/>
                        </a:spcBef>
                        <a:spcAft>
                          <a:spcPts val="0"/>
                        </a:spcAft>
                        <a:buNone/>
                      </a:pPr>
                      <a:r>
                        <a:rPr lang="en" sz="600">
                          <a:solidFill>
                            <a:schemeClr val="dk2"/>
                          </a:solidFill>
                          <a:latin typeface="Roboto"/>
                          <a:ea typeface="Roboto"/>
                          <a:cs typeface="Roboto"/>
                          <a:sym typeface="Roboto"/>
                        </a:rPr>
                        <a:t>A skewness of 0.7351024 for the 'Gini' variable indicates that the distribution of Gini values is moderately positively skewed, meaning that there are more low Gini values and a few high values.</a:t>
                      </a:r>
                      <a:endParaRPr sz="600">
                        <a:solidFill>
                          <a:schemeClr val="dk2"/>
                        </a:solidFill>
                        <a:latin typeface="Roboto"/>
                        <a:ea typeface="Roboto"/>
                        <a:cs typeface="Roboto"/>
                        <a:sym typeface="Roboto"/>
                      </a:endParaRPr>
                    </a:p>
                    <a:p>
                      <a:pPr indent="0" lvl="0" marL="0" rtl="0" algn="l">
                        <a:spcBef>
                          <a:spcPts val="0"/>
                        </a:spcBef>
                        <a:spcAft>
                          <a:spcPts val="0"/>
                        </a:spcAft>
                        <a:buNone/>
                      </a:pPr>
                      <a:r>
                        <a:t/>
                      </a:r>
                      <a:endParaRPr/>
                    </a:p>
                  </a:txBody>
                  <a:tcPr marT="91425" marB="91425" marR="91425" marL="91425"/>
                </a:tc>
              </a:tr>
              <a:tr h="795650">
                <a:tc>
                  <a:txBody>
                    <a:bodyPr/>
                    <a:lstStyle/>
                    <a:p>
                      <a:pPr indent="0" lvl="0" marL="0" rtl="0" algn="l">
                        <a:spcBef>
                          <a:spcPts val="0"/>
                        </a:spcBef>
                        <a:spcAft>
                          <a:spcPts val="0"/>
                        </a:spcAft>
                        <a:buNone/>
                      </a:pPr>
                      <a:r>
                        <a:rPr lang="en"/>
                        <a:t>S</a:t>
                      </a:r>
                      <a:r>
                        <a:rPr lang="en"/>
                        <a:t>kewness</a:t>
                      </a:r>
                      <a:endParaRPr/>
                    </a:p>
                    <a:p>
                      <a:pPr indent="0" lvl="0" marL="0" rtl="0" algn="l">
                        <a:spcBef>
                          <a:spcPts val="0"/>
                        </a:spcBef>
                        <a:spcAft>
                          <a:spcPts val="0"/>
                        </a:spcAft>
                        <a:buNone/>
                      </a:pPr>
                      <a:r>
                        <a:rPr lang="en"/>
                        <a:t>my_merged_file_final$Ground.water.level.mean</a:t>
                      </a:r>
                      <a:endParaRPr/>
                    </a:p>
                  </a:txBody>
                  <a:tcPr marT="91425" marB="91425" marR="91425" marL="91425"/>
                </a:tc>
                <a:tc>
                  <a:txBody>
                    <a:bodyPr/>
                    <a:lstStyle/>
                    <a:p>
                      <a:pPr indent="0" lvl="0" marL="0" rtl="0" algn="r">
                        <a:spcBef>
                          <a:spcPts val="0"/>
                        </a:spcBef>
                        <a:spcAft>
                          <a:spcPts val="0"/>
                        </a:spcAft>
                        <a:buNone/>
                      </a:pPr>
                      <a:r>
                        <a:rPr lang="en"/>
                        <a:t>6.585678</a:t>
                      </a:r>
                      <a:endParaRPr/>
                    </a:p>
                  </a:txBody>
                  <a:tcPr marT="91425" marB="91425" marR="91425" marL="91425"/>
                </a:tc>
                <a:tc>
                  <a:txBody>
                    <a:bodyPr/>
                    <a:lstStyle/>
                    <a:p>
                      <a:pPr indent="0" lvl="0" marL="0" rtl="0" algn="l">
                        <a:lnSpc>
                          <a:spcPct val="115000"/>
                        </a:lnSpc>
                        <a:spcBef>
                          <a:spcPts val="1200"/>
                        </a:spcBef>
                        <a:spcAft>
                          <a:spcPts val="0"/>
                        </a:spcAft>
                        <a:buNone/>
                      </a:pPr>
                      <a:r>
                        <a:rPr lang="en" sz="600">
                          <a:solidFill>
                            <a:schemeClr val="dk2"/>
                          </a:solidFill>
                          <a:latin typeface="Roboto"/>
                          <a:ea typeface="Roboto"/>
                          <a:cs typeface="Roboto"/>
                          <a:sym typeface="Roboto"/>
                        </a:rPr>
                        <a:t>A skewness of 6.585678 for the 'Ground.water.level.mean' variable indicates that the distribution of ground water level is highly positively skewed, meaning that there are a few extremely high values and most of the values are concentrated towards the lower end. This skewness value is quite high and may indicate the presence of outliers or extreme values in the dataset.</a:t>
                      </a:r>
                      <a:endParaRPr sz="600">
                        <a:solidFill>
                          <a:schemeClr val="dk2"/>
                        </a:solidFill>
                        <a:latin typeface="Roboto"/>
                        <a:ea typeface="Roboto"/>
                        <a:cs typeface="Roboto"/>
                        <a:sym typeface="Roboto"/>
                      </a:endParaRPr>
                    </a:p>
                    <a:p>
                      <a:pPr indent="0" lvl="0" marL="0" rtl="0" algn="l">
                        <a:spcBef>
                          <a:spcPts val="0"/>
                        </a:spcBef>
                        <a:spcAft>
                          <a:spcPts val="0"/>
                        </a:spcAft>
                        <a:buNone/>
                      </a:pPr>
                      <a:r>
                        <a:t/>
                      </a:r>
                      <a:endParaRPr sz="600">
                        <a:solidFill>
                          <a:schemeClr val="dk2"/>
                        </a:solidFill>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17"/>
          <p:cNvPicPr preferRelativeResize="0"/>
          <p:nvPr/>
        </p:nvPicPr>
        <p:blipFill>
          <a:blip r:embed="rId3">
            <a:alphaModFix/>
          </a:blip>
          <a:stretch>
            <a:fillRect/>
          </a:stretch>
        </p:blipFill>
        <p:spPr>
          <a:xfrm>
            <a:off x="152400" y="152400"/>
            <a:ext cx="2133600" cy="2149525"/>
          </a:xfrm>
          <a:prstGeom prst="rect">
            <a:avLst/>
          </a:prstGeom>
          <a:noFill/>
          <a:ln>
            <a:noFill/>
          </a:ln>
        </p:spPr>
      </p:pic>
      <p:pic>
        <p:nvPicPr>
          <p:cNvPr id="153" name="Google Shape;153;p17"/>
          <p:cNvPicPr preferRelativeResize="0"/>
          <p:nvPr/>
        </p:nvPicPr>
        <p:blipFill>
          <a:blip r:embed="rId4">
            <a:alphaModFix/>
          </a:blip>
          <a:stretch>
            <a:fillRect/>
          </a:stretch>
        </p:blipFill>
        <p:spPr>
          <a:xfrm>
            <a:off x="2467075" y="283825"/>
            <a:ext cx="1813175" cy="2018101"/>
          </a:xfrm>
          <a:prstGeom prst="rect">
            <a:avLst/>
          </a:prstGeom>
          <a:noFill/>
          <a:ln>
            <a:noFill/>
          </a:ln>
        </p:spPr>
      </p:pic>
      <p:pic>
        <p:nvPicPr>
          <p:cNvPr id="154" name="Google Shape;154;p17"/>
          <p:cNvPicPr preferRelativeResize="0"/>
          <p:nvPr/>
        </p:nvPicPr>
        <p:blipFill>
          <a:blip r:embed="rId5">
            <a:alphaModFix/>
          </a:blip>
          <a:stretch>
            <a:fillRect/>
          </a:stretch>
        </p:blipFill>
        <p:spPr>
          <a:xfrm>
            <a:off x="152400" y="2454325"/>
            <a:ext cx="2434675" cy="2536774"/>
          </a:xfrm>
          <a:prstGeom prst="rect">
            <a:avLst/>
          </a:prstGeom>
          <a:noFill/>
          <a:ln>
            <a:noFill/>
          </a:ln>
        </p:spPr>
      </p:pic>
      <p:pic>
        <p:nvPicPr>
          <p:cNvPr id="155" name="Google Shape;155;p17"/>
          <p:cNvPicPr preferRelativeResize="0"/>
          <p:nvPr/>
        </p:nvPicPr>
        <p:blipFill>
          <a:blip r:embed="rId6">
            <a:alphaModFix/>
          </a:blip>
          <a:stretch>
            <a:fillRect/>
          </a:stretch>
        </p:blipFill>
        <p:spPr>
          <a:xfrm>
            <a:off x="2739475" y="2780975"/>
            <a:ext cx="2650450" cy="2210125"/>
          </a:xfrm>
          <a:prstGeom prst="rect">
            <a:avLst/>
          </a:prstGeom>
          <a:noFill/>
          <a:ln>
            <a:noFill/>
          </a:ln>
        </p:spPr>
      </p:pic>
      <p:pic>
        <p:nvPicPr>
          <p:cNvPr id="156" name="Google Shape;156;p17"/>
          <p:cNvPicPr preferRelativeResize="0"/>
          <p:nvPr/>
        </p:nvPicPr>
        <p:blipFill>
          <a:blip r:embed="rId7">
            <a:alphaModFix/>
          </a:blip>
          <a:stretch>
            <a:fillRect/>
          </a:stretch>
        </p:blipFill>
        <p:spPr>
          <a:xfrm>
            <a:off x="5542325" y="2495901"/>
            <a:ext cx="2294436" cy="2495199"/>
          </a:xfrm>
          <a:prstGeom prst="rect">
            <a:avLst/>
          </a:prstGeom>
          <a:noFill/>
          <a:ln>
            <a:noFill/>
          </a:ln>
        </p:spPr>
      </p:pic>
      <p:pic>
        <p:nvPicPr>
          <p:cNvPr id="157" name="Google Shape;157;p17"/>
          <p:cNvPicPr preferRelativeResize="0"/>
          <p:nvPr/>
        </p:nvPicPr>
        <p:blipFill>
          <a:blip r:embed="rId8">
            <a:alphaModFix/>
          </a:blip>
          <a:stretch>
            <a:fillRect/>
          </a:stretch>
        </p:blipFill>
        <p:spPr>
          <a:xfrm>
            <a:off x="5150025" y="161988"/>
            <a:ext cx="2745749" cy="2261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18"/>
          <p:cNvPicPr preferRelativeResize="0"/>
          <p:nvPr/>
        </p:nvPicPr>
        <p:blipFill>
          <a:blip r:embed="rId3">
            <a:alphaModFix/>
          </a:blip>
          <a:stretch>
            <a:fillRect/>
          </a:stretch>
        </p:blipFill>
        <p:spPr>
          <a:xfrm>
            <a:off x="152400" y="152400"/>
            <a:ext cx="3180950" cy="2497925"/>
          </a:xfrm>
          <a:prstGeom prst="rect">
            <a:avLst/>
          </a:prstGeom>
          <a:noFill/>
          <a:ln>
            <a:noFill/>
          </a:ln>
        </p:spPr>
      </p:pic>
      <p:pic>
        <p:nvPicPr>
          <p:cNvPr id="163" name="Google Shape;163;p18"/>
          <p:cNvPicPr preferRelativeResize="0"/>
          <p:nvPr/>
        </p:nvPicPr>
        <p:blipFill>
          <a:blip r:embed="rId4">
            <a:alphaModFix/>
          </a:blip>
          <a:stretch>
            <a:fillRect/>
          </a:stretch>
        </p:blipFill>
        <p:spPr>
          <a:xfrm>
            <a:off x="3268149" y="267175"/>
            <a:ext cx="2607701" cy="2461815"/>
          </a:xfrm>
          <a:prstGeom prst="rect">
            <a:avLst/>
          </a:prstGeom>
          <a:noFill/>
          <a:ln>
            <a:noFill/>
          </a:ln>
        </p:spPr>
      </p:pic>
      <p:pic>
        <p:nvPicPr>
          <p:cNvPr id="164" name="Google Shape;164;p18"/>
          <p:cNvPicPr preferRelativeResize="0"/>
          <p:nvPr/>
        </p:nvPicPr>
        <p:blipFill>
          <a:blip r:embed="rId5">
            <a:alphaModFix/>
          </a:blip>
          <a:stretch>
            <a:fillRect/>
          </a:stretch>
        </p:blipFill>
        <p:spPr>
          <a:xfrm>
            <a:off x="451300" y="2681325"/>
            <a:ext cx="2215372" cy="2424549"/>
          </a:xfrm>
          <a:prstGeom prst="rect">
            <a:avLst/>
          </a:prstGeom>
          <a:noFill/>
          <a:ln>
            <a:noFill/>
          </a:ln>
        </p:spPr>
      </p:pic>
      <p:pic>
        <p:nvPicPr>
          <p:cNvPr id="165" name="Google Shape;165;p18"/>
          <p:cNvPicPr preferRelativeResize="0"/>
          <p:nvPr/>
        </p:nvPicPr>
        <p:blipFill>
          <a:blip r:embed="rId6">
            <a:alphaModFix/>
          </a:blip>
          <a:stretch>
            <a:fillRect/>
          </a:stretch>
        </p:blipFill>
        <p:spPr>
          <a:xfrm>
            <a:off x="3384700" y="2870108"/>
            <a:ext cx="2215375" cy="2133029"/>
          </a:xfrm>
          <a:prstGeom prst="rect">
            <a:avLst/>
          </a:prstGeom>
          <a:noFill/>
          <a:ln>
            <a:noFill/>
          </a:ln>
        </p:spPr>
      </p:pic>
      <p:pic>
        <p:nvPicPr>
          <p:cNvPr id="166" name="Google Shape;166;p18"/>
          <p:cNvPicPr preferRelativeResize="0"/>
          <p:nvPr/>
        </p:nvPicPr>
        <p:blipFill>
          <a:blip r:embed="rId7">
            <a:alphaModFix/>
          </a:blip>
          <a:stretch>
            <a:fillRect/>
          </a:stretch>
        </p:blipFill>
        <p:spPr>
          <a:xfrm>
            <a:off x="5913475" y="948675"/>
            <a:ext cx="2963349" cy="332685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MONTE CARLO</a:t>
            </a:r>
            <a:endParaRPr/>
          </a:p>
        </p:txBody>
      </p:sp>
      <p:sp>
        <p:nvSpPr>
          <p:cNvPr id="172" name="Google Shape;172;p19"/>
          <p:cNvSpPr txBox="1"/>
          <p:nvPr>
            <p:ph idx="1" type="body"/>
          </p:nvPr>
        </p:nvSpPr>
        <p:spPr>
          <a:xfrm>
            <a:off x="819150" y="1532775"/>
            <a:ext cx="7505700" cy="2905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200">
                <a:latin typeface="Roboto"/>
                <a:ea typeface="Roboto"/>
                <a:cs typeface="Roboto"/>
                <a:sym typeface="Roboto"/>
              </a:rPr>
              <a:t>The code is performing Monte Carlo simulation to estimate the slope and intercept coefficients of a linear regression model between the dependent variable </a:t>
            </a:r>
            <a:r>
              <a:rPr lang="en" sz="1050">
                <a:latin typeface="Courier New"/>
                <a:ea typeface="Courier New"/>
                <a:cs typeface="Courier New"/>
                <a:sym typeface="Courier New"/>
              </a:rPr>
              <a:t>Ground.water.level</a:t>
            </a:r>
            <a:r>
              <a:rPr lang="en" sz="1200">
                <a:latin typeface="Roboto"/>
                <a:ea typeface="Roboto"/>
                <a:cs typeface="Roboto"/>
                <a:sym typeface="Roboto"/>
              </a:rPr>
              <a:t> and the independent variable </a:t>
            </a:r>
            <a:r>
              <a:rPr lang="en" sz="1050">
                <a:latin typeface="Courier New"/>
                <a:ea typeface="Courier New"/>
                <a:cs typeface="Courier New"/>
                <a:sym typeface="Courier New"/>
              </a:rPr>
              <a:t>value</a:t>
            </a:r>
            <a:r>
              <a:rPr lang="en" sz="1200">
                <a:latin typeface="Roboto"/>
                <a:ea typeface="Roboto"/>
                <a:cs typeface="Roboto"/>
                <a:sym typeface="Roboto"/>
              </a:rPr>
              <a:t>. The slope and intercept coefficients are estimated using the ordinary least squares (OLS) method for multiple iterations.</a:t>
            </a:r>
            <a:endParaRPr sz="1200">
              <a:latin typeface="Roboto"/>
              <a:ea typeface="Roboto"/>
              <a:cs typeface="Roboto"/>
              <a:sym typeface="Roboto"/>
            </a:endParaRPr>
          </a:p>
          <a:p>
            <a:pPr indent="0" lvl="0" marL="0" rtl="0" algn="l">
              <a:spcBef>
                <a:spcPts val="1200"/>
              </a:spcBef>
              <a:spcAft>
                <a:spcPts val="0"/>
              </a:spcAft>
              <a:buNone/>
            </a:pPr>
            <a:r>
              <a:rPr lang="en" sz="1200">
                <a:latin typeface="Roboto"/>
                <a:ea typeface="Roboto"/>
                <a:cs typeface="Roboto"/>
                <a:sym typeface="Roboto"/>
              </a:rPr>
              <a:t>In particular, the code sets a seed for reproducibility, generates </a:t>
            </a:r>
            <a:r>
              <a:rPr lang="en" sz="1050">
                <a:latin typeface="Courier New"/>
                <a:ea typeface="Courier New"/>
                <a:cs typeface="Courier New"/>
                <a:sym typeface="Courier New"/>
              </a:rPr>
              <a:t>n=1000</a:t>
            </a:r>
            <a:r>
              <a:rPr lang="en" sz="1200">
                <a:latin typeface="Roboto"/>
                <a:ea typeface="Roboto"/>
                <a:cs typeface="Roboto"/>
                <a:sym typeface="Roboto"/>
              </a:rPr>
              <a:t> observations for the independent variable </a:t>
            </a:r>
            <a:r>
              <a:rPr lang="en" sz="1050">
                <a:latin typeface="Courier New"/>
                <a:ea typeface="Courier New"/>
                <a:cs typeface="Courier New"/>
                <a:sym typeface="Courier New"/>
              </a:rPr>
              <a:t>X_i</a:t>
            </a:r>
            <a:r>
              <a:rPr lang="en" sz="1200">
                <a:latin typeface="Roboto"/>
                <a:ea typeface="Roboto"/>
                <a:cs typeface="Roboto"/>
                <a:sym typeface="Roboto"/>
              </a:rPr>
              <a:t> from a normal distribution with mean 5 and standard deviation 5, generates the error term </a:t>
            </a:r>
            <a:r>
              <a:rPr lang="en" sz="1050">
                <a:latin typeface="Courier New"/>
                <a:ea typeface="Courier New"/>
                <a:cs typeface="Courier New"/>
                <a:sym typeface="Courier New"/>
              </a:rPr>
              <a:t>U_i</a:t>
            </a:r>
            <a:r>
              <a:rPr lang="en" sz="1200">
                <a:latin typeface="Roboto"/>
                <a:ea typeface="Roboto"/>
                <a:cs typeface="Roboto"/>
                <a:sym typeface="Roboto"/>
              </a:rPr>
              <a:t> from a normal distribution with mean 0 and standard deviation 2, and computes the dependent variable </a:t>
            </a:r>
            <a:r>
              <a:rPr lang="en" sz="1050">
                <a:latin typeface="Courier New"/>
                <a:ea typeface="Courier New"/>
                <a:cs typeface="Courier New"/>
                <a:sym typeface="Courier New"/>
              </a:rPr>
              <a:t>Y_i</a:t>
            </a:r>
            <a:r>
              <a:rPr lang="en" sz="1200">
                <a:latin typeface="Roboto"/>
                <a:ea typeface="Roboto"/>
                <a:cs typeface="Roboto"/>
                <a:sym typeface="Roboto"/>
              </a:rPr>
              <a:t> using the true values of the slope </a:t>
            </a:r>
            <a:r>
              <a:rPr lang="en" sz="1050">
                <a:latin typeface="Courier New"/>
                <a:ea typeface="Courier New"/>
                <a:cs typeface="Courier New"/>
                <a:sym typeface="Courier New"/>
              </a:rPr>
              <a:t>alpha_1 = -2.567e-06</a:t>
            </a:r>
            <a:r>
              <a:rPr lang="en" sz="1200">
                <a:latin typeface="Roboto"/>
                <a:ea typeface="Roboto"/>
                <a:cs typeface="Roboto"/>
                <a:sym typeface="Roboto"/>
              </a:rPr>
              <a:t> and intercept </a:t>
            </a:r>
            <a:r>
              <a:rPr lang="en" sz="1050">
                <a:latin typeface="Courier New"/>
                <a:ea typeface="Courier New"/>
                <a:cs typeface="Courier New"/>
                <a:sym typeface="Courier New"/>
              </a:rPr>
              <a:t>alpha_0 = 7.872</a:t>
            </a:r>
            <a:r>
              <a:rPr lang="en" sz="1200">
                <a:latin typeface="Roboto"/>
                <a:ea typeface="Roboto"/>
                <a:cs typeface="Roboto"/>
                <a:sym typeface="Roboto"/>
              </a:rPr>
              <a:t> along with the independent variable and the error term. This process is repeated </a:t>
            </a:r>
            <a:r>
              <a:rPr lang="en" sz="1050">
                <a:latin typeface="Courier New"/>
                <a:ea typeface="Courier New"/>
                <a:cs typeface="Courier New"/>
                <a:sym typeface="Courier New"/>
              </a:rPr>
              <a:t>M = 550</a:t>
            </a:r>
            <a:r>
              <a:rPr lang="en" sz="1200">
                <a:latin typeface="Roboto"/>
                <a:ea typeface="Roboto"/>
                <a:cs typeface="Roboto"/>
                <a:sym typeface="Roboto"/>
              </a:rPr>
              <a:t> times.</a:t>
            </a:r>
            <a:endParaRPr sz="1200">
              <a:latin typeface="Roboto"/>
              <a:ea typeface="Roboto"/>
              <a:cs typeface="Roboto"/>
              <a:sym typeface="Roboto"/>
            </a:endParaRPr>
          </a:p>
          <a:p>
            <a:pPr indent="0" lvl="0" marL="0" rtl="0" algn="l">
              <a:spcBef>
                <a:spcPts val="1200"/>
              </a:spcBef>
              <a:spcAft>
                <a:spcPts val="0"/>
              </a:spcAft>
              <a:buNone/>
            </a:pPr>
            <a:r>
              <a:rPr lang="en" sz="1200">
                <a:latin typeface="Roboto"/>
                <a:ea typeface="Roboto"/>
                <a:cs typeface="Roboto"/>
                <a:sym typeface="Roboto"/>
              </a:rPr>
              <a:t>For each iteration, the code fits a linear regression model using the </a:t>
            </a:r>
            <a:r>
              <a:rPr lang="en" sz="1050">
                <a:latin typeface="Courier New"/>
                <a:ea typeface="Courier New"/>
                <a:cs typeface="Courier New"/>
                <a:sym typeface="Courier New"/>
              </a:rPr>
              <a:t>feols</a:t>
            </a:r>
            <a:r>
              <a:rPr lang="en" sz="1200">
                <a:latin typeface="Roboto"/>
                <a:ea typeface="Roboto"/>
                <a:cs typeface="Roboto"/>
                <a:sym typeface="Roboto"/>
              </a:rPr>
              <a:t> function from the </a:t>
            </a:r>
            <a:r>
              <a:rPr lang="en" sz="1050">
                <a:latin typeface="Courier New"/>
                <a:ea typeface="Courier New"/>
                <a:cs typeface="Courier New"/>
                <a:sym typeface="Courier New"/>
              </a:rPr>
              <a:t>fixest</a:t>
            </a:r>
            <a:r>
              <a:rPr lang="en" sz="1200">
                <a:latin typeface="Roboto"/>
                <a:ea typeface="Roboto"/>
                <a:cs typeface="Roboto"/>
                <a:sym typeface="Roboto"/>
              </a:rPr>
              <a:t> package and extracts the estimated slope and intercept coefficients. These coefficients are stored in vectors </a:t>
            </a:r>
            <a:r>
              <a:rPr lang="en" sz="1050">
                <a:latin typeface="Courier New"/>
                <a:ea typeface="Courier New"/>
                <a:cs typeface="Courier New"/>
                <a:sym typeface="Courier New"/>
              </a:rPr>
              <a:t>slope1</a:t>
            </a:r>
            <a:r>
              <a:rPr lang="en" sz="1200">
                <a:latin typeface="Roboto"/>
                <a:ea typeface="Roboto"/>
                <a:cs typeface="Roboto"/>
                <a:sym typeface="Roboto"/>
              </a:rPr>
              <a:t> and </a:t>
            </a:r>
            <a:r>
              <a:rPr lang="en" sz="1050">
                <a:latin typeface="Courier New"/>
                <a:ea typeface="Courier New"/>
                <a:cs typeface="Courier New"/>
                <a:sym typeface="Courier New"/>
              </a:rPr>
              <a:t>intercept1</a:t>
            </a:r>
            <a:r>
              <a:rPr lang="en" sz="1200">
                <a:latin typeface="Roboto"/>
                <a:ea typeface="Roboto"/>
                <a:cs typeface="Roboto"/>
                <a:sym typeface="Roboto"/>
              </a:rPr>
              <a:t>, respectively.</a:t>
            </a:r>
            <a:endParaRPr sz="1200">
              <a:latin typeface="Roboto"/>
              <a:ea typeface="Roboto"/>
              <a:cs typeface="Roboto"/>
              <a:sym typeface="Roboto"/>
            </a:endParaRPr>
          </a:p>
          <a:p>
            <a:pPr indent="0" lvl="0" marL="0" rtl="0" algn="l">
              <a:spcBef>
                <a:spcPts val="1200"/>
              </a:spcBef>
              <a:spcAft>
                <a:spcPts val="0"/>
              </a:spcAft>
              <a:buNone/>
            </a:pPr>
            <a:r>
              <a:rPr lang="en" sz="1200">
                <a:latin typeface="Roboto"/>
                <a:ea typeface="Roboto"/>
                <a:cs typeface="Roboto"/>
                <a:sym typeface="Roboto"/>
              </a:rPr>
              <a:t>Finally, the code creates a data.table </a:t>
            </a:r>
            <a:r>
              <a:rPr lang="en" sz="1050">
                <a:latin typeface="Courier New"/>
                <a:ea typeface="Courier New"/>
                <a:cs typeface="Courier New"/>
                <a:sym typeface="Courier New"/>
              </a:rPr>
              <a:t>estimates1</a:t>
            </a:r>
            <a:r>
              <a:rPr lang="en" sz="1200">
                <a:latin typeface="Roboto"/>
                <a:ea typeface="Roboto"/>
                <a:cs typeface="Roboto"/>
                <a:sym typeface="Roboto"/>
              </a:rPr>
              <a:t> that contains the estimated values of the slope and intercept coefficients from all the iterations, and prints a summary of these estimates using the </a:t>
            </a:r>
            <a:r>
              <a:rPr lang="en" sz="1050">
                <a:latin typeface="Courier New"/>
                <a:ea typeface="Courier New"/>
                <a:cs typeface="Courier New"/>
                <a:sym typeface="Courier New"/>
              </a:rPr>
              <a:t>stargazer</a:t>
            </a:r>
            <a:r>
              <a:rPr lang="en" sz="1200">
                <a:latin typeface="Roboto"/>
                <a:ea typeface="Roboto"/>
                <a:cs typeface="Roboto"/>
                <a:sym typeface="Roboto"/>
              </a:rPr>
              <a:t> function.</a:t>
            </a:r>
            <a:endParaRPr sz="1200">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0"/>
          <p:cNvPicPr preferRelativeResize="0"/>
          <p:nvPr/>
        </p:nvPicPr>
        <p:blipFill>
          <a:blip r:embed="rId3">
            <a:alphaModFix/>
          </a:blip>
          <a:stretch>
            <a:fillRect/>
          </a:stretch>
        </p:blipFill>
        <p:spPr>
          <a:xfrm>
            <a:off x="561275" y="152400"/>
            <a:ext cx="3614238" cy="4838701"/>
          </a:xfrm>
          <a:prstGeom prst="rect">
            <a:avLst/>
          </a:prstGeom>
          <a:noFill/>
          <a:ln>
            <a:noFill/>
          </a:ln>
        </p:spPr>
      </p:pic>
      <p:pic>
        <p:nvPicPr>
          <p:cNvPr id="178" name="Google Shape;178;p20"/>
          <p:cNvPicPr preferRelativeResize="0"/>
          <p:nvPr/>
        </p:nvPicPr>
        <p:blipFill>
          <a:blip r:embed="rId4">
            <a:alphaModFix/>
          </a:blip>
          <a:stretch>
            <a:fillRect/>
          </a:stretch>
        </p:blipFill>
        <p:spPr>
          <a:xfrm>
            <a:off x="4794238" y="109375"/>
            <a:ext cx="3614238" cy="4838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539500" y="327575"/>
            <a:ext cx="4424100" cy="73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900"/>
              <a:t>T-TEST AND CHOW TEST </a:t>
            </a:r>
            <a:endParaRPr sz="1900"/>
          </a:p>
        </p:txBody>
      </p:sp>
      <p:sp>
        <p:nvSpPr>
          <p:cNvPr id="184" name="Google Shape;184;p21"/>
          <p:cNvSpPr txBox="1"/>
          <p:nvPr>
            <p:ph idx="1" type="body"/>
          </p:nvPr>
        </p:nvSpPr>
        <p:spPr>
          <a:xfrm>
            <a:off x="582425" y="829750"/>
            <a:ext cx="3267300" cy="19083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sz="1400">
                <a:latin typeface="Roboto"/>
                <a:ea typeface="Roboto"/>
                <a:cs typeface="Roboto"/>
                <a:sym typeface="Roboto"/>
              </a:rPr>
              <a:t>By running the Chow test we can see that the p-value is less than 0.05. From this we reject the null at 5% significance level and say that there is structural break in the mean environmental quality across different state-groups. Running t-test also implies the same.</a:t>
            </a:r>
            <a:endParaRPr sz="1400">
              <a:latin typeface="Roboto"/>
              <a:ea typeface="Roboto"/>
              <a:cs typeface="Roboto"/>
              <a:sym typeface="Roboto"/>
            </a:endParaRPr>
          </a:p>
          <a:p>
            <a:pPr indent="0" lvl="0" marL="0" rtl="0" algn="l">
              <a:spcBef>
                <a:spcPts val="0"/>
              </a:spcBef>
              <a:spcAft>
                <a:spcPts val="1200"/>
              </a:spcAft>
              <a:buNone/>
            </a:pPr>
            <a:r>
              <a:t/>
            </a:r>
            <a:endParaRPr/>
          </a:p>
        </p:txBody>
      </p:sp>
      <p:pic>
        <p:nvPicPr>
          <p:cNvPr id="185" name="Google Shape;185;p21"/>
          <p:cNvPicPr preferRelativeResize="0"/>
          <p:nvPr/>
        </p:nvPicPr>
        <p:blipFill>
          <a:blip r:embed="rId3">
            <a:alphaModFix/>
          </a:blip>
          <a:stretch>
            <a:fillRect/>
          </a:stretch>
        </p:blipFill>
        <p:spPr>
          <a:xfrm>
            <a:off x="582425" y="2494025"/>
            <a:ext cx="3824474" cy="2066025"/>
          </a:xfrm>
          <a:prstGeom prst="rect">
            <a:avLst/>
          </a:prstGeom>
          <a:noFill/>
          <a:ln>
            <a:noFill/>
          </a:ln>
        </p:spPr>
      </p:pic>
      <p:sp>
        <p:nvSpPr>
          <p:cNvPr id="186" name="Google Shape;186;p21"/>
          <p:cNvSpPr txBox="1"/>
          <p:nvPr>
            <p:ph type="title"/>
          </p:nvPr>
        </p:nvSpPr>
        <p:spPr>
          <a:xfrm>
            <a:off x="4179950" y="327575"/>
            <a:ext cx="4687800" cy="69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00">
                <a:latin typeface="Roboto"/>
                <a:ea typeface="Roboto"/>
                <a:cs typeface="Roboto"/>
                <a:sym typeface="Roboto"/>
              </a:rPr>
              <a:t>MAXIMUM LIKELIHOOD ESTIMATION </a:t>
            </a:r>
            <a:endParaRPr sz="1900">
              <a:latin typeface="Roboto"/>
              <a:ea typeface="Roboto"/>
              <a:cs typeface="Roboto"/>
              <a:sym typeface="Roboto"/>
            </a:endParaRPr>
          </a:p>
          <a:p>
            <a:pPr indent="0" lvl="0" marL="0" rtl="0" algn="l">
              <a:spcBef>
                <a:spcPts val="0"/>
              </a:spcBef>
              <a:spcAft>
                <a:spcPts val="0"/>
              </a:spcAft>
              <a:buSzPts val="990"/>
              <a:buNone/>
            </a:pPr>
            <a:r>
              <a:t/>
            </a:r>
            <a:endParaRPr sz="2700"/>
          </a:p>
        </p:txBody>
      </p:sp>
      <p:sp>
        <p:nvSpPr>
          <p:cNvPr id="187" name="Google Shape;187;p21"/>
          <p:cNvSpPr txBox="1"/>
          <p:nvPr/>
        </p:nvSpPr>
        <p:spPr>
          <a:xfrm>
            <a:off x="4406900" y="934625"/>
            <a:ext cx="4463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Roboto"/>
                <a:ea typeface="Roboto"/>
                <a:cs typeface="Roboto"/>
                <a:sym typeface="Roboto"/>
              </a:rPr>
              <a:t>We used MLE with two underlying distributions. The results are as seen MLE helps in enhancing our model because it is asymptotically normal, efficient and invariant. It is also a consistent estimator. If we know the underlying distribution of our data we can take care of missing data that's usually a problem with OLS.</a:t>
            </a:r>
            <a:endParaRPr>
              <a:solidFill>
                <a:schemeClr val="dk2"/>
              </a:solidFill>
              <a:latin typeface="Roboto"/>
              <a:ea typeface="Roboto"/>
              <a:cs typeface="Roboto"/>
              <a:sym typeface="Roboto"/>
            </a:endParaRPr>
          </a:p>
        </p:txBody>
      </p:sp>
      <p:pic>
        <p:nvPicPr>
          <p:cNvPr id="188" name="Google Shape;188;p21"/>
          <p:cNvPicPr preferRelativeResize="0"/>
          <p:nvPr/>
        </p:nvPicPr>
        <p:blipFill>
          <a:blip r:embed="rId4">
            <a:alphaModFix/>
          </a:blip>
          <a:stretch>
            <a:fillRect/>
          </a:stretch>
        </p:blipFill>
        <p:spPr>
          <a:xfrm>
            <a:off x="4991313" y="2961148"/>
            <a:ext cx="3065076" cy="909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