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256" r:id="rId2"/>
    <p:sldId id="257" r:id="rId3"/>
    <p:sldId id="258" r:id="rId4"/>
    <p:sldId id="363" r:id="rId5"/>
    <p:sldId id="362" r:id="rId6"/>
    <p:sldId id="344" r:id="rId7"/>
    <p:sldId id="310" r:id="rId8"/>
    <p:sldId id="312" r:id="rId9"/>
    <p:sldId id="259" r:id="rId10"/>
    <p:sldId id="260" r:id="rId11"/>
    <p:sldId id="262" r:id="rId12"/>
    <p:sldId id="263" r:id="rId13"/>
    <p:sldId id="264" r:id="rId14"/>
    <p:sldId id="265" r:id="rId15"/>
    <p:sldId id="353" r:id="rId16"/>
    <p:sldId id="354" r:id="rId17"/>
    <p:sldId id="359" r:id="rId18"/>
    <p:sldId id="314" r:id="rId19"/>
    <p:sldId id="325" r:id="rId20"/>
    <p:sldId id="319" r:id="rId21"/>
    <p:sldId id="340" r:id="rId22"/>
    <p:sldId id="351" r:id="rId23"/>
    <p:sldId id="261" r:id="rId24"/>
    <p:sldId id="346" r:id="rId25"/>
    <p:sldId id="347" r:id="rId26"/>
    <p:sldId id="360" r:id="rId27"/>
    <p:sldId id="267" r:id="rId28"/>
    <p:sldId id="266" r:id="rId29"/>
    <p:sldId id="356" r:id="rId30"/>
    <p:sldId id="357" r:id="rId31"/>
    <p:sldId id="358" r:id="rId32"/>
    <p:sldId id="313" r:id="rId33"/>
    <p:sldId id="348" r:id="rId34"/>
    <p:sldId id="349" r:id="rId35"/>
    <p:sldId id="315" r:id="rId36"/>
    <p:sldId id="316" r:id="rId37"/>
    <p:sldId id="321" r:id="rId38"/>
    <p:sldId id="320" r:id="rId39"/>
    <p:sldId id="322" r:id="rId40"/>
    <p:sldId id="339" r:id="rId41"/>
    <p:sldId id="268" r:id="rId42"/>
    <p:sldId id="364" r:id="rId43"/>
    <p:sldId id="365" r:id="rId44"/>
    <p:sldId id="367" r:id="rId45"/>
    <p:sldId id="368" r:id="rId46"/>
    <p:sldId id="369" r:id="rId47"/>
    <p:sldId id="326" r:id="rId48"/>
    <p:sldId id="327" r:id="rId49"/>
    <p:sldId id="345" r:id="rId50"/>
    <p:sldId id="295" r:id="rId51"/>
    <p:sldId id="350" r:id="rId52"/>
    <p:sldId id="329" r:id="rId53"/>
    <p:sldId id="330" r:id="rId54"/>
    <p:sldId id="323" r:id="rId55"/>
    <p:sldId id="324" r:id="rId56"/>
    <p:sldId id="328" r:id="rId57"/>
    <p:sldId id="274" r:id="rId58"/>
    <p:sldId id="275" r:id="rId59"/>
    <p:sldId id="276" r:id="rId60"/>
    <p:sldId id="277" r:id="rId61"/>
    <p:sldId id="278" r:id="rId62"/>
    <p:sldId id="279" r:id="rId63"/>
    <p:sldId id="331" r:id="rId64"/>
    <p:sldId id="337" r:id="rId65"/>
    <p:sldId id="338" r:id="rId66"/>
    <p:sldId id="370" r:id="rId67"/>
    <p:sldId id="343" r:id="rId68"/>
    <p:sldId id="280" r:id="rId69"/>
    <p:sldId id="281" r:id="rId70"/>
    <p:sldId id="282" r:id="rId71"/>
    <p:sldId id="283" r:id="rId72"/>
    <p:sldId id="284" r:id="rId73"/>
    <p:sldId id="285" r:id="rId74"/>
    <p:sldId id="297" r:id="rId75"/>
    <p:sldId id="286" r:id="rId76"/>
    <p:sldId id="287" r:id="rId77"/>
    <p:sldId id="296" r:id="rId78"/>
    <p:sldId id="288" r:id="rId79"/>
    <p:sldId id="289" r:id="rId80"/>
    <p:sldId id="291" r:id="rId81"/>
    <p:sldId id="292" r:id="rId82"/>
    <p:sldId id="311" r:id="rId83"/>
    <p:sldId id="317" r:id="rId84"/>
    <p:sldId id="293" r:id="rId85"/>
    <p:sldId id="294" r:id="rId86"/>
    <p:sldId id="298" r:id="rId87"/>
    <p:sldId id="299" r:id="rId88"/>
    <p:sldId id="332" r:id="rId89"/>
    <p:sldId id="333" r:id="rId90"/>
    <p:sldId id="334" r:id="rId91"/>
    <p:sldId id="335" r:id="rId92"/>
    <p:sldId id="336" r:id="rId93"/>
    <p:sldId id="341" r:id="rId94"/>
    <p:sldId id="342" r:id="rId95"/>
    <p:sldId id="318" r:id="rId96"/>
    <p:sldId id="352" r:id="rId97"/>
    <p:sldId id="361" r:id="rId98"/>
    <p:sldId id="300"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1080" y="-480"/>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06C491-D5F8-4379-880B-4CB836936443}" type="datetimeFigureOut">
              <a:rPr lang="en-US" smtClean="0"/>
              <a:pPr/>
              <a:t>5/3/2016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010503-60BF-4C3D-B50C-3E2B25A0285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F9697AF3-2C73-4CA5-889B-59D99CFCE6BC}"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22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 </a:t>
            </a:r>
            <a:r>
              <a:rPr lang="en-US" sz="1200" kern="1200" baseline="0" dirty="0" smtClean="0">
                <a:solidFill>
                  <a:schemeClr val="tx1"/>
                </a:solidFill>
                <a:latin typeface="+mn-lt"/>
                <a:ea typeface="+mn-ea"/>
                <a:cs typeface="+mn-cs"/>
              </a:rPr>
              <a:t>Kevlar Epoxy composite has weight is half of aluminium alloy that so</a:t>
            </a:r>
          </a:p>
          <a:p>
            <a:r>
              <a:rPr lang="en-US" sz="1200" kern="1200" baseline="0" dirty="0" smtClean="0">
                <a:solidFill>
                  <a:schemeClr val="tx1"/>
                </a:solidFill>
                <a:latin typeface="+mn-lt"/>
                <a:ea typeface="+mn-ea"/>
                <a:cs typeface="+mn-cs"/>
              </a:rPr>
              <a:t>why it is widely used in aerospace industry.</a:t>
            </a:r>
          </a:p>
        </p:txBody>
      </p:sp>
      <p:sp>
        <p:nvSpPr>
          <p:cNvPr id="4" name="Slide Number Placeholder 3"/>
          <p:cNvSpPr>
            <a:spLocks noGrp="1"/>
          </p:cNvSpPr>
          <p:nvPr>
            <p:ph type="sldNum" sz="quarter" idx="10"/>
          </p:nvPr>
        </p:nvSpPr>
        <p:spPr/>
        <p:txBody>
          <a:bodyPr/>
          <a:lstStyle/>
          <a:p>
            <a:fld id="{FF628124-1D60-42F4-BB36-3F8CFEDEA676}" type="slidenum">
              <a:rPr lang="en-US" smtClean="0"/>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31</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r>
              <a:rPr lang="en-US" sz="1200" dirty="0" smtClean="0"/>
              <a:t> A is true but R is false</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32</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33</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(d)</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34</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35</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36</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37</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r>
              <a:rPr lang="en-US" sz="1200" dirty="0" smtClean="0"/>
              <a:t> PTFE is used for high temperature applications. </a:t>
            </a:r>
            <a:r>
              <a:rPr lang="en-US" sz="1200" dirty="0" err="1" smtClean="0"/>
              <a:t>Polycarbon</a:t>
            </a:r>
            <a:r>
              <a:rPr lang="en-US" sz="1200" dirty="0" smtClean="0"/>
              <a:t> has good impact resistance.</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38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F9697AF3-2C73-4CA5-889B-59D99CFCE6BC}"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39</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40</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49</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r>
              <a:rPr lang="en-US" sz="1200" dirty="0" smtClean="0"/>
              <a:t> An </a:t>
            </a:r>
            <a:r>
              <a:rPr lang="en-US" sz="1200" dirty="0" err="1" smtClean="0"/>
              <a:t>elastomer</a:t>
            </a:r>
            <a:r>
              <a:rPr lang="en-US" sz="1200" dirty="0" smtClean="0"/>
              <a:t> is produced by heating raw rubber with </a:t>
            </a:r>
            <a:r>
              <a:rPr lang="en-US" sz="1200" dirty="0" err="1" smtClean="0"/>
              <a:t>sulphur</a:t>
            </a:r>
            <a:r>
              <a:rPr lang="en-US" sz="1200" dirty="0" smtClean="0"/>
              <a:t>. </a:t>
            </a:r>
            <a:r>
              <a:rPr lang="en-US" sz="1200" dirty="0" err="1" smtClean="0"/>
              <a:t>Sulphur</a:t>
            </a:r>
            <a:r>
              <a:rPr lang="en-US" sz="1200" dirty="0" smtClean="0"/>
              <a:t> forms covalent bonds with the carbon, by saturating the remaining double bond in each monomer. This reaction, known as vulcanization, produces additional link between chains called cross links.</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51</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(a)</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52</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53</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(d)</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54</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0" y="4343400"/>
            <a:ext cx="6248400" cy="1752600"/>
          </a:xfrm>
        </p:spPr>
        <p:txBody>
          <a:bodyPr>
            <a:normAutofit/>
          </a:bodyPr>
          <a:lstStyle/>
          <a:p>
            <a:pPr>
              <a:buNone/>
            </a:pPr>
            <a:r>
              <a:rPr lang="en-US" sz="1200" b="1" dirty="0" smtClean="0"/>
              <a:t>Ans. (d)</a:t>
            </a:r>
            <a:endParaRPr lang="en-IN" sz="1200" dirty="0" smtClean="0"/>
          </a:p>
          <a:p>
            <a:pPr lvl="0">
              <a:buNone/>
            </a:pPr>
            <a:r>
              <a:rPr lang="en-US" sz="1200" dirty="0" smtClean="0"/>
              <a:t>Condensation polymerization process involves more then one monomer species. This process is also known as step growth polymerization.</a:t>
            </a:r>
            <a:endParaRPr lang="en-IN" sz="1200" dirty="0" smtClean="0"/>
          </a:p>
          <a:p>
            <a:pPr lvl="0">
              <a:buNone/>
            </a:pPr>
            <a:r>
              <a:rPr lang="en-US" sz="1200" dirty="0" smtClean="0"/>
              <a:t>In condensation polymerization, smaller macromolecule by-product such as water is eliminated.</a:t>
            </a:r>
            <a:endParaRPr lang="en-IN" sz="1200" dirty="0" smtClean="0"/>
          </a:p>
          <a:p>
            <a:pPr lvl="0">
              <a:buNone/>
            </a:pPr>
            <a:r>
              <a:rPr lang="en-US" sz="1200" dirty="0" smtClean="0"/>
              <a:t>No resultant product has the chemical formula of mere one monomer.</a:t>
            </a:r>
            <a:endParaRPr lang="en-IN" sz="1200" dirty="0" smtClean="0"/>
          </a:p>
          <a:p>
            <a:pPr lvl="0">
              <a:buNone/>
            </a:pPr>
            <a:r>
              <a:rPr lang="en-US" sz="1200" dirty="0" smtClean="0"/>
              <a:t>Repeat unit in condensation process itself is product of polymerization involving basic constituents.</a:t>
            </a:r>
            <a:endParaRPr lang="en-IN" sz="1200" dirty="0" smtClean="0"/>
          </a:p>
          <a:p>
            <a:pPr lvl="0">
              <a:buNone/>
            </a:pPr>
            <a:r>
              <a:rPr lang="en-US" sz="1200" dirty="0" smtClean="0"/>
              <a:t>Reaction times for condensation polymerization are usually longer than those for additional polymerization.</a:t>
            </a:r>
            <a:endParaRPr lang="en-IN" sz="1200" dirty="0" smtClean="0"/>
          </a:p>
          <a:p>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55</a:t>
            </a:fld>
            <a:endParaRPr lang="en-IN"/>
          </a:p>
        </p:txBody>
      </p:sp>
      <p:pic>
        <p:nvPicPr>
          <p:cNvPr id="63490" name="Picture 2"/>
          <p:cNvPicPr>
            <a:picLocks noChangeAspect="1" noChangeArrowheads="1"/>
          </p:cNvPicPr>
          <p:nvPr/>
        </p:nvPicPr>
        <p:blipFill>
          <a:blip r:embed="rId3"/>
          <a:srcRect/>
          <a:stretch>
            <a:fillRect/>
          </a:stretch>
        </p:blipFill>
        <p:spPr bwMode="auto">
          <a:xfrm>
            <a:off x="182080" y="6076950"/>
            <a:ext cx="6066320" cy="3067050"/>
          </a:xfrm>
          <a:prstGeom prst="rect">
            <a:avLst/>
          </a:prstGeom>
          <a:noFill/>
          <a:ln w="9525">
            <a:noFill/>
            <a:miter lim="800000"/>
            <a:headEnd/>
            <a:tailEnd/>
          </a:ln>
          <a:effectLst/>
        </p:spPr>
      </p:pic>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(a)</a:t>
            </a:r>
            <a:r>
              <a:rPr lang="en-US" sz="1200" dirty="0" smtClean="0"/>
              <a:t> Polyester resins are quite common. The process often begins with molecules like a </a:t>
            </a:r>
            <a:r>
              <a:rPr lang="en-US" sz="1200" dirty="0" err="1" smtClean="0"/>
              <a:t>dialcohol</a:t>
            </a:r>
            <a:r>
              <a:rPr lang="en-US" sz="1200" dirty="0" smtClean="0"/>
              <a:t>, and </a:t>
            </a:r>
            <a:r>
              <a:rPr lang="en-US" sz="1200" dirty="0" err="1" smtClean="0"/>
              <a:t>diacid</a:t>
            </a:r>
            <a:r>
              <a:rPr lang="en-US" sz="1200" dirty="0" smtClean="0"/>
              <a:t>. These then cure into a solid polymer.</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56</a:t>
            </a:fld>
            <a:endParaRPr lang="en-IN"/>
          </a:p>
        </p:txBody>
      </p:sp>
      <p:pic>
        <p:nvPicPr>
          <p:cNvPr id="64514" name="Picture 2"/>
          <p:cNvPicPr>
            <a:picLocks noChangeAspect="1" noChangeArrowheads="1"/>
          </p:cNvPicPr>
          <p:nvPr/>
        </p:nvPicPr>
        <p:blipFill>
          <a:blip r:embed="rId3"/>
          <a:srcRect/>
          <a:stretch>
            <a:fillRect/>
          </a:stretch>
        </p:blipFill>
        <p:spPr bwMode="auto">
          <a:xfrm>
            <a:off x="1143000" y="5181600"/>
            <a:ext cx="4505338" cy="3429000"/>
          </a:xfrm>
          <a:prstGeom prst="rect">
            <a:avLst/>
          </a:prstGeom>
          <a:noFill/>
          <a:ln w="9525">
            <a:noFill/>
            <a:miter lim="800000"/>
            <a:headEnd/>
            <a:tailEnd/>
          </a:ln>
        </p:spPr>
      </p:pic>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IN" sz="1200" dirty="0" smtClean="0"/>
              <a:t>Plasticizers are liquids of high boiling point and low molecular weight, which are added to improve the plastic behaviour of the polymer. </a:t>
            </a:r>
          </a:p>
          <a:p>
            <a:pPr algn="just"/>
            <a:r>
              <a:rPr lang="en-IN" sz="1200" dirty="0" smtClean="0"/>
              <a:t>The broad role of a plasticizer is to separate the macro- molecules, thus decreasing the inter-molecular forces and facilitating relative movement between molecules of the polymer, that is, making deformation easier.</a:t>
            </a:r>
          </a:p>
          <a:p>
            <a:pPr algn="just"/>
            <a:r>
              <a:rPr lang="en-IN" sz="1200" dirty="0" smtClean="0"/>
              <a:t>They are essentially oily in nature. Organic solvents, resins and even water are used as plasticizers.</a:t>
            </a:r>
          </a:p>
          <a:p>
            <a:pPr algn="just"/>
            <a:endParaRPr lang="en-IN" sz="1200" dirty="0" smtClean="0"/>
          </a:p>
          <a:p>
            <a:endParaRPr lang="en-US" dirty="0"/>
          </a:p>
        </p:txBody>
      </p:sp>
      <p:sp>
        <p:nvSpPr>
          <p:cNvPr id="4" name="Slide Number Placeholder 3"/>
          <p:cNvSpPr>
            <a:spLocks noGrp="1"/>
          </p:cNvSpPr>
          <p:nvPr>
            <p:ph type="sldNum" sz="quarter" idx="10"/>
          </p:nvPr>
        </p:nvSpPr>
        <p:spPr/>
        <p:txBody>
          <a:bodyPr/>
          <a:lstStyle/>
          <a:p>
            <a:fld id="{E2010503-60BF-4C3D-B50C-3E2B25A0285E}" type="slidenum">
              <a:rPr lang="en-IN" smtClean="0"/>
              <a:pPr/>
              <a:t>58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Ans. (a)</a:t>
            </a:r>
            <a:endParaRPr lang="en-IN" sz="1200" dirty="0" smtClean="0"/>
          </a:p>
          <a:p>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6</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(d)</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63</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(d)</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64</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65</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Ans. (a)</a:t>
            </a:r>
            <a:endParaRPr lang="en-US" b="1" dirty="0"/>
          </a:p>
        </p:txBody>
      </p:sp>
      <p:sp>
        <p:nvSpPr>
          <p:cNvPr id="4" name="Slide Number Placeholder 3"/>
          <p:cNvSpPr>
            <a:spLocks noGrp="1"/>
          </p:cNvSpPr>
          <p:nvPr>
            <p:ph type="sldNum" sz="quarter" idx="10"/>
          </p:nvPr>
        </p:nvSpPr>
        <p:spPr/>
        <p:txBody>
          <a:bodyPr/>
          <a:lstStyle/>
          <a:p>
            <a:fld id="{796C15A3-E870-4ED7-ABE6-56419F3C759D}" type="slidenum">
              <a:rPr lang="en-US" smtClean="0"/>
              <a:pPr/>
              <a:t>66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(d)</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67</a:t>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a:t>
            </a:r>
            <a:r>
              <a:rPr lang="en-US" sz="1200" dirty="0" smtClean="0"/>
              <a:t>  For thermoplastic extrusion we have to feed thermoplastic pellets or powders through a hoper into a barrel chamber of a screw extruder. So it is not conventional extrusion process.</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83</a:t>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a:t>
            </a:r>
            <a:r>
              <a:rPr lang="en-US" sz="1200" b="1" smtClean="0"/>
              <a:t>(d)</a:t>
            </a:r>
            <a:endParaRPr lang="en-IN"/>
          </a:p>
        </p:txBody>
      </p:sp>
      <p:sp>
        <p:nvSpPr>
          <p:cNvPr id="4" name="Slide Number Placeholder 3"/>
          <p:cNvSpPr>
            <a:spLocks noGrp="1"/>
          </p:cNvSpPr>
          <p:nvPr>
            <p:ph type="sldNum" sz="quarter" idx="10"/>
          </p:nvPr>
        </p:nvSpPr>
        <p:spPr/>
        <p:txBody>
          <a:bodyPr/>
          <a:lstStyle/>
          <a:p>
            <a:fld id="{7C73004D-8C3D-4EA0-BFF7-B26FE22450FF}" type="slidenum">
              <a:rPr lang="en-IN" smtClean="0"/>
              <a:pPr/>
              <a:t>88</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(d)</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89</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90</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r>
              <a:rPr lang="en-US" sz="1200" dirty="0" smtClean="0"/>
              <a:t> Thermoplastics are made suitable for extrusion </a:t>
            </a:r>
            <a:r>
              <a:rPr lang="en-US" sz="1200" dirty="0" err="1" smtClean="0"/>
              <a:t>moulding</a:t>
            </a:r>
            <a:r>
              <a:rPr lang="en-US" sz="1200" dirty="0" smtClean="0"/>
              <a:t>.</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91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b="1" dirty="0" smtClean="0"/>
              <a:t>Ans. (a) Polymers:</a:t>
            </a:r>
            <a:endParaRPr lang="en-IN" sz="1200" dirty="0" smtClean="0"/>
          </a:p>
          <a:p>
            <a:pPr lvl="0">
              <a:buNone/>
            </a:pPr>
            <a:r>
              <a:rPr lang="en-US" sz="1200" dirty="0" smtClean="0"/>
              <a:t>Commercially called </a:t>
            </a:r>
            <a:r>
              <a:rPr lang="en-US" sz="1200" i="1" dirty="0" smtClean="0"/>
              <a:t>plastics</a:t>
            </a:r>
            <a:r>
              <a:rPr lang="en-US" sz="1200" dirty="0" smtClean="0"/>
              <a:t>; noted for their low density, flexibility and use as insulators.</a:t>
            </a:r>
            <a:endParaRPr lang="en-IN" sz="1200" dirty="0" smtClean="0"/>
          </a:p>
          <a:p>
            <a:pPr lvl="0">
              <a:buNone/>
            </a:pPr>
            <a:r>
              <a:rPr lang="en-US" sz="1200" dirty="0" smtClean="0"/>
              <a:t>Mostly are of organic compounds i.e. based on carbon, oxygen and other nonmetallic elements.</a:t>
            </a:r>
            <a:endParaRPr lang="en-IN" sz="1200" dirty="0" smtClean="0"/>
          </a:p>
          <a:p>
            <a:pPr lvl="0">
              <a:buNone/>
            </a:pPr>
            <a:r>
              <a:rPr lang="en-US" sz="1200" dirty="0" smtClean="0"/>
              <a:t>Consists large molecular structures bonded by covalent and van </a:t>
            </a:r>
            <a:r>
              <a:rPr lang="en-US" sz="1200" dirty="0" err="1" smtClean="0"/>
              <a:t>der</a:t>
            </a:r>
            <a:r>
              <a:rPr lang="en-US" sz="1200" dirty="0" smtClean="0"/>
              <a:t> Waals forces.</a:t>
            </a:r>
            <a:endParaRPr lang="en-IN" sz="1200" dirty="0" smtClean="0"/>
          </a:p>
          <a:p>
            <a:pPr lvl="0">
              <a:buNone/>
            </a:pPr>
            <a:r>
              <a:rPr lang="en-US" sz="1200" dirty="0" smtClean="0"/>
              <a:t>That is why structure of polymer is long chain.</a:t>
            </a:r>
            <a:endParaRPr lang="en-IN" sz="1200" dirty="0" smtClean="0"/>
          </a:p>
          <a:p>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8</a:t>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(a)</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92</a:t>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93</a:t>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Ans. (c)</a:t>
            </a:r>
            <a:endParaRPr lang="en-IN" sz="1200" dirty="0" smtClean="0"/>
          </a:p>
          <a:p>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94</a:t>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(c)</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95</a:t>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96</a:t>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200" b="1" kern="1200" baseline="0" dirty="0" smtClean="0">
                <a:solidFill>
                  <a:schemeClr val="tx1"/>
                </a:solidFill>
                <a:latin typeface="+mn-lt"/>
                <a:ea typeface="+mn-ea"/>
                <a:cs typeface="+mn-cs"/>
              </a:rPr>
              <a:t>Ans. (d) </a:t>
            </a:r>
            <a:r>
              <a:rPr lang="en-US" sz="1200" kern="1200" baseline="0" dirty="0" smtClean="0">
                <a:solidFill>
                  <a:schemeClr val="tx1"/>
                </a:solidFill>
                <a:latin typeface="+mn-lt"/>
                <a:ea typeface="+mn-ea"/>
                <a:cs typeface="+mn-cs"/>
              </a:rPr>
              <a:t>Plastic materials cannot easily shaped or molded by mechanical Action but you need heat. </a:t>
            </a:r>
            <a:r>
              <a:rPr lang="en-US" sz="1200" kern="1200" baseline="0" dirty="0" err="1" smtClean="0">
                <a:solidFill>
                  <a:schemeClr val="tx1"/>
                </a:solidFill>
                <a:latin typeface="+mn-lt"/>
                <a:ea typeface="+mn-ea"/>
                <a:cs typeface="+mn-cs"/>
              </a:rPr>
              <a:t>Theromoset</a:t>
            </a:r>
            <a:r>
              <a:rPr lang="en-US" sz="1200" kern="1200" baseline="0" dirty="0" smtClean="0">
                <a:solidFill>
                  <a:schemeClr val="tx1"/>
                </a:solidFill>
                <a:latin typeface="+mn-lt"/>
                <a:ea typeface="+mn-ea"/>
                <a:cs typeface="+mn-cs"/>
              </a:rPr>
              <a:t> also a plastic, can you mechanically form it? (A) is wrong.</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200" b="1" dirty="0" smtClean="0"/>
          </a:p>
        </p:txBody>
      </p:sp>
      <p:sp>
        <p:nvSpPr>
          <p:cNvPr id="4" name="Slide Number Placeholder 3"/>
          <p:cNvSpPr>
            <a:spLocks noGrp="1"/>
          </p:cNvSpPr>
          <p:nvPr>
            <p:ph type="sldNum" sz="quarter" idx="10"/>
          </p:nvPr>
        </p:nvSpPr>
        <p:spPr/>
        <p:txBody>
          <a:bodyPr/>
          <a:lstStyle/>
          <a:p>
            <a:fld id="{FF628124-1D60-42F4-BB36-3F8CFEDEA676}" type="slidenum">
              <a:rPr lang="en-US" smtClean="0"/>
              <a:pPr/>
              <a:t>97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Ans.</a:t>
            </a:r>
            <a:r>
              <a:rPr lang="en-US" sz="1200" b="1" baseline="0" dirty="0" smtClean="0"/>
              <a:t> </a:t>
            </a:r>
            <a:r>
              <a:rPr lang="en-US" sz="1200" b="1" dirty="0" smtClean="0"/>
              <a:t>(c)</a:t>
            </a:r>
          </a:p>
        </p:txBody>
      </p:sp>
      <p:sp>
        <p:nvSpPr>
          <p:cNvPr id="4" name="Slide Number Placeholder 3"/>
          <p:cNvSpPr>
            <a:spLocks noGrp="1"/>
          </p:cNvSpPr>
          <p:nvPr>
            <p:ph type="sldNum" sz="quarter" idx="10"/>
          </p:nvPr>
        </p:nvSpPr>
        <p:spPr/>
        <p:txBody>
          <a:bodyPr/>
          <a:lstStyle/>
          <a:p>
            <a:fld id="{FF628124-1D60-42F4-BB36-3F8CFEDEA676}"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b="1" dirty="0" smtClean="0"/>
              <a:t>Ans. (b)</a:t>
            </a:r>
            <a:r>
              <a:rPr lang="en-US" sz="1200" dirty="0" smtClean="0"/>
              <a:t> Remember it.</a:t>
            </a:r>
            <a:endParaRPr lang="en-IN" sz="1200" dirty="0" smtClean="0"/>
          </a:p>
          <a:p>
            <a:pPr>
              <a:buNone/>
            </a:pPr>
            <a:r>
              <a:rPr lang="en-US" sz="1200" b="1" dirty="0" smtClean="0"/>
              <a:t>	</a:t>
            </a:r>
            <a:r>
              <a:rPr lang="en-US" sz="1200" b="1" dirty="0" err="1" smtClean="0"/>
              <a:t>Thermoplast</a:t>
            </a:r>
            <a:r>
              <a:rPr lang="en-US" sz="1200" b="1" dirty="0" smtClean="0"/>
              <a:t>:</a:t>
            </a:r>
            <a:r>
              <a:rPr lang="en-US" sz="1200" dirty="0" smtClean="0"/>
              <a:t> </a:t>
            </a:r>
            <a:r>
              <a:rPr lang="en-US" sz="1200" dirty="0" err="1" smtClean="0"/>
              <a:t>Thermoplast</a:t>
            </a:r>
            <a:r>
              <a:rPr lang="en-US" sz="1200" dirty="0" smtClean="0"/>
              <a:t> have the property of increasing plasticity that is increasing ability to deform plastically with increasing temperature.</a:t>
            </a:r>
            <a:endParaRPr lang="en-IN" sz="1200" dirty="0" smtClean="0"/>
          </a:p>
          <a:p>
            <a:pPr>
              <a:buNone/>
            </a:pPr>
            <a:r>
              <a:rPr lang="en-US" sz="1200" b="1" dirty="0" smtClean="0"/>
              <a:t>	</a:t>
            </a:r>
            <a:r>
              <a:rPr lang="en-US" sz="1200" b="1" dirty="0" err="1" smtClean="0"/>
              <a:t>Thermosets</a:t>
            </a:r>
            <a:r>
              <a:rPr lang="en-US" sz="1200" b="1" dirty="0" smtClean="0"/>
              <a:t>:</a:t>
            </a:r>
            <a:r>
              <a:rPr lang="en-US" sz="1200" dirty="0" smtClean="0"/>
              <a:t> It has a three dimensional network of primary bonds. They are relatively hard and rigid at room temperature and do not soften on heating.</a:t>
            </a:r>
            <a:endParaRPr lang="en-IN" sz="1200" dirty="0" smtClean="0"/>
          </a:p>
          <a:p>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18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(d)</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19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(a)</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20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Ans. (b)</a:t>
            </a:r>
            <a:r>
              <a:rPr lang="en-US" sz="1200" dirty="0" smtClean="0"/>
              <a:t> only the thermoplastic polymers can be welded, since these materials can be melted or softened by heat without degradation. The thermosetting polymers do not soften with heat but tend only to char or burn.</a:t>
            </a:r>
            <a:endParaRPr lang="en-IN" dirty="0"/>
          </a:p>
        </p:txBody>
      </p:sp>
      <p:sp>
        <p:nvSpPr>
          <p:cNvPr id="4" name="Slide Number Placeholder 3"/>
          <p:cNvSpPr>
            <a:spLocks noGrp="1"/>
          </p:cNvSpPr>
          <p:nvPr>
            <p:ph type="sldNum" sz="quarter" idx="10"/>
          </p:nvPr>
        </p:nvSpPr>
        <p:spPr/>
        <p:txBody>
          <a:bodyPr/>
          <a:lstStyle/>
          <a:p>
            <a:fld id="{7C73004D-8C3D-4EA0-BFF7-B26FE22450FF}" type="slidenum">
              <a:rPr lang="en-IN" smtClean="0"/>
              <a:pPr/>
              <a:t>21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5/3/2016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5/3/2016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Engineering%20Materials%20Video/Plastic%20Injection%20Molding_mpeg2video.mpg"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Engineering%20Materials%20Video/polymer%20extrusion_mpeg2video.mpg"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Engineering%20Materials%20Video/Blow%20molding_mpeg2video.mpg"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Engineering%20Materials%20Video/Plastic%20sheet%20making_mpeg2video.mpg"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895600"/>
            <a:ext cx="7851648" cy="1828800"/>
          </a:xfrm>
        </p:spPr>
        <p:txBody>
          <a:bodyPr>
            <a:noAutofit/>
          </a:bodyPr>
          <a:lstStyle/>
          <a:p>
            <a:pPr algn="ctr"/>
            <a:r>
              <a:rPr lang="en-US" sz="13800" dirty="0" smtClean="0"/>
              <a:t>Plastics</a:t>
            </a:r>
            <a:endParaRPr lang="en-IN" sz="13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err="1" smtClean="0"/>
              <a:t>Thermoplasts</a:t>
            </a: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pPr algn="just"/>
            <a:r>
              <a:rPr lang="en-IN" sz="2800" dirty="0" smtClean="0"/>
              <a:t>Plastics which softens up on heating and hardens up on cooling where the softening and hardening are totally reversible processes. </a:t>
            </a:r>
          </a:p>
          <a:p>
            <a:pPr algn="just"/>
            <a:r>
              <a:rPr lang="en-IN" sz="2800" dirty="0" smtClean="0"/>
              <a:t>Hence </a:t>
            </a:r>
            <a:r>
              <a:rPr lang="en-IN" sz="2800" dirty="0" err="1" smtClean="0"/>
              <a:t>thermoplasts</a:t>
            </a:r>
            <a:r>
              <a:rPr lang="en-IN" sz="2800" dirty="0" smtClean="0"/>
              <a:t> can be recycled.</a:t>
            </a:r>
          </a:p>
          <a:p>
            <a:pPr algn="just"/>
            <a:r>
              <a:rPr lang="en-IN" sz="2800" dirty="0" smtClean="0"/>
              <a:t>They consist of linear molecular chains bonded together by weak secondary bonds or by inter-winding.</a:t>
            </a:r>
          </a:p>
          <a:p>
            <a:pPr algn="just"/>
            <a:r>
              <a:rPr lang="en-IN" sz="2800" dirty="0" smtClean="0"/>
              <a:t>Cross-linking between molecular chains is absent in </a:t>
            </a:r>
            <a:r>
              <a:rPr lang="en-IN" sz="2800" dirty="0" err="1" smtClean="0"/>
              <a:t>theromplasts</a:t>
            </a:r>
            <a:r>
              <a:rPr lang="en-IN" sz="2800" dirty="0" smtClean="0"/>
              <a:t>.</a:t>
            </a:r>
          </a:p>
          <a:p>
            <a:pPr algn="just"/>
            <a:r>
              <a:rPr lang="en-IN" sz="2800" dirty="0" smtClean="0"/>
              <a:t>E.g.: Acrylics, PVC, Nylons, Perspex glass,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Thermoplastics</a:t>
            </a:r>
            <a:endParaRPr lang="en-IN" sz="4800" b="1" dirty="0"/>
          </a:p>
        </p:txBody>
      </p:sp>
      <p:sp>
        <p:nvSpPr>
          <p:cNvPr id="3" name="Content Placeholder 2"/>
          <p:cNvSpPr>
            <a:spLocks noGrp="1"/>
          </p:cNvSpPr>
          <p:nvPr>
            <p:ph idx="1"/>
          </p:nvPr>
        </p:nvSpPr>
        <p:spPr>
          <a:xfrm>
            <a:off x="152400" y="1447800"/>
            <a:ext cx="8839200" cy="5257800"/>
          </a:xfrm>
        </p:spPr>
        <p:txBody>
          <a:bodyPr>
            <a:normAutofit fontScale="92500"/>
          </a:bodyPr>
          <a:lstStyle/>
          <a:p>
            <a:pPr algn="just"/>
            <a:r>
              <a:rPr lang="en-IN" sz="2800" b="1" dirty="0" err="1" smtClean="0"/>
              <a:t>Acrylonitrile</a:t>
            </a:r>
            <a:r>
              <a:rPr lang="en-IN" sz="2800" b="1" dirty="0" smtClean="0"/>
              <a:t>-butadiene-styrene (ABS):</a:t>
            </a:r>
          </a:p>
          <a:p>
            <a:pPr algn="just">
              <a:buNone/>
            </a:pPr>
            <a:r>
              <a:rPr lang="en-IN" sz="2800" dirty="0" smtClean="0"/>
              <a:t>	</a:t>
            </a:r>
            <a:r>
              <a:rPr lang="en-IN" sz="2800" b="1" dirty="0" smtClean="0"/>
              <a:t>Characteristics: </a:t>
            </a:r>
            <a:r>
              <a:rPr lang="en-IN" sz="2800" dirty="0" smtClean="0"/>
              <a:t>Outstanding strength and toughness, resistance to heat distortion; good electrical properties; flammable and soluble in some organic solvents.</a:t>
            </a:r>
          </a:p>
          <a:p>
            <a:pPr algn="just">
              <a:buNone/>
            </a:pPr>
            <a:r>
              <a:rPr lang="en-IN" sz="2800" dirty="0" smtClean="0"/>
              <a:t>	</a:t>
            </a:r>
            <a:r>
              <a:rPr lang="en-IN" sz="2800" b="1" dirty="0" smtClean="0"/>
              <a:t>Application: </a:t>
            </a:r>
            <a:r>
              <a:rPr lang="en-IN" sz="2800" dirty="0" smtClean="0"/>
              <a:t>Refrigerator lining, lawn and garden equipment, toys, highway safety devices.</a:t>
            </a:r>
          </a:p>
          <a:p>
            <a:pPr algn="just"/>
            <a:r>
              <a:rPr lang="en-IN" sz="2800" b="1" dirty="0" smtClean="0"/>
              <a:t>Acrylics (poly-methyl-</a:t>
            </a:r>
            <a:r>
              <a:rPr lang="en-IN" sz="2800" b="1" dirty="0" err="1" smtClean="0"/>
              <a:t>methacrylate</a:t>
            </a:r>
            <a:r>
              <a:rPr lang="en-IN" sz="2800" b="1" dirty="0" smtClean="0"/>
              <a:t>) PMMA</a:t>
            </a:r>
          </a:p>
          <a:p>
            <a:pPr algn="just">
              <a:buNone/>
            </a:pPr>
            <a:r>
              <a:rPr lang="en-IN" sz="2800" dirty="0" smtClean="0"/>
              <a:t>	</a:t>
            </a:r>
            <a:r>
              <a:rPr lang="en-IN" sz="2800" b="1" dirty="0" smtClean="0"/>
              <a:t>Characteristics: </a:t>
            </a:r>
            <a:r>
              <a:rPr lang="en-IN" sz="2800" dirty="0" smtClean="0"/>
              <a:t>Outstanding light transmission and resistance to weathering; only fair mechanical properties.</a:t>
            </a:r>
          </a:p>
          <a:p>
            <a:pPr algn="just">
              <a:buNone/>
            </a:pPr>
            <a:r>
              <a:rPr lang="en-IN" sz="2800" dirty="0" smtClean="0"/>
              <a:t>	</a:t>
            </a:r>
            <a:r>
              <a:rPr lang="en-IN" sz="2800" b="1" dirty="0" smtClean="0"/>
              <a:t>Application: </a:t>
            </a:r>
            <a:r>
              <a:rPr lang="en-IN" sz="2800" dirty="0" smtClean="0"/>
              <a:t>Lenses, transparent aircraft enclosures, drafting equipment, outdoor signs.</a:t>
            </a:r>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791200"/>
          </a:xfrm>
        </p:spPr>
        <p:txBody>
          <a:bodyPr>
            <a:normAutofit fontScale="92500" lnSpcReduction="10000"/>
          </a:bodyPr>
          <a:lstStyle/>
          <a:p>
            <a:pPr algn="just"/>
            <a:r>
              <a:rPr lang="en-IN" sz="2800" b="1" dirty="0" smtClean="0"/>
              <a:t>Fluorocarbons (PTFE or </a:t>
            </a:r>
            <a:r>
              <a:rPr lang="en-IN" sz="2800" b="1" dirty="0" err="1" smtClean="0"/>
              <a:t>TFE,Teflon</a:t>
            </a:r>
            <a:r>
              <a:rPr lang="en-IN" sz="2800" b="1" dirty="0" smtClean="0"/>
              <a:t>)</a:t>
            </a:r>
          </a:p>
          <a:p>
            <a:pPr algn="just">
              <a:buNone/>
            </a:pPr>
            <a:r>
              <a:rPr lang="en-IN" sz="2800" dirty="0" smtClean="0"/>
              <a:t>	</a:t>
            </a:r>
            <a:r>
              <a:rPr lang="en-IN" sz="2800" b="1" dirty="0" smtClean="0"/>
              <a:t>Characteristics: </a:t>
            </a:r>
            <a:r>
              <a:rPr lang="en-IN" sz="2800" dirty="0" smtClean="0"/>
              <a:t>Chemically inert in almost all environments, excellent electrical properties; low coefficient of friction; may be used to 260o</a:t>
            </a:r>
            <a:r>
              <a:rPr lang="en-IN" sz="2800" baseline="30000" dirty="0" smtClean="0"/>
              <a:t>o</a:t>
            </a:r>
            <a:r>
              <a:rPr lang="en-IN" sz="2800" dirty="0" smtClean="0"/>
              <a:t>C; relatively weak and poor cold-flow properties.</a:t>
            </a:r>
          </a:p>
          <a:p>
            <a:pPr algn="just">
              <a:buNone/>
            </a:pPr>
            <a:r>
              <a:rPr lang="en-IN" sz="2800" dirty="0" smtClean="0"/>
              <a:t>	</a:t>
            </a:r>
            <a:r>
              <a:rPr lang="en-IN" sz="2800" b="1" dirty="0" smtClean="0"/>
              <a:t>Application: </a:t>
            </a:r>
            <a:r>
              <a:rPr lang="en-IN" sz="2800" dirty="0" smtClean="0"/>
              <a:t>Anticorrosive seals, chemical pipes and valves, bearings, anti adhesive coatings, high temperature electronic parts.</a:t>
            </a:r>
          </a:p>
          <a:p>
            <a:pPr algn="just"/>
            <a:r>
              <a:rPr lang="en-IN" sz="2800" b="1" dirty="0" smtClean="0"/>
              <a:t>Polyamides (nylons)</a:t>
            </a:r>
          </a:p>
          <a:p>
            <a:pPr algn="just">
              <a:buNone/>
            </a:pPr>
            <a:r>
              <a:rPr lang="en-IN" sz="2800" dirty="0" smtClean="0"/>
              <a:t>	</a:t>
            </a:r>
            <a:r>
              <a:rPr lang="en-IN" sz="2800" b="1" dirty="0" smtClean="0"/>
              <a:t>Characteristics: </a:t>
            </a:r>
            <a:r>
              <a:rPr lang="en-IN" sz="2800" dirty="0" smtClean="0"/>
              <a:t>Good mechanical strength, abrasion resistance, and toughness; low coefficient of friction; absorbs water and some other liquids.</a:t>
            </a:r>
          </a:p>
          <a:p>
            <a:pPr algn="just">
              <a:buNone/>
            </a:pPr>
            <a:r>
              <a:rPr lang="en-IN" sz="2800" dirty="0" smtClean="0"/>
              <a:t>	</a:t>
            </a:r>
            <a:r>
              <a:rPr lang="en-IN" sz="2800" b="1" dirty="0" smtClean="0"/>
              <a:t>Application: </a:t>
            </a:r>
            <a:r>
              <a:rPr lang="en-IN" sz="2800" dirty="0" smtClean="0"/>
              <a:t>Bearings, gears, cams, bushings, handles, and jacketing for wires and cables.</a:t>
            </a:r>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791200"/>
          </a:xfrm>
        </p:spPr>
        <p:txBody>
          <a:bodyPr>
            <a:normAutofit lnSpcReduction="10000"/>
          </a:bodyPr>
          <a:lstStyle/>
          <a:p>
            <a:pPr algn="just"/>
            <a:r>
              <a:rPr lang="en-IN" sz="2800" b="1" dirty="0" smtClean="0"/>
              <a:t>Polycarbonates</a:t>
            </a:r>
          </a:p>
          <a:p>
            <a:pPr algn="just">
              <a:buNone/>
            </a:pPr>
            <a:r>
              <a:rPr lang="en-IN" sz="2800" dirty="0" smtClean="0"/>
              <a:t>	</a:t>
            </a:r>
            <a:r>
              <a:rPr lang="en-IN" sz="2800" b="1" dirty="0" smtClean="0"/>
              <a:t>Characteristics: </a:t>
            </a:r>
            <a:r>
              <a:rPr lang="en-IN" sz="2800" dirty="0" smtClean="0"/>
              <a:t>Dimensionally stable: low water absorption; transparent; very good impact resistance and ductility.</a:t>
            </a:r>
          </a:p>
          <a:p>
            <a:pPr algn="just">
              <a:buNone/>
            </a:pPr>
            <a:r>
              <a:rPr lang="en-IN" sz="2800" dirty="0" smtClean="0"/>
              <a:t>	</a:t>
            </a:r>
            <a:r>
              <a:rPr lang="en-IN" sz="2800" b="1" dirty="0" smtClean="0"/>
              <a:t>Application: </a:t>
            </a:r>
            <a:r>
              <a:rPr lang="en-IN" sz="2800" dirty="0" smtClean="0"/>
              <a:t>Safety helmets, lenses light globes, base for photographic film </a:t>
            </a:r>
          </a:p>
          <a:p>
            <a:pPr algn="just"/>
            <a:r>
              <a:rPr lang="en-IN" sz="2800" b="1" dirty="0" smtClean="0"/>
              <a:t>Polyethylene</a:t>
            </a:r>
          </a:p>
          <a:p>
            <a:pPr algn="just">
              <a:buNone/>
            </a:pPr>
            <a:r>
              <a:rPr lang="en-IN" sz="2800" dirty="0" smtClean="0"/>
              <a:t>	</a:t>
            </a:r>
            <a:r>
              <a:rPr lang="en-IN" sz="2800" b="1" dirty="0" smtClean="0"/>
              <a:t>Characteristics: </a:t>
            </a:r>
            <a:r>
              <a:rPr lang="en-IN" sz="2800" dirty="0" smtClean="0"/>
              <a:t>Chemically resistant and electrically insulating; tough and relatively low coefficient of friction; low strength and poor resistance to weathering.</a:t>
            </a:r>
          </a:p>
          <a:p>
            <a:pPr algn="just">
              <a:buNone/>
            </a:pPr>
            <a:r>
              <a:rPr lang="en-IN" sz="2800" dirty="0" smtClean="0"/>
              <a:t>	</a:t>
            </a:r>
            <a:r>
              <a:rPr lang="en-IN" sz="2800" b="1" dirty="0" smtClean="0"/>
              <a:t>Application: </a:t>
            </a:r>
            <a:r>
              <a:rPr lang="en-IN" sz="2800" dirty="0" smtClean="0"/>
              <a:t>Flexible bottles, toys, tumblers, battery parts, ice trays, film wrapping materials.</a:t>
            </a:r>
            <a:endParaRPr lang="en-IN" sz="2800" dirty="0"/>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791200"/>
          </a:xfrm>
        </p:spPr>
        <p:txBody>
          <a:bodyPr>
            <a:normAutofit lnSpcReduction="10000"/>
          </a:bodyPr>
          <a:lstStyle/>
          <a:p>
            <a:pPr algn="just"/>
            <a:r>
              <a:rPr lang="en-IN" sz="2800" b="1" dirty="0" smtClean="0"/>
              <a:t>Polypropylene</a:t>
            </a:r>
          </a:p>
          <a:p>
            <a:pPr algn="just">
              <a:buNone/>
            </a:pPr>
            <a:r>
              <a:rPr lang="en-IN" sz="2800" dirty="0" smtClean="0"/>
              <a:t>	</a:t>
            </a:r>
            <a:r>
              <a:rPr lang="en-IN" sz="2800" b="1" dirty="0" smtClean="0"/>
              <a:t>Characteristics: </a:t>
            </a:r>
            <a:r>
              <a:rPr lang="en-IN" sz="2800" dirty="0" smtClean="0"/>
              <a:t>Resistant to heat distortion; excellent electrical properties and fatigue strength; chemically inert; relatively inexpensive; poor resistance to UV light.</a:t>
            </a:r>
          </a:p>
          <a:p>
            <a:pPr algn="just">
              <a:buNone/>
            </a:pPr>
            <a:r>
              <a:rPr lang="en-IN" sz="2800" dirty="0" smtClean="0"/>
              <a:t>	</a:t>
            </a:r>
            <a:r>
              <a:rPr lang="en-IN" sz="2800" b="1" dirty="0" smtClean="0"/>
              <a:t>Application: </a:t>
            </a:r>
            <a:r>
              <a:rPr lang="en-IN" sz="2800" dirty="0" err="1" smtClean="0"/>
              <a:t>Sterilizable</a:t>
            </a:r>
            <a:r>
              <a:rPr lang="en-IN" sz="2800" dirty="0" smtClean="0"/>
              <a:t> bottles, packaging film, TV cabinets, luggage</a:t>
            </a:r>
          </a:p>
          <a:p>
            <a:pPr algn="just"/>
            <a:r>
              <a:rPr lang="en-IN" sz="2800" b="1" dirty="0" smtClean="0"/>
              <a:t>Polystyrene</a:t>
            </a:r>
          </a:p>
          <a:p>
            <a:pPr algn="just">
              <a:buNone/>
            </a:pPr>
            <a:r>
              <a:rPr lang="en-IN" sz="2800" dirty="0" smtClean="0"/>
              <a:t>	</a:t>
            </a:r>
            <a:r>
              <a:rPr lang="en-IN" sz="2800" b="1" dirty="0" smtClean="0"/>
              <a:t>Characteristics: </a:t>
            </a:r>
            <a:r>
              <a:rPr lang="en-IN" sz="2800" dirty="0" smtClean="0"/>
              <a:t>Excellent electrical properties and optical clarity; good thermal and dimensional stability; relatively inexpensive</a:t>
            </a:r>
          </a:p>
          <a:p>
            <a:pPr algn="just">
              <a:buNone/>
            </a:pPr>
            <a:r>
              <a:rPr lang="en-IN" sz="2800" dirty="0" smtClean="0"/>
              <a:t>	</a:t>
            </a:r>
            <a:r>
              <a:rPr lang="en-IN" sz="2800" b="1" dirty="0" smtClean="0"/>
              <a:t>Application: </a:t>
            </a:r>
            <a:r>
              <a:rPr lang="en-IN" sz="2800" dirty="0" smtClean="0"/>
              <a:t>Wall tile, battery cases, toys, indoor lighting panels, appliance housings.</a:t>
            </a:r>
            <a:endParaRPr lang="en-IN" sz="2800" dirty="0"/>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0658" name="Picture 2"/>
          <p:cNvPicPr>
            <a:picLocks noChangeAspect="1" noChangeArrowheads="1"/>
          </p:cNvPicPr>
          <p:nvPr/>
        </p:nvPicPr>
        <p:blipFill>
          <a:blip r:embed="rId2"/>
          <a:srcRect/>
          <a:stretch>
            <a:fillRect/>
          </a:stretch>
        </p:blipFill>
        <p:spPr bwMode="auto">
          <a:xfrm>
            <a:off x="52227" y="838200"/>
            <a:ext cx="9015573" cy="5943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682" name="Picture 2"/>
          <p:cNvPicPr>
            <a:picLocks noChangeAspect="1" noChangeArrowheads="1"/>
          </p:cNvPicPr>
          <p:nvPr/>
        </p:nvPicPr>
        <p:blipFill>
          <a:blip r:embed="rId2"/>
          <a:srcRect/>
          <a:stretch>
            <a:fillRect/>
          </a:stretch>
        </p:blipFill>
        <p:spPr bwMode="auto">
          <a:xfrm>
            <a:off x="76200" y="1066799"/>
            <a:ext cx="9067800" cy="475782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lgn="ctr"/>
            <a:r>
              <a:rPr lang="en-US" b="1" dirty="0" smtClean="0"/>
              <a:t>IES 2011</a:t>
            </a:r>
            <a:endParaRPr lang="en-US" b="1" dirty="0"/>
          </a:p>
        </p:txBody>
      </p:sp>
      <p:sp>
        <p:nvSpPr>
          <p:cNvPr id="3" name="Content Placeholder 2"/>
          <p:cNvSpPr>
            <a:spLocks noGrp="1"/>
          </p:cNvSpPr>
          <p:nvPr>
            <p:ph idx="1"/>
          </p:nvPr>
        </p:nvSpPr>
        <p:spPr>
          <a:xfrm>
            <a:off x="457200" y="1447800"/>
            <a:ext cx="8686800" cy="4876800"/>
          </a:xfrm>
        </p:spPr>
        <p:txBody>
          <a:bodyPr>
            <a:normAutofit/>
          </a:bodyPr>
          <a:lstStyle/>
          <a:p>
            <a:pPr algn="just">
              <a:buNone/>
            </a:pPr>
            <a:r>
              <a:rPr lang="en-US" sz="2800" dirty="0" smtClean="0"/>
              <a:t>Windows of </a:t>
            </a:r>
            <a:r>
              <a:rPr lang="en-US" sz="2800" dirty="0" err="1" smtClean="0"/>
              <a:t>aeroplane</a:t>
            </a:r>
            <a:r>
              <a:rPr lang="en-US" sz="2800" dirty="0" smtClean="0"/>
              <a:t> are made of :</a:t>
            </a:r>
          </a:p>
          <a:p>
            <a:pPr algn="just">
              <a:buNone/>
            </a:pPr>
            <a:r>
              <a:rPr lang="en-US" sz="2800" dirty="0" smtClean="0"/>
              <a:t>(a) PVC </a:t>
            </a:r>
          </a:p>
          <a:p>
            <a:pPr algn="just">
              <a:buNone/>
            </a:pPr>
            <a:r>
              <a:rPr lang="en-US" sz="2800" dirty="0" smtClean="0"/>
              <a:t>(b) PTFE</a:t>
            </a:r>
          </a:p>
          <a:p>
            <a:pPr algn="just">
              <a:buNone/>
            </a:pPr>
            <a:r>
              <a:rPr lang="en-US" sz="2800" dirty="0" smtClean="0"/>
              <a:t>(c) PMMA</a:t>
            </a:r>
          </a:p>
          <a:p>
            <a:pPr algn="just">
              <a:buNone/>
            </a:pPr>
            <a:r>
              <a:rPr lang="en-US" sz="2800" dirty="0" smtClean="0"/>
              <a:t>(d) PEEK</a:t>
            </a:r>
          </a:p>
          <a:p>
            <a:pPr algn="just">
              <a:buNone/>
            </a:pP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IES-2003</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Teflon is a</a:t>
            </a:r>
            <a:endParaRPr lang="en-IN" sz="2800" b="1" dirty="0" smtClean="0"/>
          </a:p>
          <a:p>
            <a:pPr>
              <a:buNone/>
            </a:pPr>
            <a:r>
              <a:rPr lang="en-US" sz="2800" dirty="0" smtClean="0"/>
              <a:t>	(a)	Thermosetting fluorocarbon polymer</a:t>
            </a:r>
            <a:endParaRPr lang="en-IN" sz="2800" dirty="0" smtClean="0"/>
          </a:p>
          <a:p>
            <a:pPr>
              <a:buNone/>
            </a:pPr>
            <a:r>
              <a:rPr lang="en-US" sz="2800" dirty="0" smtClean="0"/>
              <a:t>	(b)	Thermo-plastic fluorocarbon polymer</a:t>
            </a:r>
            <a:endParaRPr lang="en-IN" sz="2800" dirty="0" smtClean="0"/>
          </a:p>
          <a:p>
            <a:pPr>
              <a:buNone/>
            </a:pPr>
            <a:r>
              <a:rPr lang="en-US" sz="2800" dirty="0" smtClean="0"/>
              <a:t>	(c)	Inorganic compound of fluorine and carbon</a:t>
            </a:r>
            <a:endParaRPr lang="en-IN" sz="2800" dirty="0" smtClean="0"/>
          </a:p>
          <a:p>
            <a:pPr>
              <a:buNone/>
            </a:pPr>
            <a:r>
              <a:rPr lang="en-US" sz="2800" dirty="0" smtClean="0"/>
              <a:t>	(d)	Laminated </a:t>
            </a:r>
            <a:r>
              <a:rPr lang="en-US" sz="2800" dirty="0" err="1" smtClean="0"/>
              <a:t>phenolic</a:t>
            </a:r>
            <a:r>
              <a:rPr lang="en-US" sz="2800" dirty="0" smtClean="0"/>
              <a:t> material</a:t>
            </a:r>
            <a:endParaRPr lang="en-IN" sz="2800" dirty="0" smtClean="0"/>
          </a:p>
          <a:p>
            <a:pPr>
              <a:buNone/>
            </a:pPr>
            <a:r>
              <a:rPr lang="en-US" sz="2800" b="1" dirty="0" smtClean="0"/>
              <a:t>	</a:t>
            </a:r>
            <a:endParaRPr lang="en-IN"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IES-1992</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Polyamides are characterized by</a:t>
            </a:r>
            <a:endParaRPr lang="en-IN" sz="2800" b="1" dirty="0" smtClean="0"/>
          </a:p>
          <a:p>
            <a:pPr>
              <a:buNone/>
            </a:pPr>
            <a:r>
              <a:rPr lang="en-US" sz="2800" dirty="0" smtClean="0"/>
              <a:t>	(a)	Flexible chain</a:t>
            </a:r>
          </a:p>
          <a:p>
            <a:pPr>
              <a:buNone/>
            </a:pPr>
            <a:r>
              <a:rPr lang="en-US" sz="2800" dirty="0" smtClean="0"/>
              <a:t>	(b)	Rigid chain</a:t>
            </a:r>
            <a:endParaRPr lang="en-IN" sz="2800" dirty="0" smtClean="0"/>
          </a:p>
          <a:p>
            <a:pPr>
              <a:buNone/>
            </a:pPr>
            <a:r>
              <a:rPr lang="en-US" sz="2800" dirty="0" smtClean="0"/>
              <a:t>	(c)	Amorphous structure</a:t>
            </a:r>
          </a:p>
          <a:p>
            <a:pPr>
              <a:buNone/>
            </a:pPr>
            <a:r>
              <a:rPr lang="en-US" sz="2800" dirty="0" smtClean="0"/>
              <a:t>	(d)	Crystalline structure</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Plastics or polymer</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lgn="just">
              <a:lnSpc>
                <a:spcPct val="150000"/>
              </a:lnSpc>
            </a:pPr>
            <a:r>
              <a:rPr lang="en-US" sz="2800" b="1" dirty="0" smtClean="0"/>
              <a:t>Definition:</a:t>
            </a:r>
            <a:r>
              <a:rPr lang="en-US" sz="2800" dirty="0" smtClean="0"/>
              <a:t> A group of engineered materials characterized by large molecules that are built up by the joining of smaller molecules.</a:t>
            </a:r>
            <a:endParaRPr lang="en-IN" sz="2800" dirty="0" smtClean="0"/>
          </a:p>
          <a:p>
            <a:pPr algn="just">
              <a:lnSpc>
                <a:spcPct val="150000"/>
              </a:lnSpc>
            </a:pPr>
            <a:r>
              <a:rPr lang="en-US" sz="2800" dirty="0" smtClean="0"/>
              <a:t>They are natural or synthetics resins.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IES-2002</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lnSpcReduction="20000"/>
          </a:bodyPr>
          <a:lstStyle/>
          <a:p>
            <a:pPr>
              <a:buNone/>
            </a:pPr>
            <a:r>
              <a:rPr lang="en-US" sz="2800" b="1" dirty="0" smtClean="0"/>
              <a:t>	Consider the following statements:	</a:t>
            </a:r>
            <a:endParaRPr lang="en-IN" sz="2800" b="1" dirty="0" smtClean="0"/>
          </a:p>
          <a:p>
            <a:pPr>
              <a:buNone/>
            </a:pPr>
            <a:r>
              <a:rPr lang="en-US" sz="2800" dirty="0" smtClean="0"/>
              <a:t>	</a:t>
            </a:r>
            <a:r>
              <a:rPr lang="en-US" sz="2800" dirty="0" err="1" smtClean="0"/>
              <a:t>Polytetrafluoroethene</a:t>
            </a:r>
            <a:r>
              <a:rPr lang="en-US" sz="2800" dirty="0" smtClean="0"/>
              <a:t> is</a:t>
            </a:r>
            <a:endParaRPr lang="en-IN" sz="2800" dirty="0" smtClean="0"/>
          </a:p>
          <a:p>
            <a:pPr>
              <a:buNone/>
            </a:pPr>
            <a:r>
              <a:rPr lang="en-US" sz="2800" dirty="0" smtClean="0"/>
              <a:t>	1.	A thermoplastic material</a:t>
            </a:r>
          </a:p>
          <a:p>
            <a:pPr>
              <a:buNone/>
            </a:pPr>
            <a:r>
              <a:rPr lang="en-US" sz="2800" dirty="0" smtClean="0"/>
              <a:t>	2.	Having high friction coefficient</a:t>
            </a:r>
            <a:endParaRPr lang="en-IN" sz="2800" dirty="0" smtClean="0"/>
          </a:p>
          <a:p>
            <a:pPr>
              <a:buNone/>
            </a:pPr>
            <a:r>
              <a:rPr lang="en-US" sz="2800" dirty="0" smtClean="0"/>
              <a:t>	3.	A thermosetting material	</a:t>
            </a:r>
          </a:p>
          <a:p>
            <a:pPr>
              <a:buNone/>
            </a:pPr>
            <a:r>
              <a:rPr lang="en-US" sz="2800" dirty="0" smtClean="0"/>
              <a:t>	4.	Having low friction coefficient</a:t>
            </a:r>
            <a:endParaRPr lang="en-IN" sz="2800" dirty="0" smtClean="0"/>
          </a:p>
          <a:p>
            <a:pPr>
              <a:buNone/>
            </a:pPr>
            <a:r>
              <a:rPr lang="en-US" sz="2800" dirty="0" smtClean="0"/>
              <a:t>	5.	An electric insulator</a:t>
            </a:r>
          </a:p>
          <a:p>
            <a:pPr>
              <a:buNone/>
            </a:pPr>
            <a:r>
              <a:rPr lang="en-US" sz="2800" dirty="0" smtClean="0"/>
              <a:t>	6.	Non sticking to surfaces</a:t>
            </a:r>
            <a:endParaRPr lang="en-IN" sz="2800" dirty="0" smtClean="0"/>
          </a:p>
          <a:p>
            <a:pPr>
              <a:buNone/>
            </a:pPr>
            <a:r>
              <a:rPr lang="en-US" sz="2800" dirty="0" smtClean="0"/>
              <a:t>	Which of the above statements are correct?</a:t>
            </a:r>
            <a:endParaRPr lang="en-IN" sz="2800" dirty="0" smtClean="0"/>
          </a:p>
          <a:p>
            <a:pPr>
              <a:buNone/>
            </a:pPr>
            <a:r>
              <a:rPr lang="en-US" sz="2800" dirty="0" smtClean="0"/>
              <a:t>	(a)	1, 2 and 5 		(b)	2, 3 and 6 </a:t>
            </a:r>
          </a:p>
          <a:p>
            <a:pPr>
              <a:buNone/>
            </a:pPr>
            <a:r>
              <a:rPr lang="en-US" sz="2800" dirty="0" smtClean="0"/>
              <a:t>	(c)	3, 4 and 5		(d)	3, 2 and 5</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IAS-2000</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a:t>
            </a:r>
            <a:r>
              <a:rPr lang="en-US" sz="2800" b="1" dirty="0" err="1" smtClean="0"/>
              <a:t>Weldable</a:t>
            </a:r>
            <a:r>
              <a:rPr lang="en-US" sz="2800" b="1" dirty="0" smtClean="0"/>
              <a:t> type plastic(s) include (s)</a:t>
            </a:r>
            <a:endParaRPr lang="en-IN" sz="2800" b="1" dirty="0" smtClean="0"/>
          </a:p>
          <a:p>
            <a:pPr>
              <a:buNone/>
            </a:pPr>
            <a:r>
              <a:rPr lang="en-US" sz="2800" dirty="0" smtClean="0"/>
              <a:t>	(a)	</a:t>
            </a:r>
            <a:r>
              <a:rPr lang="en-US" sz="2800" dirty="0" err="1" smtClean="0"/>
              <a:t>Thermosets</a:t>
            </a:r>
            <a:r>
              <a:rPr lang="en-US" sz="2800" dirty="0" smtClean="0"/>
              <a:t> alone		</a:t>
            </a:r>
            <a:endParaRPr lang="en-IN" sz="2800" dirty="0" smtClean="0"/>
          </a:p>
          <a:p>
            <a:pPr>
              <a:buNone/>
            </a:pPr>
            <a:r>
              <a:rPr lang="en-US" sz="2800" dirty="0" smtClean="0"/>
              <a:t>	(b)	Thermoplastics alone</a:t>
            </a:r>
            <a:endParaRPr lang="en-IN" sz="2800" dirty="0" smtClean="0"/>
          </a:p>
          <a:p>
            <a:pPr>
              <a:buNone/>
            </a:pPr>
            <a:r>
              <a:rPr lang="en-US" sz="2800" dirty="0" smtClean="0"/>
              <a:t>	(c)	Both </a:t>
            </a:r>
            <a:r>
              <a:rPr lang="en-US" sz="2800" dirty="0" err="1" smtClean="0"/>
              <a:t>thermosets</a:t>
            </a:r>
            <a:r>
              <a:rPr lang="en-US" sz="2800" dirty="0" smtClean="0"/>
              <a:t> and thermoplastics</a:t>
            </a:r>
            <a:endParaRPr lang="en-IN" sz="2800" dirty="0" smtClean="0"/>
          </a:p>
          <a:p>
            <a:pPr>
              <a:buNone/>
            </a:pPr>
            <a:r>
              <a:rPr lang="en-US" sz="2800" dirty="0" smtClean="0"/>
              <a:t>	(d)	Neither </a:t>
            </a:r>
            <a:r>
              <a:rPr lang="en-US" sz="2800" dirty="0" err="1" smtClean="0"/>
              <a:t>thermosets</a:t>
            </a:r>
            <a:r>
              <a:rPr lang="en-US" sz="2800" dirty="0" smtClean="0"/>
              <a:t> and </a:t>
            </a:r>
            <a:r>
              <a:rPr lang="en-US" sz="2800" dirty="0" err="1" smtClean="0"/>
              <a:t>thermoplast</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IES-1995</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The structure of a polymer is shown in the given</a:t>
            </a:r>
          </a:p>
          <a:p>
            <a:pPr>
              <a:buNone/>
            </a:pPr>
            <a:r>
              <a:rPr lang="en-US" sz="2800" b="1" dirty="0" smtClean="0"/>
              <a:t>	</a:t>
            </a:r>
          </a:p>
          <a:p>
            <a:pPr>
              <a:buNone/>
            </a:pPr>
            <a:r>
              <a:rPr lang="en-US" sz="2800" b="1" dirty="0" smtClean="0"/>
              <a:t>	 figure. This polymer </a:t>
            </a:r>
          </a:p>
          <a:p>
            <a:pPr>
              <a:buNone/>
            </a:pPr>
            <a:endParaRPr lang="en-IN" sz="2800" b="1" dirty="0" smtClean="0"/>
          </a:p>
          <a:p>
            <a:pPr>
              <a:buNone/>
            </a:pPr>
            <a:r>
              <a:rPr lang="en-US" sz="2800" b="1" dirty="0" smtClean="0"/>
              <a:t>	Finds special application in</a:t>
            </a:r>
            <a:endParaRPr lang="en-IN" sz="2800" b="1" dirty="0" smtClean="0"/>
          </a:p>
          <a:p>
            <a:pPr>
              <a:buNone/>
            </a:pPr>
            <a:r>
              <a:rPr lang="en-US" sz="2800" dirty="0" smtClean="0"/>
              <a:t>	(a)	Packaging		(b)	Adhesives</a:t>
            </a:r>
          </a:p>
          <a:p>
            <a:pPr>
              <a:buNone/>
            </a:pPr>
            <a:r>
              <a:rPr lang="en-US" sz="2800" dirty="0" smtClean="0"/>
              <a:t>	(c)	Bearings		(d)	Fertilizer   </a:t>
            </a:r>
            <a:endParaRPr lang="en-IN" sz="2800" dirty="0" smtClean="0"/>
          </a:p>
          <a:p>
            <a:pPr>
              <a:buNone/>
            </a:pPr>
            <a:r>
              <a:rPr lang="en-US" sz="2800" b="1" dirty="0" smtClean="0"/>
              <a:t>	</a:t>
            </a:r>
            <a:endParaRPr lang="en-IN" sz="2800" dirty="0" smtClean="0"/>
          </a:p>
          <a:p>
            <a:pPr>
              <a:buNone/>
            </a:pPr>
            <a:endParaRPr lang="en-IN" sz="2800"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8673" name="Object 1"/>
          <p:cNvGraphicFramePr>
            <a:graphicFrameLocks noChangeAspect="1"/>
          </p:cNvGraphicFramePr>
          <p:nvPr/>
        </p:nvGraphicFramePr>
        <p:xfrm>
          <a:off x="4267200" y="2057400"/>
          <a:ext cx="1143000" cy="1500188"/>
        </p:xfrm>
        <a:graphic>
          <a:graphicData uri="http://schemas.openxmlformats.org/presentationml/2006/ole">
            <p:oleObj spid="_x0000_s69634" name="Equation" r:id="rId4" imgW="609600" imgH="80010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err="1" smtClean="0"/>
              <a:t>Thermosets</a:t>
            </a: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pPr algn="just"/>
            <a:r>
              <a:rPr lang="en-IN" sz="2800" dirty="0" smtClean="0"/>
              <a:t>Plastics which are ‘set’ under the application of heat and/or pressure. </a:t>
            </a:r>
          </a:p>
          <a:p>
            <a:pPr algn="just"/>
            <a:r>
              <a:rPr lang="en-IN" sz="2800" dirty="0" smtClean="0"/>
              <a:t>This process is not reversible, hence </a:t>
            </a:r>
            <a:r>
              <a:rPr lang="en-IN" sz="2800" dirty="0" err="1" smtClean="0"/>
              <a:t>thermosets</a:t>
            </a:r>
            <a:r>
              <a:rPr lang="en-IN" sz="2800" dirty="0" smtClean="0"/>
              <a:t> can not be recycled.</a:t>
            </a:r>
          </a:p>
          <a:p>
            <a:pPr algn="just"/>
            <a:r>
              <a:rPr lang="en-IN" sz="2800" dirty="0" smtClean="0"/>
              <a:t>They consist of 3-D network structures based on strong covalent bonds to form rigid solids. linear molecular chains bonded together by weak secondary bonds or by </a:t>
            </a:r>
            <a:r>
              <a:rPr lang="en-IN" sz="2800" dirty="0" err="1" smtClean="0"/>
              <a:t>interwinding</a:t>
            </a:r>
            <a:r>
              <a:rPr lang="en-IN" sz="2800" dirty="0" smtClean="0"/>
              <a:t>.</a:t>
            </a:r>
          </a:p>
          <a:p>
            <a:pPr algn="just"/>
            <a:r>
              <a:rPr lang="en-IN" sz="2800" dirty="0" smtClean="0"/>
              <a:t>Characterized by high modulus / rigidity /dimensional stability when compared with </a:t>
            </a:r>
            <a:r>
              <a:rPr lang="en-IN" sz="2800" dirty="0" err="1" smtClean="0"/>
              <a:t>thermoplasts</a:t>
            </a:r>
            <a:r>
              <a:rPr lang="en-IN" sz="2800" dirty="0" smtClean="0"/>
              <a:t>.</a:t>
            </a:r>
          </a:p>
          <a:p>
            <a:pPr algn="just"/>
            <a:r>
              <a:rPr lang="en-IN" sz="2800" dirty="0" smtClean="0"/>
              <a:t>E.g.: Epoxies, Amino resins, some polyester resins, etc.</a:t>
            </a:r>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5562600"/>
          </a:xfrm>
        </p:spPr>
        <p:txBody>
          <a:bodyPr>
            <a:normAutofit fontScale="92500" lnSpcReduction="20000"/>
          </a:bodyPr>
          <a:lstStyle/>
          <a:p>
            <a:pPr algn="just"/>
            <a:r>
              <a:rPr lang="en-IN" sz="2800" dirty="0" err="1" smtClean="0"/>
              <a:t>Thermosets</a:t>
            </a:r>
            <a:r>
              <a:rPr lang="en-IN" sz="2800" dirty="0" smtClean="0"/>
              <a:t> are strengthened by reinforcements .</a:t>
            </a:r>
          </a:p>
          <a:p>
            <a:pPr algn="just"/>
            <a:r>
              <a:rPr lang="en-IN" sz="2800" dirty="0" smtClean="0"/>
              <a:t>Different reinforcements are in use according to the necessity. Glass </a:t>
            </a:r>
            <a:r>
              <a:rPr lang="en-IN" sz="2800" dirty="0" err="1" smtClean="0"/>
              <a:t>fibers</a:t>
            </a:r>
            <a:r>
              <a:rPr lang="en-IN" sz="2800" dirty="0" smtClean="0"/>
              <a:t> are most commonly used to form structural and </a:t>
            </a:r>
            <a:r>
              <a:rPr lang="en-IN" sz="2800" dirty="0" err="1" smtClean="0"/>
              <a:t>molding</a:t>
            </a:r>
            <a:r>
              <a:rPr lang="en-IN" sz="2800" dirty="0" smtClean="0"/>
              <a:t> plastic compounds. </a:t>
            </a:r>
          </a:p>
          <a:p>
            <a:pPr algn="just"/>
            <a:r>
              <a:rPr lang="en-IN" sz="2800" dirty="0" smtClean="0"/>
              <a:t>Two most important types of glass </a:t>
            </a:r>
            <a:r>
              <a:rPr lang="en-IN" sz="2800" dirty="0" err="1" smtClean="0"/>
              <a:t>fibers</a:t>
            </a:r>
            <a:r>
              <a:rPr lang="en-IN" sz="2800" dirty="0" smtClean="0"/>
              <a:t> are E (electrical)- and S (high strength)- glasses. </a:t>
            </a:r>
          </a:p>
          <a:p>
            <a:pPr algn="just"/>
            <a:r>
              <a:rPr lang="en-IN" sz="2800" dirty="0" smtClean="0"/>
              <a:t>E-glass (lime-aluminium-borosilicate glass with zero or low sodium and potassium levels) is often used for continuous </a:t>
            </a:r>
            <a:r>
              <a:rPr lang="en-IN" sz="2800" dirty="0" err="1" smtClean="0"/>
              <a:t>fibers</a:t>
            </a:r>
            <a:r>
              <a:rPr lang="en-IN" sz="2800" dirty="0" smtClean="0"/>
              <a:t>. </a:t>
            </a:r>
          </a:p>
          <a:p>
            <a:pPr algn="just"/>
            <a:r>
              <a:rPr lang="en-IN" sz="2800" dirty="0" smtClean="0"/>
              <a:t>S-glass (65%SiO2, 25%Al2O3 and 10% </a:t>
            </a:r>
            <a:r>
              <a:rPr lang="en-IN" sz="2800" dirty="0" err="1" smtClean="0"/>
              <a:t>MgO</a:t>
            </a:r>
            <a:r>
              <a:rPr lang="en-IN" sz="2800" dirty="0" smtClean="0"/>
              <a:t>) has higher strength-to-weight ratio and is more expansive thus primary applications include military and aerospace applications. </a:t>
            </a:r>
          </a:p>
          <a:p>
            <a:pPr algn="just"/>
            <a:r>
              <a:rPr lang="en-IN" sz="2800" dirty="0" smtClean="0"/>
              <a:t>Carbon </a:t>
            </a:r>
            <a:r>
              <a:rPr lang="en-IN" sz="2800" dirty="0" err="1" smtClean="0"/>
              <a:t>fiber</a:t>
            </a:r>
            <a:r>
              <a:rPr lang="en-IN" sz="2800" dirty="0" smtClean="0"/>
              <a:t> reinforced plastics are also often used in aerospace applications. However they are very expansive.</a:t>
            </a:r>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638800"/>
          </a:xfrm>
        </p:spPr>
        <p:txBody>
          <a:bodyPr>
            <a:noAutofit/>
          </a:bodyPr>
          <a:lstStyle/>
          <a:p>
            <a:pPr algn="just">
              <a:lnSpc>
                <a:spcPct val="150000"/>
              </a:lnSpc>
            </a:pPr>
            <a:r>
              <a:rPr lang="en-IN" sz="2400" dirty="0" smtClean="0"/>
              <a:t>The other classes of reinforcements include </a:t>
            </a:r>
            <a:r>
              <a:rPr lang="en-IN" sz="2400" b="1" dirty="0" err="1" smtClean="0"/>
              <a:t>aramid</a:t>
            </a:r>
            <a:r>
              <a:rPr lang="en-IN" sz="2400" dirty="0" smtClean="0"/>
              <a:t> (aromatic polyamide) </a:t>
            </a:r>
            <a:r>
              <a:rPr lang="en-IN" sz="2400" dirty="0" err="1" smtClean="0"/>
              <a:t>fibers</a:t>
            </a:r>
            <a:r>
              <a:rPr lang="en-IN" sz="2400" dirty="0" smtClean="0"/>
              <a:t>. </a:t>
            </a:r>
          </a:p>
          <a:p>
            <a:pPr algn="just">
              <a:lnSpc>
                <a:spcPct val="150000"/>
              </a:lnSpc>
            </a:pPr>
            <a:r>
              <a:rPr lang="en-IN" sz="2400" dirty="0" smtClean="0"/>
              <a:t>They are popularly known as </a:t>
            </a:r>
            <a:r>
              <a:rPr lang="en-IN" sz="2400" b="1" dirty="0" smtClean="0"/>
              <a:t>Kevlar.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lgn="ctr"/>
            <a:r>
              <a:rPr lang="en-US" b="1" dirty="0" smtClean="0"/>
              <a:t>IES 2011</a:t>
            </a:r>
            <a:endParaRPr lang="en-US" b="1" dirty="0"/>
          </a:p>
        </p:txBody>
      </p:sp>
      <p:sp>
        <p:nvSpPr>
          <p:cNvPr id="3" name="Content Placeholder 2"/>
          <p:cNvSpPr>
            <a:spLocks noGrp="1"/>
          </p:cNvSpPr>
          <p:nvPr>
            <p:ph idx="1"/>
          </p:nvPr>
        </p:nvSpPr>
        <p:spPr>
          <a:xfrm>
            <a:off x="457200" y="1447800"/>
            <a:ext cx="8382000" cy="5181600"/>
          </a:xfrm>
        </p:spPr>
        <p:txBody>
          <a:bodyPr>
            <a:normAutofit/>
          </a:bodyPr>
          <a:lstStyle/>
          <a:p>
            <a:pPr>
              <a:buNone/>
            </a:pPr>
            <a:r>
              <a:rPr lang="en-US" sz="2800" dirty="0" smtClean="0"/>
              <a:t>Kevlar Epoxy composite is widely used in :</a:t>
            </a:r>
          </a:p>
          <a:p>
            <a:pPr>
              <a:buNone/>
            </a:pPr>
            <a:r>
              <a:rPr lang="en-US" sz="2800" dirty="0" smtClean="0"/>
              <a:t>(a) Automobiles</a:t>
            </a:r>
          </a:p>
          <a:p>
            <a:pPr>
              <a:buNone/>
            </a:pPr>
            <a:r>
              <a:rPr lang="en-US" sz="2800" dirty="0" smtClean="0"/>
              <a:t>(b) Aerospace</a:t>
            </a:r>
          </a:p>
          <a:p>
            <a:pPr>
              <a:buNone/>
            </a:pPr>
            <a:r>
              <a:rPr lang="en-US" sz="2800" dirty="0" smtClean="0"/>
              <a:t>(c) Navy</a:t>
            </a:r>
          </a:p>
          <a:p>
            <a:pPr>
              <a:buNone/>
            </a:pPr>
            <a:r>
              <a:rPr lang="en-US" sz="2800" dirty="0" smtClean="0"/>
              <a:t>(d) Interior Decoration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58200" cy="819912"/>
          </a:xfrm>
        </p:spPr>
        <p:txBody>
          <a:bodyPr>
            <a:normAutofit fontScale="90000"/>
          </a:bodyPr>
          <a:lstStyle/>
          <a:p>
            <a:pPr algn="ctr"/>
            <a:r>
              <a:rPr lang="en-IN" sz="4800" b="1" dirty="0" smtClean="0"/>
              <a:t>Examples – Thermo setting polymers</a:t>
            </a:r>
            <a:endParaRPr lang="en-IN" sz="4800" b="1" dirty="0"/>
          </a:p>
        </p:txBody>
      </p:sp>
      <p:sp>
        <p:nvSpPr>
          <p:cNvPr id="3" name="Content Placeholder 2"/>
          <p:cNvSpPr>
            <a:spLocks noGrp="1"/>
          </p:cNvSpPr>
          <p:nvPr>
            <p:ph idx="1"/>
          </p:nvPr>
        </p:nvSpPr>
        <p:spPr>
          <a:xfrm>
            <a:off x="152400" y="1295400"/>
            <a:ext cx="8839200" cy="5410200"/>
          </a:xfrm>
        </p:spPr>
        <p:txBody>
          <a:bodyPr>
            <a:normAutofit fontScale="92500" lnSpcReduction="10000"/>
          </a:bodyPr>
          <a:lstStyle/>
          <a:p>
            <a:pPr algn="just"/>
            <a:r>
              <a:rPr lang="en-IN" sz="2800" b="1" dirty="0" smtClean="0"/>
              <a:t>Epoxies</a:t>
            </a:r>
          </a:p>
          <a:p>
            <a:pPr algn="just">
              <a:buNone/>
            </a:pPr>
            <a:r>
              <a:rPr lang="en-IN" sz="2800" dirty="0" smtClean="0"/>
              <a:t>	</a:t>
            </a:r>
            <a:r>
              <a:rPr lang="en-IN" sz="2800" b="1" dirty="0" smtClean="0"/>
              <a:t>Characteristics: </a:t>
            </a:r>
            <a:r>
              <a:rPr lang="en-IN" sz="2800" dirty="0" smtClean="0"/>
              <a:t>Excellent combination of mechanical properties and corrosion resistance; dimensionally stable; good adhesion; relatively inexpensive; good electrical properties.</a:t>
            </a:r>
          </a:p>
          <a:p>
            <a:pPr algn="just">
              <a:buNone/>
            </a:pPr>
            <a:r>
              <a:rPr lang="en-IN" sz="2800" dirty="0" smtClean="0"/>
              <a:t>	</a:t>
            </a:r>
            <a:r>
              <a:rPr lang="en-IN" sz="2800" b="1" dirty="0" smtClean="0"/>
              <a:t>Application: </a:t>
            </a:r>
            <a:r>
              <a:rPr lang="en-IN" sz="2800" dirty="0" smtClean="0"/>
              <a:t>Electrical </a:t>
            </a:r>
            <a:r>
              <a:rPr lang="en-IN" sz="2800" dirty="0" err="1" smtClean="0"/>
              <a:t>moldings</a:t>
            </a:r>
            <a:r>
              <a:rPr lang="en-IN" sz="2800" dirty="0" smtClean="0"/>
              <a:t>, sinks, adhesives, protective coatings, used with </a:t>
            </a:r>
            <a:r>
              <a:rPr lang="en-IN" sz="2800" dirty="0" err="1" smtClean="0"/>
              <a:t>fiberglass</a:t>
            </a:r>
            <a:r>
              <a:rPr lang="en-IN" sz="2800" dirty="0" smtClean="0"/>
              <a:t> laminates.</a:t>
            </a:r>
          </a:p>
          <a:p>
            <a:pPr algn="just"/>
            <a:r>
              <a:rPr lang="en-IN" sz="2800" b="1" dirty="0" err="1" smtClean="0"/>
              <a:t>Phenolics</a:t>
            </a:r>
            <a:endParaRPr lang="en-IN" sz="2800" b="1" dirty="0" smtClean="0"/>
          </a:p>
          <a:p>
            <a:pPr algn="just">
              <a:buNone/>
            </a:pPr>
            <a:r>
              <a:rPr lang="en-IN" sz="2800" dirty="0" smtClean="0"/>
              <a:t>	</a:t>
            </a:r>
            <a:r>
              <a:rPr lang="en-IN" sz="2800" b="1" dirty="0" smtClean="0"/>
              <a:t>Characteristics: </a:t>
            </a:r>
            <a:r>
              <a:rPr lang="en-IN" sz="2800" dirty="0" smtClean="0"/>
              <a:t>Excellent thermal stability to over 150o C; may be compounded with a large number of resins, fillers, etc.; inexpensive.</a:t>
            </a:r>
          </a:p>
          <a:p>
            <a:pPr algn="just">
              <a:buNone/>
            </a:pPr>
            <a:r>
              <a:rPr lang="en-IN" sz="2800" dirty="0" smtClean="0"/>
              <a:t>	</a:t>
            </a:r>
            <a:r>
              <a:rPr lang="en-IN" sz="2800" b="1" dirty="0" smtClean="0"/>
              <a:t>Application: </a:t>
            </a:r>
            <a:r>
              <a:rPr lang="en-IN" sz="2800" dirty="0" smtClean="0"/>
              <a:t>Motor housing, telephones, auto distributors, electrical fixtures.</a:t>
            </a:r>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839200" cy="5410200"/>
          </a:xfrm>
        </p:spPr>
        <p:txBody>
          <a:bodyPr>
            <a:normAutofit/>
          </a:bodyPr>
          <a:lstStyle/>
          <a:p>
            <a:r>
              <a:rPr lang="en-IN" sz="2800" b="1" dirty="0" smtClean="0"/>
              <a:t>Polyester (PET or PETE)</a:t>
            </a:r>
          </a:p>
          <a:p>
            <a:pPr>
              <a:buNone/>
            </a:pPr>
            <a:r>
              <a:rPr lang="en-IN" sz="2800" dirty="0" smtClean="0"/>
              <a:t>	</a:t>
            </a:r>
            <a:r>
              <a:rPr lang="en-IN" sz="2800" b="1" dirty="0" smtClean="0"/>
              <a:t>Characteristics: </a:t>
            </a:r>
            <a:r>
              <a:rPr lang="en-IN" sz="2800" dirty="0" smtClean="0"/>
              <a:t>One of the toughest of plastic   films; excellent fatigue and tear strength, and resistance to humidity acids, greases, oils and solvents</a:t>
            </a:r>
          </a:p>
          <a:p>
            <a:pPr>
              <a:buNone/>
            </a:pPr>
            <a:r>
              <a:rPr lang="en-IN" sz="2800" dirty="0" smtClean="0"/>
              <a:t>	</a:t>
            </a:r>
            <a:r>
              <a:rPr lang="en-IN" sz="2800" b="1" dirty="0" smtClean="0"/>
              <a:t>Application: </a:t>
            </a:r>
            <a:r>
              <a:rPr lang="en-IN" sz="2800" dirty="0" smtClean="0"/>
              <a:t>Magnetic recording tapes, clothing, automotive tire cords, beverage containers.</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914400"/>
          <a:ext cx="8763000" cy="5775742"/>
        </p:xfrm>
        <a:graphic>
          <a:graphicData uri="http://schemas.openxmlformats.org/drawingml/2006/table">
            <a:tbl>
              <a:tblPr firstRow="1" bandRow="1">
                <a:tableStyleId>{5C22544A-7EE6-4342-B048-85BDC9FD1C3A}</a:tableStyleId>
              </a:tblPr>
              <a:tblGrid>
                <a:gridCol w="2190750"/>
                <a:gridCol w="2190750"/>
                <a:gridCol w="2190750"/>
                <a:gridCol w="2190750"/>
              </a:tblGrid>
              <a:tr h="655102">
                <a:tc>
                  <a:txBody>
                    <a:bodyPr/>
                    <a:lstStyle/>
                    <a:p>
                      <a:r>
                        <a:rPr lang="en-IN" dirty="0" smtClean="0"/>
                        <a:t>Chemical classification</a:t>
                      </a:r>
                      <a:endParaRPr lang="en-IN" dirty="0"/>
                    </a:p>
                  </a:txBody>
                  <a:tcPr/>
                </a:tc>
                <a:tc>
                  <a:txBody>
                    <a:bodyPr/>
                    <a:lstStyle/>
                    <a:p>
                      <a:r>
                        <a:rPr lang="en-IN" dirty="0" smtClean="0"/>
                        <a:t>Trade name</a:t>
                      </a:r>
                      <a:endParaRPr lang="en-IN" dirty="0"/>
                    </a:p>
                  </a:txBody>
                  <a:tcPr/>
                </a:tc>
                <a:tc>
                  <a:txBody>
                    <a:bodyPr/>
                    <a:lstStyle/>
                    <a:p>
                      <a:r>
                        <a:rPr lang="en-IN" dirty="0" smtClean="0"/>
                        <a:t>characteristics</a:t>
                      </a:r>
                      <a:endParaRPr lang="en-IN" dirty="0"/>
                    </a:p>
                  </a:txBody>
                  <a:tcPr/>
                </a:tc>
                <a:tc>
                  <a:txBody>
                    <a:bodyPr/>
                    <a:lstStyle/>
                    <a:p>
                      <a:r>
                        <a:rPr kumimoji="0" lang="en-IN" sz="1800" b="1" kern="1200" baseline="0" dirty="0" smtClean="0">
                          <a:solidFill>
                            <a:schemeClr val="lt1"/>
                          </a:solidFill>
                          <a:latin typeface="+mn-lt"/>
                          <a:ea typeface="+mn-ea"/>
                          <a:cs typeface="+mn-cs"/>
                        </a:rPr>
                        <a:t>Typical application</a:t>
                      </a:r>
                    </a:p>
                  </a:txBody>
                  <a:tcPr/>
                </a:tc>
              </a:tr>
              <a:tr h="2707756">
                <a:tc>
                  <a:txBody>
                    <a:bodyPr/>
                    <a:lstStyle/>
                    <a:p>
                      <a:r>
                        <a:rPr lang="en-IN" dirty="0" smtClean="0"/>
                        <a:t>Epoxy</a:t>
                      </a:r>
                      <a:endParaRPr lang="en-IN" dirty="0"/>
                    </a:p>
                  </a:txBody>
                  <a:tcPr/>
                </a:tc>
                <a:tc>
                  <a:txBody>
                    <a:bodyPr/>
                    <a:lstStyle/>
                    <a:p>
                      <a:r>
                        <a:rPr lang="en-IN" dirty="0" smtClean="0"/>
                        <a:t>Araldite </a:t>
                      </a:r>
                      <a:r>
                        <a:rPr lang="en-IN" dirty="0" err="1" smtClean="0"/>
                        <a:t>oxiron</a:t>
                      </a:r>
                      <a:endParaRPr lang="en-IN" dirty="0"/>
                    </a:p>
                  </a:txBody>
                  <a:tcPr/>
                </a:tc>
                <a:tc>
                  <a:txBody>
                    <a:bodyPr/>
                    <a:lstStyle/>
                    <a:p>
                      <a:r>
                        <a:rPr kumimoji="0" lang="en-IN" sz="1800" b="1" kern="1200" baseline="0" dirty="0" smtClean="0">
                          <a:solidFill>
                            <a:schemeClr val="lt1"/>
                          </a:solidFill>
                          <a:latin typeface="+mn-lt"/>
                          <a:ea typeface="+mn-ea"/>
                          <a:cs typeface="+mn-cs"/>
                        </a:rPr>
                        <a:t>Good toughness. Resistant </a:t>
                      </a:r>
                      <a:r>
                        <a:rPr kumimoji="0" lang="en-IN" sz="1800" b="1" kern="1200" baseline="0" dirty="0" err="1" smtClean="0">
                          <a:solidFill>
                            <a:schemeClr val="lt1"/>
                          </a:solidFill>
                          <a:latin typeface="+mn-lt"/>
                          <a:ea typeface="+mn-ea"/>
                          <a:cs typeface="+mn-cs"/>
                        </a:rPr>
                        <a:t>to;acids</a:t>
                      </a:r>
                      <a:r>
                        <a:rPr kumimoji="0" lang="en-IN" sz="1800" b="1" kern="1200" baseline="0" dirty="0" smtClean="0">
                          <a:solidFill>
                            <a:schemeClr val="lt1"/>
                          </a:solidFill>
                          <a:latin typeface="+mn-lt"/>
                          <a:ea typeface="+mn-ea"/>
                          <a:cs typeface="+mn-cs"/>
                        </a:rPr>
                        <a:t>. </a:t>
                      </a:r>
                      <a:r>
                        <a:rPr kumimoji="0" lang="en-IN" sz="1800" b="1" kern="1200" baseline="0" dirty="0" err="1" smtClean="0">
                          <a:solidFill>
                            <a:schemeClr val="lt1"/>
                          </a:solidFill>
                          <a:latin typeface="+mn-lt"/>
                          <a:ea typeface="+mn-ea"/>
                          <a:cs typeface="+mn-cs"/>
                        </a:rPr>
                        <a:t>alkalies</a:t>
                      </a:r>
                      <a:r>
                        <a:rPr kumimoji="0" lang="en-IN" sz="1800" b="1" kern="1200" baseline="0" dirty="0" smtClean="0">
                          <a:solidFill>
                            <a:schemeClr val="lt1"/>
                          </a:solidFill>
                          <a:latin typeface="+mn-lt"/>
                          <a:ea typeface="+mn-ea"/>
                          <a:cs typeface="+mn-cs"/>
                        </a:rPr>
                        <a:t> and  solvents.</a:t>
                      </a:r>
                    </a:p>
                    <a:p>
                      <a:r>
                        <a:rPr kumimoji="0" lang="en-IN" sz="1800" b="1" kern="1200" baseline="0" dirty="0" smtClean="0">
                          <a:solidFill>
                            <a:schemeClr val="lt1"/>
                          </a:solidFill>
                          <a:latin typeface="+mn-lt"/>
                          <a:ea typeface="+mn-ea"/>
                          <a:cs typeface="+mn-cs"/>
                        </a:rPr>
                        <a:t>excellent  adhesion to metal, glass and wood.</a:t>
                      </a:r>
                    </a:p>
                    <a:p>
                      <a:endParaRPr lang="en-IN" dirty="0"/>
                    </a:p>
                  </a:txBody>
                  <a:tcPr/>
                </a:tc>
                <a:tc>
                  <a:txBody>
                    <a:bodyPr/>
                    <a:lstStyle/>
                    <a:p>
                      <a:r>
                        <a:rPr kumimoji="0" lang="en-IN" sz="1800" b="1" kern="1200" baseline="0" dirty="0" smtClean="0">
                          <a:solidFill>
                            <a:schemeClr val="lt1"/>
                          </a:solidFill>
                          <a:latin typeface="+mn-lt"/>
                          <a:ea typeface="+mn-ea"/>
                          <a:cs typeface="+mn-cs"/>
                        </a:rPr>
                        <a:t>Adhesive and  coatings, tools and</a:t>
                      </a:r>
                    </a:p>
                    <a:p>
                      <a:r>
                        <a:rPr kumimoji="0" lang="en-IN" sz="1800" b="1" kern="1200" baseline="0" dirty="0" smtClean="0">
                          <a:solidFill>
                            <a:schemeClr val="lt1"/>
                          </a:solidFill>
                          <a:latin typeface="+mn-lt"/>
                          <a:ea typeface="+mn-ea"/>
                          <a:cs typeface="+mn-cs"/>
                        </a:rPr>
                        <a:t>dies, filament wound vessels,</a:t>
                      </a:r>
                    </a:p>
                    <a:p>
                      <a:r>
                        <a:rPr kumimoji="0" lang="en-IN" sz="1800" b="1" kern="1200" baseline="0" dirty="0" smtClean="0">
                          <a:solidFill>
                            <a:schemeClr val="lt1"/>
                          </a:solidFill>
                          <a:latin typeface="+mn-lt"/>
                          <a:ea typeface="+mn-ea"/>
                          <a:cs typeface="+mn-cs"/>
                        </a:rPr>
                        <a:t>laminates for aircraft, patching</a:t>
                      </a:r>
                    </a:p>
                    <a:p>
                      <a:r>
                        <a:rPr kumimoji="0" lang="en-IN" sz="1800" b="1" kern="1200" baseline="0" dirty="0" smtClean="0">
                          <a:solidFill>
                            <a:schemeClr val="lt1"/>
                          </a:solidFill>
                          <a:latin typeface="+mn-lt"/>
                          <a:ea typeface="+mn-ea"/>
                          <a:cs typeface="+mn-cs"/>
                        </a:rPr>
                        <a:t>compound for metal and plastics.</a:t>
                      </a:r>
                    </a:p>
                  </a:txBody>
                  <a:tcPr/>
                </a:tc>
              </a:tr>
              <a:tr h="2275942">
                <a:tc>
                  <a:txBody>
                    <a:bodyPr/>
                    <a:lstStyle/>
                    <a:p>
                      <a:r>
                        <a:rPr lang="en-IN" dirty="0" smtClean="0"/>
                        <a:t>Melamine-formal-</a:t>
                      </a:r>
                      <a:r>
                        <a:rPr lang="en-IN" dirty="0" err="1" smtClean="0"/>
                        <a:t>dehyde</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Good for application requiring cycling between wet and dry conditions.</a:t>
                      </a:r>
                      <a:r>
                        <a:rPr lang="en-IN" baseline="0" dirty="0" smtClean="0"/>
                        <a:t> Hard and abrasion resistant. Good dielectric. </a:t>
                      </a:r>
                      <a:endParaRPr lang="en-IN" dirty="0" smtClean="0"/>
                    </a:p>
                  </a:txBody>
                  <a:tcPr/>
                </a:tc>
                <a:tc>
                  <a:txBody>
                    <a:bodyPr/>
                    <a:lstStyle/>
                    <a:p>
                      <a:r>
                        <a:rPr kumimoji="0" lang="en-IN" sz="1800" kern="1200" baseline="0" dirty="0" err="1" smtClean="0">
                          <a:solidFill>
                            <a:schemeClr val="dk1"/>
                          </a:solidFill>
                          <a:latin typeface="+mn-lt"/>
                          <a:ea typeface="+mn-ea"/>
                          <a:cs typeface="+mn-cs"/>
                        </a:rPr>
                        <a:t>Tablc</a:t>
                      </a:r>
                      <a:r>
                        <a:rPr kumimoji="0" lang="en-IN" sz="1800" kern="1200" baseline="0" dirty="0" smtClean="0">
                          <a:solidFill>
                            <a:schemeClr val="dk1"/>
                          </a:solidFill>
                          <a:latin typeface="+mn-lt"/>
                          <a:ea typeface="+mn-ea"/>
                          <a:cs typeface="+mn-cs"/>
                        </a:rPr>
                        <a:t>-ware, electric insulation,</a:t>
                      </a:r>
                    </a:p>
                    <a:p>
                      <a:r>
                        <a:rPr kumimoji="0" lang="fr-FR" sz="1800" kern="1200" baseline="0" dirty="0" err="1" smtClean="0">
                          <a:solidFill>
                            <a:schemeClr val="dk1"/>
                          </a:solidFill>
                          <a:latin typeface="+mn-lt"/>
                          <a:ea typeface="+mn-ea"/>
                          <a:cs typeface="+mn-cs"/>
                        </a:rPr>
                        <a:t>automotIve</a:t>
                      </a:r>
                      <a:r>
                        <a:rPr kumimoji="0" lang="fr-FR" sz="1800" kern="1200" baseline="0" dirty="0" smtClean="0">
                          <a:solidFill>
                            <a:schemeClr val="dk1"/>
                          </a:solidFill>
                          <a:latin typeface="+mn-lt"/>
                          <a:ea typeface="+mn-ea"/>
                          <a:cs typeface="+mn-cs"/>
                        </a:rPr>
                        <a:t> Ignition parts, </a:t>
                      </a:r>
                      <a:r>
                        <a:rPr kumimoji="0" lang="fr-FR" sz="1800" kern="1200" baseline="0" dirty="0" err="1" smtClean="0">
                          <a:solidFill>
                            <a:schemeClr val="dk1"/>
                          </a:solidFill>
                          <a:latin typeface="+mn-lt"/>
                          <a:ea typeface="+mn-ea"/>
                          <a:cs typeface="+mn-cs"/>
                        </a:rPr>
                        <a:t>cutlery</a:t>
                      </a:r>
                      <a:r>
                        <a:rPr kumimoji="0" lang="fr-FR" sz="1800" kern="1200" baseline="0" dirty="0" smtClean="0">
                          <a:solidFill>
                            <a:schemeClr val="dk1"/>
                          </a:solidFill>
                          <a:latin typeface="+mn-lt"/>
                          <a:ea typeface="+mn-ea"/>
                          <a:cs typeface="+mn-cs"/>
                        </a:rPr>
                        <a:t> </a:t>
                      </a:r>
                      <a:r>
                        <a:rPr kumimoji="0" lang="fr-FR" sz="1800" kern="1200" baseline="0" dirty="0" err="1" smtClean="0">
                          <a:solidFill>
                            <a:schemeClr val="dk1"/>
                          </a:solidFill>
                          <a:latin typeface="+mn-lt"/>
                          <a:ea typeface="+mn-ea"/>
                          <a:cs typeface="+mn-cs"/>
                        </a:rPr>
                        <a:t>handles,jars</a:t>
                      </a:r>
                      <a:r>
                        <a:rPr kumimoji="0" lang="fr-FR" sz="1800" kern="1200" baseline="0" dirty="0" smtClean="0">
                          <a:solidFill>
                            <a:schemeClr val="dk1"/>
                          </a:solidFill>
                          <a:latin typeface="+mn-lt"/>
                          <a:ea typeface="+mn-ea"/>
                          <a:cs typeface="+mn-cs"/>
                        </a:rPr>
                        <a:t> and </a:t>
                      </a:r>
                      <a:r>
                        <a:rPr kumimoji="0" lang="fr-FR" sz="1800" kern="1200" baseline="0" dirty="0" err="1" smtClean="0">
                          <a:solidFill>
                            <a:schemeClr val="dk1"/>
                          </a:solidFill>
                          <a:latin typeface="+mn-lt"/>
                          <a:ea typeface="+mn-ea"/>
                          <a:cs typeface="+mn-cs"/>
                        </a:rPr>
                        <a:t>bowls</a:t>
                      </a:r>
                      <a:r>
                        <a:rPr kumimoji="0" lang="fr-FR" sz="1800" kern="1200" baseline="0" dirty="0" smtClean="0">
                          <a:solidFill>
                            <a:schemeClr val="dk1"/>
                          </a:solidFill>
                          <a:latin typeface="+mn-lt"/>
                          <a:ea typeface="+mn-ea"/>
                          <a:cs typeface="+mn-cs"/>
                        </a:rPr>
                        <a:t>.</a:t>
                      </a:r>
                    </a:p>
                    <a:p>
                      <a:endParaRPr lang="en-IN" dirty="0"/>
                    </a:p>
                  </a:txBody>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Properties of plastics</a:t>
            </a: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pPr lvl="1"/>
            <a:r>
              <a:rPr lang="en-US" sz="3200" dirty="0" smtClean="0"/>
              <a:t>Light weight</a:t>
            </a:r>
            <a:endParaRPr lang="en-IN" sz="3200" dirty="0" smtClean="0"/>
          </a:p>
          <a:p>
            <a:pPr lvl="1"/>
            <a:r>
              <a:rPr lang="en-US" sz="3200" dirty="0" smtClean="0"/>
              <a:t>Good resistance to corrosion </a:t>
            </a:r>
            <a:endParaRPr lang="en-IN" sz="3200" dirty="0" smtClean="0"/>
          </a:p>
          <a:p>
            <a:pPr lvl="1"/>
            <a:r>
              <a:rPr lang="en-US" sz="3200" dirty="0" smtClean="0"/>
              <a:t>Easy of fabrication into complex shapes</a:t>
            </a:r>
            <a:endParaRPr lang="en-IN" sz="3200" dirty="0" smtClean="0"/>
          </a:p>
          <a:p>
            <a:pPr lvl="1"/>
            <a:r>
              <a:rPr lang="en-US" sz="3200" dirty="0" smtClean="0"/>
              <a:t>Low electrical and thermal conductivity </a:t>
            </a:r>
            <a:endParaRPr lang="en-IN" sz="3200" dirty="0" smtClean="0"/>
          </a:p>
          <a:p>
            <a:pPr lvl="1"/>
            <a:r>
              <a:rPr lang="en-US" sz="3200" dirty="0" smtClean="0"/>
              <a:t>Good surface finish</a:t>
            </a:r>
            <a:endParaRPr lang="en-IN" sz="3200" dirty="0" smtClean="0"/>
          </a:p>
          <a:p>
            <a:pPr lvl="1"/>
            <a:r>
              <a:rPr lang="en-US" sz="3200" dirty="0" smtClean="0"/>
              <a:t>Good optical properties</a:t>
            </a:r>
            <a:endParaRPr lang="en-IN" sz="3200" dirty="0" smtClean="0"/>
          </a:p>
          <a:p>
            <a:pPr lvl="1"/>
            <a:r>
              <a:rPr lang="en-US" sz="3200" dirty="0" smtClean="0"/>
              <a:t>Good resistance to shock and vibration</a:t>
            </a:r>
            <a:r>
              <a:rPr lang="en-US" sz="4000" dirty="0" smtClean="0"/>
              <a:t>.</a:t>
            </a:r>
            <a:endParaRPr lang="en-IN"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0" y="990598"/>
          <a:ext cx="9144000" cy="5867402"/>
        </p:xfrm>
        <a:graphic>
          <a:graphicData uri="http://schemas.openxmlformats.org/drawingml/2006/table">
            <a:tbl>
              <a:tblPr firstRow="1" bandRow="1">
                <a:tableStyleId>{5C22544A-7EE6-4342-B048-85BDC9FD1C3A}</a:tableStyleId>
              </a:tblPr>
              <a:tblGrid>
                <a:gridCol w="1439334"/>
                <a:gridCol w="2201334"/>
                <a:gridCol w="2683932"/>
                <a:gridCol w="2819400"/>
              </a:tblGrid>
              <a:tr h="27381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1" kern="1200" baseline="0" dirty="0" smtClean="0">
                          <a:solidFill>
                            <a:schemeClr val="lt1"/>
                          </a:solidFill>
                          <a:latin typeface="+mn-lt"/>
                          <a:ea typeface="+mn-ea"/>
                          <a:cs typeface="+mn-cs"/>
                        </a:rPr>
                        <a:t>Phenol-formaldehyde</a:t>
                      </a:r>
                    </a:p>
                  </a:txBody>
                  <a:tcPr/>
                </a:tc>
                <a:tc>
                  <a:txBody>
                    <a:bodyPr/>
                    <a:lstStyle/>
                    <a:p>
                      <a:r>
                        <a:rPr kumimoji="0" lang="en-IN" sz="1800" b="1" kern="1200" baseline="0" dirty="0" smtClean="0">
                          <a:solidFill>
                            <a:schemeClr val="lt1"/>
                          </a:solidFill>
                          <a:latin typeface="+mn-lt"/>
                          <a:ea typeface="+mn-ea"/>
                          <a:cs typeface="+mn-cs"/>
                        </a:rPr>
                        <a:t>Bakelite</a:t>
                      </a:r>
                    </a:p>
                    <a:p>
                      <a:r>
                        <a:rPr kumimoji="0" lang="en-IN" sz="1800" b="1" kern="1200" baseline="0" dirty="0" err="1" smtClean="0">
                          <a:solidFill>
                            <a:schemeClr val="lt1"/>
                          </a:solidFill>
                          <a:latin typeface="+mn-lt"/>
                          <a:ea typeface="+mn-ea"/>
                          <a:cs typeface="+mn-cs"/>
                        </a:rPr>
                        <a:t>Marblette</a:t>
                      </a:r>
                      <a:r>
                        <a:rPr kumimoji="0" lang="en-IN" sz="1800" b="1" kern="1200" baseline="0" dirty="0" smtClean="0">
                          <a:solidFill>
                            <a:schemeClr val="lt1"/>
                          </a:solidFill>
                          <a:latin typeface="+mn-lt"/>
                          <a:ea typeface="+mn-ea"/>
                          <a:cs typeface="+mn-cs"/>
                        </a:rPr>
                        <a:t> </a:t>
                      </a:r>
                      <a:r>
                        <a:rPr kumimoji="0" lang="en-IN" sz="1800" b="1" kern="1200" baseline="0" dirty="0" err="1" smtClean="0">
                          <a:solidFill>
                            <a:schemeClr val="lt1"/>
                          </a:solidFill>
                          <a:latin typeface="+mn-lt"/>
                          <a:ea typeface="+mn-ea"/>
                          <a:cs typeface="+mn-cs"/>
                        </a:rPr>
                        <a:t>Durez</a:t>
                      </a:r>
                      <a:endParaRPr kumimoji="0" lang="en-IN" sz="1800" b="1" kern="1200" baseline="0" dirty="0" smtClean="0">
                        <a:solidFill>
                          <a:schemeClr val="lt1"/>
                        </a:solidFill>
                        <a:latin typeface="+mn-lt"/>
                        <a:ea typeface="+mn-ea"/>
                        <a:cs typeface="+mn-cs"/>
                      </a:endParaRPr>
                    </a:p>
                    <a:p>
                      <a:r>
                        <a:rPr kumimoji="0" lang="en-IN" sz="1800" b="1" kern="1200" baseline="0" dirty="0" err="1" smtClean="0">
                          <a:solidFill>
                            <a:schemeClr val="lt1"/>
                          </a:solidFill>
                          <a:latin typeface="+mn-lt"/>
                          <a:ea typeface="+mn-ea"/>
                          <a:cs typeface="+mn-cs"/>
                        </a:rPr>
                        <a:t>Cataljn</a:t>
                      </a:r>
                      <a:endParaRPr kumimoji="0" lang="en-IN" sz="1800" b="1" kern="1200" baseline="0" dirty="0" smtClean="0">
                        <a:solidFill>
                          <a:schemeClr val="lt1"/>
                        </a:solidFill>
                        <a:latin typeface="+mn-lt"/>
                        <a:ea typeface="+mn-ea"/>
                        <a:cs typeface="+mn-cs"/>
                      </a:endParaRPr>
                    </a:p>
                  </a:txBody>
                  <a:tcPr/>
                </a:tc>
                <a:tc>
                  <a:txBody>
                    <a:bodyPr/>
                    <a:lstStyle/>
                    <a:p>
                      <a:r>
                        <a:rPr kumimoji="0" lang="en-IN" sz="1800" b="1" kern="1200" baseline="0" dirty="0" smtClean="0">
                          <a:solidFill>
                            <a:schemeClr val="lt1"/>
                          </a:solidFill>
                          <a:latin typeface="+mn-lt"/>
                          <a:ea typeface="+mn-ea"/>
                          <a:cs typeface="+mn-cs"/>
                        </a:rPr>
                        <a:t>Good  dimensional stability Excellent insulating  qualities. Inert</a:t>
                      </a:r>
                    </a:p>
                    <a:p>
                      <a:r>
                        <a:rPr kumimoji="0" lang="en-IN" sz="1800" b="1" kern="1200" baseline="0" dirty="0" smtClean="0">
                          <a:solidFill>
                            <a:schemeClr val="lt1"/>
                          </a:solidFill>
                          <a:latin typeface="+mn-lt"/>
                          <a:ea typeface="+mn-ea"/>
                          <a:cs typeface="+mn-cs"/>
                        </a:rPr>
                        <a:t>to most solvents and weak acids.</a:t>
                      </a:r>
                    </a:p>
                    <a:p>
                      <a:r>
                        <a:rPr kumimoji="0" lang="en-IN" sz="1800" b="1" kern="1200" baseline="0" dirty="0" smtClean="0">
                          <a:solidFill>
                            <a:schemeClr val="lt1"/>
                          </a:solidFill>
                          <a:latin typeface="+mn-lt"/>
                          <a:ea typeface="+mn-ea"/>
                          <a:cs typeface="+mn-cs"/>
                        </a:rPr>
                        <a:t>Good strength around inserts.</a:t>
                      </a:r>
                    </a:p>
                  </a:txBody>
                  <a:tcPr/>
                </a:tc>
                <a:tc>
                  <a:txBody>
                    <a:bodyPr/>
                    <a:lstStyle/>
                    <a:p>
                      <a:r>
                        <a:rPr kumimoji="0" lang="en-IN" sz="1800" b="1" kern="1200" baseline="0" dirty="0" smtClean="0">
                          <a:solidFill>
                            <a:schemeClr val="lt1"/>
                          </a:solidFill>
                          <a:latin typeface="+mn-lt"/>
                          <a:ea typeface="+mn-ea"/>
                          <a:cs typeface="+mn-cs"/>
                        </a:rPr>
                        <a:t>Industrial electrical parts.</a:t>
                      </a:r>
                    </a:p>
                    <a:p>
                      <a:r>
                        <a:rPr kumimoji="0" lang="en-IN" sz="1800" b="1" kern="1200" baseline="0" dirty="0" smtClean="0">
                          <a:solidFill>
                            <a:schemeClr val="lt1"/>
                          </a:solidFill>
                          <a:latin typeface="+mn-lt"/>
                          <a:ea typeface="+mn-ea"/>
                          <a:cs typeface="+mn-cs"/>
                        </a:rPr>
                        <a:t>automotive electrical components,</a:t>
                      </a:r>
                    </a:p>
                    <a:p>
                      <a:r>
                        <a:rPr kumimoji="0" lang="en-IN" sz="1800" b="1" kern="1200" baseline="0" dirty="0" smtClean="0">
                          <a:solidFill>
                            <a:schemeClr val="lt1"/>
                          </a:solidFill>
                          <a:latin typeface="+mn-lt"/>
                          <a:ea typeface="+mn-ea"/>
                          <a:cs typeface="+mn-cs"/>
                        </a:rPr>
                        <a:t>paper impregnated battery</a:t>
                      </a:r>
                    </a:p>
                    <a:p>
                      <a:r>
                        <a:rPr kumimoji="0" lang="en-IN" sz="1800" b="1" kern="1200" baseline="0" dirty="0" smtClean="0">
                          <a:solidFill>
                            <a:schemeClr val="lt1"/>
                          </a:solidFill>
                          <a:latin typeface="+mn-lt"/>
                          <a:ea typeface="+mn-ea"/>
                          <a:cs typeface="+mn-cs"/>
                        </a:rPr>
                        <a:t>separators.</a:t>
                      </a:r>
                    </a:p>
                    <a:p>
                      <a:r>
                        <a:rPr kumimoji="0" lang="en-IN" sz="1800" b="1" kern="1200" baseline="0" dirty="0" smtClean="0">
                          <a:solidFill>
                            <a:schemeClr val="lt1"/>
                          </a:solidFill>
                          <a:latin typeface="+mn-lt"/>
                          <a:ea typeface="+mn-ea"/>
                          <a:cs typeface="+mn-cs"/>
                        </a:rPr>
                        <a:t>Electrical insulation.</a:t>
                      </a:r>
                    </a:p>
                    <a:p>
                      <a:endParaRPr lang="en-IN" dirty="0"/>
                    </a:p>
                  </a:txBody>
                  <a:tcPr/>
                </a:tc>
              </a:tr>
              <a:tr h="12712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baseline="0" dirty="0" smtClean="0">
                          <a:solidFill>
                            <a:schemeClr val="dk1"/>
                          </a:solidFill>
                          <a:latin typeface="+mn-lt"/>
                          <a:ea typeface="+mn-ea"/>
                          <a:cs typeface="+mn-cs"/>
                        </a:rPr>
                        <a:t>Phenol-furfural</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baseline="0" dirty="0" err="1" smtClean="0">
                          <a:solidFill>
                            <a:schemeClr val="dk1"/>
                          </a:solidFill>
                          <a:latin typeface="+mn-lt"/>
                          <a:ea typeface="+mn-ea"/>
                          <a:cs typeface="+mn-cs"/>
                        </a:rPr>
                        <a:t>Durite</a:t>
                      </a:r>
                      <a:endParaRPr kumimoji="0" lang="en-IN" sz="1800"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baseline="0" dirty="0" smtClean="0">
                          <a:solidFill>
                            <a:schemeClr val="dk1"/>
                          </a:solidFill>
                          <a:latin typeface="+mn-lt"/>
                          <a:ea typeface="+mn-ea"/>
                          <a:cs typeface="+mn-cs"/>
                        </a:rPr>
                        <a:t>Similar to </a:t>
                      </a:r>
                      <a:r>
                        <a:rPr kumimoji="0" lang="en-IN" sz="1800" kern="1200" baseline="0" dirty="0" err="1" smtClean="0">
                          <a:solidFill>
                            <a:schemeClr val="dk1"/>
                          </a:solidFill>
                          <a:latin typeface="+mn-lt"/>
                          <a:ea typeface="+mn-ea"/>
                          <a:cs typeface="+mn-cs"/>
                        </a:rPr>
                        <a:t>Phenolfonnaldehyde</a:t>
                      </a:r>
                      <a:r>
                        <a:rPr kumimoji="0" lang="en-IN" sz="1800" kern="1200" baseline="0" dirty="0" smtClean="0">
                          <a:solidFill>
                            <a:schemeClr val="dk1"/>
                          </a:solidFill>
                          <a:latin typeface="+mn-lt"/>
                          <a:ea typeface="+mn-ea"/>
                          <a:cs typeface="+mn-cs"/>
                        </a:rPr>
                        <a:t>.</a:t>
                      </a:r>
                    </a:p>
                  </a:txBody>
                  <a:tcPr/>
                </a:tc>
                <a:tc>
                  <a:txBody>
                    <a:bodyPr/>
                    <a:lstStyle/>
                    <a:p>
                      <a:r>
                        <a:rPr kumimoji="0" lang="en-IN" sz="1800" kern="1200" baseline="0" dirty="0" smtClean="0">
                          <a:solidFill>
                            <a:schemeClr val="dk1"/>
                          </a:solidFill>
                          <a:latin typeface="+mn-lt"/>
                          <a:ea typeface="+mn-ea"/>
                          <a:cs typeface="+mn-cs"/>
                        </a:rPr>
                        <a:t>Electrical insulation. Mechanical</a:t>
                      </a:r>
                    </a:p>
                    <a:p>
                      <a:r>
                        <a:rPr kumimoji="0" lang="en-IN" sz="1800" kern="1200" baseline="0" dirty="0" smtClean="0">
                          <a:solidFill>
                            <a:schemeClr val="dk1"/>
                          </a:solidFill>
                          <a:latin typeface="+mn-lt"/>
                          <a:ea typeface="+mn-ea"/>
                          <a:cs typeface="+mn-cs"/>
                        </a:rPr>
                        <a:t>parts. Housings and containers.</a:t>
                      </a:r>
                    </a:p>
                  </a:txBody>
                  <a:tcPr/>
                </a:tc>
              </a:tr>
              <a:tr h="1858011">
                <a:tc>
                  <a:txBody>
                    <a:bodyPr/>
                    <a:lstStyle/>
                    <a:p>
                      <a:r>
                        <a:rPr kumimoji="0" lang="en-IN" sz="1800" kern="1200" baseline="0" dirty="0" smtClean="0">
                          <a:solidFill>
                            <a:schemeClr val="dk1"/>
                          </a:solidFill>
                          <a:latin typeface="+mn-lt"/>
                          <a:ea typeface="+mn-ea"/>
                          <a:cs typeface="+mn-cs"/>
                        </a:rPr>
                        <a:t>Alkyd</a:t>
                      </a:r>
                    </a:p>
                    <a:p>
                      <a:r>
                        <a:rPr kumimoji="0" lang="en-IN" sz="1800" kern="1200" baseline="0" dirty="0" smtClean="0">
                          <a:solidFill>
                            <a:schemeClr val="dk1"/>
                          </a:solidFill>
                          <a:latin typeface="+mn-lt"/>
                          <a:ea typeface="+mn-ea"/>
                          <a:cs typeface="+mn-cs"/>
                        </a:rPr>
                        <a:t>(Modified</a:t>
                      </a:r>
                    </a:p>
                    <a:p>
                      <a:r>
                        <a:rPr kumimoji="0" lang="en-IN" sz="1800" kern="1200" baseline="0" dirty="0" smtClean="0">
                          <a:solidFill>
                            <a:schemeClr val="dk1"/>
                          </a:solidFill>
                          <a:latin typeface="+mn-lt"/>
                          <a:ea typeface="+mn-ea"/>
                          <a:cs typeface="+mn-cs"/>
                        </a:rPr>
                        <a:t>polyester)</a:t>
                      </a:r>
                    </a:p>
                  </a:txBody>
                  <a:tcPr/>
                </a:tc>
                <a:tc>
                  <a:txBody>
                    <a:bodyPr/>
                    <a:lstStyle/>
                    <a:p>
                      <a:r>
                        <a:rPr kumimoji="0" lang="en-IN" sz="1800" kern="1200" baseline="0" dirty="0" err="1" smtClean="0">
                          <a:solidFill>
                            <a:schemeClr val="dk1"/>
                          </a:solidFill>
                          <a:latin typeface="+mn-lt"/>
                          <a:ea typeface="+mn-ea"/>
                          <a:cs typeface="+mn-cs"/>
                        </a:rPr>
                        <a:t>Glyptal</a:t>
                      </a:r>
                      <a:r>
                        <a:rPr kumimoji="0" lang="en-IN" sz="1800" kern="1200" baseline="0" dirty="0" smtClean="0">
                          <a:solidFill>
                            <a:schemeClr val="dk1"/>
                          </a:solidFill>
                          <a:latin typeface="+mn-lt"/>
                          <a:ea typeface="+mn-ea"/>
                          <a:cs typeface="+mn-cs"/>
                        </a:rPr>
                        <a:t> </a:t>
                      </a:r>
                      <a:r>
                        <a:rPr kumimoji="0" lang="en-IN" sz="1800" kern="1200" baseline="0" dirty="0" err="1" smtClean="0">
                          <a:solidFill>
                            <a:schemeClr val="dk1"/>
                          </a:solidFill>
                          <a:latin typeface="+mn-lt"/>
                          <a:ea typeface="+mn-ea"/>
                          <a:cs typeface="+mn-cs"/>
                        </a:rPr>
                        <a:t>Duraplex</a:t>
                      </a:r>
                      <a:endParaRPr kumimoji="0" lang="en-IN" sz="1800" kern="1200" baseline="0" dirty="0" smtClean="0">
                        <a:solidFill>
                          <a:schemeClr val="dk1"/>
                        </a:solidFill>
                        <a:latin typeface="+mn-lt"/>
                        <a:ea typeface="+mn-ea"/>
                        <a:cs typeface="+mn-cs"/>
                      </a:endParaRPr>
                    </a:p>
                    <a:p>
                      <a:r>
                        <a:rPr kumimoji="0" lang="en-IN" sz="1800" kern="1200" baseline="0" dirty="0" err="1" smtClean="0">
                          <a:solidFill>
                            <a:schemeClr val="dk1"/>
                          </a:solidFill>
                          <a:latin typeface="+mn-lt"/>
                          <a:ea typeface="+mn-ea"/>
                          <a:cs typeface="+mn-cs"/>
                        </a:rPr>
                        <a:t>Beckosol</a:t>
                      </a:r>
                      <a:r>
                        <a:rPr kumimoji="0" lang="en-IN" sz="1800" kern="1200" baseline="0" dirty="0" smtClean="0">
                          <a:solidFill>
                            <a:schemeClr val="dk1"/>
                          </a:solidFill>
                          <a:latin typeface="+mn-lt"/>
                          <a:ea typeface="+mn-ea"/>
                          <a:cs typeface="+mn-cs"/>
                        </a:rPr>
                        <a:t> </a:t>
                      </a:r>
                      <a:r>
                        <a:rPr kumimoji="0" lang="en-IN" sz="1800" kern="1200" baseline="0" dirty="0" err="1" smtClean="0">
                          <a:solidFill>
                            <a:schemeClr val="dk1"/>
                          </a:solidFill>
                          <a:latin typeface="+mn-lt"/>
                          <a:ea typeface="+mn-ea"/>
                          <a:cs typeface="+mn-cs"/>
                        </a:rPr>
                        <a:t>Teglac</a:t>
                      </a:r>
                      <a:endParaRPr kumimoji="0" lang="en-IN" sz="1800" kern="1200" baseline="0" dirty="0" smtClean="0">
                        <a:solidFill>
                          <a:schemeClr val="dk1"/>
                        </a:solidFill>
                        <a:latin typeface="+mn-lt"/>
                        <a:ea typeface="+mn-ea"/>
                        <a:cs typeface="+mn-cs"/>
                      </a:endParaRPr>
                    </a:p>
                    <a:p>
                      <a:r>
                        <a:rPr kumimoji="0" lang="en-IN" sz="1800" kern="1200" baseline="0" dirty="0" err="1" smtClean="0">
                          <a:solidFill>
                            <a:schemeClr val="dk1"/>
                          </a:solidFill>
                          <a:latin typeface="+mn-lt"/>
                          <a:ea typeface="+mn-ea"/>
                          <a:cs typeface="+mn-cs"/>
                        </a:rPr>
                        <a:t>Rezly</a:t>
                      </a:r>
                      <a:endParaRPr kumimoji="0" lang="en-IN" sz="1800" kern="1200" baseline="0" dirty="0" smtClean="0">
                        <a:solidFill>
                          <a:schemeClr val="dk1"/>
                        </a:solidFill>
                        <a:latin typeface="+mn-lt"/>
                        <a:ea typeface="+mn-ea"/>
                        <a:cs typeface="+mn-cs"/>
                      </a:endParaRPr>
                    </a:p>
                  </a:txBody>
                  <a:tcPr/>
                </a:tc>
                <a:tc>
                  <a:txBody>
                    <a:bodyPr/>
                    <a:lstStyle/>
                    <a:p>
                      <a:r>
                        <a:rPr kumimoji="0" lang="en-IN" sz="1800" kern="1200" baseline="0" dirty="0" smtClean="0">
                          <a:solidFill>
                            <a:schemeClr val="dk1"/>
                          </a:solidFill>
                          <a:latin typeface="+mn-lt"/>
                          <a:ea typeface="+mn-ea"/>
                          <a:cs typeface="+mn-cs"/>
                        </a:rPr>
                        <a:t>Can be made flexible, resilient or rigid. Can resist acids but not </a:t>
                      </a:r>
                      <a:r>
                        <a:rPr kumimoji="0" lang="en-IN" sz="1800" kern="1200" baseline="0" dirty="0" err="1" smtClean="0">
                          <a:solidFill>
                            <a:schemeClr val="dk1"/>
                          </a:solidFill>
                          <a:latin typeface="+mn-lt"/>
                          <a:ea typeface="+mn-ea"/>
                          <a:cs typeface="+mn-cs"/>
                        </a:rPr>
                        <a:t>alkalies</a:t>
                      </a:r>
                      <a:r>
                        <a:rPr kumimoji="0" lang="en-IN" sz="1800" kern="1200" baseline="0" dirty="0" smtClean="0">
                          <a:solidFill>
                            <a:schemeClr val="dk1"/>
                          </a:solidFill>
                          <a:latin typeface="+mn-lt"/>
                          <a:ea typeface="+mn-ea"/>
                          <a:cs typeface="+mn-cs"/>
                        </a:rPr>
                        <a:t>, with glass fibre</a:t>
                      </a:r>
                    </a:p>
                    <a:p>
                      <a:r>
                        <a:rPr kumimoji="0" lang="en-IN" sz="1800" kern="1200" baseline="0" dirty="0" smtClean="0">
                          <a:solidFill>
                            <a:schemeClr val="dk1"/>
                          </a:solidFill>
                          <a:latin typeface="+mn-lt"/>
                          <a:ea typeface="+mn-ea"/>
                          <a:cs typeface="+mn-cs"/>
                        </a:rPr>
                        <a:t>reinforcement resists salt water and fungus growth.</a:t>
                      </a:r>
                    </a:p>
                  </a:txBody>
                  <a:tcPr/>
                </a:tc>
                <a:tc>
                  <a:txBody>
                    <a:bodyPr/>
                    <a:lstStyle/>
                    <a:p>
                      <a:r>
                        <a:rPr kumimoji="0" lang="en-IN" sz="1800" kern="1200" baseline="0" dirty="0" smtClean="0">
                          <a:solidFill>
                            <a:schemeClr val="dk1"/>
                          </a:solidFill>
                          <a:latin typeface="+mn-lt"/>
                          <a:ea typeface="+mn-ea"/>
                          <a:cs typeface="+mn-cs"/>
                        </a:rPr>
                        <a:t>Boats, Tanks, Trailer and Tractor</a:t>
                      </a:r>
                    </a:p>
                    <a:p>
                      <a:r>
                        <a:rPr kumimoji="0" lang="en-IN" sz="1800" kern="1200" baseline="0" dirty="0" smtClean="0">
                          <a:solidFill>
                            <a:schemeClr val="dk1"/>
                          </a:solidFill>
                          <a:latin typeface="+mn-lt"/>
                          <a:ea typeface="+mn-ea"/>
                          <a:cs typeface="+mn-cs"/>
                        </a:rPr>
                        <a:t>components. Ducts, shrouds.</a:t>
                      </a:r>
                    </a:p>
                    <a:p>
                      <a:r>
                        <a:rPr kumimoji="0" lang="en-IN" sz="1800" kern="1200" baseline="0" dirty="0" smtClean="0">
                          <a:solidFill>
                            <a:schemeClr val="dk1"/>
                          </a:solidFill>
                          <a:latin typeface="+mn-lt"/>
                          <a:ea typeface="+mn-ea"/>
                          <a:cs typeface="+mn-cs"/>
                        </a:rPr>
                        <a:t>Vaulting poles.</a:t>
                      </a:r>
                    </a:p>
                  </a:txBody>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IES-1997</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a:bodyPr>
          <a:lstStyle/>
          <a:p>
            <a:pPr>
              <a:buNone/>
            </a:pPr>
            <a:r>
              <a:rPr lang="en-US" sz="2800" b="1" dirty="0" smtClean="0"/>
              <a:t>	Match List-I with List-II and select the correct answer using the codes given below the Lists:</a:t>
            </a:r>
            <a:endParaRPr lang="en-IN" sz="2800" b="1" dirty="0" smtClean="0"/>
          </a:p>
          <a:p>
            <a:pPr>
              <a:buNone/>
            </a:pPr>
            <a:r>
              <a:rPr lang="en-US" sz="2800" b="1" dirty="0" smtClean="0"/>
              <a:t>	List-I				List-II</a:t>
            </a:r>
            <a:endParaRPr lang="en-IN" sz="2800" dirty="0" smtClean="0"/>
          </a:p>
          <a:p>
            <a:pPr>
              <a:buNone/>
            </a:pPr>
            <a:r>
              <a:rPr lang="en-US" sz="2800" dirty="0" smtClean="0"/>
              <a:t>	A.	Neoprene			1.	Electric switches</a:t>
            </a:r>
            <a:endParaRPr lang="en-IN" sz="2800" dirty="0" smtClean="0"/>
          </a:p>
          <a:p>
            <a:pPr>
              <a:buNone/>
            </a:pPr>
            <a:r>
              <a:rPr lang="en-US" sz="2800" dirty="0" smtClean="0"/>
              <a:t>	B.	Bakelite			2.	Adhesive</a:t>
            </a:r>
            <a:endParaRPr lang="en-IN" sz="2800" dirty="0" smtClean="0"/>
          </a:p>
          <a:p>
            <a:pPr>
              <a:buNone/>
            </a:pPr>
            <a:r>
              <a:rPr lang="en-US" sz="2800" dirty="0" smtClean="0"/>
              <a:t>	C.	Foamed polyurethane	3.	Thermal insulator</a:t>
            </a:r>
            <a:endParaRPr lang="en-IN" sz="2800" dirty="0" smtClean="0"/>
          </a:p>
          <a:p>
            <a:pPr>
              <a:buNone/>
            </a:pPr>
            <a:r>
              <a:rPr lang="en-US" sz="2800" dirty="0" smtClean="0"/>
              <a:t>	D.	Araldite			4.	Oil seal</a:t>
            </a:r>
            <a:endParaRPr lang="en-IN" sz="2800" dirty="0" smtClean="0"/>
          </a:p>
          <a:p>
            <a:pPr>
              <a:buNone/>
            </a:pPr>
            <a:r>
              <a:rPr lang="en-US" sz="2800" b="1" dirty="0" smtClean="0"/>
              <a:t>Code:	A	B	C	D		A	B	C	D</a:t>
            </a:r>
            <a:endParaRPr lang="en-IN" sz="2800" dirty="0" smtClean="0"/>
          </a:p>
          <a:p>
            <a:pPr>
              <a:buNone/>
            </a:pPr>
            <a:r>
              <a:rPr lang="en-US" sz="2800" dirty="0" smtClean="0"/>
              <a:t>	a)	4	1	2	3	(b)	1	4	2	3</a:t>
            </a:r>
            <a:endParaRPr lang="en-IN" sz="2800" dirty="0" smtClean="0"/>
          </a:p>
          <a:p>
            <a:pPr>
              <a:buNone/>
            </a:pPr>
            <a:r>
              <a:rPr lang="en-US" sz="2800" dirty="0" smtClean="0"/>
              <a:t>	c)	4	1	3	2	(d)	1	4	3	2</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IES-1992</a:t>
            </a:r>
            <a:endParaRPr lang="en-IN" sz="4800" b="1" dirty="0"/>
          </a:p>
        </p:txBody>
      </p:sp>
      <p:sp>
        <p:nvSpPr>
          <p:cNvPr id="3" name="Content Placeholder 2"/>
          <p:cNvSpPr>
            <a:spLocks noGrp="1"/>
          </p:cNvSpPr>
          <p:nvPr>
            <p:ph idx="1"/>
          </p:nvPr>
        </p:nvSpPr>
        <p:spPr>
          <a:xfrm>
            <a:off x="152400" y="1524000"/>
            <a:ext cx="8839200" cy="5181600"/>
          </a:xfrm>
        </p:spPr>
        <p:txBody>
          <a:bodyPr>
            <a:normAutofit lnSpcReduction="10000"/>
          </a:bodyPr>
          <a:lstStyle/>
          <a:p>
            <a:pPr algn="just">
              <a:buNone/>
            </a:pPr>
            <a:r>
              <a:rPr lang="en-US" sz="2800" b="1" dirty="0" smtClean="0"/>
              <a:t>	Assertion (A): Linear polymers are rigid at low temperatures but soft and </a:t>
            </a:r>
            <a:r>
              <a:rPr lang="en-US" sz="2800" b="1" dirty="0" err="1" smtClean="0"/>
              <a:t>mouldable</a:t>
            </a:r>
            <a:r>
              <a:rPr lang="en-US" sz="2800" b="1" dirty="0" smtClean="0"/>
              <a:t> at elevated temperatures.	</a:t>
            </a:r>
            <a:endParaRPr lang="en-IN" sz="2800" b="1" dirty="0" smtClean="0"/>
          </a:p>
          <a:p>
            <a:pPr algn="just">
              <a:buNone/>
            </a:pPr>
            <a:r>
              <a:rPr lang="en-US" sz="2800" b="1" dirty="0" smtClean="0"/>
              <a:t>	Reason (R): Linear polymers are thermo-setting.</a:t>
            </a:r>
            <a:endParaRPr lang="en-IN" sz="2800" b="1" dirty="0" smtClean="0"/>
          </a:p>
          <a:p>
            <a:pPr algn="just">
              <a:buNone/>
            </a:pPr>
            <a:r>
              <a:rPr lang="en-US" sz="2800" dirty="0" smtClean="0"/>
              <a:t>	(a)	Both A and R are individually true and R is the 	correct explanation of A</a:t>
            </a:r>
            <a:endParaRPr lang="en-IN" sz="2800" dirty="0" smtClean="0"/>
          </a:p>
          <a:p>
            <a:pPr algn="just">
              <a:buNone/>
            </a:pPr>
            <a:r>
              <a:rPr lang="en-US" sz="2800" dirty="0" smtClean="0"/>
              <a:t>	(b)	Both A and R are individually true but R is </a:t>
            </a:r>
            <a:r>
              <a:rPr lang="en-US" sz="2800" b="1" dirty="0" smtClean="0"/>
              <a:t>not</a:t>
            </a:r>
            <a:r>
              <a:rPr lang="en-US" sz="2800" dirty="0" smtClean="0"/>
              <a:t> the 	correct explanation of A </a:t>
            </a:r>
            <a:endParaRPr lang="en-IN" sz="2800" dirty="0" smtClean="0"/>
          </a:p>
          <a:p>
            <a:pPr algn="just">
              <a:buNone/>
            </a:pPr>
            <a:r>
              <a:rPr lang="en-US" sz="2800" dirty="0" smtClean="0"/>
              <a:t>	(c)	A is true but R is false</a:t>
            </a:r>
            <a:endParaRPr lang="en-IN" sz="2800" dirty="0" smtClean="0"/>
          </a:p>
          <a:p>
            <a:pPr algn="just">
              <a:buNone/>
            </a:pPr>
            <a:r>
              <a:rPr lang="en-US" sz="2800" dirty="0" smtClean="0"/>
              <a:t>	(d)	A is false but R is true</a:t>
            </a:r>
            <a:endParaRPr lang="en-IN" sz="2800" dirty="0" smtClean="0"/>
          </a:p>
          <a:p>
            <a:pPr algn="just">
              <a:buNone/>
            </a:pPr>
            <a:r>
              <a:rPr lang="en-US" sz="2800" b="1" dirty="0" smtClean="0"/>
              <a:t>	</a:t>
            </a:r>
            <a:endParaRPr lang="en-IN" sz="2800" dirty="0" smtClean="0"/>
          </a:p>
          <a:p>
            <a:pPr algn="just">
              <a:buNone/>
            </a:pPr>
            <a:endParaRPr lang="en-IN"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IN" sz="4800" b="1" dirty="0" smtClean="0"/>
              <a:t>IES</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Consider the following statements:</a:t>
            </a:r>
            <a:endParaRPr lang="en-IN" sz="2800" b="1" dirty="0" smtClean="0"/>
          </a:p>
          <a:p>
            <a:pPr>
              <a:buNone/>
            </a:pPr>
            <a:r>
              <a:rPr lang="en-US" sz="2800" dirty="0" smtClean="0"/>
              <a:t>	</a:t>
            </a:r>
            <a:r>
              <a:rPr lang="en-US" sz="2800" dirty="0" err="1" smtClean="0"/>
              <a:t>Fibre</a:t>
            </a:r>
            <a:r>
              <a:rPr lang="en-US" sz="2800" dirty="0" smtClean="0"/>
              <a:t> Reinforced Plastics are</a:t>
            </a:r>
            <a:endParaRPr lang="en-IN" sz="2800" dirty="0" smtClean="0"/>
          </a:p>
          <a:p>
            <a:pPr>
              <a:buNone/>
            </a:pPr>
            <a:r>
              <a:rPr lang="en-US" sz="2800" dirty="0" smtClean="0"/>
              <a:t>	1.	Made of thermosetting resins and glass </a:t>
            </a:r>
            <a:r>
              <a:rPr lang="en-US" sz="2800" dirty="0" err="1" smtClean="0"/>
              <a:t>fibre</a:t>
            </a:r>
            <a:endParaRPr lang="en-IN" sz="2800" dirty="0" smtClean="0"/>
          </a:p>
          <a:p>
            <a:pPr>
              <a:buNone/>
            </a:pPr>
            <a:r>
              <a:rPr lang="en-US" sz="2800" dirty="0" smtClean="0"/>
              <a:t>	2.	Made of thermoplastic resins and glass </a:t>
            </a:r>
            <a:r>
              <a:rPr lang="en-US" sz="2800" dirty="0" err="1" smtClean="0"/>
              <a:t>fibre</a:t>
            </a:r>
            <a:endParaRPr lang="en-IN" sz="2800" dirty="0" smtClean="0"/>
          </a:p>
          <a:p>
            <a:pPr>
              <a:buNone/>
            </a:pPr>
            <a:r>
              <a:rPr lang="en-US" sz="2800" dirty="0" smtClean="0"/>
              <a:t>	3.	Anisotropic	</a:t>
            </a:r>
          </a:p>
          <a:p>
            <a:pPr>
              <a:buNone/>
            </a:pPr>
            <a:r>
              <a:rPr lang="en-US" sz="2800" dirty="0" smtClean="0"/>
              <a:t>	4. 	isotropic</a:t>
            </a:r>
            <a:endParaRPr lang="en-IN" sz="2800" dirty="0" smtClean="0"/>
          </a:p>
          <a:p>
            <a:pPr>
              <a:buNone/>
            </a:pPr>
            <a:r>
              <a:rPr lang="en-US" sz="2800" dirty="0" smtClean="0"/>
              <a:t>	Select the correct answer using the codes given below:</a:t>
            </a:r>
            <a:endParaRPr lang="en-IN" sz="2800" dirty="0" smtClean="0"/>
          </a:p>
          <a:p>
            <a:pPr>
              <a:buNone/>
            </a:pPr>
            <a:r>
              <a:rPr lang="en-US" sz="2800" dirty="0" smtClean="0"/>
              <a:t>	(a)	1 and 4 		(b)	1 and 3 	</a:t>
            </a:r>
          </a:p>
          <a:p>
            <a:pPr>
              <a:buNone/>
            </a:pPr>
            <a:r>
              <a:rPr lang="en-US" sz="2800" dirty="0" smtClean="0"/>
              <a:t>	(c)	2 and 3 		(d)	2 and 4 </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IES-1994</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lnSpcReduction="20000"/>
          </a:bodyPr>
          <a:lstStyle/>
          <a:p>
            <a:pPr>
              <a:buNone/>
            </a:pPr>
            <a:r>
              <a:rPr lang="en-US" sz="2800" b="1" dirty="0" smtClean="0"/>
              <a:t>	Match List I (materials) with List II (applications) and select the correct answer using the codes given below the Lists:</a:t>
            </a:r>
            <a:endParaRPr lang="en-IN" sz="2800" b="1" dirty="0" smtClean="0"/>
          </a:p>
          <a:p>
            <a:pPr>
              <a:buNone/>
            </a:pPr>
            <a:r>
              <a:rPr lang="en-US" sz="2800" b="1" dirty="0" smtClean="0"/>
              <a:t>	List I				List II</a:t>
            </a:r>
            <a:endParaRPr lang="en-IN" sz="2800" dirty="0" smtClean="0"/>
          </a:p>
          <a:p>
            <a:pPr>
              <a:buNone/>
            </a:pPr>
            <a:r>
              <a:rPr lang="en-US" sz="2800" dirty="0" smtClean="0"/>
              <a:t>	A.	Engineering ceramics	1.	Bearings</a:t>
            </a:r>
            <a:endParaRPr lang="en-IN" sz="2800" dirty="0" smtClean="0"/>
          </a:p>
          <a:p>
            <a:pPr>
              <a:buNone/>
            </a:pPr>
            <a:r>
              <a:rPr lang="en-US" sz="2800" dirty="0" smtClean="0"/>
              <a:t>	B.	</a:t>
            </a:r>
            <a:r>
              <a:rPr lang="en-US" sz="2800" dirty="0" err="1" smtClean="0"/>
              <a:t>Fibre</a:t>
            </a:r>
            <a:r>
              <a:rPr lang="en-US" sz="2800" dirty="0" smtClean="0"/>
              <a:t> reinforced plastics	2.	Control rods in 							nuclear  reactors</a:t>
            </a:r>
            <a:endParaRPr lang="en-IN" sz="2800" dirty="0" smtClean="0"/>
          </a:p>
          <a:p>
            <a:pPr>
              <a:buNone/>
            </a:pPr>
            <a:r>
              <a:rPr lang="en-US" sz="2800" dirty="0" smtClean="0"/>
              <a:t>	C.	Synthetic carbon		3.	Aerospace industry</a:t>
            </a:r>
            <a:endParaRPr lang="en-IN" sz="2800" dirty="0" smtClean="0"/>
          </a:p>
          <a:p>
            <a:pPr>
              <a:buNone/>
            </a:pPr>
            <a:r>
              <a:rPr lang="en-US" sz="2800" dirty="0" smtClean="0"/>
              <a:t>	D.	Boron				4.	Electrical insulator</a:t>
            </a:r>
            <a:endParaRPr lang="en-IN" sz="2800" dirty="0" smtClean="0"/>
          </a:p>
          <a:p>
            <a:pPr>
              <a:buNone/>
            </a:pPr>
            <a:r>
              <a:rPr lang="en-US" sz="2800" b="1" dirty="0" err="1" smtClean="0"/>
              <a:t>Codes:A</a:t>
            </a:r>
            <a:r>
              <a:rPr lang="en-US" sz="2800" b="1" dirty="0" smtClean="0"/>
              <a:t> 	B 	C 	D 		A	B 	C 	D</a:t>
            </a:r>
            <a:endParaRPr lang="en-IN" sz="2800" dirty="0" smtClean="0"/>
          </a:p>
          <a:p>
            <a:pPr>
              <a:buNone/>
            </a:pPr>
            <a:r>
              <a:rPr lang="en-US" sz="2800" dirty="0" smtClean="0"/>
              <a:t>	(a) 	1 	2 	3 	4 	(b) 	1 	4 	3 	2</a:t>
            </a:r>
            <a:endParaRPr lang="en-IN" sz="2800" dirty="0" smtClean="0"/>
          </a:p>
          <a:p>
            <a:pPr>
              <a:buNone/>
            </a:pPr>
            <a:r>
              <a:rPr lang="en-US" sz="2800" dirty="0" smtClean="0"/>
              <a:t>	(c) 	2 	3 	1 	4 	(d) 	4 	3 	1 	2</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pt-BR" sz="4800" b="1" dirty="0" smtClean="0"/>
              <a:t>IES 2007</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lnSpcReduction="10000"/>
          </a:bodyPr>
          <a:lstStyle/>
          <a:p>
            <a:pPr>
              <a:buNone/>
            </a:pPr>
            <a:r>
              <a:rPr lang="en-US" sz="2800" b="1" dirty="0" smtClean="0"/>
              <a:t>	Match List I with List II and select the correct answer using the code given below the Lists:</a:t>
            </a:r>
            <a:endParaRPr lang="en-IN" sz="2800" b="1" dirty="0" smtClean="0"/>
          </a:p>
          <a:p>
            <a:pPr>
              <a:buNone/>
            </a:pPr>
            <a:r>
              <a:rPr lang="en-US" sz="2800" b="1" dirty="0" smtClean="0"/>
              <a:t>	List I				List II</a:t>
            </a:r>
            <a:endParaRPr lang="en-IN" sz="2800" dirty="0" smtClean="0"/>
          </a:p>
          <a:p>
            <a:pPr>
              <a:buNone/>
            </a:pPr>
            <a:r>
              <a:rPr lang="en-US" sz="2800" b="1" dirty="0" smtClean="0"/>
              <a:t>	</a:t>
            </a:r>
            <a:r>
              <a:rPr lang="en-US" sz="2800" b="1" u="sng" dirty="0" smtClean="0"/>
              <a:t>(Material)</a:t>
            </a:r>
            <a:r>
              <a:rPr lang="en-US" sz="2800" b="1" dirty="0" smtClean="0"/>
              <a:t>			</a:t>
            </a:r>
            <a:r>
              <a:rPr lang="en-US" sz="2800" b="1" u="sng" dirty="0" smtClean="0"/>
              <a:t>(Application)</a:t>
            </a:r>
            <a:r>
              <a:rPr lang="en-US" sz="2800" b="1" dirty="0" smtClean="0"/>
              <a:t> </a:t>
            </a:r>
            <a:endParaRPr lang="en-IN" sz="2800" dirty="0" smtClean="0"/>
          </a:p>
          <a:p>
            <a:pPr>
              <a:buNone/>
            </a:pPr>
            <a:r>
              <a:rPr lang="en-US" sz="2800" dirty="0" smtClean="0"/>
              <a:t>	A.	</a:t>
            </a:r>
            <a:r>
              <a:rPr lang="en-US" sz="2800" dirty="0" err="1" smtClean="0"/>
              <a:t>Fibre</a:t>
            </a:r>
            <a:r>
              <a:rPr lang="en-US" sz="2800" dirty="0" smtClean="0"/>
              <a:t> reinforced plastics	1.	Automobile </a:t>
            </a:r>
            <a:r>
              <a:rPr lang="en-US" sz="2800" dirty="0" err="1" smtClean="0"/>
              <a:t>tyres</a:t>
            </a:r>
            <a:endParaRPr lang="en-IN" sz="2800" dirty="0" smtClean="0"/>
          </a:p>
          <a:p>
            <a:pPr>
              <a:buNone/>
            </a:pPr>
            <a:r>
              <a:rPr lang="en-US" sz="2800" dirty="0" smtClean="0"/>
              <a:t>	B. 	Acrylics			2.	Aircraft</a:t>
            </a:r>
            <a:endParaRPr lang="en-IN" sz="2800" dirty="0" smtClean="0"/>
          </a:p>
          <a:p>
            <a:pPr>
              <a:buNone/>
            </a:pPr>
            <a:r>
              <a:rPr lang="en-US" sz="2800" dirty="0" smtClean="0"/>
              <a:t>	C.	</a:t>
            </a:r>
            <a:r>
              <a:rPr lang="en-US" sz="2800" dirty="0" err="1" smtClean="0"/>
              <a:t>Phenolics</a:t>
            </a:r>
            <a:r>
              <a:rPr lang="en-US" sz="2800" dirty="0" smtClean="0"/>
              <a:t>			3.	Lenses</a:t>
            </a:r>
            <a:endParaRPr lang="en-IN" sz="2800" dirty="0" smtClean="0"/>
          </a:p>
          <a:p>
            <a:pPr>
              <a:buNone/>
            </a:pPr>
            <a:r>
              <a:rPr lang="en-US" sz="2800" dirty="0" smtClean="0"/>
              <a:t>	D.	Butadiene rubber		4.	Electric switch cover</a:t>
            </a:r>
            <a:endParaRPr lang="en-IN" sz="2800" dirty="0" smtClean="0"/>
          </a:p>
          <a:p>
            <a:pPr>
              <a:buNone/>
            </a:pPr>
            <a:r>
              <a:rPr lang="pt-BR" sz="2800" b="1" dirty="0" smtClean="0"/>
              <a:t>Code:	A	B	C	D		A	B	C	D</a:t>
            </a:r>
            <a:endParaRPr lang="en-IN" sz="2800" dirty="0" smtClean="0"/>
          </a:p>
          <a:p>
            <a:pPr>
              <a:buNone/>
            </a:pPr>
            <a:r>
              <a:rPr lang="pt-BR" sz="2800" dirty="0" smtClean="0"/>
              <a:t>	</a:t>
            </a:r>
            <a:r>
              <a:rPr lang="en-US" sz="2800" dirty="0" smtClean="0"/>
              <a:t>(a)	1	4	3	2	(b) 	2	3	4	1</a:t>
            </a:r>
            <a:endParaRPr lang="en-IN" sz="2800" dirty="0" smtClean="0"/>
          </a:p>
          <a:p>
            <a:pPr>
              <a:buNone/>
            </a:pPr>
            <a:r>
              <a:rPr lang="en-US" sz="2800" dirty="0" smtClean="0"/>
              <a:t>	(c)	1	3	4	2	(d)	2	4	3	1</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IES-2006</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Phenol formaldehyde is a/an</a:t>
            </a:r>
            <a:endParaRPr lang="en-IN" sz="2800" b="1" dirty="0" smtClean="0"/>
          </a:p>
          <a:p>
            <a:pPr>
              <a:buNone/>
            </a:pPr>
            <a:r>
              <a:rPr lang="en-US" sz="2800" dirty="0" smtClean="0"/>
              <a:t>	(a)	Thermoplastic polymer	(b)	</a:t>
            </a:r>
            <a:r>
              <a:rPr lang="en-US" sz="2800" dirty="0" err="1" smtClean="0"/>
              <a:t>Thermoset</a:t>
            </a:r>
            <a:r>
              <a:rPr lang="en-US" sz="2800" dirty="0" smtClean="0"/>
              <a:t> polymer</a:t>
            </a:r>
            <a:endParaRPr lang="en-IN" sz="2800" dirty="0" smtClean="0"/>
          </a:p>
          <a:p>
            <a:pPr>
              <a:buNone/>
            </a:pPr>
            <a:r>
              <a:rPr lang="en-US" sz="2800" dirty="0" smtClean="0"/>
              <a:t>	(c)	</a:t>
            </a:r>
            <a:r>
              <a:rPr lang="en-US" sz="2800" dirty="0" err="1" smtClean="0"/>
              <a:t>Elastomer</a:t>
            </a:r>
            <a:r>
              <a:rPr lang="en-US" sz="2800" dirty="0" smtClean="0"/>
              <a:t>			(d)	Rubber</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IN" sz="4800" b="1" dirty="0" smtClean="0"/>
              <a:t>IES</a:t>
            </a:r>
            <a:endParaRPr lang="en-IN" sz="4800" b="1" dirty="0"/>
          </a:p>
        </p:txBody>
      </p:sp>
      <p:sp>
        <p:nvSpPr>
          <p:cNvPr id="3" name="Content Placeholder 2"/>
          <p:cNvSpPr>
            <a:spLocks noGrp="1"/>
          </p:cNvSpPr>
          <p:nvPr>
            <p:ph idx="1"/>
          </p:nvPr>
        </p:nvSpPr>
        <p:spPr>
          <a:xfrm>
            <a:off x="152400" y="1524000"/>
            <a:ext cx="8839200" cy="5181600"/>
          </a:xfrm>
        </p:spPr>
        <p:txBody>
          <a:bodyPr>
            <a:normAutofit lnSpcReduction="10000"/>
          </a:bodyPr>
          <a:lstStyle/>
          <a:p>
            <a:pPr>
              <a:buNone/>
            </a:pPr>
            <a:r>
              <a:rPr lang="en-US" sz="2800" b="1" dirty="0" smtClean="0"/>
              <a:t>	Consider the following statements:</a:t>
            </a:r>
            <a:endParaRPr lang="en-IN" sz="2800" b="1" dirty="0" smtClean="0"/>
          </a:p>
          <a:p>
            <a:pPr>
              <a:buNone/>
            </a:pPr>
            <a:r>
              <a:rPr lang="en-US" sz="2800" dirty="0" smtClean="0"/>
              <a:t>	Thermosetting plastics are</a:t>
            </a:r>
            <a:endParaRPr lang="en-IN" sz="2800" dirty="0" smtClean="0"/>
          </a:p>
          <a:p>
            <a:pPr>
              <a:buNone/>
            </a:pPr>
            <a:r>
              <a:rPr lang="en-US" sz="2800" dirty="0" smtClean="0"/>
              <a:t>	1.	Formed by addition </a:t>
            </a:r>
            <a:r>
              <a:rPr lang="en-US" sz="2800" dirty="0" err="1" smtClean="0"/>
              <a:t>polymerisation</a:t>
            </a:r>
            <a:r>
              <a:rPr lang="en-US" sz="2800" dirty="0" smtClean="0"/>
              <a:t>.</a:t>
            </a:r>
            <a:endParaRPr lang="en-IN" sz="2800" dirty="0" smtClean="0"/>
          </a:p>
          <a:p>
            <a:pPr>
              <a:buNone/>
            </a:pPr>
            <a:r>
              <a:rPr lang="en-US" sz="2800" dirty="0" smtClean="0"/>
              <a:t>	2.	Formed by condensation </a:t>
            </a:r>
            <a:r>
              <a:rPr lang="en-US" sz="2800" dirty="0" err="1" smtClean="0"/>
              <a:t>polymerisation</a:t>
            </a:r>
            <a:r>
              <a:rPr lang="en-US" sz="2800" dirty="0" smtClean="0"/>
              <a:t>.</a:t>
            </a:r>
            <a:endParaRPr lang="en-IN" sz="2800" dirty="0" smtClean="0"/>
          </a:p>
          <a:p>
            <a:pPr>
              <a:buNone/>
            </a:pPr>
            <a:r>
              <a:rPr lang="en-US" sz="2800" dirty="0" smtClean="0"/>
              <a:t>	3.	Softened on heating and hardened on cooling for 	any number of times</a:t>
            </a:r>
            <a:endParaRPr lang="en-IN" sz="2800" dirty="0" smtClean="0"/>
          </a:p>
          <a:p>
            <a:pPr>
              <a:buNone/>
            </a:pPr>
            <a:r>
              <a:rPr lang="en-US" sz="2800" dirty="0" smtClean="0"/>
              <a:t>	4.	</a:t>
            </a:r>
            <a:r>
              <a:rPr lang="en-US" sz="2800" dirty="0" err="1" smtClean="0"/>
              <a:t>Moulded</a:t>
            </a:r>
            <a:r>
              <a:rPr lang="en-US" sz="2800" dirty="0" smtClean="0"/>
              <a:t> by heating and cooling.</a:t>
            </a:r>
            <a:endParaRPr lang="en-IN" sz="2800" dirty="0" smtClean="0"/>
          </a:p>
          <a:p>
            <a:pPr>
              <a:buNone/>
            </a:pPr>
            <a:r>
              <a:rPr lang="en-US" sz="2800" dirty="0" smtClean="0"/>
              <a:t>	Select the correct answer using the codes given below:</a:t>
            </a:r>
            <a:endParaRPr lang="en-IN" sz="2800" dirty="0" smtClean="0"/>
          </a:p>
          <a:p>
            <a:pPr>
              <a:buNone/>
            </a:pPr>
            <a:r>
              <a:rPr lang="en-US" sz="2800" dirty="0" smtClean="0"/>
              <a:t>	(a)	1 and 3 		(b)	2 and 4	</a:t>
            </a:r>
          </a:p>
          <a:p>
            <a:pPr>
              <a:buNone/>
            </a:pPr>
            <a:r>
              <a:rPr lang="en-US" sz="2800" dirty="0" smtClean="0"/>
              <a:t>	(c)	1 and 4 		(d)	2 and 3 </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IES-1999</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Consider the following pairs of plastics and their distinct characteristics:</a:t>
            </a:r>
            <a:endParaRPr lang="en-IN" sz="2800" b="1" dirty="0" smtClean="0"/>
          </a:p>
          <a:p>
            <a:pPr>
              <a:buNone/>
            </a:pPr>
            <a:r>
              <a:rPr lang="en-US" sz="2800" dirty="0" smtClean="0"/>
              <a:t>	1.	Acrylics .............. Very good transparency to light</a:t>
            </a:r>
            <a:endParaRPr lang="en-IN" sz="2800" dirty="0" smtClean="0"/>
          </a:p>
          <a:p>
            <a:pPr>
              <a:buNone/>
            </a:pPr>
            <a:r>
              <a:rPr lang="en-US" sz="2800" dirty="0" smtClean="0"/>
              <a:t>	2.	Polycarbonate….. Poor impact resistance</a:t>
            </a:r>
            <a:endParaRPr lang="en-IN" sz="2800" dirty="0" smtClean="0"/>
          </a:p>
          <a:p>
            <a:pPr>
              <a:buNone/>
            </a:pPr>
            <a:r>
              <a:rPr lang="en-US" sz="2800" dirty="0" smtClean="0"/>
              <a:t>	3.	PTFE ... ………….Low coefficient of friction.	</a:t>
            </a:r>
            <a:endParaRPr lang="en-IN" sz="2800" dirty="0" smtClean="0"/>
          </a:p>
          <a:p>
            <a:pPr>
              <a:buNone/>
            </a:pPr>
            <a:r>
              <a:rPr lang="en-US" sz="2800" dirty="0" smtClean="0"/>
              <a:t>	4.	Polypropylene…. .Excellent fatigue strength</a:t>
            </a:r>
            <a:endParaRPr lang="en-IN" sz="2800" dirty="0" smtClean="0"/>
          </a:p>
          <a:p>
            <a:pPr>
              <a:buNone/>
            </a:pPr>
            <a:r>
              <a:rPr lang="en-US" sz="2800" dirty="0" smtClean="0"/>
              <a:t>	Which of these pairs are correctly matched?</a:t>
            </a:r>
            <a:endParaRPr lang="en-IN" sz="2800" dirty="0" smtClean="0"/>
          </a:p>
          <a:p>
            <a:pPr>
              <a:buNone/>
            </a:pPr>
            <a:r>
              <a:rPr lang="en-US" sz="2800" dirty="0" smtClean="0"/>
              <a:t>	(a)	2 and 3 		(b)	1 and 3 	</a:t>
            </a:r>
          </a:p>
          <a:p>
            <a:pPr>
              <a:buNone/>
            </a:pPr>
            <a:r>
              <a:rPr lang="en-US" sz="2800" dirty="0" smtClean="0"/>
              <a:t>	(c)	1 and 4 		(d)	2 and 4</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IN" sz="4800" b="1" dirty="0" smtClean="0"/>
              <a:t>IES</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a:bodyPr>
          <a:lstStyle/>
          <a:p>
            <a:pPr>
              <a:buNone/>
            </a:pPr>
            <a:r>
              <a:rPr lang="en-US" sz="2800" b="1" dirty="0" smtClean="0"/>
              <a:t>	Match List I with List II and select the correct answer</a:t>
            </a:r>
            <a:endParaRPr lang="en-IN" sz="2800" b="1" dirty="0" smtClean="0"/>
          </a:p>
          <a:p>
            <a:pPr>
              <a:buNone/>
            </a:pPr>
            <a:r>
              <a:rPr lang="en-US" sz="2800" b="1" dirty="0" smtClean="0"/>
              <a:t>	List I (Material)			List II (Nature of product)</a:t>
            </a:r>
            <a:endParaRPr lang="en-IN" sz="2800" dirty="0" smtClean="0"/>
          </a:p>
          <a:p>
            <a:pPr>
              <a:buNone/>
            </a:pPr>
            <a:r>
              <a:rPr lang="en-US" sz="2800" dirty="0" smtClean="0"/>
              <a:t>	A.	Polyethylene			1.	Adhesive</a:t>
            </a:r>
            <a:endParaRPr lang="en-IN" sz="2800" dirty="0" smtClean="0"/>
          </a:p>
          <a:p>
            <a:pPr>
              <a:buNone/>
            </a:pPr>
            <a:r>
              <a:rPr lang="en-US" sz="2800" dirty="0" smtClean="0"/>
              <a:t>	B.	Polyurethane 		2.	Film</a:t>
            </a:r>
            <a:endParaRPr lang="en-IN" sz="2800" dirty="0" smtClean="0"/>
          </a:p>
          <a:p>
            <a:pPr>
              <a:buNone/>
            </a:pPr>
            <a:r>
              <a:rPr lang="en-US" sz="2800" dirty="0" smtClean="0"/>
              <a:t>	C.	</a:t>
            </a:r>
            <a:r>
              <a:rPr lang="en-US" sz="2800" dirty="0" err="1" smtClean="0"/>
              <a:t>Cyano-acrylate</a:t>
            </a:r>
            <a:r>
              <a:rPr lang="en-US" sz="2800" dirty="0" smtClean="0"/>
              <a:t> 		3.	Wire</a:t>
            </a:r>
            <a:endParaRPr lang="en-IN" sz="2800" dirty="0" smtClean="0"/>
          </a:p>
          <a:p>
            <a:pPr>
              <a:buNone/>
            </a:pPr>
            <a:r>
              <a:rPr lang="en-US" sz="2800" dirty="0" smtClean="0"/>
              <a:t>	D.	Nylon 			4.	Foam</a:t>
            </a:r>
            <a:endParaRPr lang="en-IN" sz="2800" dirty="0" smtClean="0"/>
          </a:p>
          <a:p>
            <a:pPr>
              <a:buNone/>
            </a:pPr>
            <a:r>
              <a:rPr lang="en-US" sz="2800" b="1" dirty="0" err="1" smtClean="0"/>
              <a:t>Codes:A</a:t>
            </a:r>
            <a:r>
              <a:rPr lang="en-US" sz="2800" b="1" dirty="0" smtClean="0"/>
              <a:t>	B	C 	D		A	B 	C 	D</a:t>
            </a:r>
            <a:endParaRPr lang="en-IN" sz="2800" dirty="0" smtClean="0"/>
          </a:p>
          <a:p>
            <a:pPr>
              <a:buNone/>
            </a:pPr>
            <a:r>
              <a:rPr lang="en-US" sz="2800" dirty="0" smtClean="0"/>
              <a:t>	(a) 	2 	4 	3 	1 	(b) 	4 	2 	3 	1</a:t>
            </a:r>
            <a:endParaRPr lang="en-IN" sz="2800" dirty="0" smtClean="0"/>
          </a:p>
          <a:p>
            <a:pPr>
              <a:buNone/>
            </a:pPr>
            <a:r>
              <a:rPr lang="en-US" sz="2800" dirty="0" smtClean="0"/>
              <a:t>	(c) 	2 	4 	1 	3 	(d) 	4 	2 	1 	3</a:t>
            </a:r>
            <a:r>
              <a:rPr lang="en-US" sz="2800" b="1" dirty="0" smtClean="0"/>
              <a:t> </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dirty="0" smtClean="0"/>
              <a:t>IES 2010</a:t>
            </a:r>
            <a:endParaRPr lang="en-US" dirty="0"/>
          </a:p>
        </p:txBody>
      </p:sp>
      <p:sp>
        <p:nvSpPr>
          <p:cNvPr id="3" name="Content Placeholder 2"/>
          <p:cNvSpPr>
            <a:spLocks noGrp="1"/>
          </p:cNvSpPr>
          <p:nvPr>
            <p:ph idx="1"/>
          </p:nvPr>
        </p:nvSpPr>
        <p:spPr>
          <a:xfrm>
            <a:off x="0" y="1295400"/>
            <a:ext cx="9144000" cy="5562600"/>
          </a:xfrm>
        </p:spPr>
        <p:txBody>
          <a:bodyPr>
            <a:noAutofit/>
          </a:bodyPr>
          <a:lstStyle/>
          <a:p>
            <a:pPr algn="just">
              <a:buNone/>
            </a:pPr>
            <a:r>
              <a:rPr lang="en-US" sz="3200" b="1" dirty="0" smtClean="0"/>
              <a:t>	Consider the following properties for plastics:</a:t>
            </a:r>
          </a:p>
          <a:p>
            <a:pPr algn="just">
              <a:buNone/>
            </a:pPr>
            <a:r>
              <a:rPr lang="en-US" sz="3200" dirty="0" smtClean="0"/>
              <a:t>	1. Become hard on heating.</a:t>
            </a:r>
          </a:p>
          <a:p>
            <a:pPr algn="just">
              <a:buNone/>
            </a:pPr>
            <a:r>
              <a:rPr lang="en-US" sz="3200" dirty="0" smtClean="0"/>
              <a:t>	2. Increasing plasticity.</a:t>
            </a:r>
          </a:p>
          <a:p>
            <a:pPr algn="just">
              <a:buNone/>
            </a:pPr>
            <a:r>
              <a:rPr lang="en-US" sz="3200" dirty="0" smtClean="0"/>
              <a:t>	3. Ability to deform with rise in temperature.</a:t>
            </a:r>
          </a:p>
          <a:p>
            <a:pPr algn="just">
              <a:buNone/>
            </a:pPr>
            <a:r>
              <a:rPr lang="en-US" sz="3200" dirty="0" smtClean="0"/>
              <a:t>	4. Long chain structure.</a:t>
            </a:r>
          </a:p>
          <a:p>
            <a:pPr algn="just">
              <a:buNone/>
            </a:pPr>
            <a:r>
              <a:rPr lang="en-US" sz="3200" b="1" dirty="0" smtClean="0"/>
              <a:t>	Which of these properties for plastics are correct?</a:t>
            </a:r>
          </a:p>
          <a:p>
            <a:pPr algn="just">
              <a:buNone/>
            </a:pPr>
            <a:r>
              <a:rPr lang="en-US" sz="3200" dirty="0" smtClean="0"/>
              <a:t>	(a) 1, 2, 3 and 4 	(b) 3 and 4 only</a:t>
            </a:r>
          </a:p>
          <a:p>
            <a:pPr algn="just">
              <a:buNone/>
            </a:pPr>
            <a:r>
              <a:rPr lang="en-US" sz="3200" dirty="0" smtClean="0"/>
              <a:t>	(c) 1 and 4 only 	(d) 2, 3 and 4 only</a:t>
            </a:r>
          </a:p>
          <a:p>
            <a:pPr algn="just">
              <a:buNone/>
            </a:pPr>
            <a:endParaRPr lang="en-US" sz="3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IAS-2003</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Consider the following statements:</a:t>
            </a:r>
            <a:endParaRPr lang="en-IN" sz="2800" b="1" dirty="0" smtClean="0"/>
          </a:p>
          <a:p>
            <a:pPr marL="514350" lvl="0" indent="-514350">
              <a:buFont typeface="+mj-lt"/>
              <a:buAutoNum type="arabicPeriod"/>
            </a:pPr>
            <a:r>
              <a:rPr lang="en-US" sz="2800" dirty="0" smtClean="0"/>
              <a:t>Thermoplastics possess a strong intermolecular bonding compared to that of thermosetting plastics.</a:t>
            </a:r>
            <a:endParaRPr lang="en-IN" sz="2800" dirty="0" smtClean="0"/>
          </a:p>
          <a:p>
            <a:pPr marL="514350" lvl="0" indent="-514350">
              <a:buFont typeface="+mj-lt"/>
              <a:buAutoNum type="arabicPeriod"/>
            </a:pPr>
            <a:r>
              <a:rPr lang="en-US" sz="2800" dirty="0" smtClean="0"/>
              <a:t>Plastics have a high creep under continuous loading.</a:t>
            </a:r>
            <a:endParaRPr lang="en-IN" sz="2800" dirty="0" smtClean="0"/>
          </a:p>
          <a:p>
            <a:pPr marL="514350" lvl="0" indent="-514350">
              <a:buFont typeface="+mj-lt"/>
              <a:buAutoNum type="arabicPeriod"/>
            </a:pPr>
            <a:r>
              <a:rPr lang="en-US" sz="2800" dirty="0" err="1" smtClean="0"/>
              <a:t>Embrittlement</a:t>
            </a:r>
            <a:r>
              <a:rPr lang="en-US" sz="2800" dirty="0" smtClean="0"/>
              <a:t> occurs in plastics at low temperature.</a:t>
            </a:r>
            <a:endParaRPr lang="en-IN" sz="2800" dirty="0" smtClean="0"/>
          </a:p>
          <a:p>
            <a:pPr>
              <a:buNone/>
            </a:pPr>
            <a:r>
              <a:rPr lang="en-US" sz="2800" dirty="0" smtClean="0"/>
              <a:t>	Which of these statements are correct?</a:t>
            </a:r>
            <a:endParaRPr lang="en-IN" sz="2800" dirty="0" smtClean="0"/>
          </a:p>
          <a:p>
            <a:pPr>
              <a:buNone/>
            </a:pPr>
            <a:r>
              <a:rPr lang="en-US" sz="2800" dirty="0" smtClean="0"/>
              <a:t>	(a)	1 and 2 		(b)	2 and 3</a:t>
            </a:r>
          </a:p>
          <a:p>
            <a:pPr>
              <a:buNone/>
            </a:pPr>
            <a:r>
              <a:rPr lang="en-US" sz="2800" dirty="0" smtClean="0"/>
              <a:t>	(c)	1 and 3 		(d)	1, 2 and 3</a:t>
            </a:r>
            <a:r>
              <a:rPr lang="en-US" sz="2800" b="1" dirty="0" smtClean="0"/>
              <a:t> </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err="1" smtClean="0"/>
              <a:t>Elastomers</a:t>
            </a: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pPr algn="just"/>
            <a:r>
              <a:rPr lang="en-IN" sz="2800" dirty="0" smtClean="0"/>
              <a:t>These polymers are known for their high elongations, which are reversible upon release of applied loads.</a:t>
            </a:r>
          </a:p>
          <a:p>
            <a:pPr algn="just"/>
            <a:r>
              <a:rPr lang="en-IN" sz="2800" dirty="0" smtClean="0"/>
              <a:t>They consist of coil-like molecular chains, which straightens up on application of load.</a:t>
            </a:r>
          </a:p>
          <a:p>
            <a:pPr algn="just"/>
            <a:r>
              <a:rPr lang="en-IN" sz="2800" dirty="0" smtClean="0"/>
              <a:t>Characterized by low modulus / rigidity / strength, but high toughness.</a:t>
            </a:r>
          </a:p>
          <a:p>
            <a:pPr algn="just"/>
            <a:r>
              <a:rPr lang="en-IN" sz="2800" dirty="0" smtClean="0"/>
              <a:t>E.g.: natural and synthetic rubber.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pPr algn="ctr"/>
            <a:r>
              <a:rPr lang="en-US" b="1" dirty="0" smtClean="0"/>
              <a:t>Polymer synthesis</a:t>
            </a:r>
            <a:endParaRPr lang="en-US" b="1" dirty="0"/>
          </a:p>
        </p:txBody>
      </p:sp>
      <p:sp>
        <p:nvSpPr>
          <p:cNvPr id="3" name="Content Placeholder 2"/>
          <p:cNvSpPr>
            <a:spLocks noGrp="1"/>
          </p:cNvSpPr>
          <p:nvPr>
            <p:ph idx="1"/>
          </p:nvPr>
        </p:nvSpPr>
        <p:spPr>
          <a:xfrm>
            <a:off x="0" y="609600"/>
            <a:ext cx="9144000" cy="6248400"/>
          </a:xfrm>
        </p:spPr>
        <p:txBody>
          <a:bodyPr>
            <a:normAutofit/>
          </a:bodyPr>
          <a:lstStyle/>
          <a:p>
            <a:pPr algn="just">
              <a:lnSpc>
                <a:spcPct val="150000"/>
              </a:lnSpc>
            </a:pPr>
            <a:r>
              <a:rPr lang="en-US" sz="2800" dirty="0" smtClean="0"/>
              <a:t>Processing of polymers primarily limits to synthesis followed by forming.</a:t>
            </a:r>
          </a:p>
          <a:p>
            <a:pPr algn="just">
              <a:lnSpc>
                <a:spcPct val="150000"/>
              </a:lnSpc>
            </a:pPr>
            <a:r>
              <a:rPr lang="en-US" sz="2800" dirty="0" smtClean="0"/>
              <a:t>Polymers are synthesized by process known as polymerization.</a:t>
            </a:r>
          </a:p>
          <a:p>
            <a:pPr algn="just">
              <a:lnSpc>
                <a:spcPct val="150000"/>
              </a:lnSpc>
            </a:pPr>
            <a:r>
              <a:rPr lang="en-US" sz="2800" dirty="0" smtClean="0"/>
              <a:t>Polymerization is process in which multi-functional monomers are attached to form linear/3-D macro molecular chains.</a:t>
            </a:r>
          </a:p>
          <a:p>
            <a:pPr algn="just">
              <a:lnSpc>
                <a:spcPct val="150000"/>
              </a:lnSpc>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normAutofit fontScale="90000"/>
          </a:bodyPr>
          <a:lstStyle/>
          <a:p>
            <a:pPr algn="ctr"/>
            <a:r>
              <a:rPr lang="en-US" sz="5400" dirty="0" smtClean="0"/>
              <a:t>Addition Polymerization</a:t>
            </a:r>
            <a:endParaRPr lang="en-US" dirty="0"/>
          </a:p>
        </p:txBody>
      </p:sp>
      <p:sp>
        <p:nvSpPr>
          <p:cNvPr id="3" name="Content Placeholder 2"/>
          <p:cNvSpPr>
            <a:spLocks noGrp="1"/>
          </p:cNvSpPr>
          <p:nvPr>
            <p:ph idx="1"/>
          </p:nvPr>
        </p:nvSpPr>
        <p:spPr>
          <a:xfrm>
            <a:off x="0" y="762000"/>
            <a:ext cx="9144000" cy="6096000"/>
          </a:xfrm>
        </p:spPr>
        <p:txBody>
          <a:bodyPr>
            <a:noAutofit/>
          </a:bodyPr>
          <a:lstStyle/>
          <a:p>
            <a:pPr algn="just"/>
            <a:r>
              <a:rPr lang="en-US" sz="2700" dirty="0" smtClean="0"/>
              <a:t>This polymerization process involves single kind of monomers. Resultant macro-molecule’s composition is an exact multiplication of composition of individual monomer.</a:t>
            </a:r>
          </a:p>
          <a:p>
            <a:pPr algn="just"/>
            <a:r>
              <a:rPr lang="en-US" sz="2700" dirty="0" smtClean="0"/>
              <a:t>Process involves three stages namely initiation, propagation and termination.</a:t>
            </a:r>
          </a:p>
          <a:p>
            <a:pPr algn="just"/>
            <a:r>
              <a:rPr lang="en-US" sz="2700" dirty="0" smtClean="0"/>
              <a:t>Initiation process will be started by an initiator (e.g. </a:t>
            </a:r>
            <a:r>
              <a:rPr lang="en-US" sz="2700" dirty="0" err="1" smtClean="0"/>
              <a:t>benzoyl</a:t>
            </a:r>
            <a:r>
              <a:rPr lang="en-US" sz="2700" dirty="0" smtClean="0"/>
              <a:t> peroxide) which forms an reactive site where carbon atom of another monomer is attracted, upon which reaction site transfers to different place leading to molecular chain growth.</a:t>
            </a:r>
          </a:p>
          <a:p>
            <a:pPr algn="just"/>
            <a:r>
              <a:rPr lang="en-US" sz="2700" dirty="0" smtClean="0"/>
              <a:t>As molecular chain grows longer, reaction rate decreases. However the growth process is terminated either by the combination </a:t>
            </a:r>
            <a:r>
              <a:rPr lang="en-US" sz="2700" i="1" dirty="0" smtClean="0"/>
              <a:t>or </a:t>
            </a:r>
            <a:r>
              <a:rPr lang="en-US" sz="2700" i="1" dirty="0" err="1" smtClean="0"/>
              <a:t>disproportionation</a:t>
            </a:r>
            <a:r>
              <a:rPr lang="en-US" sz="2700" i="1" dirty="0" smtClean="0"/>
              <a:t> </a:t>
            </a:r>
            <a:r>
              <a:rPr lang="en-US" sz="2700" dirty="0" smtClean="0"/>
              <a:t>process.</a:t>
            </a:r>
          </a:p>
          <a:p>
            <a:pPr algn="just"/>
            <a:endParaRPr lang="en-US" sz="2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normAutofit fontScale="90000"/>
          </a:bodyPr>
          <a:lstStyle/>
          <a:p>
            <a:pPr algn="ctr"/>
            <a:r>
              <a:rPr lang="en-US" sz="5400" dirty="0" smtClean="0"/>
              <a:t>Addition Polymerization</a:t>
            </a:r>
            <a:endParaRPr lang="en-US" dirty="0"/>
          </a:p>
        </p:txBody>
      </p:sp>
      <p:pic>
        <p:nvPicPr>
          <p:cNvPr id="131074" name="Picture 2"/>
          <p:cNvPicPr>
            <a:picLocks noChangeAspect="1" noChangeArrowheads="1"/>
          </p:cNvPicPr>
          <p:nvPr/>
        </p:nvPicPr>
        <p:blipFill>
          <a:blip r:embed="rId2"/>
          <a:srcRect/>
          <a:stretch>
            <a:fillRect/>
          </a:stretch>
        </p:blipFill>
        <p:spPr bwMode="auto">
          <a:xfrm>
            <a:off x="4724400" y="762000"/>
            <a:ext cx="3209925" cy="2990850"/>
          </a:xfrm>
          <a:prstGeom prst="rect">
            <a:avLst/>
          </a:prstGeom>
          <a:noFill/>
          <a:ln w="9525">
            <a:noFill/>
            <a:miter lim="800000"/>
            <a:headEnd/>
            <a:tailEnd/>
          </a:ln>
          <a:effectLst/>
        </p:spPr>
      </p:pic>
      <p:pic>
        <p:nvPicPr>
          <p:cNvPr id="131075" name="Picture 3"/>
          <p:cNvPicPr>
            <a:picLocks noChangeAspect="1" noChangeArrowheads="1"/>
          </p:cNvPicPr>
          <p:nvPr/>
        </p:nvPicPr>
        <p:blipFill>
          <a:blip r:embed="rId3"/>
          <a:srcRect/>
          <a:stretch>
            <a:fillRect/>
          </a:stretch>
        </p:blipFill>
        <p:spPr bwMode="auto">
          <a:xfrm>
            <a:off x="4343400" y="3886200"/>
            <a:ext cx="4343400" cy="1571625"/>
          </a:xfrm>
          <a:prstGeom prst="rect">
            <a:avLst/>
          </a:prstGeom>
          <a:noFill/>
          <a:ln w="9525">
            <a:noFill/>
            <a:miter lim="800000"/>
            <a:headEnd/>
            <a:tailEnd/>
          </a:ln>
          <a:effectLst/>
        </p:spPr>
      </p:pic>
      <p:pic>
        <p:nvPicPr>
          <p:cNvPr id="131076" name="Picture 4"/>
          <p:cNvPicPr>
            <a:picLocks noChangeAspect="1" noChangeArrowheads="1"/>
          </p:cNvPicPr>
          <p:nvPr/>
        </p:nvPicPr>
        <p:blipFill>
          <a:blip r:embed="rId4"/>
          <a:srcRect/>
          <a:stretch>
            <a:fillRect/>
          </a:stretch>
        </p:blipFill>
        <p:spPr bwMode="auto">
          <a:xfrm>
            <a:off x="4724400" y="5934075"/>
            <a:ext cx="3800475" cy="923925"/>
          </a:xfrm>
          <a:prstGeom prst="rect">
            <a:avLst/>
          </a:prstGeom>
          <a:noFill/>
          <a:ln w="9525">
            <a:noFill/>
            <a:miter lim="800000"/>
            <a:headEnd/>
            <a:tailEnd/>
          </a:ln>
          <a:effectLst/>
        </p:spPr>
      </p:pic>
      <p:sp>
        <p:nvSpPr>
          <p:cNvPr id="8" name="Rectangle 7"/>
          <p:cNvSpPr/>
          <p:nvPr/>
        </p:nvSpPr>
        <p:spPr>
          <a:xfrm>
            <a:off x="1143000" y="990600"/>
            <a:ext cx="2164119" cy="954107"/>
          </a:xfrm>
          <a:prstGeom prst="rect">
            <a:avLst/>
          </a:prstGeom>
        </p:spPr>
        <p:txBody>
          <a:bodyPr wrap="none">
            <a:spAutoFit/>
          </a:bodyPr>
          <a:lstStyle/>
          <a:p>
            <a:r>
              <a:rPr lang="en-US" sz="2800" dirty="0" smtClean="0"/>
              <a:t>E.g., </a:t>
            </a:r>
          </a:p>
          <a:p>
            <a:r>
              <a:rPr lang="en-US" sz="2800" dirty="0" smtClean="0"/>
              <a:t>polyethylene</a:t>
            </a:r>
          </a:p>
        </p:txBody>
      </p:sp>
      <p:sp>
        <p:nvSpPr>
          <p:cNvPr id="10" name="Rectangle 9"/>
          <p:cNvSpPr/>
          <p:nvPr/>
        </p:nvSpPr>
        <p:spPr>
          <a:xfrm>
            <a:off x="1295400" y="3657600"/>
            <a:ext cx="2323521" cy="523220"/>
          </a:xfrm>
          <a:prstGeom prst="rect">
            <a:avLst/>
          </a:prstGeom>
        </p:spPr>
        <p:txBody>
          <a:bodyPr wrap="none">
            <a:spAutoFit/>
          </a:bodyPr>
          <a:lstStyle/>
          <a:p>
            <a:r>
              <a:rPr lang="en-US" sz="2800" dirty="0" smtClean="0"/>
              <a:t>Combination:</a:t>
            </a:r>
          </a:p>
        </p:txBody>
      </p:sp>
      <p:sp>
        <p:nvSpPr>
          <p:cNvPr id="11" name="Rectangle 10"/>
          <p:cNvSpPr/>
          <p:nvPr/>
        </p:nvSpPr>
        <p:spPr>
          <a:xfrm>
            <a:off x="1295400" y="6096000"/>
            <a:ext cx="3284425" cy="523220"/>
          </a:xfrm>
          <a:prstGeom prst="rect">
            <a:avLst/>
          </a:prstGeom>
        </p:spPr>
        <p:txBody>
          <a:bodyPr wrap="none">
            <a:spAutoFit/>
          </a:bodyPr>
          <a:lstStyle/>
          <a:p>
            <a:r>
              <a:rPr lang="en-US" sz="2800" dirty="0" err="1" smtClean="0"/>
              <a:t>Disproportionation</a:t>
            </a:r>
            <a:r>
              <a:rPr lang="en-US" sz="2800"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914400"/>
          </a:xfrm>
        </p:spPr>
        <p:txBody>
          <a:bodyPr>
            <a:normAutofit/>
          </a:bodyPr>
          <a:lstStyle/>
          <a:p>
            <a:r>
              <a:rPr lang="en-US" sz="5400" dirty="0" smtClean="0"/>
              <a:t>Condensation Polymerization</a:t>
            </a:r>
            <a:endParaRPr lang="en-US" sz="5400" dirty="0"/>
          </a:p>
        </p:txBody>
      </p:sp>
      <p:sp>
        <p:nvSpPr>
          <p:cNvPr id="3" name="Content Placeholder 2"/>
          <p:cNvSpPr>
            <a:spLocks noGrp="1"/>
          </p:cNvSpPr>
          <p:nvPr>
            <p:ph idx="1"/>
          </p:nvPr>
        </p:nvSpPr>
        <p:spPr>
          <a:xfrm>
            <a:off x="0" y="1676400"/>
            <a:ext cx="9144000" cy="5181600"/>
          </a:xfrm>
        </p:spPr>
        <p:txBody>
          <a:bodyPr>
            <a:noAutofit/>
          </a:bodyPr>
          <a:lstStyle/>
          <a:p>
            <a:pPr algn="just"/>
            <a:r>
              <a:rPr lang="en-US" sz="2800" dirty="0" smtClean="0"/>
              <a:t>It involves more then one monomer species. This process is also known as step growth polymerization.</a:t>
            </a:r>
          </a:p>
          <a:p>
            <a:pPr algn="just"/>
            <a:r>
              <a:rPr lang="en-US" sz="2800" dirty="0" smtClean="0"/>
              <a:t>In condensation polymerization, smaller macromolecule by-product such as water is eliminated.</a:t>
            </a:r>
          </a:p>
          <a:p>
            <a:pPr algn="just"/>
            <a:r>
              <a:rPr lang="en-US" sz="2800" dirty="0" smtClean="0"/>
              <a:t>No resultant product has the chemical formula of mere one monomer.</a:t>
            </a:r>
          </a:p>
          <a:p>
            <a:pPr algn="just"/>
            <a:r>
              <a:rPr lang="en-US" sz="2800" dirty="0" smtClean="0"/>
              <a:t>Repeat unit in condensation process itself is product of polymerization involving basic constituents.</a:t>
            </a:r>
          </a:p>
          <a:p>
            <a:pPr algn="just"/>
            <a:r>
              <a:rPr lang="en-US" sz="2800" dirty="0" smtClean="0"/>
              <a:t>Reaction times for condensation polymerization is usually longer than those for additional polymerization.</a:t>
            </a:r>
          </a:p>
          <a:p>
            <a:pPr algn="just"/>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9144000" cy="743712"/>
          </a:xfrm>
        </p:spPr>
        <p:txBody>
          <a:bodyPr>
            <a:normAutofit fontScale="90000"/>
          </a:bodyPr>
          <a:lstStyle/>
          <a:p>
            <a:pPr algn="ctr"/>
            <a:r>
              <a:rPr lang="en-US" sz="4800" dirty="0" smtClean="0"/>
              <a:t>Condensation Polymerization</a:t>
            </a:r>
            <a:endParaRPr lang="en-US" dirty="0"/>
          </a:p>
        </p:txBody>
      </p:sp>
      <p:sp>
        <p:nvSpPr>
          <p:cNvPr id="3" name="Content Placeholder 2"/>
          <p:cNvSpPr>
            <a:spLocks noGrp="1"/>
          </p:cNvSpPr>
          <p:nvPr>
            <p:ph idx="1"/>
          </p:nvPr>
        </p:nvSpPr>
        <p:spPr>
          <a:xfrm>
            <a:off x="0" y="1447800"/>
            <a:ext cx="9144000" cy="5410200"/>
          </a:xfrm>
        </p:spPr>
        <p:txBody>
          <a:bodyPr>
            <a:normAutofit/>
          </a:bodyPr>
          <a:lstStyle/>
          <a:p>
            <a:pPr algn="just"/>
            <a:r>
              <a:rPr lang="en-US" sz="2800" dirty="0" smtClean="0"/>
              <a:t>Formation of a polyester from Ethylene glycol and </a:t>
            </a:r>
            <a:r>
              <a:rPr lang="en-US" sz="2800" dirty="0" err="1" smtClean="0"/>
              <a:t>Adipic</a:t>
            </a:r>
            <a:r>
              <a:rPr lang="en-US" sz="2800" dirty="0" smtClean="0"/>
              <a:t> acid</a:t>
            </a:r>
          </a:p>
          <a:p>
            <a:pPr algn="just">
              <a:buNone/>
            </a:pPr>
            <a:endParaRPr lang="en-US" sz="2800" dirty="0"/>
          </a:p>
        </p:txBody>
      </p:sp>
      <p:pic>
        <p:nvPicPr>
          <p:cNvPr id="132098" name="Picture 2"/>
          <p:cNvPicPr>
            <a:picLocks noChangeAspect="1" noChangeArrowheads="1"/>
          </p:cNvPicPr>
          <p:nvPr/>
        </p:nvPicPr>
        <p:blipFill>
          <a:blip r:embed="rId2"/>
          <a:srcRect/>
          <a:stretch>
            <a:fillRect/>
          </a:stretch>
        </p:blipFill>
        <p:spPr bwMode="auto">
          <a:xfrm>
            <a:off x="0" y="2514600"/>
            <a:ext cx="9144000" cy="38833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763000" cy="5486400"/>
          </a:xfrm>
        </p:spPr>
        <p:txBody>
          <a:bodyPr>
            <a:noAutofit/>
          </a:bodyPr>
          <a:lstStyle/>
          <a:p>
            <a:pPr algn="just"/>
            <a:r>
              <a:rPr lang="en-IN" sz="2800" dirty="0" smtClean="0"/>
              <a:t>Polyesters, phenol-formaldehyde, nylons, polycarbonates etc are produced by condensation polymerization. </a:t>
            </a:r>
          </a:p>
          <a:p>
            <a:pPr algn="just"/>
            <a:r>
              <a:rPr lang="en-IN" sz="2800" dirty="0" smtClean="0"/>
              <a:t>Condensation polymerization reactions also occur in   sol-gel processing of ceramic materials.</a:t>
            </a:r>
          </a:p>
          <a:p>
            <a:pPr algn="just"/>
            <a:r>
              <a:rPr lang="en-IN" sz="2800" dirty="0" smtClean="0"/>
              <a:t>Polymers, unlike organic/inorganic compounds, do not have a fixed molecular weight. It is specified in terms of </a:t>
            </a:r>
            <a:r>
              <a:rPr lang="en-IN" sz="2800" b="1" dirty="0" smtClean="0"/>
              <a:t>degree of polymerization </a:t>
            </a:r>
            <a:r>
              <a:rPr lang="en-IN" sz="2800" dirty="0" smtClean="0"/>
              <a:t>– number of repeat units in the chain or ratio of average molecular weight of polymer to molecular weight of repeat unit.</a:t>
            </a:r>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algn="just"/>
            <a:r>
              <a:rPr lang="en-IN" sz="2800" b="1" dirty="0" smtClean="0"/>
              <a:t>Average molecular weight </a:t>
            </a:r>
            <a:r>
              <a:rPr lang="en-IN" sz="2800" dirty="0" smtClean="0"/>
              <a:t>is however defined in two ways. Weight average molecular weight is obtained by dividing the chains into size ranges and determining the fraction of chains having molecular weights within that range. </a:t>
            </a:r>
          </a:p>
          <a:p>
            <a:pPr algn="just"/>
            <a:r>
              <a:rPr lang="en-IN" sz="2800" b="1" dirty="0" smtClean="0"/>
              <a:t>Number average molecular weight </a:t>
            </a:r>
            <a:r>
              <a:rPr lang="en-IN" sz="2800" dirty="0" smtClean="0"/>
              <a:t>is based on the number fraction, rather than the weight fraction, of the chains within each size range. It is always smaller than the weight average molecular weight.</a:t>
            </a:r>
          </a:p>
          <a:p>
            <a:pPr algn="just"/>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IES-2001</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lgn="just">
              <a:buNone/>
            </a:pPr>
            <a:r>
              <a:rPr lang="en-US" sz="2800" b="1" dirty="0" smtClean="0"/>
              <a:t>	The molecular weight of vinyl chloride is 62.5. Thus the molecular weight of a polyvinyl chloride with a degree of polymerization of 20000 is</a:t>
            </a:r>
          </a:p>
          <a:p>
            <a:pPr algn="just">
              <a:buNone/>
            </a:pPr>
            <a:endParaRPr lang="en-IN" sz="2800" b="1" dirty="0" smtClean="0"/>
          </a:p>
          <a:p>
            <a:pPr algn="just">
              <a:buNone/>
            </a:pPr>
            <a:r>
              <a:rPr lang="en-US" sz="2800" dirty="0" smtClean="0"/>
              <a:t>	(a)				 	(b)</a:t>
            </a:r>
          </a:p>
          <a:p>
            <a:pPr algn="just">
              <a:buNone/>
            </a:pPr>
            <a:endParaRPr lang="en-US" sz="2800" dirty="0" smtClean="0"/>
          </a:p>
          <a:p>
            <a:pPr algn="just">
              <a:buNone/>
            </a:pPr>
            <a:r>
              <a:rPr lang="en-US" sz="2800" dirty="0" smtClean="0"/>
              <a:t> 	(c)	 				(d)	 </a:t>
            </a:r>
            <a:endParaRPr lang="en-IN" sz="2800" dirty="0" smtClean="0"/>
          </a:p>
          <a:p>
            <a:pPr algn="just">
              <a:buNone/>
            </a:pPr>
            <a:r>
              <a:rPr lang="en-US" sz="2800" b="1" dirty="0" smtClean="0"/>
              <a:t>	</a:t>
            </a:r>
            <a:endParaRPr lang="en-IN" sz="2800" dirty="0" smtClean="0"/>
          </a:p>
          <a:p>
            <a:pPr algn="just">
              <a:buNone/>
            </a:pPr>
            <a:endParaRPr lang="en-IN" sz="2800" dirty="0"/>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0961" name="Object 1"/>
          <p:cNvGraphicFramePr>
            <a:graphicFrameLocks noChangeAspect="1"/>
          </p:cNvGraphicFramePr>
          <p:nvPr/>
        </p:nvGraphicFramePr>
        <p:xfrm>
          <a:off x="1066800" y="3276600"/>
          <a:ext cx="1019432" cy="838200"/>
        </p:xfrm>
        <a:graphic>
          <a:graphicData uri="http://schemas.openxmlformats.org/presentationml/2006/ole">
            <p:oleObj spid="_x0000_s1026" name="Equation" r:id="rId4" imgW="431613" imgH="355446" progId="Equation.DSMT4">
              <p:embed/>
            </p:oleObj>
          </a:graphicData>
        </a:graphic>
      </p:graphicFrame>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0963" name="Object 3"/>
          <p:cNvGraphicFramePr>
            <a:graphicFrameLocks noChangeAspect="1"/>
          </p:cNvGraphicFramePr>
          <p:nvPr/>
        </p:nvGraphicFramePr>
        <p:xfrm>
          <a:off x="5410200" y="3161454"/>
          <a:ext cx="1066800" cy="877146"/>
        </p:xfrm>
        <a:graphic>
          <a:graphicData uri="http://schemas.openxmlformats.org/presentationml/2006/ole">
            <p:oleObj spid="_x0000_s1027" name="Equation" r:id="rId5" imgW="431613" imgH="355446" progId="Equation.DSMT4">
              <p:embed/>
            </p:oleObj>
          </a:graphicData>
        </a:graphic>
      </p:graphicFrame>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0965" name="Object 5"/>
          <p:cNvGraphicFramePr>
            <a:graphicFrameLocks noChangeAspect="1"/>
          </p:cNvGraphicFramePr>
          <p:nvPr/>
        </p:nvGraphicFramePr>
        <p:xfrm>
          <a:off x="1066800" y="4495800"/>
          <a:ext cx="2209800" cy="441960"/>
        </p:xfrm>
        <a:graphic>
          <a:graphicData uri="http://schemas.openxmlformats.org/presentationml/2006/ole">
            <p:oleObj spid="_x0000_s1028" name="Equation" r:id="rId6" imgW="761669" imgH="152334" progId="Equation.DSMT4">
              <p:embed/>
            </p:oleObj>
          </a:graphicData>
        </a:graphic>
      </p:graphicFrame>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0967" name="Object 7"/>
          <p:cNvGraphicFramePr>
            <a:graphicFrameLocks noChangeAspect="1"/>
          </p:cNvGraphicFramePr>
          <p:nvPr/>
        </p:nvGraphicFramePr>
        <p:xfrm>
          <a:off x="5486400" y="4451498"/>
          <a:ext cx="1143000" cy="425302"/>
        </p:xfrm>
        <a:graphic>
          <a:graphicData uri="http://schemas.openxmlformats.org/presentationml/2006/ole">
            <p:oleObj spid="_x0000_s1029" name="Equation" r:id="rId7" imgW="406048" imgH="152268"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dirty="0" smtClean="0"/>
              <a:t>IES 2010</a:t>
            </a:r>
            <a:endParaRPr lang="en-US" dirty="0"/>
          </a:p>
        </p:txBody>
      </p:sp>
      <p:sp>
        <p:nvSpPr>
          <p:cNvPr id="3" name="Content Placeholder 2"/>
          <p:cNvSpPr>
            <a:spLocks noGrp="1"/>
          </p:cNvSpPr>
          <p:nvPr>
            <p:ph idx="1"/>
          </p:nvPr>
        </p:nvSpPr>
        <p:spPr>
          <a:xfrm>
            <a:off x="0" y="1295400"/>
            <a:ext cx="9144000" cy="5562600"/>
          </a:xfrm>
        </p:spPr>
        <p:txBody>
          <a:bodyPr>
            <a:noAutofit/>
          </a:bodyPr>
          <a:lstStyle/>
          <a:p>
            <a:pPr>
              <a:buNone/>
            </a:pPr>
            <a:r>
              <a:rPr lang="en-US" sz="3200" b="1" dirty="0" smtClean="0"/>
              <a:t>	 Plastic material is used for the component which requires characteristics of</a:t>
            </a:r>
          </a:p>
          <a:p>
            <a:pPr>
              <a:buNone/>
            </a:pPr>
            <a:r>
              <a:rPr lang="en-US" sz="3200" dirty="0" smtClean="0"/>
              <a:t>	(a) Low density, </a:t>
            </a:r>
            <a:r>
              <a:rPr lang="en-US" sz="3200" dirty="0" err="1" smtClean="0"/>
              <a:t>machinability</a:t>
            </a:r>
            <a:r>
              <a:rPr lang="en-US" sz="3200" dirty="0" smtClean="0"/>
              <a:t> and high strength</a:t>
            </a:r>
          </a:p>
          <a:p>
            <a:pPr>
              <a:buNone/>
            </a:pPr>
            <a:r>
              <a:rPr lang="en-US" sz="3200" dirty="0" smtClean="0"/>
              <a:t>	(b) </a:t>
            </a:r>
            <a:r>
              <a:rPr lang="en-US" sz="3200" dirty="0" err="1" smtClean="0"/>
              <a:t>Machinability</a:t>
            </a:r>
            <a:r>
              <a:rPr lang="en-US" sz="3200" dirty="0" smtClean="0"/>
              <a:t>, high strength and large plastic deformation</a:t>
            </a:r>
          </a:p>
          <a:p>
            <a:pPr>
              <a:buNone/>
            </a:pPr>
            <a:r>
              <a:rPr lang="en-US" sz="3200" dirty="0" smtClean="0"/>
              <a:t>	(c) High strength, large plastic deformation and low density</a:t>
            </a:r>
          </a:p>
          <a:p>
            <a:pPr algn="just">
              <a:buNone/>
            </a:pPr>
            <a:r>
              <a:rPr lang="en-US" sz="3200" dirty="0" smtClean="0"/>
              <a:t>	(d) Low density, </a:t>
            </a:r>
            <a:r>
              <a:rPr lang="en-US" sz="3200" dirty="0" err="1" smtClean="0"/>
              <a:t>machinability</a:t>
            </a:r>
            <a:r>
              <a:rPr lang="en-US" sz="3200" dirty="0" smtClean="0"/>
              <a:t> and large plastic deformation</a:t>
            </a:r>
          </a:p>
          <a:p>
            <a:pPr algn="just">
              <a:buNone/>
            </a:pPr>
            <a:endParaRPr lang="en-US" sz="3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4038600"/>
          </a:xfrm>
        </p:spPr>
        <p:txBody>
          <a:bodyPr>
            <a:normAutofit fontScale="92500" lnSpcReduction="10000"/>
          </a:bodyPr>
          <a:lstStyle/>
          <a:p>
            <a:pPr algn="just"/>
            <a:r>
              <a:rPr lang="en-US" b="1" dirty="0" smtClean="0"/>
              <a:t>Cross linking:</a:t>
            </a:r>
            <a:r>
              <a:rPr lang="en-US" dirty="0" smtClean="0"/>
              <a:t> The cross-linking can occur due to the presence of some elements called vulcanizing agents, e.g. S, Se, Te, and O</a:t>
            </a:r>
            <a:r>
              <a:rPr lang="en-US" baseline="-25000" dirty="0" smtClean="0"/>
              <a:t>2</a:t>
            </a:r>
            <a:r>
              <a:rPr lang="en-US" dirty="0" smtClean="0"/>
              <a:t>. </a:t>
            </a:r>
          </a:p>
          <a:p>
            <a:pPr algn="just"/>
            <a:r>
              <a:rPr lang="en-US" dirty="0" smtClean="0"/>
              <a:t>In case of poly isoprene (natural rubber), the </a:t>
            </a:r>
            <a:r>
              <a:rPr lang="en-US" dirty="0" err="1" smtClean="0"/>
              <a:t>sulphur</a:t>
            </a:r>
            <a:r>
              <a:rPr lang="en-US" dirty="0" smtClean="0"/>
              <a:t> bridges are formed between two macromolecules during vulcanization.</a:t>
            </a:r>
          </a:p>
          <a:p>
            <a:pPr algn="just"/>
            <a:r>
              <a:rPr lang="en-US" dirty="0" smtClean="0"/>
              <a:t>In this vulcanization process </a:t>
            </a:r>
            <a:r>
              <a:rPr lang="en-US" dirty="0" err="1" smtClean="0"/>
              <a:t>sulphur</a:t>
            </a:r>
            <a:r>
              <a:rPr lang="en-US" dirty="0" smtClean="0"/>
              <a:t> bridge are formed at the point of opening of double bonds. If the number of cross-links is small; the find product is soft and flexible. The stiffness of the polymeric material increases with the density of cross-lines. When the </a:t>
            </a:r>
            <a:r>
              <a:rPr lang="en-US" dirty="0" err="1" smtClean="0"/>
              <a:t>sulphur</a:t>
            </a:r>
            <a:r>
              <a:rPr lang="en-US" dirty="0" smtClean="0"/>
              <a:t> content in rubber is as high as 32 weight percent, the hard product is called </a:t>
            </a:r>
            <a:r>
              <a:rPr lang="en-US" b="1" dirty="0" smtClean="0"/>
              <a:t>ebonite</a:t>
            </a:r>
            <a:r>
              <a:rPr lang="en-US" dirty="0" smtClean="0"/>
              <a:t>.</a:t>
            </a:r>
            <a:endParaRPr lang="en-IN" dirty="0"/>
          </a:p>
        </p:txBody>
      </p:sp>
      <p:pic>
        <p:nvPicPr>
          <p:cNvPr id="1026" name="Picture 2"/>
          <p:cNvPicPr>
            <a:picLocks noChangeAspect="1" noChangeArrowheads="1"/>
          </p:cNvPicPr>
          <p:nvPr/>
        </p:nvPicPr>
        <p:blipFill>
          <a:blip r:embed="rId2"/>
          <a:srcRect/>
          <a:stretch>
            <a:fillRect/>
          </a:stretch>
        </p:blipFill>
        <p:spPr bwMode="auto">
          <a:xfrm>
            <a:off x="1447800" y="4953000"/>
            <a:ext cx="6151341"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IES-2003</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In the case of rubber, vulcanization refers to the process of producing a</a:t>
            </a:r>
            <a:endParaRPr lang="en-IN" sz="2800" b="1" dirty="0" smtClean="0"/>
          </a:p>
          <a:p>
            <a:pPr>
              <a:buNone/>
            </a:pPr>
            <a:r>
              <a:rPr lang="en-US" sz="2800" dirty="0" smtClean="0"/>
              <a:t>	(a)	Linear polymer</a:t>
            </a:r>
          </a:p>
          <a:p>
            <a:pPr>
              <a:buNone/>
            </a:pPr>
            <a:r>
              <a:rPr lang="en-US" sz="2800" dirty="0" smtClean="0"/>
              <a:t>	(b)	Branched polymer</a:t>
            </a:r>
            <a:endParaRPr lang="en-IN" sz="2800" dirty="0" smtClean="0"/>
          </a:p>
          <a:p>
            <a:pPr>
              <a:buNone/>
            </a:pPr>
            <a:r>
              <a:rPr lang="en-US" sz="2800" dirty="0" smtClean="0"/>
              <a:t>	(c)	Cross-linked polymer</a:t>
            </a:r>
          </a:p>
          <a:p>
            <a:pPr>
              <a:buNone/>
            </a:pPr>
            <a:r>
              <a:rPr lang="en-US" sz="2800" dirty="0" smtClean="0"/>
              <a:t>	(d)	Net-work polymer</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IES-2006</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lnSpcReduction="20000"/>
          </a:bodyPr>
          <a:lstStyle/>
          <a:p>
            <a:pPr algn="just">
              <a:buNone/>
            </a:pPr>
            <a:r>
              <a:rPr lang="en-US" sz="2800" b="1" dirty="0" smtClean="0"/>
              <a:t>	Assertion (A) In Addition Polymerization method, polymer is produced by adding a second monomer to the first, then a third monomer to this dimmer and so on.</a:t>
            </a:r>
            <a:endParaRPr lang="en-IN" sz="2800" b="1" dirty="0" smtClean="0"/>
          </a:p>
          <a:p>
            <a:pPr algn="just">
              <a:buNone/>
            </a:pPr>
            <a:r>
              <a:rPr lang="en-US" sz="2800" b="1" dirty="0" smtClean="0"/>
              <a:t>	Reason (R): There must exist at least one double bond in the monomer for Addition Polymerization reaction.</a:t>
            </a:r>
            <a:endParaRPr lang="en-IN" sz="2800" b="1" dirty="0" smtClean="0"/>
          </a:p>
          <a:p>
            <a:pPr algn="just">
              <a:buNone/>
            </a:pPr>
            <a:r>
              <a:rPr lang="en-US" sz="2800" dirty="0" smtClean="0"/>
              <a:t>	(a)	Both A and R are individually true and R is the correct 	explanation of A</a:t>
            </a:r>
            <a:endParaRPr lang="en-IN" sz="2800" dirty="0" smtClean="0"/>
          </a:p>
          <a:p>
            <a:pPr algn="just">
              <a:buNone/>
            </a:pPr>
            <a:r>
              <a:rPr lang="en-US" sz="2800" dirty="0" smtClean="0"/>
              <a:t>	(b)	Both A and R are individually true but R is </a:t>
            </a:r>
            <a:r>
              <a:rPr lang="en-US" sz="2800" b="1" dirty="0" smtClean="0"/>
              <a:t>not</a:t>
            </a:r>
            <a:r>
              <a:rPr lang="en-US" sz="2800" dirty="0" smtClean="0"/>
              <a:t> the 	correct explanation of A </a:t>
            </a:r>
            <a:endParaRPr lang="en-IN" sz="2800" dirty="0" smtClean="0"/>
          </a:p>
          <a:p>
            <a:pPr algn="just">
              <a:buNone/>
            </a:pPr>
            <a:r>
              <a:rPr lang="en-US" sz="2800" dirty="0" smtClean="0"/>
              <a:t>	(c)	A is true but R is false</a:t>
            </a:r>
            <a:endParaRPr lang="en-IN" sz="2800" dirty="0" smtClean="0"/>
          </a:p>
          <a:p>
            <a:pPr algn="just">
              <a:buNone/>
            </a:pPr>
            <a:r>
              <a:rPr lang="en-US" sz="2800" dirty="0" smtClean="0"/>
              <a:t>	(d)	A is false but R is true</a:t>
            </a:r>
            <a:endParaRPr lang="en-IN" sz="2800" dirty="0" smtClean="0"/>
          </a:p>
          <a:p>
            <a:pPr algn="just">
              <a:buNone/>
            </a:pPr>
            <a:r>
              <a:rPr lang="en-US" sz="2800" b="1" dirty="0" smtClean="0"/>
              <a:t>	</a:t>
            </a:r>
            <a:endParaRPr lang="en-IN" sz="2800" dirty="0" smtClean="0"/>
          </a:p>
          <a:p>
            <a:pPr algn="just">
              <a:buNone/>
            </a:pPr>
            <a:endParaRPr lang="en-IN"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IES-2000</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a:bodyPr>
          <a:lstStyle/>
          <a:p>
            <a:pPr>
              <a:buNone/>
            </a:pPr>
            <a:r>
              <a:rPr lang="en-US" sz="2800" b="1" dirty="0" smtClean="0"/>
              <a:t>	Assertion (A): Addition polymerization is a primary summation of individual molecules into long chains,</a:t>
            </a:r>
            <a:endParaRPr lang="en-IN" sz="2800" b="1" dirty="0" smtClean="0"/>
          </a:p>
          <a:p>
            <a:pPr>
              <a:buNone/>
            </a:pPr>
            <a:r>
              <a:rPr lang="en-US" sz="2800" dirty="0" smtClean="0"/>
              <a:t>	</a:t>
            </a:r>
            <a:r>
              <a:rPr lang="en-US" sz="2800" b="1" dirty="0" smtClean="0"/>
              <a:t>Reason (R): In addition polymerization, the reaction produces a small molecule as by-product.</a:t>
            </a:r>
            <a:endParaRPr lang="en-IN" sz="2800" dirty="0" smtClean="0"/>
          </a:p>
          <a:p>
            <a:pPr>
              <a:buNone/>
            </a:pPr>
            <a:r>
              <a:rPr lang="en-US" sz="2800" dirty="0" smtClean="0"/>
              <a:t>	(a)	Both A and R are individually true and R is the correct 	explanation of A</a:t>
            </a:r>
            <a:endParaRPr lang="en-IN" sz="2800" dirty="0" smtClean="0"/>
          </a:p>
          <a:p>
            <a:pPr>
              <a:buNone/>
            </a:pPr>
            <a:r>
              <a:rPr lang="en-US" sz="2800" dirty="0" smtClean="0"/>
              <a:t>	(b)	Both A and R are individually true but R is </a:t>
            </a:r>
            <a:r>
              <a:rPr lang="en-US" sz="2800" b="1" dirty="0" smtClean="0"/>
              <a:t>not</a:t>
            </a:r>
            <a:r>
              <a:rPr lang="en-US" sz="2800" dirty="0" smtClean="0"/>
              <a:t> the 	correct explanation of A </a:t>
            </a:r>
            <a:endParaRPr lang="en-IN" sz="2800" dirty="0" smtClean="0"/>
          </a:p>
          <a:p>
            <a:pPr>
              <a:buNone/>
            </a:pPr>
            <a:r>
              <a:rPr lang="en-US" sz="2800" dirty="0" smtClean="0"/>
              <a:t>	(c)	A is true but R is false</a:t>
            </a:r>
            <a:endParaRPr lang="en-IN" sz="2800" dirty="0" smtClean="0"/>
          </a:p>
          <a:p>
            <a:pPr>
              <a:buNone/>
            </a:pPr>
            <a:r>
              <a:rPr lang="en-US" sz="2800" dirty="0" smtClean="0"/>
              <a:t>	(d)	A is false but R is true</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IES-1994</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a:bodyPr>
          <a:lstStyle/>
          <a:p>
            <a:pPr>
              <a:buNone/>
            </a:pPr>
            <a:r>
              <a:rPr lang="en-US" sz="2800" b="1" dirty="0" smtClean="0"/>
              <a:t>	Which of the following pairs of plastics and their modes of formation are correctly matched?</a:t>
            </a:r>
            <a:endParaRPr lang="en-IN" sz="2800" b="1" dirty="0" smtClean="0"/>
          </a:p>
          <a:p>
            <a:pPr>
              <a:buNone/>
            </a:pPr>
            <a:r>
              <a:rPr lang="en-US" sz="2800" dirty="0" smtClean="0"/>
              <a:t>	1.	Polythene…………….. Condensation polymerization. </a:t>
            </a:r>
            <a:endParaRPr lang="en-IN" sz="2800" dirty="0" smtClean="0"/>
          </a:p>
          <a:p>
            <a:pPr>
              <a:buNone/>
            </a:pPr>
            <a:r>
              <a:rPr lang="en-US" sz="2800" dirty="0" smtClean="0"/>
              <a:t>	2.	Polycarbonate .............Addition </a:t>
            </a:r>
            <a:r>
              <a:rPr lang="en-US" sz="2800" dirty="0" err="1" smtClean="0"/>
              <a:t>polymerisation</a:t>
            </a:r>
            <a:r>
              <a:rPr lang="en-US" sz="2800" dirty="0" smtClean="0"/>
              <a:t>.</a:t>
            </a:r>
            <a:endParaRPr lang="en-IN" sz="2800" dirty="0" smtClean="0"/>
          </a:p>
          <a:p>
            <a:pPr>
              <a:buNone/>
            </a:pPr>
            <a:r>
              <a:rPr lang="en-US" sz="2800" dirty="0" smtClean="0"/>
              <a:t>	3.	Polystyrene………….. .Addition </a:t>
            </a:r>
            <a:r>
              <a:rPr lang="en-US" sz="2800" dirty="0" err="1" smtClean="0"/>
              <a:t>polymerisation</a:t>
            </a:r>
            <a:r>
              <a:rPr lang="en-US" sz="2800" dirty="0" smtClean="0"/>
              <a:t>.</a:t>
            </a:r>
            <a:endParaRPr lang="en-IN" sz="2800" dirty="0" smtClean="0"/>
          </a:p>
          <a:p>
            <a:pPr>
              <a:buNone/>
            </a:pPr>
            <a:r>
              <a:rPr lang="en-US" sz="2800" dirty="0" smtClean="0"/>
              <a:t>	4.	Polyamide …………….Either by addition or by 						condensation </a:t>
            </a:r>
            <a:r>
              <a:rPr lang="en-US" sz="2800" dirty="0" err="1" smtClean="0"/>
              <a:t>polymerisation</a:t>
            </a:r>
            <a:r>
              <a:rPr lang="en-US" sz="2800" dirty="0" smtClean="0"/>
              <a:t>.</a:t>
            </a:r>
            <a:endParaRPr lang="en-IN" sz="2800" dirty="0" smtClean="0"/>
          </a:p>
          <a:p>
            <a:pPr>
              <a:buNone/>
            </a:pPr>
            <a:r>
              <a:rPr lang="en-US" sz="2800" dirty="0" smtClean="0"/>
              <a:t>	Select the correct answer using the codes given below:</a:t>
            </a:r>
            <a:endParaRPr lang="en-IN" sz="2800" dirty="0" smtClean="0"/>
          </a:p>
          <a:p>
            <a:pPr>
              <a:buNone/>
            </a:pPr>
            <a:r>
              <a:rPr lang="en-US" sz="2800" dirty="0" smtClean="0"/>
              <a:t>	(a)	1 and 2 		(b)	2 and 4</a:t>
            </a:r>
          </a:p>
          <a:p>
            <a:pPr>
              <a:buNone/>
            </a:pPr>
            <a:r>
              <a:rPr lang="en-US" sz="2800" dirty="0" smtClean="0"/>
              <a:t> 	(c)	1 and 4		(d)	3 and 4</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IES-2008</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lgn="just">
              <a:buNone/>
            </a:pPr>
            <a:r>
              <a:rPr lang="en-US" sz="2800" b="1" dirty="0" smtClean="0"/>
              <a:t>	What is the process by which two or more chemically different monomers are </a:t>
            </a:r>
            <a:r>
              <a:rPr lang="en-US" sz="2800" b="1" dirty="0" err="1" smtClean="0"/>
              <a:t>polymerised</a:t>
            </a:r>
            <a:r>
              <a:rPr lang="en-US" sz="2800" b="1" dirty="0" smtClean="0"/>
              <a:t> to form a cross link polymer together with a by-product such as water or ammonia, known as?</a:t>
            </a:r>
            <a:endParaRPr lang="en-IN" sz="2800" b="1" dirty="0" smtClean="0"/>
          </a:p>
          <a:p>
            <a:pPr algn="just">
              <a:buNone/>
            </a:pPr>
            <a:r>
              <a:rPr lang="en-US" sz="2800" dirty="0" smtClean="0"/>
              <a:t>	(a)	Addition polymerization</a:t>
            </a:r>
          </a:p>
          <a:p>
            <a:pPr algn="just">
              <a:buNone/>
            </a:pPr>
            <a:r>
              <a:rPr lang="en-US" sz="2800" dirty="0" smtClean="0"/>
              <a:t>	(b)	Co-</a:t>
            </a:r>
            <a:r>
              <a:rPr lang="en-US" sz="2800" dirty="0" err="1" smtClean="0"/>
              <a:t>polymerisation</a:t>
            </a:r>
            <a:endParaRPr lang="en-IN" sz="2800" dirty="0" smtClean="0"/>
          </a:p>
          <a:p>
            <a:pPr algn="just">
              <a:buNone/>
            </a:pPr>
            <a:r>
              <a:rPr lang="en-US" sz="2800" dirty="0" smtClean="0"/>
              <a:t>	(c)	Linear </a:t>
            </a:r>
            <a:r>
              <a:rPr lang="en-US" sz="2800" dirty="0" err="1" smtClean="0"/>
              <a:t>polymerisation</a:t>
            </a:r>
            <a:endParaRPr lang="en-US" sz="2800" dirty="0" smtClean="0"/>
          </a:p>
          <a:p>
            <a:pPr algn="just">
              <a:buNone/>
            </a:pPr>
            <a:r>
              <a:rPr lang="en-US" sz="2800" dirty="0" smtClean="0"/>
              <a:t>	(d)	Condensation polymerization</a:t>
            </a:r>
            <a:endParaRPr lang="en-IN" sz="2800" dirty="0" smtClean="0"/>
          </a:p>
          <a:p>
            <a:pPr algn="just">
              <a:buNone/>
            </a:pPr>
            <a:r>
              <a:rPr lang="en-US" sz="2800" b="1" dirty="0" smtClean="0"/>
              <a:t>	</a:t>
            </a:r>
            <a:endParaRPr lang="en-IN" sz="2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IES-2003</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Polyesters can be defined as the condensation products of</a:t>
            </a:r>
            <a:endParaRPr lang="en-IN" sz="2800" b="1" dirty="0" smtClean="0"/>
          </a:p>
          <a:p>
            <a:pPr>
              <a:buNone/>
            </a:pPr>
            <a:r>
              <a:rPr lang="en-US" sz="2800" dirty="0" smtClean="0"/>
              <a:t>	(a)	</a:t>
            </a:r>
            <a:r>
              <a:rPr lang="en-US" sz="2800" dirty="0" err="1" smtClean="0"/>
              <a:t>Dicarboxylic</a:t>
            </a:r>
            <a:r>
              <a:rPr lang="en-US" sz="2800" dirty="0" smtClean="0"/>
              <a:t> acids with </a:t>
            </a:r>
            <a:r>
              <a:rPr lang="en-US" sz="2800" dirty="0" err="1" smtClean="0"/>
              <a:t>dihydroxy</a:t>
            </a:r>
            <a:r>
              <a:rPr lang="en-US" sz="2800" dirty="0" smtClean="0"/>
              <a:t> alcohols</a:t>
            </a:r>
            <a:endParaRPr lang="en-IN" sz="2800" dirty="0" smtClean="0"/>
          </a:p>
          <a:p>
            <a:pPr>
              <a:buNone/>
            </a:pPr>
            <a:r>
              <a:rPr lang="en-US" sz="2800" dirty="0" smtClean="0"/>
              <a:t>	(b)	</a:t>
            </a:r>
            <a:r>
              <a:rPr lang="en-US" sz="2800" dirty="0" err="1" smtClean="0"/>
              <a:t>Bisphenol</a:t>
            </a:r>
            <a:r>
              <a:rPr lang="en-US" sz="2800" dirty="0" smtClean="0"/>
              <a:t>-A and </a:t>
            </a:r>
            <a:r>
              <a:rPr lang="en-US" sz="2800" dirty="0" err="1" smtClean="0"/>
              <a:t>epichloro-hydrin</a:t>
            </a:r>
            <a:endParaRPr lang="en-IN" sz="2800" dirty="0" smtClean="0"/>
          </a:p>
          <a:p>
            <a:pPr>
              <a:buNone/>
            </a:pPr>
            <a:r>
              <a:rPr lang="en-US" sz="2800" dirty="0" smtClean="0"/>
              <a:t>	(c)	Phenol and formaldehyde</a:t>
            </a:r>
            <a:endParaRPr lang="en-IN" sz="2800" dirty="0" smtClean="0"/>
          </a:p>
          <a:p>
            <a:pPr>
              <a:buNone/>
            </a:pPr>
            <a:r>
              <a:rPr lang="en-US" sz="2800" dirty="0" smtClean="0"/>
              <a:t>	(d)	Benzene and toluene</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Additives to Polymers</a:t>
            </a: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pPr algn="just">
              <a:lnSpc>
                <a:spcPct val="150000"/>
              </a:lnSpc>
            </a:pPr>
            <a:r>
              <a:rPr lang="en-IN" sz="2800" dirty="0" smtClean="0"/>
              <a:t>The properties of polymers can be further modified by the addition of agents which are basically of two types. </a:t>
            </a:r>
          </a:p>
          <a:p>
            <a:pPr algn="just">
              <a:lnSpc>
                <a:spcPct val="150000"/>
              </a:lnSpc>
            </a:pPr>
            <a:r>
              <a:rPr lang="en-IN" sz="2800" dirty="0" smtClean="0"/>
              <a:t>Those that enter the molecular structure are usually called "additives", whereas those that form a clearly defined second phase are called "fillers".</a:t>
            </a:r>
          </a:p>
          <a:p>
            <a:pPr algn="just">
              <a:lnSpc>
                <a:spcPct val="150000"/>
              </a:lnSpc>
            </a:pPr>
            <a:endParaRPr lang="en-IN" sz="2800" dirty="0"/>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1. Plasticizers</a:t>
            </a: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pPr algn="just">
              <a:lnSpc>
                <a:spcPct val="150000"/>
              </a:lnSpc>
            </a:pPr>
            <a:r>
              <a:rPr lang="en-IN" sz="2800" dirty="0" smtClean="0"/>
              <a:t>Plasticizers are liquids of high boiling point and low molecular weight, which are added to improve the plastic behaviour of the polymer. </a:t>
            </a:r>
          </a:p>
          <a:p>
            <a:pPr algn="just">
              <a:lnSpc>
                <a:spcPct val="150000"/>
              </a:lnSpc>
            </a:pPr>
            <a:r>
              <a:rPr lang="en-IN" sz="2800" dirty="0" smtClean="0"/>
              <a:t>They are essentially oily in nature. Organic solvents, resins and even water are used as plasticizers.</a:t>
            </a:r>
          </a:p>
          <a:p>
            <a:pPr algn="just">
              <a:lnSpc>
                <a:spcPct val="150000"/>
              </a:lnSpc>
            </a:pP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19912"/>
          </a:xfrm>
        </p:spPr>
        <p:txBody>
          <a:bodyPr>
            <a:normAutofit/>
          </a:bodyPr>
          <a:lstStyle/>
          <a:p>
            <a:pPr algn="ctr"/>
            <a:r>
              <a:rPr lang="en-IN" sz="4800" b="1" dirty="0" smtClean="0"/>
              <a:t>2. Fillers</a:t>
            </a:r>
            <a:endParaRPr lang="en-IN" sz="4800" b="1" dirty="0"/>
          </a:p>
        </p:txBody>
      </p:sp>
      <p:sp>
        <p:nvSpPr>
          <p:cNvPr id="3" name="Content Placeholder 2"/>
          <p:cNvSpPr>
            <a:spLocks noGrp="1"/>
          </p:cNvSpPr>
          <p:nvPr>
            <p:ph idx="1"/>
          </p:nvPr>
        </p:nvSpPr>
        <p:spPr>
          <a:xfrm>
            <a:off x="152400" y="1295400"/>
            <a:ext cx="8839200" cy="5562600"/>
          </a:xfrm>
        </p:spPr>
        <p:txBody>
          <a:bodyPr>
            <a:noAutofit/>
          </a:bodyPr>
          <a:lstStyle/>
          <a:p>
            <a:pPr algn="just"/>
            <a:r>
              <a:rPr lang="en-IN" sz="2400" dirty="0" smtClean="0"/>
              <a:t>A filler is used to economize on the quantity of polymer required and/or to vary the properties to some extent, for example, mechanical strength, electrical resistance etc. </a:t>
            </a:r>
          </a:p>
          <a:p>
            <a:pPr algn="just"/>
            <a:r>
              <a:rPr lang="en-IN" sz="2400" dirty="0" smtClean="0"/>
              <a:t>A filler, whose function is to increase mechanical strength, is termed a "reinforcing filler". </a:t>
            </a:r>
          </a:p>
          <a:p>
            <a:pPr algn="just"/>
            <a:r>
              <a:rPr lang="en-IN" sz="2400" dirty="0" smtClean="0"/>
              <a:t>A filler is commonly fibrous in nature and is chemically inert with respect to the polymer with which it is to be used. </a:t>
            </a:r>
          </a:p>
          <a:p>
            <a:pPr algn="just"/>
            <a:r>
              <a:rPr lang="en-IN" sz="2400" dirty="0" smtClean="0"/>
              <a:t>Common fillers are wood flour, cellulose, cotton flock, and paper (for improving mechanical strength); mica and asbestos (for heat resistance); talc (for acid resistance).Other filler materials are : fabric, chipped-wood moulding compound, wood veneer, textile or glass fibres.</a:t>
            </a:r>
          </a:p>
          <a:p>
            <a:pPr algn="just"/>
            <a:r>
              <a:rPr lang="en-IN" sz="2400" dirty="0" smtClean="0"/>
              <a:t>The commonly used "reinforcing filler agents" with plastics are : fibres/filaments of glass, graphite or boron.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IAS-2007</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Consider the following:</a:t>
            </a:r>
            <a:endParaRPr lang="en-IN" sz="2800" b="1" dirty="0" smtClean="0"/>
          </a:p>
          <a:p>
            <a:pPr>
              <a:buNone/>
            </a:pPr>
            <a:r>
              <a:rPr lang="en-US" sz="2800" dirty="0" smtClean="0"/>
              <a:t>	Which of the following properties are possessed by plastics?</a:t>
            </a:r>
            <a:endParaRPr lang="en-IN" sz="2800" dirty="0" smtClean="0"/>
          </a:p>
          <a:p>
            <a:pPr marL="850392" lvl="1" indent="-457200">
              <a:buFont typeface="+mj-lt"/>
              <a:buAutoNum type="arabicPeriod"/>
            </a:pPr>
            <a:r>
              <a:rPr lang="en-US" sz="2800" dirty="0" smtClean="0"/>
              <a:t>Good resistance to corrosive atmosphere</a:t>
            </a:r>
            <a:endParaRPr lang="en-IN" sz="2800" dirty="0" smtClean="0"/>
          </a:p>
          <a:p>
            <a:pPr marL="850392" lvl="1" indent="-457200">
              <a:buFont typeface="+mj-lt"/>
              <a:buAutoNum type="arabicPeriod"/>
            </a:pPr>
            <a:r>
              <a:rPr lang="en-US" sz="2800" dirty="0" smtClean="0"/>
              <a:t>Ease of fabrication into complex shapes.</a:t>
            </a:r>
            <a:endParaRPr lang="en-IN" sz="2800" dirty="0" smtClean="0"/>
          </a:p>
          <a:p>
            <a:pPr marL="850392" lvl="1" indent="-457200">
              <a:buFont typeface="+mj-lt"/>
              <a:buAutoNum type="arabicPeriod"/>
            </a:pPr>
            <a:r>
              <a:rPr lang="en-US" sz="2800" dirty="0" smtClean="0"/>
              <a:t>Good resistance to shocks and vibrations.</a:t>
            </a:r>
            <a:endParaRPr lang="en-IN" sz="2800" dirty="0" smtClean="0"/>
          </a:p>
          <a:p>
            <a:pPr>
              <a:buNone/>
            </a:pPr>
            <a:r>
              <a:rPr lang="en-US" sz="2800" dirty="0" smtClean="0"/>
              <a:t>	Select the correct answer using the code given below:</a:t>
            </a:r>
            <a:endParaRPr lang="en-IN" sz="2800" dirty="0" smtClean="0"/>
          </a:p>
          <a:p>
            <a:pPr>
              <a:buNone/>
            </a:pPr>
            <a:r>
              <a:rPr lang="en-US" sz="2800" dirty="0" smtClean="0"/>
              <a:t>	(a)	1, 2 and 3		(b)	2 and 3 only</a:t>
            </a:r>
          </a:p>
          <a:p>
            <a:pPr>
              <a:buNone/>
            </a:pPr>
            <a:r>
              <a:rPr lang="en-US" sz="2800" dirty="0" smtClean="0"/>
              <a:t>	(c)	1 and 3 only		(d)	1 and 2 only</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715000"/>
          </a:xfrm>
        </p:spPr>
        <p:txBody>
          <a:bodyPr>
            <a:normAutofit lnSpcReduction="10000"/>
          </a:bodyPr>
          <a:lstStyle/>
          <a:p>
            <a:pPr algn="just">
              <a:buNone/>
            </a:pPr>
            <a:r>
              <a:rPr lang="en-IN" sz="2800" b="1" dirty="0" smtClean="0"/>
              <a:t>3. Catalysts:</a:t>
            </a:r>
          </a:p>
          <a:p>
            <a:pPr algn="just"/>
            <a:r>
              <a:rPr lang="en-IN" sz="2800" dirty="0" smtClean="0"/>
              <a:t>These are usually added to promote faster and more complete polymerization and as such they are also called 'accelerators' and 'hardeners' e.g., ester is used as a catalyst for Urea Formaldehyde.</a:t>
            </a:r>
          </a:p>
          <a:p>
            <a:pPr algn="just">
              <a:buNone/>
            </a:pPr>
            <a:r>
              <a:rPr lang="en-IN" sz="2800" b="1" dirty="0" smtClean="0"/>
              <a:t>4. Initiators:</a:t>
            </a:r>
          </a:p>
          <a:p>
            <a:pPr algn="just"/>
            <a:r>
              <a:rPr lang="en-IN" sz="2800" dirty="0" smtClean="0"/>
              <a:t>As the name indicates, the initiators are used to initiate the reaction, that is, to allow polymerization to begin. They stabilize the ends of the reaction sites of the molecular chains. H2O2 is a common initiator.</a:t>
            </a:r>
          </a:p>
          <a:p>
            <a:pPr algn="just">
              <a:buNone/>
            </a:pPr>
            <a:r>
              <a:rPr lang="en-IN" sz="2800" b="1" dirty="0" smtClean="0"/>
              <a:t>5. Dyes and Pigments:</a:t>
            </a:r>
          </a:p>
          <a:p>
            <a:pPr algn="just"/>
            <a:r>
              <a:rPr lang="en-IN" sz="2800" dirty="0" smtClean="0"/>
              <a:t>These are added, in many cases, to impart a desired colour to the material.</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791200"/>
          </a:xfrm>
        </p:spPr>
        <p:txBody>
          <a:bodyPr>
            <a:normAutofit fontScale="92500" lnSpcReduction="10000"/>
          </a:bodyPr>
          <a:lstStyle/>
          <a:p>
            <a:pPr algn="just">
              <a:buNone/>
            </a:pPr>
            <a:r>
              <a:rPr lang="en-IN" sz="2800" b="1" dirty="0" smtClean="0"/>
              <a:t>6. Lubricants:</a:t>
            </a:r>
          </a:p>
          <a:p>
            <a:pPr algn="just"/>
            <a:r>
              <a:rPr lang="en-IN" sz="2800" dirty="0" smtClean="0"/>
              <a:t>Lubricants are added to the polymers for the following purposes : to reduce friction during processing, to prevent parts from sticking to mould walls, to prevent polymer films from sticking to each other and to impart an elegant finish to the final product. Commonly used lubricants include : oils, soaps and waxes.</a:t>
            </a:r>
          </a:p>
          <a:p>
            <a:pPr algn="just">
              <a:buNone/>
            </a:pPr>
            <a:r>
              <a:rPr lang="en-IN" sz="2800" b="1" dirty="0" smtClean="0"/>
              <a:t>7. Flame retardants:</a:t>
            </a:r>
          </a:p>
          <a:p>
            <a:pPr algn="just"/>
            <a:r>
              <a:rPr lang="en-IN" sz="2800" dirty="0" smtClean="0"/>
              <a:t>Most plastics will ignite at sufficiently high temperatures. The non-</a:t>
            </a:r>
            <a:r>
              <a:rPr lang="en-IN" sz="2800" dirty="0" err="1" smtClean="0"/>
              <a:t>inflammability</a:t>
            </a:r>
            <a:r>
              <a:rPr lang="en-IN" sz="2800" dirty="0" smtClean="0"/>
              <a:t> of the plastics can be enhanced either by producing them from less inflammable raw materials or by adding "flame retardants". The common flame retardants are : compounds of chlorine, bromine and phosphorous.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943600"/>
          </a:xfrm>
        </p:spPr>
        <p:txBody>
          <a:bodyPr>
            <a:normAutofit lnSpcReduction="10000"/>
          </a:bodyPr>
          <a:lstStyle/>
          <a:p>
            <a:pPr algn="just">
              <a:buNone/>
            </a:pPr>
            <a:r>
              <a:rPr lang="en-IN" sz="2800" b="1" dirty="0" smtClean="0"/>
              <a:t>8. Solvents:</a:t>
            </a:r>
          </a:p>
          <a:p>
            <a:pPr algn="just"/>
            <a:r>
              <a:rPr lang="en-IN" sz="2800" dirty="0" smtClean="0"/>
              <a:t>Solvents are useful for dissolving certain fillers or plasticizers and help in manufacturing by allowing processing in the fluid state, For example, alcohol is  added in cellulose nitrate plastics to dissolve Camphor. However, subsequently, the solvents must be removed by evaporation.</a:t>
            </a:r>
          </a:p>
          <a:p>
            <a:pPr algn="just">
              <a:buNone/>
            </a:pPr>
            <a:r>
              <a:rPr lang="en-IN" sz="2800" b="1" dirty="0" smtClean="0"/>
              <a:t>9. Stabilisers and anti-oxidants </a:t>
            </a:r>
            <a:r>
              <a:rPr lang="en-IN" sz="2800" dirty="0" smtClean="0"/>
              <a:t>are added to retard the degradation of polymers due to heat, light and oxidation.</a:t>
            </a:r>
            <a:endParaRPr lang="en-IN" sz="2800" b="1" dirty="0" smtClean="0"/>
          </a:p>
          <a:p>
            <a:pPr algn="just">
              <a:buNone/>
            </a:pPr>
            <a:r>
              <a:rPr lang="en-IN" sz="2800" b="1" dirty="0" smtClean="0"/>
              <a:t>10. </a:t>
            </a:r>
            <a:r>
              <a:rPr lang="en-IN" sz="2800" b="1" dirty="0" err="1" smtClean="0"/>
              <a:t>Elastomers</a:t>
            </a:r>
            <a:r>
              <a:rPr lang="en-IN" sz="2800" b="1" dirty="0" smtClean="0"/>
              <a:t> </a:t>
            </a:r>
            <a:r>
              <a:rPr lang="en-IN" sz="2800" dirty="0" smtClean="0"/>
              <a:t>are added to plastics to enhance their elastic properties.</a:t>
            </a:r>
          </a:p>
          <a:p>
            <a:pPr algn="just">
              <a:buNone/>
            </a:pPr>
            <a:r>
              <a:rPr lang="en-IN" sz="2800" b="1" dirty="0" smtClean="0"/>
              <a:t>Note:  </a:t>
            </a:r>
            <a:r>
              <a:rPr lang="en-IN" sz="2800" dirty="0" smtClean="0"/>
              <a:t>Above, excepting fillers, all other materials used, fall under the category of "Additives“.</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IES-1992</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Fillers are added to plastics to</a:t>
            </a:r>
            <a:endParaRPr lang="en-IN" sz="2800" b="1" dirty="0" smtClean="0"/>
          </a:p>
          <a:p>
            <a:pPr>
              <a:buNone/>
            </a:pPr>
            <a:r>
              <a:rPr lang="en-US" sz="2800" dirty="0" smtClean="0"/>
              <a:t>	(a)	Improve flow</a:t>
            </a:r>
          </a:p>
          <a:p>
            <a:pPr>
              <a:buNone/>
            </a:pPr>
            <a:r>
              <a:rPr lang="en-US" sz="2800" dirty="0" smtClean="0"/>
              <a:t>	(b)	Reduce brittleness</a:t>
            </a:r>
            <a:endParaRPr lang="en-IN" sz="2800" dirty="0" smtClean="0"/>
          </a:p>
          <a:p>
            <a:pPr>
              <a:buNone/>
            </a:pPr>
            <a:r>
              <a:rPr lang="en-US" sz="2800" dirty="0" smtClean="0"/>
              <a:t>	(c)	Facilitate process ability	</a:t>
            </a:r>
          </a:p>
          <a:p>
            <a:pPr>
              <a:buNone/>
            </a:pPr>
            <a:r>
              <a:rPr lang="en-US" sz="2800" dirty="0" smtClean="0"/>
              <a:t>	(d)	Reduce cost</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IAS-2007</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85000" lnSpcReduction="20000"/>
          </a:bodyPr>
          <a:lstStyle/>
          <a:p>
            <a:pPr>
              <a:buNone/>
            </a:pPr>
            <a:r>
              <a:rPr lang="en-US" sz="2800" b="1" dirty="0" smtClean="0"/>
              <a:t>	Match List I with List II and select the correct answer using the code given below the Lists:</a:t>
            </a:r>
            <a:endParaRPr lang="en-IN" sz="2800" b="1" dirty="0" smtClean="0"/>
          </a:p>
          <a:p>
            <a:pPr>
              <a:buNone/>
            </a:pPr>
            <a:r>
              <a:rPr lang="en-US" sz="2800" b="1" dirty="0" smtClean="0"/>
              <a:t>	List I				List II</a:t>
            </a:r>
            <a:endParaRPr lang="en-IN" sz="2800" dirty="0" smtClean="0"/>
          </a:p>
          <a:p>
            <a:pPr>
              <a:buNone/>
            </a:pPr>
            <a:r>
              <a:rPr lang="en-US" sz="2800" b="1" dirty="0" smtClean="0"/>
              <a:t>	(Additive for Polymers)		(Purpose)</a:t>
            </a:r>
            <a:endParaRPr lang="en-IN" sz="2800" dirty="0" smtClean="0"/>
          </a:p>
          <a:p>
            <a:pPr>
              <a:buNone/>
            </a:pPr>
            <a:r>
              <a:rPr lang="en-US" sz="2800" dirty="0" smtClean="0"/>
              <a:t>	A.	Plasticizer			1.	Allows polymerization 						to begin</a:t>
            </a:r>
            <a:endParaRPr lang="en-IN" sz="2800" dirty="0" smtClean="0"/>
          </a:p>
          <a:p>
            <a:pPr>
              <a:buNone/>
            </a:pPr>
            <a:r>
              <a:rPr lang="en-US" sz="2800" dirty="0" smtClean="0"/>
              <a:t>	B.	Filler				2.	</a:t>
            </a:r>
            <a:r>
              <a:rPr lang="en-US" sz="2800" dirty="0" err="1" smtClean="0"/>
              <a:t>Colours</a:t>
            </a:r>
            <a:r>
              <a:rPr lang="en-US" sz="2800" dirty="0" smtClean="0"/>
              <a:t> the material</a:t>
            </a:r>
            <a:endParaRPr lang="en-IN" sz="2800" dirty="0" smtClean="0"/>
          </a:p>
          <a:p>
            <a:pPr>
              <a:buNone/>
            </a:pPr>
            <a:r>
              <a:rPr lang="en-US" sz="2800" dirty="0" smtClean="0"/>
              <a:t>	C.	Initiator			3.	Acts as internal 							lubricants</a:t>
            </a:r>
            <a:endParaRPr lang="en-IN" sz="2800" dirty="0" smtClean="0"/>
          </a:p>
          <a:p>
            <a:pPr>
              <a:buNone/>
            </a:pPr>
            <a:r>
              <a:rPr lang="en-US" sz="2800" dirty="0" smtClean="0"/>
              <a:t>						4. 	Improves strength</a:t>
            </a:r>
            <a:endParaRPr lang="en-IN" sz="2800" dirty="0" smtClean="0"/>
          </a:p>
          <a:p>
            <a:pPr>
              <a:buNone/>
            </a:pPr>
            <a:r>
              <a:rPr lang="en-US" sz="2800" b="1" dirty="0" err="1" smtClean="0"/>
              <a:t>Code:A</a:t>
            </a:r>
            <a:r>
              <a:rPr lang="en-US" sz="2800" b="1" dirty="0" smtClean="0"/>
              <a:t>	B	C		A	B	C</a:t>
            </a:r>
            <a:endParaRPr lang="en-IN" sz="2800" dirty="0" smtClean="0"/>
          </a:p>
          <a:p>
            <a:pPr>
              <a:buNone/>
            </a:pPr>
            <a:r>
              <a:rPr lang="en-US" sz="2800" dirty="0" smtClean="0"/>
              <a:t>	(a)	1	4	3	(b)	3	2	1</a:t>
            </a:r>
            <a:endParaRPr lang="en-IN" sz="2800" dirty="0" smtClean="0"/>
          </a:p>
          <a:p>
            <a:pPr>
              <a:buNone/>
            </a:pPr>
            <a:r>
              <a:rPr lang="en-US" sz="2800" dirty="0" smtClean="0"/>
              <a:t>	(c)	1	2	3	(d)	3	4	1</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IAS-1998</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70000" lnSpcReduction="20000"/>
          </a:bodyPr>
          <a:lstStyle/>
          <a:p>
            <a:pPr>
              <a:buNone/>
            </a:pPr>
            <a:r>
              <a:rPr lang="en-US" sz="2800" b="1" dirty="0" smtClean="0"/>
              <a:t>	Match List- I (Name of </a:t>
            </a:r>
            <a:r>
              <a:rPr lang="en-US" sz="2800" b="1" dirty="0" err="1" smtClean="0"/>
              <a:t>moulding</a:t>
            </a:r>
            <a:r>
              <a:rPr lang="en-US" sz="2800" b="1" dirty="0" smtClean="0"/>
              <a:t> composition to prepare plastics) with List-II (Property of </a:t>
            </a:r>
            <a:r>
              <a:rPr lang="en-US" sz="2800" b="1" dirty="0" err="1" smtClean="0"/>
              <a:t>moulding</a:t>
            </a:r>
            <a:r>
              <a:rPr lang="en-US" sz="2800" b="1" dirty="0" smtClean="0"/>
              <a:t> composition) and select the correct answer using the codes given below the lists:</a:t>
            </a:r>
            <a:endParaRPr lang="en-IN" sz="2800" b="1" dirty="0" smtClean="0"/>
          </a:p>
          <a:p>
            <a:pPr>
              <a:buNone/>
            </a:pPr>
            <a:r>
              <a:rPr lang="en-US" sz="2800" b="1" dirty="0" smtClean="0"/>
              <a:t>	List - I 			List – II</a:t>
            </a:r>
            <a:endParaRPr lang="en-IN" sz="2800" dirty="0" smtClean="0"/>
          </a:p>
          <a:p>
            <a:pPr>
              <a:buNone/>
            </a:pPr>
            <a:r>
              <a:rPr lang="en-US" sz="2800" dirty="0" smtClean="0"/>
              <a:t>	A.	Binder 			1.	Reduce cost, shrinkage</a:t>
            </a:r>
            <a:endParaRPr lang="en-IN" sz="2800" dirty="0" smtClean="0"/>
          </a:p>
          <a:p>
            <a:pPr>
              <a:buNone/>
            </a:pPr>
            <a:r>
              <a:rPr lang="en-US" sz="2800" dirty="0" smtClean="0"/>
              <a:t>	B.	Filler 			2.	Make the </a:t>
            </a:r>
            <a:r>
              <a:rPr lang="en-US" sz="2800" dirty="0" err="1" smtClean="0"/>
              <a:t>moulding</a:t>
            </a:r>
            <a:r>
              <a:rPr lang="en-US" sz="2800" dirty="0" smtClean="0"/>
              <a:t> of plastic easier</a:t>
            </a:r>
            <a:endParaRPr lang="en-IN" sz="2800" dirty="0" smtClean="0"/>
          </a:p>
          <a:p>
            <a:pPr>
              <a:buNone/>
            </a:pPr>
            <a:r>
              <a:rPr lang="en-US" sz="2800" dirty="0" smtClean="0"/>
              <a:t>	C. 	Plasticizer 		3.	Cellulose derivatives</a:t>
            </a:r>
            <a:endParaRPr lang="en-IN" sz="2800" dirty="0" smtClean="0"/>
          </a:p>
          <a:p>
            <a:pPr>
              <a:buNone/>
            </a:pPr>
            <a:r>
              <a:rPr lang="en-US" sz="2800" dirty="0" smtClean="0"/>
              <a:t>	D.	Lubricant 		4.	Accelerate condensation and 						polymerization</a:t>
            </a:r>
            <a:endParaRPr lang="en-IN" sz="2800" dirty="0" smtClean="0"/>
          </a:p>
          <a:p>
            <a:pPr>
              <a:buNone/>
            </a:pPr>
            <a:r>
              <a:rPr lang="en-US" sz="2800" dirty="0" smtClean="0"/>
              <a:t>					5.	Toughness and resistance to 						temperature.</a:t>
            </a:r>
          </a:p>
          <a:p>
            <a:pPr>
              <a:buNone/>
            </a:pPr>
            <a:endParaRPr lang="en-IN" sz="2800" dirty="0" smtClean="0"/>
          </a:p>
          <a:p>
            <a:pPr>
              <a:buNone/>
            </a:pPr>
            <a:r>
              <a:rPr lang="en-US" sz="2800" b="1" dirty="0" smtClean="0"/>
              <a:t>Codes:	A 	B 	C	D		A 	B 	C	D	</a:t>
            </a:r>
            <a:endParaRPr lang="en-IN" sz="2800" dirty="0" smtClean="0"/>
          </a:p>
          <a:p>
            <a:pPr>
              <a:buNone/>
            </a:pPr>
            <a:r>
              <a:rPr lang="en-US" sz="2800" dirty="0" smtClean="0"/>
              <a:t>	(a) 	3	1 	2	5	(b) 	3 	1 	5	2</a:t>
            </a:r>
            <a:endParaRPr lang="en-IN" sz="2800" dirty="0" smtClean="0"/>
          </a:p>
          <a:p>
            <a:pPr>
              <a:buNone/>
            </a:pPr>
            <a:r>
              <a:rPr lang="en-US" sz="2800" dirty="0" smtClean="0"/>
              <a:t>	(c) 	5 	3	1	4	(d) 	3 	5 	l	4</a:t>
            </a:r>
            <a:endParaRPr lang="en-IN" sz="2800" dirty="0" smtClean="0"/>
          </a:p>
          <a:p>
            <a:pPr>
              <a:buNone/>
            </a:pPr>
            <a:r>
              <a:rPr lang="en-US" sz="2800" b="1" dirty="0" smtClean="0"/>
              <a:t>	</a:t>
            </a:r>
            <a:endParaRPr lang="en-IN" sz="2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GATE-2016 (PI)</a:t>
            </a:r>
            <a:endParaRPr lang="en-US" dirty="0"/>
          </a:p>
        </p:txBody>
      </p:sp>
      <p:sp>
        <p:nvSpPr>
          <p:cNvPr id="3" name="Content Placeholder 2"/>
          <p:cNvSpPr>
            <a:spLocks noGrp="1"/>
          </p:cNvSpPr>
          <p:nvPr>
            <p:ph idx="1"/>
          </p:nvPr>
        </p:nvSpPr>
        <p:spPr>
          <a:xfrm>
            <a:off x="0" y="1524000"/>
            <a:ext cx="9144000" cy="5334000"/>
          </a:xfrm>
        </p:spPr>
        <p:txBody>
          <a:bodyPr>
            <a:normAutofit/>
          </a:bodyPr>
          <a:lstStyle/>
          <a:p>
            <a:pPr algn="just">
              <a:lnSpc>
                <a:spcPct val="150000"/>
              </a:lnSpc>
              <a:spcAft>
                <a:spcPts val="600"/>
              </a:spcAft>
              <a:buNone/>
            </a:pPr>
            <a:r>
              <a:rPr lang="en-IN" sz="2800" b="1" dirty="0" smtClean="0"/>
              <a:t>	Which one of the following is a natural polymer? </a:t>
            </a:r>
          </a:p>
          <a:p>
            <a:pPr algn="just">
              <a:lnSpc>
                <a:spcPct val="150000"/>
              </a:lnSpc>
              <a:spcAft>
                <a:spcPts val="600"/>
              </a:spcAft>
              <a:buNone/>
            </a:pPr>
            <a:r>
              <a:rPr lang="en-IN" sz="2800" dirty="0" smtClean="0"/>
              <a:t>	(a) Cellulose </a:t>
            </a:r>
          </a:p>
          <a:p>
            <a:pPr algn="just">
              <a:lnSpc>
                <a:spcPct val="150000"/>
              </a:lnSpc>
              <a:spcAft>
                <a:spcPts val="600"/>
              </a:spcAft>
              <a:buNone/>
            </a:pPr>
            <a:r>
              <a:rPr lang="en-IN" sz="2800" dirty="0" smtClean="0"/>
              <a:t>	(b) Nylon </a:t>
            </a:r>
          </a:p>
          <a:p>
            <a:pPr algn="just">
              <a:lnSpc>
                <a:spcPct val="150000"/>
              </a:lnSpc>
              <a:spcAft>
                <a:spcPts val="600"/>
              </a:spcAft>
              <a:buNone/>
            </a:pPr>
            <a:r>
              <a:rPr lang="en-IN" sz="2800" dirty="0" smtClean="0"/>
              <a:t>	(c) Polyester </a:t>
            </a:r>
          </a:p>
          <a:p>
            <a:pPr algn="just">
              <a:lnSpc>
                <a:spcPct val="150000"/>
              </a:lnSpc>
              <a:spcAft>
                <a:spcPts val="600"/>
              </a:spcAft>
              <a:buNone/>
            </a:pPr>
            <a:r>
              <a:rPr lang="en-IN" sz="2800" dirty="0" smtClean="0"/>
              <a:t>	(d) Polyvinyl chloride </a:t>
            </a:r>
          </a:p>
          <a:p>
            <a:pPr algn="just">
              <a:lnSpc>
                <a:spcPct val="150000"/>
              </a:lnSpc>
              <a:spcAft>
                <a:spcPts val="600"/>
              </a:spcAft>
              <a:buNone/>
            </a:pPr>
            <a:endParaRPr lang="en-US" sz="2800" dirty="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 1994</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lgn="just">
              <a:buNone/>
            </a:pPr>
            <a:r>
              <a:rPr lang="en-US" sz="2800" b="1" dirty="0" smtClean="0"/>
              <a:t>	To reduce the consumption of synthetic resins, the ingredient added is		</a:t>
            </a:r>
            <a:endParaRPr lang="en-IN" sz="2800" b="1" dirty="0" smtClean="0"/>
          </a:p>
          <a:p>
            <a:pPr algn="just">
              <a:buNone/>
            </a:pPr>
            <a:r>
              <a:rPr lang="en-US" sz="2800" dirty="0" smtClean="0"/>
              <a:t>	(a)	Accelerator</a:t>
            </a:r>
          </a:p>
          <a:p>
            <a:pPr algn="just">
              <a:buNone/>
            </a:pPr>
            <a:r>
              <a:rPr lang="en-US" sz="2800" dirty="0" smtClean="0"/>
              <a:t>	(b)	</a:t>
            </a:r>
            <a:r>
              <a:rPr lang="en-US" sz="2800" dirty="0" err="1" smtClean="0"/>
              <a:t>Elastomer</a:t>
            </a:r>
            <a:endParaRPr lang="en-US" sz="2800" dirty="0" smtClean="0"/>
          </a:p>
          <a:p>
            <a:pPr algn="just">
              <a:buNone/>
            </a:pPr>
            <a:r>
              <a:rPr lang="en-US" sz="2800" dirty="0" smtClean="0"/>
              <a:t>	(c)	Modifier</a:t>
            </a:r>
          </a:p>
          <a:p>
            <a:pPr algn="just">
              <a:buNone/>
            </a:pPr>
            <a:r>
              <a:rPr lang="en-US" sz="2800" dirty="0" smtClean="0"/>
              <a:t>	(d)	Filler</a:t>
            </a:r>
            <a:endParaRPr lang="en-IN" sz="2800" dirty="0" smtClean="0"/>
          </a:p>
          <a:p>
            <a:pPr algn="just">
              <a:buNone/>
            </a:pPr>
            <a:r>
              <a:rPr lang="en-US" sz="2800" b="1" dirty="0" smtClean="0"/>
              <a:t>	</a:t>
            </a:r>
            <a:endParaRPr lang="en-IN" sz="2800" dirty="0" smtClean="0"/>
          </a:p>
          <a:p>
            <a:pPr algn="just">
              <a:buNone/>
            </a:pPr>
            <a:endParaRPr lang="en-IN"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Plastic Process</a:t>
            </a: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pPr algn="just"/>
            <a:r>
              <a:rPr lang="en-IN" sz="2800" dirty="0" smtClean="0"/>
              <a:t>The common forms of raw materials for processing plastics into products are :- pellets, granules, powders, sheet, plate, rod and tubing. </a:t>
            </a:r>
          </a:p>
          <a:p>
            <a:pPr algn="just"/>
            <a:r>
              <a:rPr lang="en-IN" sz="2800" dirty="0" smtClean="0"/>
              <a:t>Liquid plastics are used especially in the fabrication of reinforced - plastic parts.</a:t>
            </a:r>
          </a:p>
          <a:p>
            <a:pPr algn="just"/>
            <a:r>
              <a:rPr lang="en-IN" sz="2800" dirty="0" smtClean="0"/>
              <a:t>Thermoplastics can be processed to their final shape by moulding and extrusion processes.</a:t>
            </a:r>
          </a:p>
          <a:p>
            <a:pPr algn="just"/>
            <a:r>
              <a:rPr lang="en-IN" sz="2800" dirty="0" smtClean="0"/>
              <a:t>However, extruding is often used as an intermediate process to be followed by other processes, for example, vacuum forming or machining.</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US" sz="4800" b="1" dirty="0" smtClean="0"/>
              <a:t>Injection </a:t>
            </a:r>
            <a:r>
              <a:rPr lang="en-US" sz="4800" b="1" dirty="0" err="1" smtClean="0"/>
              <a:t>Moulding</a:t>
            </a:r>
            <a:endParaRPr lang="en-IN" sz="4800" b="1" dirty="0"/>
          </a:p>
        </p:txBody>
      </p:sp>
      <p:sp>
        <p:nvSpPr>
          <p:cNvPr id="3" name="Content Placeholder 2"/>
          <p:cNvSpPr>
            <a:spLocks noGrp="1"/>
          </p:cNvSpPr>
          <p:nvPr>
            <p:ph idx="1"/>
          </p:nvPr>
        </p:nvSpPr>
        <p:spPr>
          <a:xfrm>
            <a:off x="152400" y="1447800"/>
            <a:ext cx="8839200" cy="5257800"/>
          </a:xfrm>
        </p:spPr>
        <p:txBody>
          <a:bodyPr>
            <a:normAutofit lnSpcReduction="10000"/>
          </a:bodyPr>
          <a:lstStyle/>
          <a:p>
            <a:pPr algn="just"/>
            <a:r>
              <a:rPr lang="en-US" sz="2800" dirty="0" smtClean="0"/>
              <a:t>The polymer is melted and than forced into a mould.</a:t>
            </a:r>
            <a:endParaRPr lang="en-IN" sz="2800" dirty="0" smtClean="0"/>
          </a:p>
          <a:p>
            <a:pPr algn="just"/>
            <a:r>
              <a:rPr lang="en-US" sz="2800" dirty="0" smtClean="0"/>
              <a:t>Thermoplastic pellets melted and melt injected under high pressure (70 </a:t>
            </a:r>
            <a:r>
              <a:rPr lang="en-US" sz="2800" dirty="0" err="1" smtClean="0"/>
              <a:t>MPa</a:t>
            </a:r>
            <a:r>
              <a:rPr lang="en-US" sz="2800" dirty="0" smtClean="0"/>
              <a:t>) into a mold. Molten plastic takes the shape of the mold, cools, solidifies, shrinks and is ejected. </a:t>
            </a:r>
          </a:p>
          <a:p>
            <a:pPr algn="just"/>
            <a:r>
              <a:rPr lang="en-US" sz="2800" dirty="0" smtClean="0"/>
              <a:t>Molds usually made in two parts (internal and external part). </a:t>
            </a:r>
            <a:endParaRPr lang="en-IN" sz="2800" dirty="0" smtClean="0"/>
          </a:p>
          <a:p>
            <a:pPr algn="just"/>
            <a:r>
              <a:rPr lang="en-US" sz="2800" dirty="0" smtClean="0"/>
              <a:t>Use of injection molding machine mainly used for thermoplastics (gears, cams, pistons, rollers, valves, fan blades, rotors, washing machine agitators, knobs, handles, camera cases, battery cases, sports helmets etc…)</a:t>
            </a:r>
            <a:endParaRPr lang="en-IN" sz="2800" dirty="0" smtClean="0"/>
          </a:p>
          <a:p>
            <a:pPr algn="just"/>
            <a:endParaRPr lang="en-IN" sz="2800" dirty="0"/>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lum contrast="-36000"/>
          </a:blip>
          <a:srcRect/>
          <a:stretch>
            <a:fillRect/>
          </a:stretch>
        </p:blipFill>
        <p:spPr bwMode="auto">
          <a:xfrm>
            <a:off x="0" y="735909"/>
            <a:ext cx="9144000" cy="5817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839200" cy="5257800"/>
          </a:xfrm>
        </p:spPr>
        <p:txBody>
          <a:bodyPr>
            <a:normAutofit/>
          </a:bodyPr>
          <a:lstStyle/>
          <a:p>
            <a:endParaRPr lang="en-IN" sz="2800" dirty="0"/>
          </a:p>
        </p:txBody>
      </p:sp>
      <p:pic>
        <p:nvPicPr>
          <p:cNvPr id="2050" name="Picture 2"/>
          <p:cNvPicPr>
            <a:picLocks noChangeAspect="1" noChangeArrowheads="1"/>
          </p:cNvPicPr>
          <p:nvPr/>
        </p:nvPicPr>
        <p:blipFill>
          <a:blip r:embed="rId2"/>
          <a:srcRect/>
          <a:stretch>
            <a:fillRect/>
          </a:stretch>
        </p:blipFill>
        <p:spPr bwMode="auto">
          <a:xfrm>
            <a:off x="0" y="1295400"/>
            <a:ext cx="8913086" cy="3886200"/>
          </a:xfrm>
          <a:prstGeom prst="rect">
            <a:avLst/>
          </a:prstGeom>
          <a:noFill/>
          <a:ln w="9525">
            <a:noFill/>
            <a:miter lim="800000"/>
            <a:headEnd/>
            <a:tailEnd/>
          </a:ln>
        </p:spPr>
      </p:pic>
      <p:sp>
        <p:nvSpPr>
          <p:cNvPr id="5" name="TextBox 4"/>
          <p:cNvSpPr txBox="1"/>
          <p:nvPr/>
        </p:nvSpPr>
        <p:spPr>
          <a:xfrm>
            <a:off x="1600200" y="5486400"/>
            <a:ext cx="5410200" cy="584775"/>
          </a:xfrm>
          <a:prstGeom prst="rect">
            <a:avLst/>
          </a:prstGeom>
          <a:noFill/>
        </p:spPr>
        <p:txBody>
          <a:bodyPr wrap="square" rtlCol="0">
            <a:spAutoFit/>
          </a:bodyPr>
          <a:lstStyle/>
          <a:p>
            <a:r>
              <a:rPr lang="en-IN" sz="3200" b="1" dirty="0" smtClean="0"/>
              <a:t>Fig. Injection moulding</a:t>
            </a:r>
            <a:endParaRPr lang="en-IN" sz="32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658112"/>
          </a:xfrm>
        </p:spPr>
        <p:txBody>
          <a:bodyPr>
            <a:noAutofit/>
          </a:bodyPr>
          <a:lstStyle/>
          <a:p>
            <a:pPr algn="ctr"/>
            <a:r>
              <a:rPr lang="en-US" sz="9600" b="1" u="sng" dirty="0" smtClean="0">
                <a:hlinkClick r:id="rId2" action="ppaction://hlinkfile"/>
              </a:rPr>
              <a:t>Video</a:t>
            </a:r>
            <a:endParaRPr lang="en-IN" sz="9600" b="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Extrusion</a:t>
            </a:r>
            <a:endParaRPr lang="en-IN" sz="4800" b="1" dirty="0"/>
          </a:p>
        </p:txBody>
      </p:sp>
      <p:sp>
        <p:nvSpPr>
          <p:cNvPr id="3" name="Content Placeholder 2"/>
          <p:cNvSpPr>
            <a:spLocks noGrp="1"/>
          </p:cNvSpPr>
          <p:nvPr>
            <p:ph idx="1"/>
          </p:nvPr>
        </p:nvSpPr>
        <p:spPr>
          <a:xfrm>
            <a:off x="152400" y="1447800"/>
            <a:ext cx="8839200" cy="5257800"/>
          </a:xfrm>
        </p:spPr>
        <p:txBody>
          <a:bodyPr>
            <a:normAutofit fontScale="92500" lnSpcReduction="10000"/>
          </a:bodyPr>
          <a:lstStyle/>
          <a:p>
            <a:pPr algn="just"/>
            <a:r>
              <a:rPr lang="en-IN" sz="2800" dirty="0" smtClean="0"/>
              <a:t>Long plastic products with uniform cross sections are readily produced by the extrusion process. </a:t>
            </a:r>
          </a:p>
          <a:p>
            <a:pPr algn="just"/>
            <a:r>
              <a:rPr lang="en-IN" sz="2800" dirty="0" smtClean="0"/>
              <a:t>Thermoplastic pellets &amp; powders are fed through a hopper into the barrel chamber of a screw extruder. A rotating screw propels the material through a preheating section, where it is heated, homogenized, and compressed, and then forces it through a heated die and onto a conveyor belt. </a:t>
            </a:r>
          </a:p>
          <a:p>
            <a:pPr algn="just"/>
            <a:r>
              <a:rPr lang="en-IN" sz="2800" dirty="0" smtClean="0"/>
              <a:t>As the plastic passes onto the belt, it is cooled by jets of air or sprays of water which harden it sufficiently to preserve its newly imparted shape. </a:t>
            </a:r>
          </a:p>
          <a:p>
            <a:pPr algn="just"/>
            <a:r>
              <a:rPr lang="en-IN" sz="2800" dirty="0" smtClean="0"/>
              <a:t>It continues to cool as it passes along the belt and is then either cut into lengths or coiled.</a:t>
            </a:r>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715000"/>
          </a:xfrm>
        </p:spPr>
        <p:txBody>
          <a:bodyPr>
            <a:normAutofit/>
          </a:bodyPr>
          <a:lstStyle/>
          <a:p>
            <a:pPr algn="just"/>
            <a:r>
              <a:rPr lang="en-IN" sz="2800" dirty="0" smtClean="0"/>
              <a:t>The process is continuous and provides a cheap and rapid method of moulding. </a:t>
            </a:r>
          </a:p>
          <a:p>
            <a:pPr algn="just"/>
            <a:r>
              <a:rPr lang="en-IN" sz="2800" dirty="0" smtClean="0"/>
              <a:t>Common production shapes include a wide variety of solid forms, as well as tubes, pipes, and even coated wires and cables.</a:t>
            </a:r>
          </a:p>
        </p:txBody>
      </p:sp>
      <p:pic>
        <p:nvPicPr>
          <p:cNvPr id="1026" name="Picture 2"/>
          <p:cNvPicPr>
            <a:picLocks noChangeAspect="1" noChangeArrowheads="1"/>
          </p:cNvPicPr>
          <p:nvPr/>
        </p:nvPicPr>
        <p:blipFill>
          <a:blip r:embed="rId2"/>
          <a:srcRect/>
          <a:stretch>
            <a:fillRect/>
          </a:stretch>
        </p:blipFill>
        <p:spPr bwMode="auto">
          <a:xfrm>
            <a:off x="838200" y="3505200"/>
            <a:ext cx="7348346" cy="2819400"/>
          </a:xfrm>
          <a:prstGeom prst="rect">
            <a:avLst/>
          </a:prstGeom>
          <a:noFill/>
          <a:ln w="9525">
            <a:noFill/>
            <a:miter lim="800000"/>
            <a:headEnd/>
            <a:tailEnd/>
          </a:ln>
        </p:spPr>
      </p:pic>
      <p:sp>
        <p:nvSpPr>
          <p:cNvPr id="5" name="TextBox 4"/>
          <p:cNvSpPr txBox="1"/>
          <p:nvPr/>
        </p:nvSpPr>
        <p:spPr>
          <a:xfrm>
            <a:off x="3429000" y="6324600"/>
            <a:ext cx="2209800" cy="461665"/>
          </a:xfrm>
          <a:prstGeom prst="rect">
            <a:avLst/>
          </a:prstGeom>
          <a:noFill/>
        </p:spPr>
        <p:txBody>
          <a:bodyPr wrap="square" rtlCol="0">
            <a:spAutoFit/>
          </a:bodyPr>
          <a:lstStyle/>
          <a:p>
            <a:r>
              <a:rPr lang="en-IN" sz="2400" b="1" dirty="0" smtClean="0"/>
              <a:t>Fig. Extrusion</a:t>
            </a:r>
            <a:endParaRPr lang="en-IN" sz="2400" b="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658112"/>
          </a:xfrm>
        </p:spPr>
        <p:txBody>
          <a:bodyPr>
            <a:noAutofit/>
          </a:bodyPr>
          <a:lstStyle/>
          <a:p>
            <a:pPr algn="ctr"/>
            <a:r>
              <a:rPr lang="en-US" sz="9600" b="1" u="sng" dirty="0" smtClean="0">
                <a:hlinkClick r:id="rId2" action="ppaction://hlinkfile"/>
              </a:rPr>
              <a:t>Video</a:t>
            </a:r>
            <a:endParaRPr lang="en-IN" sz="9600" b="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Compression moulding</a:t>
            </a:r>
            <a:endParaRPr lang="en-IN" sz="4800" b="1" dirty="0"/>
          </a:p>
        </p:txBody>
      </p:sp>
      <p:sp>
        <p:nvSpPr>
          <p:cNvPr id="3" name="Content Placeholder 2"/>
          <p:cNvSpPr>
            <a:spLocks noGrp="1"/>
          </p:cNvSpPr>
          <p:nvPr>
            <p:ph idx="1"/>
          </p:nvPr>
        </p:nvSpPr>
        <p:spPr>
          <a:xfrm>
            <a:off x="152400" y="1447800"/>
            <a:ext cx="8839200" cy="5257800"/>
          </a:xfrm>
        </p:spPr>
        <p:txBody>
          <a:bodyPr>
            <a:normAutofit lnSpcReduction="10000"/>
          </a:bodyPr>
          <a:lstStyle/>
          <a:p>
            <a:pPr algn="just"/>
            <a:r>
              <a:rPr lang="en-IN" sz="2800" dirty="0" smtClean="0"/>
              <a:t>A compression mould is made of two halves with one each being connected to the platens of the press. </a:t>
            </a:r>
          </a:p>
          <a:p>
            <a:pPr algn="just"/>
            <a:r>
              <a:rPr lang="en-IN" sz="2800" dirty="0" smtClean="0"/>
              <a:t>The mould is electrically heated to maintain the required temperature. </a:t>
            </a:r>
          </a:p>
          <a:p>
            <a:pPr algn="just"/>
            <a:r>
              <a:rPr lang="en-IN" sz="2800" dirty="0" smtClean="0"/>
              <a:t>Material is placed in the mould, and it is closed with a hydraulic cylinder, or toggle clamp.</a:t>
            </a:r>
          </a:p>
          <a:p>
            <a:pPr algn="just"/>
            <a:r>
              <a:rPr lang="en-IN" sz="2800" dirty="0" smtClean="0"/>
              <a:t>The pressure maintained on the material is of the order of 14 to 40 </a:t>
            </a:r>
            <a:r>
              <a:rPr lang="en-IN" sz="2800" dirty="0" err="1" smtClean="0"/>
              <a:t>MPa</a:t>
            </a:r>
            <a:r>
              <a:rPr lang="en-IN" sz="2800" dirty="0" smtClean="0"/>
              <a:t> of moulding area. </a:t>
            </a:r>
          </a:p>
          <a:p>
            <a:pPr algn="just"/>
            <a:r>
              <a:rPr lang="en-IN" sz="2800" dirty="0" smtClean="0"/>
              <a:t>As the material comes in contact with the heated mould surface, it softens and fills the entire cavity and at the same time initiates the chemical reaction which cures the part.</a:t>
            </a:r>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867400"/>
          </a:xfrm>
        </p:spPr>
        <p:txBody>
          <a:bodyPr>
            <a:normAutofit/>
          </a:bodyPr>
          <a:lstStyle/>
          <a:p>
            <a:pPr algn="just"/>
            <a:r>
              <a:rPr lang="en-IN" sz="2800" dirty="0" smtClean="0"/>
              <a:t>Cure time is determined by the thickest cross section, mould temperature, material type and grade. </a:t>
            </a:r>
          </a:p>
          <a:p>
            <a:pPr algn="just"/>
            <a:r>
              <a:rPr lang="en-IN" sz="2800" dirty="0" smtClean="0"/>
              <a:t>After curing, the mould opens and the part is ejected.</a:t>
            </a:r>
          </a:p>
          <a:p>
            <a:pPr algn="just"/>
            <a:r>
              <a:rPr lang="en-IN" sz="2800" dirty="0" smtClean="0"/>
              <a:t>The most widely used plastic is phenol- formaldehyde, commonly known as 'Bakelite’.</a:t>
            </a:r>
            <a:endParaRPr lang="en-IN" sz="2800" dirty="0"/>
          </a:p>
        </p:txBody>
      </p:sp>
      <p:pic>
        <p:nvPicPr>
          <p:cNvPr id="2050" name="Picture 2"/>
          <p:cNvPicPr>
            <a:picLocks noChangeAspect="1" noChangeArrowheads="1"/>
          </p:cNvPicPr>
          <p:nvPr/>
        </p:nvPicPr>
        <p:blipFill>
          <a:blip r:embed="rId2"/>
          <a:srcRect/>
          <a:stretch>
            <a:fillRect/>
          </a:stretch>
        </p:blipFill>
        <p:spPr bwMode="auto">
          <a:xfrm>
            <a:off x="1890744" y="3505200"/>
            <a:ext cx="5348256"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76200" y="1371600"/>
            <a:ext cx="8967905"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Transfer Moulding</a:t>
            </a: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pPr algn="just"/>
            <a:r>
              <a:rPr lang="en-IN" sz="2800" dirty="0" smtClean="0"/>
              <a:t>Transfer moulding is very similar to compression moulding and is developed to avoid the disadvantages found in that process.</a:t>
            </a:r>
          </a:p>
          <a:p>
            <a:pPr algn="just"/>
            <a:r>
              <a:rPr lang="en-IN" sz="2800" dirty="0" smtClean="0"/>
              <a:t>In this method, thermosetting charge is heated and  compressed in a separate chamber and then injected into the closed mould where it is allowed to cool and solidify.</a:t>
            </a:r>
          </a:p>
          <a:p>
            <a:pPr algn="just"/>
            <a:r>
              <a:rPr lang="en-IN" sz="2800" dirty="0" smtClean="0"/>
              <a:t>Transfer moulding is capable of moulding part shapes that are more intricate than compression moulding but not as intricate as injection moulding.</a:t>
            </a:r>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endParaRPr lang="en-IN" sz="2800" dirty="0"/>
          </a:p>
        </p:txBody>
      </p:sp>
      <p:pic>
        <p:nvPicPr>
          <p:cNvPr id="3074" name="Picture 2"/>
          <p:cNvPicPr>
            <a:picLocks noChangeAspect="1" noChangeArrowheads="1"/>
          </p:cNvPicPr>
          <p:nvPr/>
        </p:nvPicPr>
        <p:blipFill>
          <a:blip r:embed="rId2"/>
          <a:srcRect/>
          <a:stretch>
            <a:fillRect/>
          </a:stretch>
        </p:blipFill>
        <p:spPr bwMode="auto">
          <a:xfrm>
            <a:off x="76200" y="1219200"/>
            <a:ext cx="8904368"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IES-2008</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Structure of a polymer is:</a:t>
            </a:r>
            <a:endParaRPr lang="en-IN" sz="2800" b="1" dirty="0" smtClean="0"/>
          </a:p>
          <a:p>
            <a:pPr>
              <a:buNone/>
            </a:pPr>
            <a:r>
              <a:rPr lang="en-US" sz="2800" dirty="0" smtClean="0"/>
              <a:t>	(a)	Long chain		(b)	Rhombic</a:t>
            </a:r>
          </a:p>
          <a:p>
            <a:pPr>
              <a:buNone/>
            </a:pPr>
            <a:r>
              <a:rPr lang="en-US" sz="2800" dirty="0" smtClean="0"/>
              <a:t>	(c)	Cubic			(d)	Closed pack hexagonal</a:t>
            </a:r>
            <a:endParaRPr lang="en-IN" sz="2800" dirty="0" smtClean="0"/>
          </a:p>
          <a:p>
            <a:pPr>
              <a:buNone/>
            </a:pPr>
            <a:r>
              <a:rPr lang="en-US" sz="2800" b="1" dirty="0" smtClean="0"/>
              <a:t>	</a:t>
            </a:r>
            <a:endParaRPr lang="en-IN" sz="2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Blow moulding</a:t>
            </a:r>
            <a:endParaRPr lang="en-IN" sz="4800" b="1" dirty="0"/>
          </a:p>
        </p:txBody>
      </p:sp>
      <p:sp>
        <p:nvSpPr>
          <p:cNvPr id="5" name="Content Placeholder 4"/>
          <p:cNvSpPr>
            <a:spLocks noGrp="1"/>
          </p:cNvSpPr>
          <p:nvPr>
            <p:ph idx="1"/>
          </p:nvPr>
        </p:nvSpPr>
        <p:spPr>
          <a:xfrm>
            <a:off x="0" y="1676400"/>
            <a:ext cx="9144000" cy="5029200"/>
          </a:xfrm>
        </p:spPr>
        <p:txBody>
          <a:bodyPr/>
          <a:lstStyle/>
          <a:p>
            <a:pPr algn="just"/>
            <a:r>
              <a:rPr lang="en-IN" dirty="0" smtClean="0"/>
              <a:t>Blow moulding is the process of inflating a hot, hollow, thermoplastic </a:t>
            </a:r>
            <a:r>
              <a:rPr lang="en-IN" dirty="0" err="1" smtClean="0"/>
              <a:t>preform</a:t>
            </a:r>
            <a:r>
              <a:rPr lang="en-IN" dirty="0" smtClean="0"/>
              <a:t> or parison inside a closed mould so that its shape conforms to that of the mould cavity.</a:t>
            </a:r>
          </a:p>
          <a:p>
            <a:pPr algn="just"/>
            <a:r>
              <a:rPr lang="en-IN" dirty="0" smtClean="0"/>
              <a:t>Typical parts made are bottles, toys, air ducts of automobiles, chemical and gasoline tanks, and a number of </a:t>
            </a:r>
            <a:r>
              <a:rPr lang="en-IN" dirty="0" err="1" smtClean="0"/>
              <a:t>housholds</a:t>
            </a:r>
            <a:r>
              <a:rPr lang="en-IN" dirty="0" smtClean="0"/>
              <a:t> goods. </a:t>
            </a:r>
            <a:endParaRPr lang="en-IN" dirty="0"/>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endParaRPr lang="en-IN" sz="2800" dirty="0"/>
          </a:p>
        </p:txBody>
      </p:sp>
      <p:pic>
        <p:nvPicPr>
          <p:cNvPr id="6146" name="Picture 2"/>
          <p:cNvPicPr>
            <a:picLocks noChangeAspect="1" noChangeArrowheads="1"/>
          </p:cNvPicPr>
          <p:nvPr/>
        </p:nvPicPr>
        <p:blipFill>
          <a:blip r:embed="rId2"/>
          <a:srcRect/>
          <a:stretch>
            <a:fillRect/>
          </a:stretch>
        </p:blipFill>
        <p:spPr bwMode="auto">
          <a:xfrm>
            <a:off x="0" y="990600"/>
            <a:ext cx="90678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6000" b="1" u="sng" dirty="0" smtClean="0">
                <a:hlinkClick r:id="rId2" action="ppaction://hlinkfile"/>
              </a:rPr>
              <a:t>Blow </a:t>
            </a:r>
            <a:r>
              <a:rPr lang="en-US" sz="6000" b="1" u="sng" dirty="0" err="1" smtClean="0">
                <a:hlinkClick r:id="rId2" action="ppaction://hlinkfile"/>
              </a:rPr>
              <a:t>Moulding</a:t>
            </a:r>
            <a:r>
              <a:rPr lang="en-US" sz="6000" b="1" u="sng" dirty="0" smtClean="0">
                <a:hlinkClick r:id="rId2" action="ppaction://hlinkfile"/>
              </a:rPr>
              <a:t> Video</a:t>
            </a:r>
            <a:endParaRPr lang="en-IN" sz="6000" dirty="0" smtClean="0"/>
          </a:p>
          <a:p>
            <a:endParaRPr lang="en-IN" sz="6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IES-2005</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Thermoplastic materials cannot be produced by:</a:t>
            </a:r>
            <a:endParaRPr lang="en-IN" sz="2800" b="1" dirty="0" smtClean="0"/>
          </a:p>
          <a:p>
            <a:pPr>
              <a:buNone/>
            </a:pPr>
            <a:r>
              <a:rPr lang="en-US" sz="2800" dirty="0" smtClean="0"/>
              <a:t>	(a)	Injection </a:t>
            </a:r>
            <a:r>
              <a:rPr lang="en-US" sz="2800" dirty="0" err="1" smtClean="0"/>
              <a:t>moulding</a:t>
            </a:r>
            <a:r>
              <a:rPr lang="en-US" sz="2800" dirty="0" smtClean="0"/>
              <a:t> process</a:t>
            </a:r>
          </a:p>
          <a:p>
            <a:pPr>
              <a:buNone/>
            </a:pPr>
            <a:r>
              <a:rPr lang="en-US" sz="2800" dirty="0" smtClean="0"/>
              <a:t>	(b)	Extrusion process</a:t>
            </a:r>
            <a:endParaRPr lang="en-IN" sz="2800" dirty="0" smtClean="0"/>
          </a:p>
          <a:p>
            <a:pPr>
              <a:buNone/>
            </a:pPr>
            <a:r>
              <a:rPr lang="en-US" sz="2800" dirty="0" smtClean="0"/>
              <a:t>	(c)	Blow </a:t>
            </a:r>
            <a:r>
              <a:rPr lang="en-US" sz="2800" dirty="0" err="1" smtClean="0"/>
              <a:t>moulding</a:t>
            </a:r>
            <a:r>
              <a:rPr lang="en-US" sz="2800" dirty="0" smtClean="0"/>
              <a:t> process</a:t>
            </a:r>
          </a:p>
          <a:p>
            <a:pPr>
              <a:buNone/>
            </a:pPr>
            <a:r>
              <a:rPr lang="en-US" sz="2800" dirty="0" smtClean="0"/>
              <a:t>	(d)	Both (a) and (b) above</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Thermoforming</a:t>
            </a:r>
            <a:endParaRPr lang="en-IN" sz="4800" b="1" dirty="0"/>
          </a:p>
        </p:txBody>
      </p:sp>
      <p:sp>
        <p:nvSpPr>
          <p:cNvPr id="3" name="Content Placeholder 2"/>
          <p:cNvSpPr>
            <a:spLocks noGrp="1"/>
          </p:cNvSpPr>
          <p:nvPr>
            <p:ph idx="1"/>
          </p:nvPr>
        </p:nvSpPr>
        <p:spPr>
          <a:xfrm>
            <a:off x="152400" y="1447800"/>
            <a:ext cx="8839200" cy="5257800"/>
          </a:xfrm>
        </p:spPr>
        <p:txBody>
          <a:bodyPr>
            <a:normAutofit fontScale="92500" lnSpcReduction="20000"/>
          </a:bodyPr>
          <a:lstStyle/>
          <a:p>
            <a:pPr algn="just"/>
            <a:r>
              <a:rPr lang="en-IN" sz="2800" dirty="0" smtClean="0"/>
              <a:t>In this process, a thermoplastic sheet can be formed into a three- dimensional shape by the application of heat and differential pressures. </a:t>
            </a:r>
          </a:p>
          <a:p>
            <a:pPr algn="just"/>
            <a:r>
              <a:rPr lang="en-IN" sz="2800" dirty="0" smtClean="0"/>
              <a:t>First, the plastic sheet is clamped to a frame and uniformly heated to make it soft and </a:t>
            </a:r>
            <a:r>
              <a:rPr lang="en-IN" sz="2800" dirty="0" err="1" smtClean="0"/>
              <a:t>flowable</a:t>
            </a:r>
            <a:r>
              <a:rPr lang="en-IN" sz="2800" dirty="0" smtClean="0"/>
              <a:t>. </a:t>
            </a:r>
          </a:p>
          <a:p>
            <a:pPr algn="just"/>
            <a:r>
              <a:rPr lang="en-IN" sz="2800" dirty="0" smtClean="0"/>
              <a:t>Then a differential pressure (either vacuum or pressure or both) is applied to make the sheet conform to the shape of a mould or die positioned below the frame.</a:t>
            </a:r>
          </a:p>
          <a:p>
            <a:pPr algn="just"/>
            <a:r>
              <a:rPr lang="en-IN" sz="2800" dirty="0" smtClean="0"/>
              <a:t>It is possible to use most of the thermoplastic materials. The starting material is a plastic sheet of uniform thickness. </a:t>
            </a:r>
          </a:p>
          <a:p>
            <a:pPr algn="just"/>
            <a:r>
              <a:rPr lang="en-IN" sz="2800" dirty="0" smtClean="0"/>
              <a:t>It is a relatively simple process and is used for making such parts as covers, displays, blister packaging, trays, drinking cups and food packaging.</a:t>
            </a:r>
            <a:endParaRPr lang="en-IN" sz="2800" dirty="0"/>
          </a:p>
        </p:txBody>
      </p:sp>
      <p:sp>
        <p:nvSpPr>
          <p:cNvPr id="4" name="TextBox 3"/>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endParaRPr lang="en-IN" sz="2800" dirty="0"/>
          </a:p>
        </p:txBody>
      </p:sp>
      <p:pic>
        <p:nvPicPr>
          <p:cNvPr id="7170" name="Picture 2"/>
          <p:cNvPicPr>
            <a:picLocks noChangeAspect="1" noChangeArrowheads="1"/>
          </p:cNvPicPr>
          <p:nvPr/>
        </p:nvPicPr>
        <p:blipFill>
          <a:blip r:embed="rId2"/>
          <a:srcRect/>
          <a:stretch>
            <a:fillRect/>
          </a:stretch>
        </p:blipFill>
        <p:spPr bwMode="auto">
          <a:xfrm>
            <a:off x="838200" y="609600"/>
            <a:ext cx="7010400" cy="6157468"/>
          </a:xfrm>
          <a:prstGeom prst="rect">
            <a:avLst/>
          </a:prstGeom>
          <a:noFill/>
          <a:ln w="9525">
            <a:noFill/>
            <a:miter lim="800000"/>
            <a:headEnd/>
            <a:tailEnd/>
          </a:ln>
          <a:effectLst/>
        </p:spPr>
      </p:pic>
      <p:sp>
        <p:nvSpPr>
          <p:cNvPr id="5" name="TextBox 4"/>
          <p:cNvSpPr txBox="1"/>
          <p:nvPr/>
        </p:nvSpPr>
        <p:spPr>
          <a:xfrm>
            <a:off x="8077200" y="6553200"/>
            <a:ext cx="1066800" cy="369332"/>
          </a:xfrm>
          <a:prstGeom prst="rect">
            <a:avLst/>
          </a:prstGeom>
          <a:noFill/>
        </p:spPr>
        <p:txBody>
          <a:bodyPr wrap="square" rtlCol="0">
            <a:spAutoFit/>
          </a:bodyPr>
          <a:lstStyle/>
          <a:p>
            <a:r>
              <a:rPr lang="en-IN" dirty="0" err="1" smtClean="0"/>
              <a:t>Contd</a:t>
            </a:r>
            <a:r>
              <a:rPr lang="en-IN" dirty="0" smtClean="0"/>
              <a:t>…</a:t>
            </a:r>
            <a:endParaRPr lang="en-I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endParaRPr lang="en-IN" sz="2800" dirty="0"/>
          </a:p>
        </p:txBody>
      </p:sp>
      <p:pic>
        <p:nvPicPr>
          <p:cNvPr id="8194" name="Picture 2"/>
          <p:cNvPicPr>
            <a:picLocks noChangeAspect="1" noChangeArrowheads="1"/>
          </p:cNvPicPr>
          <p:nvPr/>
        </p:nvPicPr>
        <p:blipFill>
          <a:blip r:embed="rId2"/>
          <a:srcRect/>
          <a:stretch>
            <a:fillRect/>
          </a:stretch>
        </p:blipFill>
        <p:spPr bwMode="auto">
          <a:xfrm>
            <a:off x="0" y="1066800"/>
            <a:ext cx="90678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endParaRPr lang="en-IN" sz="4800" b="1" dirty="0"/>
          </a:p>
        </p:txBody>
      </p:sp>
      <p:sp>
        <p:nvSpPr>
          <p:cNvPr id="3" name="Content Placeholder 2"/>
          <p:cNvSpPr>
            <a:spLocks noGrp="1"/>
          </p:cNvSpPr>
          <p:nvPr>
            <p:ph idx="1"/>
          </p:nvPr>
        </p:nvSpPr>
        <p:spPr>
          <a:xfrm>
            <a:off x="152400" y="1447800"/>
            <a:ext cx="8839200" cy="5257800"/>
          </a:xfrm>
        </p:spPr>
        <p:txBody>
          <a:bodyPr>
            <a:normAutofit/>
          </a:bodyPr>
          <a:lstStyle/>
          <a:p>
            <a:r>
              <a:rPr lang="en-US" sz="5400" b="1" u="sng" dirty="0" smtClean="0">
                <a:hlinkClick r:id="rId2" action="ppaction://hlinkfile"/>
              </a:rPr>
              <a:t>Plastic Sheet Making video</a:t>
            </a:r>
            <a:endParaRPr lang="en-IN" sz="54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IES-2004</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70000" lnSpcReduction="20000"/>
          </a:bodyPr>
          <a:lstStyle/>
          <a:p>
            <a:pPr>
              <a:buNone/>
            </a:pPr>
            <a:r>
              <a:rPr lang="en-US" sz="2800" b="1" dirty="0" smtClean="0"/>
              <a:t>	Match List I (Type of </a:t>
            </a:r>
            <a:r>
              <a:rPr lang="en-US" sz="2800" b="1" dirty="0" err="1" smtClean="0"/>
              <a:t>moulding</a:t>
            </a:r>
            <a:r>
              <a:rPr lang="en-US" sz="2800" b="1" dirty="0" smtClean="0"/>
              <a:t>) List II (Mechanism involved) and select the collect answer using the codes given below the Lists:</a:t>
            </a:r>
            <a:endParaRPr lang="en-IN" sz="2800" b="1" dirty="0" smtClean="0"/>
          </a:p>
          <a:p>
            <a:pPr>
              <a:buNone/>
            </a:pPr>
            <a:r>
              <a:rPr lang="en-US" sz="2800" b="1" dirty="0" smtClean="0"/>
              <a:t>	List I					List II</a:t>
            </a:r>
            <a:endParaRPr lang="en-IN" sz="2800" dirty="0" smtClean="0"/>
          </a:p>
          <a:p>
            <a:pPr>
              <a:buNone/>
            </a:pPr>
            <a:r>
              <a:rPr lang="en-US" sz="2800" dirty="0" smtClean="0"/>
              <a:t>	A.	Compression </a:t>
            </a:r>
            <a:r>
              <a:rPr lang="en-US" sz="2800" dirty="0" err="1" smtClean="0"/>
              <a:t>moulding</a:t>
            </a:r>
            <a:r>
              <a:rPr lang="en-US" sz="2800" dirty="0" smtClean="0"/>
              <a:t>		1.	Mould cavity must be heated 						to cure the plastic forced 							into it.  </a:t>
            </a:r>
            <a:endParaRPr lang="en-IN" sz="2800" dirty="0" smtClean="0"/>
          </a:p>
          <a:p>
            <a:pPr>
              <a:buNone/>
            </a:pPr>
            <a:r>
              <a:rPr lang="en-US" sz="2800" dirty="0" smtClean="0"/>
              <a:t>	B.	Injected </a:t>
            </a:r>
            <a:r>
              <a:rPr lang="en-US" sz="2800" dirty="0" err="1" smtClean="0"/>
              <a:t>moulding</a:t>
            </a:r>
            <a:r>
              <a:rPr lang="en-US" sz="2800" dirty="0" smtClean="0"/>
              <a:t>		2.	Similar to Hydraulic 							extrusion</a:t>
            </a:r>
            <a:endParaRPr lang="en-IN" sz="2800" dirty="0" smtClean="0"/>
          </a:p>
          <a:p>
            <a:pPr>
              <a:buNone/>
            </a:pPr>
            <a:r>
              <a:rPr lang="en-US" sz="2800" dirty="0" smtClean="0"/>
              <a:t>	C.	Jet </a:t>
            </a:r>
            <a:r>
              <a:rPr lang="en-US" sz="2800" dirty="0" err="1" smtClean="0"/>
              <a:t>moulding</a:t>
            </a:r>
            <a:r>
              <a:rPr lang="en-US" sz="2800" dirty="0" smtClean="0"/>
              <a:t>			3.	Analogous to the hot 							pressing of powered metals</a:t>
            </a:r>
            <a:endParaRPr lang="en-IN" sz="2800" dirty="0" smtClean="0"/>
          </a:p>
          <a:p>
            <a:pPr>
              <a:buNone/>
            </a:pPr>
            <a:r>
              <a:rPr lang="en-US" sz="2800" dirty="0" smtClean="0"/>
              <a:t>	D.	Extrusion </a:t>
            </a:r>
            <a:r>
              <a:rPr lang="en-US" sz="2800" dirty="0" err="1" smtClean="0"/>
              <a:t>moulding</a:t>
            </a:r>
            <a:r>
              <a:rPr lang="en-US" sz="2800" dirty="0" smtClean="0"/>
              <a:t>		4.	Analogous to die casting </a:t>
            </a:r>
            <a:r>
              <a:rPr lang="en-US" sz="2800" smtClean="0"/>
              <a:t>of 						metals</a:t>
            </a:r>
            <a:endParaRPr lang="en-IN" sz="2800" dirty="0" smtClean="0"/>
          </a:p>
          <a:p>
            <a:pPr>
              <a:buNone/>
            </a:pPr>
            <a:r>
              <a:rPr lang="en-US" sz="2800" b="1" dirty="0" smtClean="0"/>
              <a:t>		A	B	C	D 		A	B	C	D</a:t>
            </a:r>
            <a:endParaRPr lang="en-IN" sz="2800" dirty="0" smtClean="0"/>
          </a:p>
          <a:p>
            <a:pPr>
              <a:buNone/>
            </a:pPr>
            <a:r>
              <a:rPr lang="en-US" sz="2800" dirty="0" smtClean="0"/>
              <a:t>	(a) 	2 	4 	1	3	 (b) 	3 	1	4 	2</a:t>
            </a:r>
            <a:endParaRPr lang="en-IN" sz="2800" dirty="0" smtClean="0"/>
          </a:p>
          <a:p>
            <a:pPr>
              <a:buNone/>
            </a:pPr>
            <a:r>
              <a:rPr lang="en-US" sz="2800" dirty="0" smtClean="0"/>
              <a:t>	(c)	2 	1 	4 	3 	(d)	3	4 	1	2</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IES-2009</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85000" lnSpcReduction="20000"/>
          </a:bodyPr>
          <a:lstStyle/>
          <a:p>
            <a:pPr>
              <a:buNone/>
            </a:pPr>
            <a:r>
              <a:rPr lang="en-US" sz="2800" b="1" dirty="0" smtClean="0"/>
              <a:t>	Match List-I with List-II and select the correct answer using the code given below the Lists:</a:t>
            </a:r>
            <a:endParaRPr lang="en-IN" sz="2800" b="1" dirty="0" smtClean="0"/>
          </a:p>
          <a:p>
            <a:pPr>
              <a:buNone/>
            </a:pPr>
            <a:r>
              <a:rPr lang="en-US" sz="2800" b="1" dirty="0" smtClean="0"/>
              <a:t>	List-I				List-II</a:t>
            </a:r>
            <a:endParaRPr lang="en-IN" sz="2800" dirty="0" smtClean="0"/>
          </a:p>
          <a:p>
            <a:pPr>
              <a:buNone/>
            </a:pPr>
            <a:r>
              <a:rPr lang="en-US" sz="2800" b="1" dirty="0" smtClean="0"/>
              <a:t>	(Article)				(Processing Method)</a:t>
            </a:r>
            <a:endParaRPr lang="en-IN" sz="2800" dirty="0" smtClean="0"/>
          </a:p>
          <a:p>
            <a:pPr>
              <a:buNone/>
            </a:pPr>
            <a:r>
              <a:rPr lang="en-US" sz="2800" dirty="0" smtClean="0"/>
              <a:t>	A.	Disposable coffee cups	1.	</a:t>
            </a:r>
            <a:r>
              <a:rPr lang="en-US" sz="2800" dirty="0" err="1" smtClean="0"/>
              <a:t>Rotomoulding</a:t>
            </a:r>
            <a:r>
              <a:rPr lang="en-US" sz="2800" dirty="0" smtClean="0"/>
              <a:t> </a:t>
            </a:r>
            <a:endParaRPr lang="en-IN" sz="2800" dirty="0" smtClean="0"/>
          </a:p>
          <a:p>
            <a:pPr>
              <a:buNone/>
            </a:pPr>
            <a:r>
              <a:rPr lang="en-US" sz="2800" dirty="0" smtClean="0"/>
              <a:t>	B.	Large water tanks                  2.	Expandable bead 							</a:t>
            </a:r>
            <a:r>
              <a:rPr lang="en-US" sz="2800" dirty="0" err="1" smtClean="0"/>
              <a:t>moulding</a:t>
            </a:r>
            <a:endParaRPr lang="en-IN" sz="2800" dirty="0" smtClean="0"/>
          </a:p>
          <a:p>
            <a:pPr>
              <a:buNone/>
            </a:pPr>
            <a:r>
              <a:rPr lang="en-US" sz="2800" dirty="0" smtClean="0"/>
              <a:t>	C.	Plastic sheets			3.	Thermoforming</a:t>
            </a:r>
            <a:endParaRPr lang="en-IN" sz="2800" dirty="0" smtClean="0"/>
          </a:p>
          <a:p>
            <a:pPr>
              <a:buNone/>
            </a:pPr>
            <a:r>
              <a:rPr lang="en-US" sz="2800" dirty="0" smtClean="0"/>
              <a:t>	D.	Cushion pads			4.	Blow </a:t>
            </a:r>
            <a:r>
              <a:rPr lang="en-US" sz="2800" dirty="0" err="1" smtClean="0"/>
              <a:t>moulding</a:t>
            </a:r>
            <a:endParaRPr lang="en-IN" sz="2800" dirty="0" smtClean="0"/>
          </a:p>
          <a:p>
            <a:pPr>
              <a:buNone/>
            </a:pPr>
            <a:r>
              <a:rPr lang="en-US" sz="2800" dirty="0" smtClean="0"/>
              <a:t>						5.	</a:t>
            </a:r>
            <a:r>
              <a:rPr lang="en-US" sz="2800" dirty="0" err="1" smtClean="0"/>
              <a:t>Calendering</a:t>
            </a:r>
            <a:endParaRPr lang="en-IN" sz="2800" dirty="0" smtClean="0"/>
          </a:p>
          <a:p>
            <a:pPr>
              <a:buNone/>
            </a:pPr>
            <a:r>
              <a:rPr lang="en-US" sz="2800" b="1" dirty="0" smtClean="0"/>
              <a:t>Code:	A	B	C	D		A	B	C	D</a:t>
            </a:r>
            <a:endParaRPr lang="en-IN" sz="2800" dirty="0" smtClean="0"/>
          </a:p>
          <a:p>
            <a:pPr>
              <a:buNone/>
            </a:pPr>
            <a:r>
              <a:rPr lang="en-US" sz="2800" dirty="0" smtClean="0"/>
              <a:t>	(a)	3	5	1	2	(b)	4	5	1	2</a:t>
            </a:r>
            <a:endParaRPr lang="en-IN" sz="2800" dirty="0" smtClean="0"/>
          </a:p>
          <a:p>
            <a:pPr>
              <a:buNone/>
            </a:pPr>
            <a:r>
              <a:rPr lang="en-US" sz="2800" dirty="0" smtClean="0"/>
              <a:t>	(c)	4	3	2	1	(d)	3	1	5	2</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pPr algn="ctr"/>
            <a:r>
              <a:rPr lang="en-IN" sz="4800" b="1" dirty="0" smtClean="0"/>
              <a:t>Classification – Polymers</a:t>
            </a:r>
            <a:endParaRPr lang="en-IN" sz="4800" b="1" dirty="0"/>
          </a:p>
        </p:txBody>
      </p:sp>
      <p:sp>
        <p:nvSpPr>
          <p:cNvPr id="3" name="Content Placeholder 2"/>
          <p:cNvSpPr>
            <a:spLocks noGrp="1"/>
          </p:cNvSpPr>
          <p:nvPr>
            <p:ph idx="1"/>
          </p:nvPr>
        </p:nvSpPr>
        <p:spPr>
          <a:xfrm>
            <a:off x="152400" y="1676400"/>
            <a:ext cx="8839200" cy="5029200"/>
          </a:xfrm>
        </p:spPr>
        <p:txBody>
          <a:bodyPr>
            <a:normAutofit/>
          </a:bodyPr>
          <a:lstStyle/>
          <a:p>
            <a:pPr algn="just"/>
            <a:r>
              <a:rPr lang="en-IN" sz="2800" dirty="0" smtClean="0"/>
              <a:t>Classification based on their industrial usage: </a:t>
            </a:r>
          </a:p>
          <a:p>
            <a:pPr marL="880110" lvl="1" indent="-514350" algn="just">
              <a:buAutoNum type="alphaLcParenBoth"/>
            </a:pPr>
            <a:r>
              <a:rPr lang="en-IN" sz="2800" dirty="0" smtClean="0"/>
              <a:t>plastics and</a:t>
            </a:r>
          </a:p>
          <a:p>
            <a:pPr marL="880110" lvl="1" indent="-514350" algn="just">
              <a:buAutoNum type="alphaLcParenBoth"/>
            </a:pPr>
            <a:r>
              <a:rPr lang="en-IN" sz="2800" dirty="0" smtClean="0"/>
              <a:t> </a:t>
            </a:r>
            <a:r>
              <a:rPr lang="en-IN" sz="2800" dirty="0" err="1" smtClean="0"/>
              <a:t>elastomers</a:t>
            </a:r>
            <a:r>
              <a:rPr lang="en-IN" sz="2800" dirty="0" smtClean="0"/>
              <a:t>.</a:t>
            </a:r>
          </a:p>
          <a:p>
            <a:pPr algn="just"/>
            <a:r>
              <a:rPr lang="en-IN" sz="2800" dirty="0" smtClean="0"/>
              <a:t>Classification based on their temperature dependence:</a:t>
            </a:r>
          </a:p>
          <a:p>
            <a:pPr lvl="1" algn="just">
              <a:buNone/>
            </a:pPr>
            <a:r>
              <a:rPr lang="en-IN" sz="2800" dirty="0" smtClean="0"/>
              <a:t>(a) </a:t>
            </a:r>
            <a:r>
              <a:rPr lang="en-IN" sz="2800" dirty="0" err="1" smtClean="0"/>
              <a:t>thermoplasts</a:t>
            </a:r>
            <a:r>
              <a:rPr lang="en-IN" sz="2800" dirty="0" smtClean="0"/>
              <a:t>  and</a:t>
            </a:r>
          </a:p>
          <a:p>
            <a:pPr lvl="1" algn="just">
              <a:buNone/>
            </a:pPr>
            <a:r>
              <a:rPr lang="en-IN" sz="2800" dirty="0" smtClean="0"/>
              <a:t>(b) </a:t>
            </a:r>
            <a:r>
              <a:rPr lang="en-IN" sz="2800" dirty="0" err="1" smtClean="0"/>
              <a:t>thermosets</a:t>
            </a:r>
            <a:endParaRPr lang="en-IN" sz="2800" dirty="0" smtClean="0"/>
          </a:p>
          <a:p>
            <a:pPr algn="just">
              <a:buNone/>
            </a:pP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IAS-1999</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Which one of the following are the processes for thermosetting materials?</a:t>
            </a:r>
            <a:endParaRPr lang="en-IN" sz="2800" b="1" dirty="0" smtClean="0"/>
          </a:p>
          <a:p>
            <a:pPr>
              <a:buNone/>
            </a:pPr>
            <a:r>
              <a:rPr lang="en-US" sz="2800" dirty="0" smtClean="0"/>
              <a:t>	1.	Compression</a:t>
            </a:r>
          </a:p>
          <a:p>
            <a:pPr>
              <a:buNone/>
            </a:pPr>
            <a:r>
              <a:rPr lang="en-US" sz="2800" dirty="0" smtClean="0"/>
              <a:t>	2.	Transfer </a:t>
            </a:r>
            <a:r>
              <a:rPr lang="en-US" sz="2800" dirty="0" err="1" smtClean="0"/>
              <a:t>moulding</a:t>
            </a:r>
            <a:endParaRPr lang="en-IN" sz="2800" dirty="0" smtClean="0"/>
          </a:p>
          <a:p>
            <a:pPr>
              <a:buNone/>
            </a:pPr>
            <a:r>
              <a:rPr lang="en-US" sz="2800" dirty="0" smtClean="0"/>
              <a:t>	3.	Injection </a:t>
            </a:r>
            <a:r>
              <a:rPr lang="en-US" sz="2800" dirty="0" err="1" smtClean="0"/>
              <a:t>moulding</a:t>
            </a:r>
            <a:endParaRPr lang="en-US" sz="2800" dirty="0" smtClean="0"/>
          </a:p>
          <a:p>
            <a:pPr>
              <a:buNone/>
            </a:pPr>
            <a:r>
              <a:rPr lang="en-US" sz="2800" dirty="0" smtClean="0"/>
              <a:t>	4.	Extrusion</a:t>
            </a:r>
            <a:endParaRPr lang="en-IN" sz="2800" dirty="0" smtClean="0"/>
          </a:p>
          <a:p>
            <a:pPr>
              <a:buNone/>
            </a:pPr>
            <a:r>
              <a:rPr lang="en-US" sz="2800" dirty="0" smtClean="0"/>
              <a:t>	Select the correct answer using the codes given below:</a:t>
            </a:r>
            <a:endParaRPr lang="en-IN" sz="2800" dirty="0" smtClean="0"/>
          </a:p>
          <a:p>
            <a:pPr>
              <a:buNone/>
            </a:pPr>
            <a:r>
              <a:rPr lang="en-US" sz="2800" dirty="0" smtClean="0"/>
              <a:t>	(a)	1 and 4 		(b)	1 and 2</a:t>
            </a:r>
          </a:p>
          <a:p>
            <a:pPr>
              <a:buNone/>
            </a:pPr>
            <a:r>
              <a:rPr lang="en-US" sz="2800" dirty="0" smtClean="0"/>
              <a:t>	(c)	2 and 3 		(d)	2, 3 and 4</a:t>
            </a:r>
            <a:endParaRPr lang="en-IN" sz="2800" dirty="0" smtClean="0"/>
          </a:p>
          <a:p>
            <a:pPr>
              <a:buNone/>
            </a:pPr>
            <a:r>
              <a:rPr lang="en-US" sz="2800" b="1" dirty="0" smtClean="0"/>
              <a:t>	</a:t>
            </a:r>
            <a:endParaRPr lang="en-IN" sz="28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IAS-2007</a:t>
            </a:r>
            <a:endParaRPr lang="en-IN" sz="4800" b="1" dirty="0"/>
          </a:p>
        </p:txBody>
      </p:sp>
      <p:sp>
        <p:nvSpPr>
          <p:cNvPr id="3" name="Content Placeholder 2"/>
          <p:cNvSpPr>
            <a:spLocks noGrp="1"/>
          </p:cNvSpPr>
          <p:nvPr>
            <p:ph idx="1"/>
          </p:nvPr>
        </p:nvSpPr>
        <p:spPr>
          <a:xfrm>
            <a:off x="152400" y="1524000"/>
            <a:ext cx="8839200" cy="5181600"/>
          </a:xfrm>
        </p:spPr>
        <p:txBody>
          <a:bodyPr>
            <a:normAutofit lnSpcReduction="10000"/>
          </a:bodyPr>
          <a:lstStyle/>
          <a:p>
            <a:pPr>
              <a:buNone/>
            </a:pPr>
            <a:r>
              <a:rPr lang="en-US" sz="2800" b="1" dirty="0" smtClean="0"/>
              <a:t>	Which one of the following statements is </a:t>
            </a:r>
            <a:r>
              <a:rPr lang="en-US" sz="2800" b="1" i="1" dirty="0" smtClean="0"/>
              <a:t>not</a:t>
            </a:r>
            <a:r>
              <a:rPr lang="en-US" sz="2800" b="1" dirty="0" smtClean="0"/>
              <a:t> correct?</a:t>
            </a:r>
            <a:endParaRPr lang="en-IN" sz="2800" b="1" dirty="0" smtClean="0"/>
          </a:p>
          <a:p>
            <a:pPr>
              <a:buNone/>
            </a:pPr>
            <a:r>
              <a:rPr lang="en-US" sz="2800" dirty="0" smtClean="0"/>
              <a:t>	(a)	In injection die </a:t>
            </a:r>
            <a:r>
              <a:rPr lang="en-US" sz="2800" dirty="0" err="1" smtClean="0"/>
              <a:t>moulding</a:t>
            </a:r>
            <a:r>
              <a:rPr lang="en-US" sz="2800" dirty="0" smtClean="0"/>
              <a:t>, exact amount of 	material to fill the cylinder is delivered</a:t>
            </a:r>
            <a:endParaRPr lang="en-IN" sz="2800" dirty="0" smtClean="0"/>
          </a:p>
          <a:p>
            <a:pPr>
              <a:buNone/>
            </a:pPr>
            <a:r>
              <a:rPr lang="en-US" sz="2800" dirty="0" smtClean="0"/>
              <a:t>	(b)	Injection die </a:t>
            </a:r>
            <a:r>
              <a:rPr lang="en-US" sz="2800" dirty="0" err="1" smtClean="0"/>
              <a:t>moulding</a:t>
            </a:r>
            <a:r>
              <a:rPr lang="en-US" sz="2800" dirty="0" smtClean="0"/>
              <a:t> is generally limited to 	forming thermoplastic material</a:t>
            </a:r>
            <a:endParaRPr lang="en-IN" sz="2800" dirty="0" smtClean="0"/>
          </a:p>
          <a:p>
            <a:pPr>
              <a:buNone/>
            </a:pPr>
            <a:r>
              <a:rPr lang="en-US" sz="2800" dirty="0" smtClean="0"/>
              <a:t>	(c)	Thermosetting plastics are more suitable for 	extrusion </a:t>
            </a:r>
            <a:r>
              <a:rPr lang="en-US" sz="2800" dirty="0" err="1" smtClean="0"/>
              <a:t>moulding</a:t>
            </a:r>
            <a:endParaRPr lang="en-IN" sz="2800" dirty="0" smtClean="0"/>
          </a:p>
          <a:p>
            <a:pPr>
              <a:buNone/>
            </a:pPr>
            <a:r>
              <a:rPr lang="en-US" sz="2800" dirty="0" smtClean="0"/>
              <a:t>	(d)	Extrusion </a:t>
            </a:r>
            <a:r>
              <a:rPr lang="en-US" sz="2800" dirty="0" err="1" smtClean="0"/>
              <a:t>moulding</a:t>
            </a:r>
            <a:r>
              <a:rPr lang="en-US" sz="2800" dirty="0" smtClean="0"/>
              <a:t> process is used for giving 	shapes, such as rods, tubes, pipes, ropes etc.</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IAS-2004</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lnSpcReduction="10000"/>
          </a:bodyPr>
          <a:lstStyle/>
          <a:p>
            <a:pPr>
              <a:buNone/>
            </a:pPr>
            <a:r>
              <a:rPr lang="en-US" sz="2800" b="1" dirty="0" smtClean="0"/>
              <a:t>	Which of the following are the characteristics of the injection </a:t>
            </a:r>
            <a:r>
              <a:rPr lang="en-US" sz="2800" b="1" dirty="0" err="1" smtClean="0"/>
              <a:t>moulding</a:t>
            </a:r>
            <a:r>
              <a:rPr lang="en-US" sz="2800" b="1" dirty="0" smtClean="0"/>
              <a:t> of plastics?</a:t>
            </a:r>
            <a:endParaRPr lang="en-IN" sz="2800" b="1" dirty="0" smtClean="0"/>
          </a:p>
          <a:p>
            <a:pPr>
              <a:buNone/>
            </a:pPr>
            <a:r>
              <a:rPr lang="en-US" sz="2800" dirty="0" smtClean="0"/>
              <a:t>	1.	It is the most economical method of mass producing a 	single item</a:t>
            </a:r>
            <a:endParaRPr lang="en-IN" sz="2800" dirty="0" smtClean="0"/>
          </a:p>
          <a:p>
            <a:pPr>
              <a:buNone/>
            </a:pPr>
            <a:r>
              <a:rPr lang="en-US" sz="2800" dirty="0" smtClean="0"/>
              <a:t>	2.	In most cases finished products are obtained</a:t>
            </a:r>
            <a:r>
              <a:rPr lang="en-US" sz="2800" b="1" dirty="0" smtClean="0"/>
              <a:t>       				</a:t>
            </a:r>
            <a:endParaRPr lang="en-IN" sz="2800" dirty="0" smtClean="0"/>
          </a:p>
          <a:p>
            <a:pPr>
              <a:buNone/>
            </a:pPr>
            <a:r>
              <a:rPr lang="en-US" sz="2800" dirty="0" smtClean="0"/>
              <a:t>	3.	There is lot of waste of thermoplastic since the 	runners and </a:t>
            </a:r>
            <a:r>
              <a:rPr lang="en-US" sz="2800" dirty="0" err="1" smtClean="0"/>
              <a:t>sprues</a:t>
            </a:r>
            <a:r>
              <a:rPr lang="en-US" sz="2800" dirty="0" smtClean="0"/>
              <a:t> can not be reused.</a:t>
            </a:r>
            <a:endParaRPr lang="en-IN" sz="2800" dirty="0" smtClean="0"/>
          </a:p>
          <a:p>
            <a:pPr>
              <a:buNone/>
            </a:pPr>
            <a:r>
              <a:rPr lang="en-US" sz="2800" dirty="0" smtClean="0"/>
              <a:t>	Select the correct answer by using the following codes:</a:t>
            </a:r>
            <a:endParaRPr lang="en-IN" sz="2800" dirty="0" smtClean="0"/>
          </a:p>
          <a:p>
            <a:pPr>
              <a:buNone/>
            </a:pPr>
            <a:r>
              <a:rPr lang="en-US" sz="2800" dirty="0" smtClean="0"/>
              <a:t>	(a)	1 and 2 		(b)	2 and 3</a:t>
            </a:r>
          </a:p>
          <a:p>
            <a:pPr>
              <a:buNone/>
            </a:pPr>
            <a:r>
              <a:rPr lang="en-US" sz="2800" dirty="0" smtClean="0"/>
              <a:t>	(c)	1 and 3		(d)	1, 2 and 3</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IAS-2003</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a:bodyPr>
          <a:lstStyle/>
          <a:p>
            <a:pPr>
              <a:buNone/>
            </a:pPr>
            <a:r>
              <a:rPr lang="en-US" sz="2800" b="1" dirty="0" smtClean="0"/>
              <a:t>	Consider the following statements in respect of fabrication of plastic products:</a:t>
            </a:r>
            <a:endParaRPr lang="en-IN" sz="2800" b="1" dirty="0" smtClean="0"/>
          </a:p>
          <a:p>
            <a:pPr marL="514350" lvl="0" indent="-514350">
              <a:buFont typeface="+mj-lt"/>
              <a:buAutoNum type="arabicPeriod"/>
            </a:pPr>
            <a:r>
              <a:rPr lang="en-US" sz="2800" dirty="0" smtClean="0"/>
              <a:t>Compression </a:t>
            </a:r>
            <a:r>
              <a:rPr lang="en-US" sz="2800" dirty="0" err="1" smtClean="0"/>
              <a:t>moulding</a:t>
            </a:r>
            <a:r>
              <a:rPr lang="en-US" sz="2800" dirty="0" smtClean="0"/>
              <a:t> is analogous to hot pressing of powdered metals.</a:t>
            </a:r>
            <a:endParaRPr lang="en-IN" sz="2800" dirty="0" smtClean="0"/>
          </a:p>
          <a:p>
            <a:pPr marL="514350" lvl="0" indent="-514350">
              <a:buFont typeface="+mj-lt"/>
              <a:buAutoNum type="arabicPeriod"/>
            </a:pPr>
            <a:r>
              <a:rPr lang="en-US" sz="2800" dirty="0" smtClean="0"/>
              <a:t>Jet </a:t>
            </a:r>
            <a:r>
              <a:rPr lang="en-US" sz="2800" dirty="0" err="1" smtClean="0"/>
              <a:t>moulding</a:t>
            </a:r>
            <a:r>
              <a:rPr lang="en-US" sz="2800" dirty="0" smtClean="0"/>
              <a:t> is a modification of compression </a:t>
            </a:r>
            <a:r>
              <a:rPr lang="en-US" sz="2800" dirty="0" err="1" smtClean="0"/>
              <a:t>moulding</a:t>
            </a:r>
            <a:r>
              <a:rPr lang="en-US" sz="2800" dirty="0" smtClean="0"/>
              <a:t>.</a:t>
            </a:r>
            <a:endParaRPr lang="en-IN" sz="2800" dirty="0" smtClean="0"/>
          </a:p>
          <a:p>
            <a:pPr marL="514350" lvl="0" indent="-514350">
              <a:buFont typeface="+mj-lt"/>
              <a:buAutoNum type="arabicPeriod"/>
            </a:pPr>
            <a:r>
              <a:rPr lang="en-US" sz="2800" dirty="0" smtClean="0"/>
              <a:t>Injection </a:t>
            </a:r>
            <a:r>
              <a:rPr lang="en-US" sz="2800" dirty="0" err="1" smtClean="0"/>
              <a:t>moulding</a:t>
            </a:r>
            <a:r>
              <a:rPr lang="en-US" sz="2800" dirty="0" smtClean="0"/>
              <a:t> is analogous to die casting of metals</a:t>
            </a:r>
            <a:endParaRPr lang="en-IN" sz="2800" dirty="0" smtClean="0"/>
          </a:p>
          <a:p>
            <a:pPr marL="514350" lvl="0" indent="-514350">
              <a:buFont typeface="+mj-lt"/>
              <a:buAutoNum type="arabicPeriod"/>
            </a:pPr>
            <a:r>
              <a:rPr lang="en-US" sz="2800" dirty="0" smtClean="0"/>
              <a:t>Transfer </a:t>
            </a:r>
            <a:r>
              <a:rPr lang="en-US" sz="2800" dirty="0" err="1" smtClean="0"/>
              <a:t>moulding</a:t>
            </a:r>
            <a:r>
              <a:rPr lang="en-US" sz="2800" dirty="0" smtClean="0"/>
              <a:t> is similar to hydraulic extrusion.</a:t>
            </a:r>
            <a:endParaRPr lang="en-IN" sz="2800" dirty="0" smtClean="0"/>
          </a:p>
          <a:p>
            <a:pPr>
              <a:buNone/>
            </a:pPr>
            <a:r>
              <a:rPr lang="en-US" sz="2800" dirty="0" smtClean="0"/>
              <a:t>	Which of these statements are correct?</a:t>
            </a:r>
            <a:endParaRPr lang="en-IN" sz="2800" dirty="0" smtClean="0"/>
          </a:p>
          <a:p>
            <a:pPr>
              <a:buNone/>
            </a:pPr>
            <a:r>
              <a:rPr lang="en-US" sz="2800" dirty="0" smtClean="0"/>
              <a:t>	(a)	1 and 2 		(b)	1 and 3</a:t>
            </a:r>
          </a:p>
          <a:p>
            <a:pPr>
              <a:buNone/>
            </a:pPr>
            <a:r>
              <a:rPr lang="en-US" sz="2800" dirty="0" smtClean="0"/>
              <a:t>	(c)	1, 2 and 4 		(d)	2, 3 and 4</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IAS-1997</a:t>
            </a:r>
            <a:endParaRPr lang="en-IN" sz="4800" b="1" dirty="0"/>
          </a:p>
        </p:txBody>
      </p:sp>
      <p:sp>
        <p:nvSpPr>
          <p:cNvPr id="3" name="Content Placeholder 2"/>
          <p:cNvSpPr>
            <a:spLocks noGrp="1"/>
          </p:cNvSpPr>
          <p:nvPr>
            <p:ph idx="1"/>
          </p:nvPr>
        </p:nvSpPr>
        <p:spPr>
          <a:xfrm>
            <a:off x="152400" y="1524000"/>
            <a:ext cx="8839200" cy="5181600"/>
          </a:xfrm>
        </p:spPr>
        <p:txBody>
          <a:bodyPr>
            <a:normAutofit lnSpcReduction="10000"/>
          </a:bodyPr>
          <a:lstStyle/>
          <a:p>
            <a:pPr>
              <a:buNone/>
            </a:pPr>
            <a:r>
              <a:rPr lang="en-US" sz="2800" b="1" dirty="0" smtClean="0"/>
              <a:t>	Which of the following processes can be used for mass production of plastic containers (with lid) of 5 liter capacity?</a:t>
            </a:r>
            <a:endParaRPr lang="en-IN" sz="2800" b="1" dirty="0" smtClean="0"/>
          </a:p>
          <a:p>
            <a:pPr>
              <a:buNone/>
            </a:pPr>
            <a:r>
              <a:rPr lang="en-US" sz="2800" dirty="0" smtClean="0"/>
              <a:t>	1.	Injection </a:t>
            </a:r>
            <a:r>
              <a:rPr lang="en-US" sz="2800" dirty="0" err="1" smtClean="0"/>
              <a:t>moulding</a:t>
            </a:r>
            <a:r>
              <a:rPr lang="en-US" sz="2800" dirty="0" smtClean="0"/>
              <a:t>	</a:t>
            </a:r>
            <a:endParaRPr lang="en-IN" sz="2800" dirty="0" smtClean="0"/>
          </a:p>
          <a:p>
            <a:pPr>
              <a:buNone/>
            </a:pPr>
            <a:r>
              <a:rPr lang="en-US" sz="2800" dirty="0" smtClean="0"/>
              <a:t>	2.	Jolt </a:t>
            </a:r>
            <a:r>
              <a:rPr lang="en-US" sz="2800" dirty="0" err="1" smtClean="0"/>
              <a:t>moulding</a:t>
            </a:r>
            <a:r>
              <a:rPr lang="en-US" sz="2800" dirty="0" smtClean="0"/>
              <a:t>	</a:t>
            </a:r>
            <a:endParaRPr lang="en-IN" sz="2800" dirty="0" smtClean="0"/>
          </a:p>
          <a:p>
            <a:pPr>
              <a:buNone/>
            </a:pPr>
            <a:r>
              <a:rPr lang="en-US" sz="2800" dirty="0" smtClean="0"/>
              <a:t>	3.	Blow </a:t>
            </a:r>
            <a:r>
              <a:rPr lang="en-US" sz="2800" dirty="0" err="1" smtClean="0"/>
              <a:t>moulding</a:t>
            </a:r>
            <a:endParaRPr lang="en-IN" sz="2800" dirty="0" smtClean="0"/>
          </a:p>
          <a:p>
            <a:pPr>
              <a:buNone/>
            </a:pPr>
            <a:r>
              <a:rPr lang="en-US" sz="2800" dirty="0" smtClean="0"/>
              <a:t>	Select the correct answer using the codes given below:</a:t>
            </a:r>
            <a:endParaRPr lang="en-IN" sz="2800" dirty="0" smtClean="0"/>
          </a:p>
          <a:p>
            <a:pPr>
              <a:buNone/>
            </a:pPr>
            <a:r>
              <a:rPr lang="en-US" sz="2800" b="1" dirty="0" smtClean="0"/>
              <a:t>	Codes:</a:t>
            </a:r>
            <a:endParaRPr lang="en-IN" sz="2800" dirty="0" smtClean="0"/>
          </a:p>
          <a:p>
            <a:pPr>
              <a:buNone/>
            </a:pPr>
            <a:r>
              <a:rPr lang="en-US" sz="2800" dirty="0" smtClean="0"/>
              <a:t>	(a)	1 and 2		(b)	2 and 3</a:t>
            </a:r>
          </a:p>
          <a:p>
            <a:pPr>
              <a:buNone/>
            </a:pPr>
            <a:r>
              <a:rPr lang="en-US" sz="2800" dirty="0" smtClean="0"/>
              <a:t>	(c)	1 and 3		(d)	1, 2 and 3</a:t>
            </a:r>
            <a:endParaRPr lang="en-IN" sz="2800" dirty="0" smtClean="0"/>
          </a:p>
          <a:p>
            <a:pPr>
              <a:buNone/>
            </a:pPr>
            <a:r>
              <a:rPr lang="en-US" sz="2800" b="1" dirty="0" smtClean="0"/>
              <a:t>	</a:t>
            </a:r>
            <a:endParaRPr lang="en-IN" sz="28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IES-2002</a:t>
            </a:r>
            <a:endParaRPr lang="en-IN" sz="4800" b="1" dirty="0"/>
          </a:p>
        </p:txBody>
      </p:sp>
      <p:sp>
        <p:nvSpPr>
          <p:cNvPr id="3" name="Content Placeholder 2"/>
          <p:cNvSpPr>
            <a:spLocks noGrp="1"/>
          </p:cNvSpPr>
          <p:nvPr>
            <p:ph idx="1"/>
          </p:nvPr>
        </p:nvSpPr>
        <p:spPr>
          <a:xfrm>
            <a:off x="152400" y="1524000"/>
            <a:ext cx="8839200" cy="5181600"/>
          </a:xfrm>
        </p:spPr>
        <p:txBody>
          <a:bodyPr>
            <a:normAutofit/>
          </a:bodyPr>
          <a:lstStyle/>
          <a:p>
            <a:pPr>
              <a:buNone/>
            </a:pPr>
            <a:r>
              <a:rPr lang="en-US" sz="2800" b="1" dirty="0" smtClean="0"/>
              <a:t>	Which of the following are fabricated using engineering plastics?</a:t>
            </a:r>
            <a:endParaRPr lang="en-IN" sz="2800" b="1" dirty="0" smtClean="0"/>
          </a:p>
          <a:p>
            <a:pPr>
              <a:buNone/>
            </a:pPr>
            <a:r>
              <a:rPr lang="en-US" sz="2800" dirty="0" smtClean="0"/>
              <a:t>	1.	Surface plate</a:t>
            </a:r>
          </a:p>
          <a:p>
            <a:pPr>
              <a:buNone/>
            </a:pPr>
            <a:r>
              <a:rPr lang="en-US" sz="2800" dirty="0" smtClean="0"/>
              <a:t>	2.	Gears</a:t>
            </a:r>
            <a:endParaRPr lang="en-IN" sz="2800" dirty="0" smtClean="0"/>
          </a:p>
          <a:p>
            <a:pPr>
              <a:buNone/>
            </a:pPr>
            <a:r>
              <a:rPr lang="en-US" sz="2800" dirty="0" smtClean="0"/>
              <a:t>	3.	Guide ways for machine tools	</a:t>
            </a:r>
          </a:p>
          <a:p>
            <a:pPr>
              <a:buNone/>
            </a:pPr>
            <a:r>
              <a:rPr lang="en-US" sz="2800" dirty="0" smtClean="0"/>
              <a:t>	4.	Foundry patterns</a:t>
            </a:r>
            <a:endParaRPr lang="en-IN" sz="2800" dirty="0" smtClean="0"/>
          </a:p>
          <a:p>
            <a:pPr>
              <a:buNone/>
            </a:pPr>
            <a:r>
              <a:rPr lang="en-US" sz="2800" dirty="0" smtClean="0"/>
              <a:t>	Select the correct answer using the codes given below:</a:t>
            </a:r>
            <a:endParaRPr lang="en-IN" sz="2800" dirty="0" smtClean="0"/>
          </a:p>
          <a:p>
            <a:pPr>
              <a:buNone/>
            </a:pPr>
            <a:r>
              <a:rPr lang="en-US" sz="2800" dirty="0" smtClean="0"/>
              <a:t>	(a)	1, 2 and 3		(b)	1	</a:t>
            </a:r>
          </a:p>
          <a:p>
            <a:pPr>
              <a:buNone/>
            </a:pPr>
            <a:r>
              <a:rPr lang="en-US" sz="2800" dirty="0" smtClean="0"/>
              <a:t>	(c)	2, 3 and 4 		(d)	1, 2, 3 and 4</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7888"/>
            <a:ext cx="8229600" cy="819912"/>
          </a:xfrm>
        </p:spPr>
        <p:txBody>
          <a:bodyPr>
            <a:normAutofit/>
          </a:bodyPr>
          <a:lstStyle/>
          <a:p>
            <a:pPr algn="ctr"/>
            <a:r>
              <a:rPr lang="en-US" sz="4800" b="1" dirty="0" smtClean="0"/>
              <a:t>IES-2004</a:t>
            </a:r>
            <a:endParaRPr lang="en-IN" sz="4800" b="1" dirty="0"/>
          </a:p>
        </p:txBody>
      </p:sp>
      <p:sp>
        <p:nvSpPr>
          <p:cNvPr id="3" name="Content Placeholder 2"/>
          <p:cNvSpPr>
            <a:spLocks noGrp="1"/>
          </p:cNvSpPr>
          <p:nvPr>
            <p:ph idx="1"/>
          </p:nvPr>
        </p:nvSpPr>
        <p:spPr>
          <a:xfrm>
            <a:off x="152400" y="1524000"/>
            <a:ext cx="8839200" cy="5181600"/>
          </a:xfrm>
        </p:spPr>
        <p:txBody>
          <a:bodyPr>
            <a:normAutofit fontScale="92500" lnSpcReduction="10000"/>
          </a:bodyPr>
          <a:lstStyle/>
          <a:p>
            <a:pPr>
              <a:buNone/>
            </a:pPr>
            <a:r>
              <a:rPr lang="en-US" sz="2800" b="1" dirty="0" smtClean="0"/>
              <a:t>	Match List I (Material) with List II (Typical use) and the correct answer using the codes given below the Lists:</a:t>
            </a:r>
            <a:endParaRPr lang="en-IN" sz="2800" b="1" dirty="0" smtClean="0"/>
          </a:p>
          <a:p>
            <a:pPr>
              <a:buNone/>
            </a:pPr>
            <a:r>
              <a:rPr lang="en-US" sz="2800" b="1" dirty="0" smtClean="0"/>
              <a:t>	List I				List II</a:t>
            </a:r>
            <a:endParaRPr lang="en-IN" sz="2800" dirty="0" smtClean="0"/>
          </a:p>
          <a:p>
            <a:pPr>
              <a:buNone/>
            </a:pPr>
            <a:r>
              <a:rPr lang="en-US" sz="2800" dirty="0" smtClean="0"/>
              <a:t>	A.	Branched polyethylene 	1.	Bottles</a:t>
            </a:r>
            <a:endParaRPr lang="en-IN" sz="2800" dirty="0" smtClean="0"/>
          </a:p>
          <a:p>
            <a:pPr>
              <a:buNone/>
            </a:pPr>
            <a:r>
              <a:rPr lang="en-US" sz="2800" dirty="0" smtClean="0"/>
              <a:t>	B.	Polyester			2.	Textile </a:t>
            </a:r>
            <a:r>
              <a:rPr lang="en-US" sz="2800" dirty="0" err="1" smtClean="0"/>
              <a:t>fibres</a:t>
            </a:r>
            <a:endParaRPr lang="en-IN" sz="2800" dirty="0" smtClean="0"/>
          </a:p>
          <a:p>
            <a:pPr>
              <a:buNone/>
            </a:pPr>
            <a:r>
              <a:rPr lang="en-US" sz="2800" dirty="0" smtClean="0"/>
              <a:t>	C.	</a:t>
            </a:r>
            <a:r>
              <a:rPr lang="en-US" sz="2800" dirty="0" err="1" smtClean="0"/>
              <a:t>Polyvinylidene</a:t>
            </a:r>
            <a:r>
              <a:rPr lang="en-US" sz="2800" dirty="0" smtClean="0"/>
              <a:t> chloride 	3.	Films for packaging</a:t>
            </a:r>
            <a:endParaRPr lang="en-IN" sz="2800" dirty="0" smtClean="0"/>
          </a:p>
          <a:p>
            <a:pPr>
              <a:buNone/>
            </a:pPr>
            <a:r>
              <a:rPr lang="en-US" sz="2800" dirty="0" smtClean="0"/>
              <a:t>	D.	Linear Polyethylene 	4.	Transparent film</a:t>
            </a:r>
            <a:endParaRPr lang="en-IN" sz="2800" dirty="0" smtClean="0"/>
          </a:p>
          <a:p>
            <a:pPr>
              <a:buNone/>
            </a:pPr>
            <a:r>
              <a:rPr lang="en-US" sz="2800" b="1" dirty="0" smtClean="0"/>
              <a:t>		A	B	C	D		A	B	C	D</a:t>
            </a:r>
            <a:endParaRPr lang="en-IN" sz="2800" dirty="0" smtClean="0"/>
          </a:p>
          <a:p>
            <a:pPr>
              <a:buNone/>
            </a:pPr>
            <a:r>
              <a:rPr lang="en-US" sz="2800" dirty="0" smtClean="0"/>
              <a:t>	(a) 	2 	3 	4 	1 	(b) 	3 	2 	1	4</a:t>
            </a:r>
            <a:endParaRPr lang="en-IN" sz="2800" dirty="0" smtClean="0"/>
          </a:p>
          <a:p>
            <a:pPr>
              <a:buNone/>
            </a:pPr>
            <a:r>
              <a:rPr lang="en-US" sz="2800" dirty="0" smtClean="0"/>
              <a:t>	(c) 	2 	3 	1 	4 	(d) 	3	2	4	1</a:t>
            </a:r>
            <a:endParaRPr lang="en-IN" sz="2800" dirty="0" smtClean="0"/>
          </a:p>
          <a:p>
            <a:pPr>
              <a:buNone/>
            </a:pPr>
            <a:r>
              <a:rPr lang="en-US" sz="2800" b="1" dirty="0" smtClean="0"/>
              <a:t>	</a:t>
            </a:r>
            <a:endParaRPr lang="en-IN" sz="2800" dirty="0" smtClean="0"/>
          </a:p>
          <a:p>
            <a:pPr>
              <a:buNone/>
            </a:pPr>
            <a:endParaRPr lang="en-IN" sz="28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lgn="ctr"/>
            <a:r>
              <a:rPr lang="en-US" b="1" dirty="0" smtClean="0"/>
              <a:t>IES 2011</a:t>
            </a:r>
            <a:endParaRPr lang="en-US" b="1" dirty="0"/>
          </a:p>
        </p:txBody>
      </p:sp>
      <p:sp>
        <p:nvSpPr>
          <p:cNvPr id="3" name="Content Placeholder 2"/>
          <p:cNvSpPr>
            <a:spLocks noGrp="1"/>
          </p:cNvSpPr>
          <p:nvPr>
            <p:ph idx="1"/>
          </p:nvPr>
        </p:nvSpPr>
        <p:spPr>
          <a:xfrm>
            <a:off x="457200" y="1447800"/>
            <a:ext cx="8382000" cy="5181600"/>
          </a:xfrm>
        </p:spPr>
        <p:txBody>
          <a:bodyPr>
            <a:normAutofit lnSpcReduction="10000"/>
          </a:bodyPr>
          <a:lstStyle/>
          <a:p>
            <a:pPr algn="just">
              <a:buNone/>
            </a:pPr>
            <a:r>
              <a:rPr lang="en-US" sz="2800" b="1" dirty="0" smtClean="0"/>
              <a:t>	Assertion (A) : The plastic organic materials can be easily shaped or </a:t>
            </a:r>
            <a:r>
              <a:rPr lang="en-US" sz="2800" b="1" dirty="0" err="1" smtClean="0"/>
              <a:t>moulded</a:t>
            </a:r>
            <a:r>
              <a:rPr lang="en-US" sz="2800" b="1" dirty="0" smtClean="0"/>
              <a:t> by mechanical action.</a:t>
            </a:r>
          </a:p>
          <a:p>
            <a:pPr algn="just">
              <a:buNone/>
            </a:pPr>
            <a:r>
              <a:rPr lang="en-US" sz="2800" b="1" dirty="0" smtClean="0"/>
              <a:t>	Reason (R): It is widely in use as it can be permanently </a:t>
            </a:r>
            <a:r>
              <a:rPr lang="en-US" sz="2800" b="1" dirty="0" err="1" smtClean="0"/>
              <a:t>moulded</a:t>
            </a:r>
            <a:r>
              <a:rPr lang="en-US" sz="2800" b="1" dirty="0" smtClean="0"/>
              <a:t>.</a:t>
            </a:r>
          </a:p>
          <a:p>
            <a:pPr algn="just">
              <a:buNone/>
            </a:pPr>
            <a:r>
              <a:rPr lang="en-US" sz="2800" b="1" dirty="0" smtClean="0"/>
              <a:t>	</a:t>
            </a:r>
            <a:r>
              <a:rPr lang="en-US" sz="2800" dirty="0" smtClean="0"/>
              <a:t>(a) Both A and R are individually true and R is the correct explanation of A</a:t>
            </a:r>
          </a:p>
          <a:p>
            <a:pPr algn="just">
              <a:buNone/>
            </a:pPr>
            <a:r>
              <a:rPr lang="en-US" sz="2800" dirty="0" smtClean="0"/>
              <a:t>	(b) Both A and R are individually true but R is NOT the correct explanation of A</a:t>
            </a:r>
          </a:p>
          <a:p>
            <a:pPr algn="just">
              <a:buNone/>
            </a:pPr>
            <a:r>
              <a:rPr lang="en-US" sz="2800" dirty="0" smtClean="0"/>
              <a:t>	(c) A is true but R is false</a:t>
            </a:r>
          </a:p>
          <a:p>
            <a:pPr algn="just">
              <a:buNone/>
            </a:pPr>
            <a:r>
              <a:rPr lang="en-US" sz="2800" dirty="0" smtClean="0"/>
              <a:t>	(d) A is false but R is true</a:t>
            </a:r>
            <a:endParaRPr lang="en-US" sz="28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2133600"/>
          </a:xfrm>
        </p:spPr>
        <p:txBody>
          <a:bodyPr>
            <a:noAutofit/>
          </a:bodyPr>
          <a:lstStyle/>
          <a:p>
            <a:pPr algn="ctr"/>
            <a:r>
              <a:rPr lang="en-IN" sz="11500" b="1" dirty="0" smtClean="0"/>
              <a:t>The End</a:t>
            </a:r>
            <a:endParaRPr lang="en-IN" sz="115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1310</TotalTime>
  <Words>3370</Words>
  <Application>Microsoft Office PowerPoint</Application>
  <PresentationFormat>On-screen Show (4:3)</PresentationFormat>
  <Paragraphs>733</Paragraphs>
  <Slides>98</Slides>
  <Notes>45</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0" baseType="lpstr">
      <vt:lpstr>Flow</vt:lpstr>
      <vt:lpstr>Equation</vt:lpstr>
      <vt:lpstr>Plastics</vt:lpstr>
      <vt:lpstr>Plastics or polymer</vt:lpstr>
      <vt:lpstr>Properties of plastics</vt:lpstr>
      <vt:lpstr>IES 2010</vt:lpstr>
      <vt:lpstr>IES 2010</vt:lpstr>
      <vt:lpstr>IAS-2007</vt:lpstr>
      <vt:lpstr>Slide 7</vt:lpstr>
      <vt:lpstr>IES-2008</vt:lpstr>
      <vt:lpstr>Classification – Polymers</vt:lpstr>
      <vt:lpstr>Thermoplasts</vt:lpstr>
      <vt:lpstr>Thermoplastics</vt:lpstr>
      <vt:lpstr>Slide 12</vt:lpstr>
      <vt:lpstr>Slide 13</vt:lpstr>
      <vt:lpstr>Slide 14</vt:lpstr>
      <vt:lpstr>Slide 15</vt:lpstr>
      <vt:lpstr>Slide 16</vt:lpstr>
      <vt:lpstr>IES 2011</vt:lpstr>
      <vt:lpstr>IES-2003</vt:lpstr>
      <vt:lpstr>IES-1992</vt:lpstr>
      <vt:lpstr>IES-2002</vt:lpstr>
      <vt:lpstr>IAS-2000</vt:lpstr>
      <vt:lpstr>IES-1995</vt:lpstr>
      <vt:lpstr>Thermosets</vt:lpstr>
      <vt:lpstr>Slide 24</vt:lpstr>
      <vt:lpstr>Slide 25</vt:lpstr>
      <vt:lpstr>IES 2011</vt:lpstr>
      <vt:lpstr>Examples – Thermo setting polymers</vt:lpstr>
      <vt:lpstr>Slide 28</vt:lpstr>
      <vt:lpstr>Slide 29</vt:lpstr>
      <vt:lpstr>Slide 30</vt:lpstr>
      <vt:lpstr>IES-1997</vt:lpstr>
      <vt:lpstr>IES-1992</vt:lpstr>
      <vt:lpstr>IES</vt:lpstr>
      <vt:lpstr>IES-1994</vt:lpstr>
      <vt:lpstr>IES 2007</vt:lpstr>
      <vt:lpstr>IES-2006</vt:lpstr>
      <vt:lpstr>IES</vt:lpstr>
      <vt:lpstr>IES-1999</vt:lpstr>
      <vt:lpstr>IES</vt:lpstr>
      <vt:lpstr>IAS-2003</vt:lpstr>
      <vt:lpstr>Elastomers</vt:lpstr>
      <vt:lpstr>Polymer synthesis</vt:lpstr>
      <vt:lpstr>Addition Polymerization</vt:lpstr>
      <vt:lpstr>Addition Polymerization</vt:lpstr>
      <vt:lpstr>Condensation Polymerization</vt:lpstr>
      <vt:lpstr>Condensation Polymerization</vt:lpstr>
      <vt:lpstr>Slide 47</vt:lpstr>
      <vt:lpstr>Slide 48</vt:lpstr>
      <vt:lpstr>IES-2001</vt:lpstr>
      <vt:lpstr>Slide 50</vt:lpstr>
      <vt:lpstr>IES-2003</vt:lpstr>
      <vt:lpstr>IES-2006</vt:lpstr>
      <vt:lpstr>IES-2000</vt:lpstr>
      <vt:lpstr>IES-1994</vt:lpstr>
      <vt:lpstr>IES-2008</vt:lpstr>
      <vt:lpstr>IES-2003</vt:lpstr>
      <vt:lpstr>Additives to Polymers</vt:lpstr>
      <vt:lpstr>1. Plasticizers</vt:lpstr>
      <vt:lpstr>2. Fillers</vt:lpstr>
      <vt:lpstr>Slide 60</vt:lpstr>
      <vt:lpstr>Slide 61</vt:lpstr>
      <vt:lpstr>Slide 62</vt:lpstr>
      <vt:lpstr>IES-1992</vt:lpstr>
      <vt:lpstr>IAS-2007</vt:lpstr>
      <vt:lpstr>IAS-1998</vt:lpstr>
      <vt:lpstr>GATE-2016 (PI)</vt:lpstr>
      <vt:lpstr>IAS 1994</vt:lpstr>
      <vt:lpstr>Plastic Process</vt:lpstr>
      <vt:lpstr>Injection Moulding</vt:lpstr>
      <vt:lpstr>Slide 70</vt:lpstr>
      <vt:lpstr>Video</vt:lpstr>
      <vt:lpstr>Extrusion</vt:lpstr>
      <vt:lpstr>Slide 73</vt:lpstr>
      <vt:lpstr>Video</vt:lpstr>
      <vt:lpstr>Compression moulding</vt:lpstr>
      <vt:lpstr>Slide 76</vt:lpstr>
      <vt:lpstr>Slide 77</vt:lpstr>
      <vt:lpstr>Transfer Moulding</vt:lpstr>
      <vt:lpstr>Slide 79</vt:lpstr>
      <vt:lpstr>Blow moulding</vt:lpstr>
      <vt:lpstr>Slide 81</vt:lpstr>
      <vt:lpstr>Slide 82</vt:lpstr>
      <vt:lpstr>IES-2005</vt:lpstr>
      <vt:lpstr>Thermoforming</vt:lpstr>
      <vt:lpstr>Slide 85</vt:lpstr>
      <vt:lpstr>Slide 86</vt:lpstr>
      <vt:lpstr>Slide 87</vt:lpstr>
      <vt:lpstr>IES-2004</vt:lpstr>
      <vt:lpstr>IES-2009</vt:lpstr>
      <vt:lpstr>IAS-1999</vt:lpstr>
      <vt:lpstr>IAS-2007</vt:lpstr>
      <vt:lpstr>IAS-2004</vt:lpstr>
      <vt:lpstr>IAS-2003</vt:lpstr>
      <vt:lpstr>IAS-1997</vt:lpstr>
      <vt:lpstr>IES-2002</vt:lpstr>
      <vt:lpstr>IES-2004</vt:lpstr>
      <vt:lpstr>IES 2011</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S K Mondal</cp:lastModifiedBy>
  <cp:revision>118</cp:revision>
  <dcterms:created xsi:type="dcterms:W3CDTF">2006-08-16T00:00:00Z</dcterms:created>
  <dcterms:modified xsi:type="dcterms:W3CDTF">2016-05-03T12:27:22Z</dcterms:modified>
</cp:coreProperties>
</file>