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8" r:id="rId2"/>
    <p:sldId id="257" r:id="rId3"/>
    <p:sldId id="260" r:id="rId4"/>
    <p:sldId id="261" r:id="rId5"/>
    <p:sldId id="262" r:id="rId6"/>
    <p:sldId id="271" r:id="rId7"/>
    <p:sldId id="272" r:id="rId8"/>
    <p:sldId id="270" r:id="rId9"/>
    <p:sldId id="273" r:id="rId10"/>
    <p:sldId id="274" r:id="rId11"/>
    <p:sldId id="276" r:id="rId12"/>
    <p:sldId id="277" r:id="rId13"/>
    <p:sldId id="27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DA3E-32F1-47A9-905D-A2D7D9F1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800" dirty="0"/>
              <a:t>ECONOMICS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3D170-7AB0-40EE-80B9-5DE34B31B59F}"/>
              </a:ext>
            </a:extLst>
          </p:cNvPr>
          <p:cNvSpPr txBox="1"/>
          <p:nvPr/>
        </p:nvSpPr>
        <p:spPr>
          <a:xfrm>
            <a:off x="117748" y="1880356"/>
            <a:ext cx="1195332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7200" dirty="0">
                <a:solidFill>
                  <a:srgbClr val="92D050"/>
                </a:solidFill>
              </a:rPr>
              <a:t>EASE OF DOING BUSINESS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C513-C262-4490-8A06-8E1C3CC464C2}"/>
              </a:ext>
            </a:extLst>
          </p:cNvPr>
          <p:cNvSpPr txBox="1"/>
          <p:nvPr/>
        </p:nvSpPr>
        <p:spPr>
          <a:xfrm>
            <a:off x="981844" y="3554841"/>
            <a:ext cx="6768752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200" dirty="0">
                <a:solidFill>
                  <a:srgbClr val="C00000"/>
                </a:solidFill>
              </a:rPr>
              <a:t>TEAM MEMBERS:</a:t>
            </a:r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r>
              <a:rPr lang="en-IN" sz="3200" dirty="0"/>
              <a:t>SHUBHAM RAJ (CE19B030 )   </a:t>
            </a:r>
          </a:p>
          <a:p>
            <a:pPr>
              <a:lnSpc>
                <a:spcPct val="90000"/>
              </a:lnSpc>
            </a:pPr>
            <a:r>
              <a:rPr lang="en-IN" sz="3200" dirty="0"/>
              <a:t>TALHA SHAMIM (CS19B050)</a:t>
            </a:r>
          </a:p>
          <a:p>
            <a:pPr>
              <a:lnSpc>
                <a:spcPct val="90000"/>
              </a:lnSpc>
            </a:pPr>
            <a:r>
              <a:rPr lang="en-IN" sz="3200" dirty="0"/>
              <a:t>SANTOSH KUMAR (ME19B038)</a:t>
            </a:r>
          </a:p>
          <a:p>
            <a:pPr>
              <a:lnSpc>
                <a:spcPct val="90000"/>
              </a:lnSpc>
            </a:pPr>
            <a:r>
              <a:rPr lang="en-IN" sz="3200" dirty="0"/>
              <a:t>RAJENDRA KUMAR (CS19B034)</a:t>
            </a:r>
          </a:p>
          <a:p>
            <a:pPr>
              <a:lnSpc>
                <a:spcPct val="90000"/>
              </a:lnSpc>
            </a:pPr>
            <a:r>
              <a:rPr lang="en-IN" sz="3200" dirty="0"/>
              <a:t>VIKAS MEENA (CE19B032)</a:t>
            </a:r>
          </a:p>
        </p:txBody>
      </p:sp>
    </p:spTree>
    <p:extLst>
      <p:ext uri="{BB962C8B-B14F-4D97-AF65-F5344CB8AC3E}">
        <p14:creationId xmlns:p14="http://schemas.microsoft.com/office/powerpoint/2010/main" val="134127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87616-DC1A-43E5-A4B3-88B343FC37BA}"/>
              </a:ext>
            </a:extLst>
          </p:cNvPr>
          <p:cNvSpPr txBox="1"/>
          <p:nvPr/>
        </p:nvSpPr>
        <p:spPr>
          <a:xfrm>
            <a:off x="333772" y="404664"/>
            <a:ext cx="1159328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92D050"/>
                </a:solidFill>
                <a:latin typeface="Georgia-Bold"/>
              </a:rPr>
              <a:t>T</a:t>
            </a:r>
            <a:r>
              <a:rPr lang="en-US" sz="2400" b="1" i="0" u="none" strike="noStrike" baseline="0" dirty="0">
                <a:solidFill>
                  <a:srgbClr val="92D050"/>
                </a:solidFill>
                <a:latin typeface="Georgia-Bold"/>
              </a:rPr>
              <a:t>he Department for Promotion of Industry and Internal Trade </a:t>
            </a:r>
            <a:r>
              <a:rPr lang="en-US" sz="2400" b="0" i="0" u="none" strike="noStrike" baseline="0" dirty="0">
                <a:solidFill>
                  <a:srgbClr val="92D050"/>
                </a:solidFill>
                <a:latin typeface="Georgia" panose="02040502050405020303" pitchFamily="18" charset="0"/>
              </a:rPr>
              <a:t>(DPIIT), </a:t>
            </a:r>
            <a:r>
              <a:rPr lang="en-US" sz="2400" b="0" i="0" u="none" strike="noStrike" baseline="0" dirty="0">
                <a:latin typeface="Georgia" panose="02040502050405020303" pitchFamily="18" charset="0"/>
              </a:rPr>
              <a:t>Ministry of Commerce and Industry released the 4 edition of </a:t>
            </a:r>
            <a:r>
              <a:rPr lang="en-US" sz="2400" b="1" i="0" u="none" strike="noStrike" baseline="0" dirty="0">
                <a:latin typeface="Georgia-Bold"/>
              </a:rPr>
              <a:t>Ease of Doing Business Rankings </a:t>
            </a:r>
            <a:r>
              <a:rPr lang="en-US" sz="2400" b="0" i="0" u="none" strike="noStrike" baseline="0" dirty="0">
                <a:latin typeface="Georgia" panose="02040502050405020303" pitchFamily="18" charset="0"/>
              </a:rPr>
              <a:t>based on the</a:t>
            </a:r>
            <a:r>
              <a:rPr lang="en-US" sz="2400" b="0" i="0" u="none" strike="noStrike" baseline="0" dirty="0">
                <a:solidFill>
                  <a:srgbClr val="FFFF00"/>
                </a:solidFill>
                <a:latin typeface="Georgia" panose="02040502050405020303" pitchFamily="18" charset="0"/>
              </a:rPr>
              <a:t> State </a:t>
            </a:r>
            <a:r>
              <a:rPr lang="en-US" sz="2400" b="1" i="0" u="none" strike="noStrike" baseline="0" dirty="0">
                <a:solidFill>
                  <a:srgbClr val="FFFF00"/>
                </a:solidFill>
                <a:latin typeface="Georgia-Bold"/>
              </a:rPr>
              <a:t>Business Reform Action Plan (State BRAP).</a:t>
            </a:r>
          </a:p>
          <a:p>
            <a:pPr algn="l"/>
            <a:endParaRPr lang="en-US" sz="2400" b="1" dirty="0">
              <a:solidFill>
                <a:srgbClr val="C00000"/>
              </a:solidFill>
              <a:latin typeface="Georgia-Bold"/>
            </a:endParaRPr>
          </a:p>
          <a:p>
            <a:pPr algn="l"/>
            <a:r>
              <a:rPr lang="en-US" sz="2400" b="1" i="0" u="none" strike="noStrike" baseline="0" dirty="0">
                <a:solidFill>
                  <a:srgbClr val="C00000"/>
                </a:solidFill>
                <a:latin typeface="Georgia-Bold"/>
              </a:rPr>
              <a:t>Andhra Pradesh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Georgia" panose="02040502050405020303" pitchFamily="18" charset="0"/>
              </a:rPr>
              <a:t>has topped the rankings followed by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Georgia-Bold"/>
              </a:rPr>
              <a:t>Uttar Pradesh,</a:t>
            </a:r>
          </a:p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orgia-Bold"/>
              </a:rPr>
              <a:t>Telangana, Madhya Pradesh and Jharkhand. </a:t>
            </a:r>
          </a:p>
          <a:p>
            <a:pPr algn="l"/>
            <a:endParaRPr lang="en-IN" sz="2400" b="1" dirty="0">
              <a:latin typeface="Georgia-Bold"/>
            </a:endParaRPr>
          </a:p>
          <a:p>
            <a:pPr algn="l"/>
            <a:r>
              <a:rPr lang="en-IN" sz="2400" b="1" i="0" u="none" strike="noStrike" baseline="0" dirty="0">
                <a:latin typeface="Georgia-Bold"/>
              </a:rPr>
              <a:t>Tripura, Sikkim, Odisha </a:t>
            </a:r>
            <a:r>
              <a:rPr lang="en-US" sz="2400" b="0" i="0" u="none" strike="noStrike" baseline="0" dirty="0">
                <a:latin typeface="Georgia" panose="02040502050405020303" pitchFamily="18" charset="0"/>
              </a:rPr>
              <a:t>were among the worst performers</a:t>
            </a:r>
          </a:p>
          <a:p>
            <a:pPr algn="l"/>
            <a:endParaRPr lang="en-US" sz="2400" dirty="0">
              <a:latin typeface="Georgia" panose="02040502050405020303" pitchFamily="18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B0F0"/>
                </a:solidFill>
                <a:latin typeface="Georgia" panose="02040502050405020303" pitchFamily="18" charset="0"/>
              </a:rPr>
              <a:t>Andhra Pradesh has achieved </a:t>
            </a:r>
            <a:r>
              <a:rPr lang="en-US" sz="2400" b="1" i="0" u="none" strike="noStrike" baseline="0" dirty="0">
                <a:solidFill>
                  <a:srgbClr val="00B0F0"/>
                </a:solidFill>
                <a:latin typeface="Georgia-Bold"/>
              </a:rPr>
              <a:t>100% compliance with BRAP:</a:t>
            </a:r>
          </a:p>
          <a:p>
            <a:pPr algn="l"/>
            <a:endParaRPr lang="en-US" sz="1800" b="1" i="0" u="none" strike="noStrike" baseline="0" dirty="0">
              <a:latin typeface="Georgia-Bold"/>
            </a:endParaRPr>
          </a:p>
          <a:p>
            <a:pPr algn="l"/>
            <a:r>
              <a:rPr lang="en-US" sz="2000" dirty="0">
                <a:latin typeface="Georgia" panose="02040502050405020303" pitchFamily="18" charset="0"/>
              </a:rPr>
              <a:t>~     </a:t>
            </a:r>
            <a:r>
              <a:rPr lang="en-US" sz="2000" b="0" i="0" u="none" strike="noStrike" baseline="0" dirty="0">
                <a:latin typeface="Georgia" panose="02040502050405020303" pitchFamily="18" charset="0"/>
              </a:rPr>
              <a:t>It is the first State to take measures to revive the economy hit by the global pandemic and revive</a:t>
            </a:r>
          </a:p>
          <a:p>
            <a:pPr algn="l"/>
            <a:r>
              <a:rPr lang="en-US" sz="2000" dirty="0">
                <a:latin typeface="Georgia" panose="02040502050405020303" pitchFamily="18" charset="0"/>
              </a:rPr>
              <a:t>       </a:t>
            </a:r>
            <a:r>
              <a:rPr lang="en-US" sz="2000" b="0" i="0" u="none" strike="noStrike" baseline="0" dirty="0">
                <a:latin typeface="Georgia" panose="02040502050405020303" pitchFamily="18" charset="0"/>
              </a:rPr>
              <a:t>the small and medium scale industries with a </a:t>
            </a:r>
            <a:r>
              <a:rPr lang="en-US" sz="2000" b="1" dirty="0">
                <a:latin typeface="Georgia-Bold"/>
              </a:rPr>
              <a:t>RESTART </a:t>
            </a:r>
            <a:r>
              <a:rPr lang="en-IN" sz="2000" b="1" i="0" u="none" strike="noStrike" baseline="0" dirty="0">
                <a:latin typeface="Georgia-Bold"/>
              </a:rPr>
              <a:t>package.</a:t>
            </a:r>
          </a:p>
          <a:p>
            <a:pPr algn="l"/>
            <a:endParaRPr lang="en-IN" sz="2000" b="1" i="0" u="none" strike="noStrike" baseline="0" dirty="0">
              <a:latin typeface="Georgia-Bold"/>
            </a:endParaRPr>
          </a:p>
          <a:p>
            <a:pPr algn="l"/>
            <a:r>
              <a:rPr lang="en-US" sz="2000" b="0" i="0" u="none" strike="noStrike" baseline="0" dirty="0">
                <a:latin typeface="Georgia" panose="02040502050405020303" pitchFamily="18" charset="0"/>
              </a:rPr>
              <a:t>~    The RESTART package includes the payment of sanctioned incentives, working</a:t>
            </a:r>
          </a:p>
          <a:p>
            <a:pPr algn="l"/>
            <a:r>
              <a:rPr lang="en-US" sz="2000" b="0" i="0" u="none" strike="noStrike" baseline="0" dirty="0">
                <a:latin typeface="Georgia" panose="02040502050405020303" pitchFamily="18" charset="0"/>
              </a:rPr>
              <a:t>       capital loans, preferential market access etc. to MSME units.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8238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BB5A-4B15-4412-8C6E-99453E03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BRAP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FADBD-8723-4F4C-AF96-216BAC03587F}"/>
              </a:ext>
            </a:extLst>
          </p:cNvPr>
          <p:cNvSpPr txBox="1"/>
          <p:nvPr/>
        </p:nvSpPr>
        <p:spPr>
          <a:xfrm>
            <a:off x="189756" y="1700808"/>
            <a:ext cx="118093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u="none" strike="noStrike" baseline="0" dirty="0">
                <a:solidFill>
                  <a:srgbClr val="FFFF00"/>
                </a:solidFill>
                <a:latin typeface="Georgia-Bold"/>
              </a:rPr>
              <a:t>Business Reform Action Plan (BRAP):</a:t>
            </a:r>
          </a:p>
          <a:p>
            <a:pPr algn="l"/>
            <a:endParaRPr lang="en-US" sz="2800" b="1" i="0" u="none" strike="noStrike" baseline="0" dirty="0">
              <a:latin typeface="Georgia-Bold"/>
            </a:endParaRPr>
          </a:p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~  It was launched in 2015.</a:t>
            </a:r>
          </a:p>
          <a:p>
            <a:pPr algn="l"/>
            <a:endParaRPr lang="en-US" sz="1800" b="0" i="0" u="none" strike="noStrike" baseline="0" dirty="0">
              <a:latin typeface="Georgia" panose="02040502050405020303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~  BRAP 2019 contains a list of </a:t>
            </a:r>
            <a:r>
              <a:rPr lang="en-US" sz="1800" b="1" i="0" u="none" strike="noStrike" baseline="0" dirty="0">
                <a:latin typeface="Georgia-Bold"/>
              </a:rPr>
              <a:t>80 reforms 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(187 reform action points) to be implemented by </a:t>
            </a:r>
            <a:r>
              <a:rPr lang="en-US" sz="1800" b="1" i="0" u="none" strike="noStrike" baseline="0" dirty="0">
                <a:latin typeface="Georgia-Bold"/>
              </a:rPr>
              <a:t>19 State    </a:t>
            </a:r>
          </a:p>
          <a:p>
            <a:pPr algn="l"/>
            <a:r>
              <a:rPr lang="en-US" b="1" dirty="0">
                <a:latin typeface="Georgia-Bold"/>
              </a:rPr>
              <a:t>     departments.</a:t>
            </a:r>
          </a:p>
          <a:p>
            <a:pPr algn="l"/>
            <a:endParaRPr lang="en-US" sz="1800" b="1" i="0" u="none" strike="noStrike" baseline="0" dirty="0">
              <a:latin typeface="Georgia-Bold"/>
            </a:endParaRPr>
          </a:p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~  These reforms cover </a:t>
            </a:r>
            <a:r>
              <a:rPr lang="en-US" sz="1800" b="1" i="0" u="none" strike="noStrike" baseline="0" dirty="0">
                <a:latin typeface="Georgia-Bold"/>
              </a:rPr>
              <a:t>12 business regulatory areas 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such as Access to</a:t>
            </a:r>
            <a:r>
              <a:rPr lang="en-IN" sz="1800" b="0" i="0" u="none" strike="noStrike" baseline="0" dirty="0">
                <a:latin typeface="Georgia" panose="02040502050405020303" pitchFamily="18" charset="0"/>
              </a:rPr>
              <a:t>Information, Single Window System,    </a:t>
            </a:r>
          </a:p>
          <a:p>
            <a:pPr algn="l"/>
            <a:r>
              <a:rPr lang="en-IN" dirty="0">
                <a:latin typeface="Georgia" panose="02040502050405020303" pitchFamily="18" charset="0"/>
              </a:rPr>
              <a:t>      Labour , Environment Etc.</a:t>
            </a:r>
          </a:p>
          <a:p>
            <a:pPr algn="l"/>
            <a:endParaRPr lang="en-IN" sz="1800" b="0" i="0" u="none" strike="noStrike" baseline="0" dirty="0">
              <a:latin typeface="Georgia" panose="02040502050405020303" pitchFamily="18" charset="0"/>
            </a:endParaRPr>
          </a:p>
          <a:p>
            <a:pPr algn="l"/>
            <a:r>
              <a:rPr lang="en-US" sz="2800" b="1" i="0" u="none" strike="noStrike" baseline="0" dirty="0">
                <a:solidFill>
                  <a:srgbClr val="00B050"/>
                </a:solidFill>
                <a:latin typeface="Georgia-Bold"/>
              </a:rPr>
              <a:t>Objectives : </a:t>
            </a:r>
          </a:p>
          <a:p>
            <a:pPr algn="l"/>
            <a:endParaRPr lang="en-US" b="1" dirty="0">
              <a:latin typeface="Georgia-Bold"/>
            </a:endParaRPr>
          </a:p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~  It was introduced to </a:t>
            </a:r>
            <a:r>
              <a:rPr lang="en-US" sz="1800" b="1" i="0" u="none" strike="noStrike" baseline="0" dirty="0">
                <a:latin typeface="Georgia-Bold"/>
              </a:rPr>
              <a:t>encourage a healthy competition </a:t>
            </a:r>
            <a:r>
              <a:rPr lang="en-IN" sz="1800" b="1" i="0" u="none" strike="noStrike" baseline="0" dirty="0">
                <a:latin typeface="Georgia-Bold"/>
              </a:rPr>
              <a:t>between states.</a:t>
            </a:r>
          </a:p>
          <a:p>
            <a:pPr algn="l"/>
            <a:endParaRPr lang="en-IN" sz="1800" b="1" i="0" u="none" strike="noStrike" baseline="0" dirty="0">
              <a:latin typeface="Georgia-Bold"/>
            </a:endParaRPr>
          </a:p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~  This would help in </a:t>
            </a:r>
            <a:r>
              <a:rPr lang="en-US" sz="1800" b="1" i="0" u="none" strike="noStrike" baseline="0" dirty="0">
                <a:latin typeface="Georgia-Bold"/>
              </a:rPr>
              <a:t>attracting investments and increasing Ease of Doing Business </a:t>
            </a:r>
            <a:r>
              <a:rPr lang="en-US" sz="1800" b="0" i="0" u="none" strike="noStrike" baseline="0" dirty="0">
                <a:latin typeface="Georgia" panose="02040502050405020303" pitchFamily="18" charset="0"/>
              </a:rPr>
              <a:t>in each State.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65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B44F-BAAF-468F-A617-6B3588AA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EODB 2018 VS 2019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FE874-62F1-40BD-9508-823FDA1D51DF}"/>
              </a:ext>
            </a:extLst>
          </p:cNvPr>
          <p:cNvSpPr txBox="1"/>
          <p:nvPr/>
        </p:nvSpPr>
        <p:spPr>
          <a:xfrm>
            <a:off x="549796" y="1595021"/>
            <a:ext cx="112332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OpenSans-Regular"/>
              </a:rPr>
              <a:t>India was placed at </a:t>
            </a:r>
            <a:r>
              <a:rPr lang="en-US" sz="2400" b="1" i="0" u="none" strike="noStrike" baseline="0" dirty="0">
                <a:latin typeface="OpenSans-Bold"/>
              </a:rPr>
              <a:t>63 </a:t>
            </a:r>
            <a:r>
              <a:rPr lang="en-US" sz="2400" b="0" i="0" u="none" strike="noStrike" baseline="0" dirty="0">
                <a:latin typeface="OpenSans-Regular"/>
              </a:rPr>
              <a:t>position this time (2019) out of 190 countries marking an </a:t>
            </a:r>
            <a:r>
              <a:rPr lang="en-US" sz="2400" b="1" i="0" u="none" strike="noStrike" baseline="0" dirty="0">
                <a:latin typeface="OpenSans-Bold"/>
              </a:rPr>
              <a:t>improvement of 14 places </a:t>
            </a:r>
            <a:r>
              <a:rPr lang="en-US" sz="2400" b="0" i="0" u="none" strike="noStrike" baseline="0" dirty="0">
                <a:latin typeface="OpenSans-Regular"/>
              </a:rPr>
              <a:t>from its 77 rank in 2018.</a:t>
            </a:r>
          </a:p>
          <a:p>
            <a:pPr algn="l"/>
            <a:endParaRPr lang="en-US" sz="2400" b="0" i="0" u="none" strike="noStrike" baseline="0" dirty="0">
              <a:latin typeface="OpenSans-Regular"/>
            </a:endParaRPr>
          </a:p>
          <a:p>
            <a:pPr algn="l"/>
            <a:r>
              <a:rPr lang="en-US" sz="2400" b="0" i="0" u="none" strike="noStrike" baseline="0" dirty="0">
                <a:latin typeface="OpenSans-Regular"/>
              </a:rPr>
              <a:t>India’s </a:t>
            </a:r>
            <a:r>
              <a:rPr lang="en-US" sz="2400" b="1" i="0" u="none" strike="noStrike" baseline="0" dirty="0">
                <a:latin typeface="OpenSans-Bold"/>
              </a:rPr>
              <a:t>score improved </a:t>
            </a:r>
            <a:r>
              <a:rPr lang="en-US" sz="2400" b="0" i="0" u="none" strike="noStrike" baseline="0" dirty="0">
                <a:latin typeface="OpenSans-Regular"/>
              </a:rPr>
              <a:t>from </a:t>
            </a:r>
            <a:r>
              <a:rPr lang="en-US" sz="2400" b="1" i="0" u="none" strike="noStrike" baseline="0" dirty="0">
                <a:latin typeface="OpenSans-Bold"/>
              </a:rPr>
              <a:t>67.23 (2019) to 71.0 (2020).</a:t>
            </a:r>
          </a:p>
          <a:p>
            <a:pPr algn="l"/>
            <a:endParaRPr lang="en-US" sz="2400" b="1" i="0" u="none" strike="noStrike" baseline="0" dirty="0">
              <a:latin typeface="OpenSans-Bold"/>
            </a:endParaRPr>
          </a:p>
          <a:p>
            <a:pPr algn="l"/>
            <a:r>
              <a:rPr lang="en-US" sz="2400" b="0" i="0" u="none" strike="noStrike" baseline="0" dirty="0">
                <a:latin typeface="OpenSans-Regular"/>
              </a:rPr>
              <a:t>India for the third consecutive year was present in the list of 10 economies where the business climate has improved the most.</a:t>
            </a:r>
          </a:p>
          <a:p>
            <a:pPr algn="l"/>
            <a:endParaRPr lang="en-US" sz="2400" dirty="0">
              <a:latin typeface="OpenSans-Regular"/>
            </a:endParaRPr>
          </a:p>
          <a:p>
            <a:pPr algn="l"/>
            <a:r>
              <a:rPr lang="en-US" sz="2400" b="0" i="0" u="none" strike="noStrike" baseline="0" dirty="0">
                <a:latin typeface="OpenSans-Regular"/>
              </a:rPr>
              <a:t>India continues to maintain its </a:t>
            </a:r>
            <a:r>
              <a:rPr lang="en-US" sz="2400" b="1" i="0" u="none" strike="noStrike" baseline="0" dirty="0">
                <a:latin typeface="OpenSans-Bold"/>
              </a:rPr>
              <a:t>first position </a:t>
            </a:r>
            <a:r>
              <a:rPr lang="en-US" sz="2400" b="0" i="0" u="none" strike="noStrike" baseline="0" dirty="0">
                <a:latin typeface="OpenSans-Regular"/>
              </a:rPr>
              <a:t>among </a:t>
            </a:r>
            <a:r>
              <a:rPr lang="en-US" sz="2400" b="1" i="0" u="none" strike="noStrike" baseline="0" dirty="0">
                <a:latin typeface="OpenSans-Bold"/>
              </a:rPr>
              <a:t>South Asian countries. </a:t>
            </a:r>
            <a:r>
              <a:rPr lang="en-US" sz="2400" b="0" i="0" u="none" strike="noStrike" baseline="0" dirty="0">
                <a:latin typeface="OpenSans-Regular"/>
              </a:rPr>
              <a:t>It</a:t>
            </a:r>
          </a:p>
          <a:p>
            <a:pPr algn="l"/>
            <a:r>
              <a:rPr lang="en-IN" sz="2400" b="0" i="0" u="none" strike="noStrike" baseline="0" dirty="0">
                <a:latin typeface="OpenSans-Regular"/>
              </a:rPr>
              <a:t>was 6 (in 2014).</a:t>
            </a:r>
          </a:p>
          <a:p>
            <a:pPr algn="l"/>
            <a:endParaRPr lang="en-IN" sz="2400" b="0" i="0" u="none" strike="noStrike" baseline="0" dirty="0">
              <a:latin typeface="OpenSans-Regular"/>
            </a:endParaRPr>
          </a:p>
          <a:p>
            <a:pPr algn="l"/>
            <a:r>
              <a:rPr lang="en-US" sz="2400" b="0" i="0" u="none" strike="noStrike" baseline="0" dirty="0">
                <a:latin typeface="OpenSans-Regular"/>
              </a:rPr>
              <a:t>The World Bank will now include </a:t>
            </a:r>
            <a:r>
              <a:rPr lang="en-US" sz="2400" b="1" i="0" u="none" strike="noStrike" baseline="0" dirty="0">
                <a:latin typeface="OpenSans-Bold"/>
              </a:rPr>
              <a:t>Kolkata and Bengaluru</a:t>
            </a:r>
            <a:r>
              <a:rPr lang="en-US" sz="2400" b="0" i="0" u="none" strike="noStrike" baseline="0" dirty="0">
                <a:latin typeface="OpenSans-Regular"/>
              </a:rPr>
              <a:t>, besides Delhi and Mumbai, for preparing ease of doing business report, in order to provide a holistic picture of the business environment of the country.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13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A17D24-8431-4835-B718-B1085C641D76}"/>
              </a:ext>
            </a:extLst>
          </p:cNvPr>
          <p:cNvSpPr txBox="1"/>
          <p:nvPr/>
        </p:nvSpPr>
        <p:spPr>
          <a:xfrm>
            <a:off x="261764" y="116632"/>
            <a:ext cx="116652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u="none" strike="noStrike" baseline="0" dirty="0">
                <a:latin typeface="OpenSans-Regular"/>
              </a:rPr>
              <a:t>The essential features of India's performance this year are:</a:t>
            </a:r>
          </a:p>
          <a:p>
            <a:pPr algn="l"/>
            <a:endParaRPr lang="en-US" sz="1200" b="0" i="0" u="none" strike="noStrike" baseline="0" dirty="0">
              <a:solidFill>
                <a:srgbClr val="FF0000"/>
              </a:solidFill>
              <a:latin typeface="OpenSans-Regular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FF0000"/>
                </a:solidFill>
                <a:latin typeface="OpenSans-Regular"/>
              </a:rPr>
              <a:t>India’s ranking improved basically on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OpenSans-Bold"/>
              </a:rPr>
              <a:t>four parameters:</a:t>
            </a:r>
          </a:p>
          <a:p>
            <a:pPr algn="l"/>
            <a:endParaRPr lang="en-US" sz="1200" b="1" i="0" u="none" strike="noStrike" baseline="0" dirty="0">
              <a:latin typeface="OpenSans-Bold"/>
            </a:endParaRPr>
          </a:p>
          <a:p>
            <a:pPr algn="l"/>
            <a:r>
              <a:rPr lang="en-US" sz="2400" b="1" i="0" u="none" strike="noStrike" baseline="0" dirty="0">
                <a:latin typeface="OpenSans-Bold"/>
              </a:rPr>
              <a:t>Starting a Business- </a:t>
            </a:r>
            <a:r>
              <a:rPr lang="en-US" sz="2400" b="0" i="0" u="none" strike="noStrike" baseline="0" dirty="0">
                <a:latin typeface="OpenSans-Regular"/>
              </a:rPr>
              <a:t>India made starting a business easier by fully integrating multiple application forms into a general incorporation form,</a:t>
            </a:r>
          </a:p>
          <a:p>
            <a:pPr algn="l"/>
            <a:endParaRPr lang="en-US" sz="2400" b="0" i="0" u="none" strike="noStrike" baseline="0" dirty="0">
              <a:latin typeface="OpenSans-Regular"/>
            </a:endParaRPr>
          </a:p>
          <a:p>
            <a:pPr algn="l"/>
            <a:r>
              <a:rPr lang="en-US" sz="2400" b="1" i="0" u="none" strike="noStrike" baseline="0" dirty="0">
                <a:latin typeface="OpenSans-Bold"/>
              </a:rPr>
              <a:t>Dealing with Construction Permits- </a:t>
            </a:r>
            <a:r>
              <a:rPr lang="en-US" sz="2400" b="0" i="0" u="none" strike="noStrike" baseline="0" dirty="0">
                <a:latin typeface="OpenSans-Regular"/>
              </a:rPr>
              <a:t>For example, building a warehouse cost around 4% of the warehouse value as compared to 5.7% in the </a:t>
            </a:r>
            <a:r>
              <a:rPr lang="en-IN" sz="2400" b="0" i="0" u="none" strike="noStrike" baseline="0" dirty="0">
                <a:latin typeface="OpenSans-Regular"/>
              </a:rPr>
              <a:t>previous year,</a:t>
            </a:r>
          </a:p>
          <a:p>
            <a:pPr algn="l"/>
            <a:endParaRPr lang="en-IN" sz="2400" b="0" i="0" u="none" strike="noStrike" baseline="0" dirty="0">
              <a:latin typeface="OpenSans-Regular"/>
            </a:endParaRPr>
          </a:p>
          <a:p>
            <a:pPr algn="l"/>
            <a:r>
              <a:rPr lang="en-US" sz="2400" b="1" i="0" u="none" strike="noStrike" baseline="0" dirty="0">
                <a:latin typeface="OpenSans-Bold"/>
              </a:rPr>
              <a:t>Trading across Borders</a:t>
            </a:r>
            <a:r>
              <a:rPr lang="en-US" sz="2400" b="0" i="0" u="none" strike="noStrike" baseline="0" dirty="0">
                <a:latin typeface="OpenSans-Regular"/>
              </a:rPr>
              <a:t>- with a </a:t>
            </a:r>
            <a:r>
              <a:rPr lang="en-US" sz="2400" b="1" i="0" u="none" strike="noStrike" baseline="0" dirty="0">
                <a:latin typeface="OpenSans-Bold"/>
              </a:rPr>
              <a:t>single electronic platform- </a:t>
            </a:r>
            <a:r>
              <a:rPr lang="en-US" sz="2400" b="0" i="0" u="none" strike="noStrike" baseline="0" dirty="0">
                <a:latin typeface="OpenSans-Regular"/>
              </a:rPr>
              <a:t>improved electronic submission methods for documents and upgrades to port infrastructure, </a:t>
            </a:r>
            <a:r>
              <a:rPr lang="en-US" sz="2400" b="1" i="0" u="none" strike="noStrike" baseline="0" dirty="0">
                <a:latin typeface="OpenSans-Bold"/>
              </a:rPr>
              <a:t>import and export </a:t>
            </a:r>
            <a:r>
              <a:rPr lang="en-US" sz="2400" b="0" i="0" u="none" strike="noStrike" baseline="0" dirty="0">
                <a:latin typeface="OpenSans-Regular"/>
              </a:rPr>
              <a:t>process became easier, and</a:t>
            </a:r>
          </a:p>
          <a:p>
            <a:pPr algn="l"/>
            <a:endParaRPr lang="en-US" sz="2400" b="0" i="0" u="none" strike="noStrike" baseline="0" dirty="0">
              <a:latin typeface="OpenSans-Regular"/>
            </a:endParaRPr>
          </a:p>
          <a:p>
            <a:pPr algn="l"/>
            <a:r>
              <a:rPr lang="en-US" sz="2400" b="1" i="0" u="none" strike="noStrike" baseline="0" dirty="0">
                <a:latin typeface="OpenSans-Bold"/>
              </a:rPr>
              <a:t>Resolving Insolvency- </a:t>
            </a:r>
            <a:r>
              <a:rPr lang="en-US" sz="2400" b="0" i="0" u="none" strike="noStrike" baseline="0" dirty="0">
                <a:latin typeface="OpenSans-Regular"/>
              </a:rPr>
              <a:t>Recovery rate under resolving insolvency has improved significantly from 26.5% to 71.6%. Also, the time taken for resolving insolvency has also come down significantly from 4.3 years to 1.6 </a:t>
            </a:r>
            <a:r>
              <a:rPr lang="en-IN" sz="2400" b="0" i="0" u="none" strike="noStrike" baseline="0" dirty="0">
                <a:latin typeface="OpenSans-Regular"/>
              </a:rPr>
              <a:t>years.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45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Contents 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882554"/>
          </a:xfrm>
        </p:spPr>
        <p:txBody>
          <a:bodyPr>
            <a:normAutofit/>
          </a:bodyPr>
          <a:lstStyle/>
          <a:p>
            <a:r>
              <a:rPr lang="en-US" sz="2800" dirty="0"/>
              <a:t>What is Ease of Doing Business ?</a:t>
            </a:r>
          </a:p>
          <a:p>
            <a:r>
              <a:rPr lang="en-US" sz="2800" dirty="0"/>
              <a:t>What is Ease of Doing Business Score ?</a:t>
            </a:r>
          </a:p>
          <a:p>
            <a:r>
              <a:rPr lang="en-US" sz="2800" dirty="0"/>
              <a:t>How Do We Calculate EODB ?</a:t>
            </a:r>
          </a:p>
          <a:p>
            <a:r>
              <a:rPr lang="en-US" sz="2800" dirty="0"/>
              <a:t>Why Do We Need EODB ?</a:t>
            </a:r>
          </a:p>
          <a:p>
            <a:r>
              <a:rPr lang="en-US" sz="2800" dirty="0"/>
              <a:t>Where Do We Stand In EODB ?</a:t>
            </a:r>
          </a:p>
          <a:p>
            <a:r>
              <a:rPr lang="en-US" sz="2800" dirty="0"/>
              <a:t>EODB Of Various States In India .</a:t>
            </a:r>
          </a:p>
          <a:p>
            <a:r>
              <a:rPr lang="en-US" sz="2800" dirty="0"/>
              <a:t>What Is BRAP ?</a:t>
            </a:r>
          </a:p>
          <a:p>
            <a:r>
              <a:rPr lang="en-US" sz="2800" dirty="0"/>
              <a:t>EODB In 2019 V/s 2020 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Ease Of Doing Business 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1916833"/>
            <a:ext cx="9900591" cy="42553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C00000"/>
                </a:solidFill>
                <a:latin typeface="Georgia" panose="02040502050405020303" pitchFamily="18" charset="0"/>
              </a:rPr>
              <a:t>It is a joint initiative by the Department for Promotion of Industry and Internal Trade (DPIIT) and the </a:t>
            </a:r>
            <a:r>
              <a:rPr lang="en-US" sz="2800" b="1" i="0" u="none" strike="noStrike" baseline="0" dirty="0">
                <a:solidFill>
                  <a:srgbClr val="C00000"/>
                </a:solidFill>
                <a:latin typeface="Georgia-Bold"/>
              </a:rPr>
              <a:t>World Bank </a:t>
            </a:r>
            <a:r>
              <a:rPr lang="en-US" sz="2800" b="0" i="0" u="none" strike="noStrike" baseline="0" dirty="0">
                <a:solidFill>
                  <a:srgbClr val="C00000"/>
                </a:solidFill>
                <a:latin typeface="Georgia" panose="02040502050405020303" pitchFamily="18" charset="0"/>
              </a:rPr>
              <a:t>to improve the overall business environment in the States.</a:t>
            </a:r>
          </a:p>
          <a:p>
            <a:pPr marL="0" indent="0" algn="l">
              <a:buNone/>
            </a:pPr>
            <a:endParaRPr lang="en-US" sz="2800" dirty="0">
              <a:latin typeface="Georgia" panose="02040502050405020303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92D050"/>
                </a:solidFill>
                <a:effectLst/>
                <a:latin typeface="Open Sans" panose="020B0606030504020204" pitchFamily="34" charset="0"/>
              </a:rPr>
              <a:t>Economies are ranked on their ease of doing business, from 1–190. A high ease of doing business ranking means the regulatory environment is more conducive to the starting and operation of a local firm. The rankings are determined by sorting the aggregate </a:t>
            </a:r>
            <a:r>
              <a:rPr lang="en-US" dirty="0">
                <a:solidFill>
                  <a:srgbClr val="92D050"/>
                </a:solidFill>
                <a:latin typeface="Open Sans" panose="020B0606030504020204" pitchFamily="34" charset="0"/>
              </a:rPr>
              <a:t>scores</a:t>
            </a:r>
            <a:r>
              <a:rPr lang="en-US" b="0" i="0" dirty="0">
                <a:solidFill>
                  <a:srgbClr val="92D050"/>
                </a:solidFill>
                <a:effectLst/>
                <a:latin typeface="Open Sans" panose="020B0606030504020204" pitchFamily="34" charset="0"/>
              </a:rPr>
              <a:t> on 10 topics, each consisting of several indicators, giving equal weight to each topic.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32656"/>
            <a:ext cx="9143998" cy="1020762"/>
          </a:xfrm>
        </p:spPr>
        <p:txBody>
          <a:bodyPr/>
          <a:lstStyle/>
          <a:p>
            <a:r>
              <a:rPr lang="en-US" dirty="0"/>
              <a:t>What is Ease Of Doing Business Score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A46B-4F02-4D1C-BDEF-62C5E53CFC39}"/>
              </a:ext>
            </a:extLst>
          </p:cNvPr>
          <p:cNvSpPr txBox="1"/>
          <p:nvPr/>
        </p:nvSpPr>
        <p:spPr>
          <a:xfrm>
            <a:off x="549796" y="1700808"/>
            <a:ext cx="11089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Open Sans" panose="020B0606030504020204" pitchFamily="34" charset="0"/>
              </a:rPr>
              <a:t>The ease of doing business</a:t>
            </a:r>
            <a:r>
              <a:rPr lang="en-US" sz="2400" b="0" i="1" dirty="0">
                <a:effectLst/>
                <a:latin typeface="Open Sans" panose="020B0606030504020204" pitchFamily="34" charset="0"/>
              </a:rPr>
              <a:t> </a:t>
            </a:r>
            <a:r>
              <a:rPr lang="en-US" sz="2400" b="0" i="0" dirty="0">
                <a:effectLst/>
                <a:latin typeface="Open Sans" panose="020B0606030504020204" pitchFamily="34" charset="0"/>
              </a:rPr>
              <a:t>score helps assess the absolute level of regulatory performance over time. 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Open Sans" panose="020B0606030504020204" pitchFamily="34" charset="0"/>
              </a:rPr>
              <a:t>It captures the gap of each economy from the best regulatory performance observed on each of the indicators across all economies in the </a:t>
            </a:r>
            <a:r>
              <a:rPr lang="en-US" sz="2400" b="0" i="1" dirty="0">
                <a:effectLst/>
                <a:latin typeface="Open Sans" panose="020B0606030504020204" pitchFamily="34" charset="0"/>
              </a:rPr>
              <a:t>Doing Business</a:t>
            </a:r>
            <a:r>
              <a:rPr lang="en-US" sz="2400" b="0" i="0" dirty="0">
                <a:effectLst/>
                <a:latin typeface="Open Sans" panose="020B0606030504020204" pitchFamily="34" charset="0"/>
              </a:rPr>
              <a:t> sample since 2005. 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Open Sans" panose="020B0606030504020204" pitchFamily="34" charset="0"/>
              </a:rPr>
              <a:t>One can both see the gap between a particular economy’s performance and the best performance at any point in time and assess the absolute change in the economy’s regulatory environment over time as measured by </a:t>
            </a:r>
            <a:r>
              <a:rPr lang="en-US" sz="2400" b="0" i="1" dirty="0">
                <a:effectLst/>
                <a:latin typeface="Open Sans" panose="020B0606030504020204" pitchFamily="34" charset="0"/>
              </a:rPr>
              <a:t>Doing Business</a:t>
            </a:r>
            <a:r>
              <a:rPr lang="en-US" sz="2400" b="0" i="0" dirty="0">
                <a:effectLst/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Open Sans" panose="020B0606030504020204" pitchFamily="34" charset="0"/>
              </a:rPr>
              <a:t> An economy’s ease of doing business score is reflected on a scale from 0 to 100, where 0 represents the lowest and 100 represents the best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958E6-ADB7-41B1-B37A-52363CCB5FB8}"/>
              </a:ext>
            </a:extLst>
          </p:cNvPr>
          <p:cNvSpPr txBox="1"/>
          <p:nvPr/>
        </p:nvSpPr>
        <p:spPr>
          <a:xfrm>
            <a:off x="549796" y="1052736"/>
            <a:ext cx="1123324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For example, an ease of doing business score of 75 in </a:t>
            </a:r>
            <a:r>
              <a:rPr lang="en-US" sz="3600" b="0" i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Doing Business 2019 </a:t>
            </a: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means an economy was 25 percentage points away from the best regulatory performance constructed across all economies and across time. </a:t>
            </a:r>
          </a:p>
          <a:p>
            <a:pPr>
              <a:lnSpc>
                <a:spcPct val="90000"/>
              </a:lnSpc>
            </a:pPr>
            <a:endParaRPr lang="en-US" sz="3600" dirty="0">
              <a:solidFill>
                <a:schemeClr val="accent3">
                  <a:lumMod val="40000"/>
                  <a:lumOff val="60000"/>
                </a:schemeClr>
              </a:solidFill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A score of 80 in</a:t>
            </a:r>
            <a:r>
              <a:rPr lang="en-US" sz="3600" b="0" i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 Doing Business 2020</a:t>
            </a:r>
            <a:r>
              <a:rPr lang="en-US" sz="3600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 would indicate the economy is improving</a:t>
            </a:r>
            <a:endParaRPr lang="en-IN" sz="3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9A1C-63EE-4D82-8143-0460F1DF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Calculate EODB Score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94D58-951E-4E12-A02C-D9C41F8BB2CE}"/>
              </a:ext>
            </a:extLst>
          </p:cNvPr>
          <p:cNvSpPr txBox="1"/>
          <p:nvPr/>
        </p:nvSpPr>
        <p:spPr>
          <a:xfrm>
            <a:off x="693812" y="1988840"/>
            <a:ext cx="10801200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>
                <a:solidFill>
                  <a:srgbClr val="92D050"/>
                </a:solidFill>
              </a:rPr>
              <a:t>We Measure EODB Score On Basis of These 10 Parameters :</a:t>
            </a:r>
          </a:p>
          <a:p>
            <a:pPr>
              <a:lnSpc>
                <a:spcPct val="90000"/>
              </a:lnSpc>
            </a:pPr>
            <a:endParaRPr lang="en-IN" sz="2400" dirty="0"/>
          </a:p>
          <a:p>
            <a:pPr algn="l"/>
            <a:r>
              <a:rPr lang="en-IN" sz="2400" b="0" i="0" u="none" strike="noStrike" baseline="0" dirty="0">
                <a:latin typeface="OpenSans-Regular"/>
              </a:rPr>
              <a:t>1.  Starting a Business,</a:t>
            </a:r>
          </a:p>
          <a:p>
            <a:pPr algn="l"/>
            <a:r>
              <a:rPr lang="en-IN" sz="2400" b="0" i="0" u="none" strike="noStrike" baseline="0" dirty="0">
                <a:latin typeface="OpenSans-Regular"/>
              </a:rPr>
              <a:t>2.  Dealing with Construction permits,</a:t>
            </a:r>
          </a:p>
          <a:p>
            <a:pPr algn="l"/>
            <a:r>
              <a:rPr lang="en-IN" sz="2400" b="0" i="0" u="none" strike="noStrike" baseline="0" dirty="0">
                <a:latin typeface="OpenSans-Regular"/>
              </a:rPr>
              <a:t>3.  Electricity availability,</a:t>
            </a:r>
          </a:p>
          <a:p>
            <a:pPr algn="l"/>
            <a:r>
              <a:rPr lang="en-IN" sz="2400" b="0" i="0" u="none" strike="noStrike" baseline="0" dirty="0">
                <a:latin typeface="OpenSans-Regular"/>
              </a:rPr>
              <a:t>4.  Property registration,</a:t>
            </a:r>
          </a:p>
          <a:p>
            <a:pPr algn="l"/>
            <a:r>
              <a:rPr lang="en-IN" sz="2400" b="0" i="0" u="none" strike="noStrike" baseline="0" dirty="0">
                <a:latin typeface="OpenSans-Regular"/>
              </a:rPr>
              <a:t>5.  Credit availability,</a:t>
            </a:r>
          </a:p>
          <a:p>
            <a:pPr algn="l"/>
            <a:r>
              <a:rPr lang="en-IN" sz="2400" b="0" i="0" u="none" strike="noStrike" baseline="0" dirty="0">
                <a:latin typeface="OpenSans-Regular"/>
              </a:rPr>
              <a:t>6.  Protecting minority Investors,</a:t>
            </a:r>
          </a:p>
          <a:p>
            <a:pPr algn="l"/>
            <a:r>
              <a:rPr lang="en-IN" sz="2400" b="0" i="0" u="none" strike="noStrike" baseline="0" dirty="0">
                <a:latin typeface="OpenSans-Regular"/>
              </a:rPr>
              <a:t>7.  Paying Taxes,</a:t>
            </a:r>
          </a:p>
          <a:p>
            <a:pPr algn="l"/>
            <a:r>
              <a:rPr lang="en-IN" sz="2400" b="0" i="0" u="none" strike="noStrike" baseline="0" dirty="0">
                <a:latin typeface="OpenSans-Regular"/>
              </a:rPr>
              <a:t>8.  Trading across borders,</a:t>
            </a:r>
          </a:p>
          <a:p>
            <a:pPr algn="l"/>
            <a:r>
              <a:rPr lang="en-IN" sz="2400" b="0" i="0" u="none" strike="noStrike" baseline="0" dirty="0">
                <a:latin typeface="OpenSans-Regular"/>
              </a:rPr>
              <a:t>9.  Contracts enforcement, and</a:t>
            </a:r>
          </a:p>
          <a:p>
            <a:pPr algn="l"/>
            <a:r>
              <a:rPr lang="en-IN" sz="2400" b="0" i="0" u="none" strike="noStrike" baseline="0" dirty="0">
                <a:latin typeface="OpenSans-Regular"/>
              </a:rPr>
              <a:t>10. Resolving Insolvency.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902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7D0-38E8-4B3E-BD13-9792E20D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Do We Stand In EODB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D733A-E06F-41E9-8BA1-7DDC64299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628800"/>
            <a:ext cx="7560840" cy="508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25F36C-6A90-4E50-91B9-C84EEB054CBF}"/>
              </a:ext>
            </a:extLst>
          </p:cNvPr>
          <p:cNvSpPr txBox="1"/>
          <p:nvPr/>
        </p:nvSpPr>
        <p:spPr>
          <a:xfrm>
            <a:off x="8254652" y="2636912"/>
            <a:ext cx="295232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800" dirty="0">
                <a:solidFill>
                  <a:schemeClr val="accent1"/>
                </a:solidFill>
              </a:rPr>
              <a:t>The Picture Clearly Depicts We Stand In Rank 63 With A Score of 71.0</a:t>
            </a:r>
          </a:p>
        </p:txBody>
      </p:sp>
    </p:spTree>
    <p:extLst>
      <p:ext uri="{BB962C8B-B14F-4D97-AF65-F5344CB8AC3E}">
        <p14:creationId xmlns:p14="http://schemas.microsoft.com/office/powerpoint/2010/main" val="39237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8CD55-CF5C-4AD9-AC9F-42C73A511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5" y="188640"/>
            <a:ext cx="9001001" cy="6408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F0C4B-638D-4F3C-BCC3-963A12D206C8}"/>
              </a:ext>
            </a:extLst>
          </p:cNvPr>
          <p:cNvSpPr txBox="1"/>
          <p:nvPr/>
        </p:nvSpPr>
        <p:spPr>
          <a:xfrm>
            <a:off x="9694812" y="764704"/>
            <a:ext cx="216024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This Picture Depicts the Score of Various Parameters While Calculating EODB Score</a:t>
            </a:r>
          </a:p>
        </p:txBody>
      </p:sp>
    </p:spTree>
    <p:extLst>
      <p:ext uri="{BB962C8B-B14F-4D97-AF65-F5344CB8AC3E}">
        <p14:creationId xmlns:p14="http://schemas.microsoft.com/office/powerpoint/2010/main" val="20528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D5B5-064A-4FBE-B361-1B4F6CFA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EODB In Various States Of India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D1BF47-6264-4F80-83F6-47F547ADC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22994"/>
              </p:ext>
            </p:extLst>
          </p:nvPr>
        </p:nvGraphicFramePr>
        <p:xfrm>
          <a:off x="195297" y="1772816"/>
          <a:ext cx="3816424" cy="48105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3633164663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4142283304"/>
                    </a:ext>
                  </a:extLst>
                </a:gridCol>
              </a:tblGrid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50579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Andhra Pradesh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47449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Uttar Pradesh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57480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Telangana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41589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Madhya Pradesh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29567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Jharkhand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59717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Chhattisgarh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803866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Himachal Pradesh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4265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E7D583-CA4F-4107-A53A-74C5AC69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27350"/>
              </p:ext>
            </p:extLst>
          </p:nvPr>
        </p:nvGraphicFramePr>
        <p:xfrm>
          <a:off x="4218156" y="1772816"/>
          <a:ext cx="3816424" cy="48105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3438302076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3138314395"/>
                    </a:ext>
                  </a:extLst>
                </a:gridCol>
              </a:tblGrid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92645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Rajasthan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6677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West Bengal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944533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Gujrat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79736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Uttarakhand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124341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62884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Maharashtra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12815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Tamil Nadu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80281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F960A0E-D91D-4C61-B73C-039D0AAF3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87558"/>
              </p:ext>
            </p:extLst>
          </p:nvPr>
        </p:nvGraphicFramePr>
        <p:xfrm>
          <a:off x="8177104" y="1772816"/>
          <a:ext cx="3816424" cy="48105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331205760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1403474447"/>
                    </a:ext>
                  </a:extLst>
                </a:gridCol>
              </a:tblGrid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67171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Lakshadweep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07175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Haryana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25694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Karnataka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1673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Daman and Diu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211348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Punjab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73906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Assam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134192"/>
                  </a:ext>
                </a:extLst>
              </a:tr>
              <a:tr h="601318">
                <a:tc>
                  <a:txBody>
                    <a:bodyPr/>
                    <a:lstStyle/>
                    <a:p>
                      <a:r>
                        <a:rPr lang="en-IN" dirty="0"/>
                        <a:t>Jammu &amp; Kashmir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8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0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{3E7A9C85-B299-4AD2-BBFF-6764E96BE4A8}tf02804846_win32</Template>
  <TotalTime>117</TotalTime>
  <Words>1021</Words>
  <Application>Microsoft Office PowerPoint</Application>
  <PresentationFormat>Custom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Corbel</vt:lpstr>
      <vt:lpstr>Georgia</vt:lpstr>
      <vt:lpstr>Georgia-Bold</vt:lpstr>
      <vt:lpstr>Open Sans</vt:lpstr>
      <vt:lpstr>OpenSans-Bold</vt:lpstr>
      <vt:lpstr>OpenSans-Regular</vt:lpstr>
      <vt:lpstr>Chalkboard 16x9</vt:lpstr>
      <vt:lpstr>ECONOMICS</vt:lpstr>
      <vt:lpstr>Contents :</vt:lpstr>
      <vt:lpstr>What is Ease Of Doing Business ?</vt:lpstr>
      <vt:lpstr>What is Ease Of Doing Business Score ?</vt:lpstr>
      <vt:lpstr>PowerPoint Presentation</vt:lpstr>
      <vt:lpstr>How Do We Calculate EODB Score ?</vt:lpstr>
      <vt:lpstr>Where Do We Stand In EODB ?</vt:lpstr>
      <vt:lpstr>PowerPoint Presentation</vt:lpstr>
      <vt:lpstr>EODB In Various States Of India </vt:lpstr>
      <vt:lpstr>PowerPoint Presentation</vt:lpstr>
      <vt:lpstr>What Is BRAP ?</vt:lpstr>
      <vt:lpstr>EODB 2018 VS 2019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  Ease Of Doing Business</dc:title>
  <dc:creator>Shubham Raj</dc:creator>
  <cp:lastModifiedBy>Shubham Raj</cp:lastModifiedBy>
  <cp:revision>13</cp:revision>
  <dcterms:created xsi:type="dcterms:W3CDTF">2020-11-07T19:34:44Z</dcterms:created>
  <dcterms:modified xsi:type="dcterms:W3CDTF">2020-11-08T05:23:33Z</dcterms:modified>
</cp:coreProperties>
</file>