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  <p:embeddedFont>
      <p:font typeface="Frank Ruhl Libre Light" charset="1" panose="00000400000000000000"/>
      <p:regular r:id="rId20"/>
    </p:embeddedFont>
    <p:embeddedFont>
      <p:font typeface="Frank Ruhl Libre Light Bold" charset="1" panose="00000500000000000000"/>
      <p:regular r:id="rId21"/>
    </p:embeddedFont>
    <p:embeddedFont>
      <p:font typeface="Libre Franklin Bold" charset="1" panose="00000800000000000000"/>
      <p:regular r:id="rId22"/>
    </p:embeddedFont>
    <p:embeddedFont>
      <p:font typeface="Libre Franklin Bold Bold" charset="1" panose="00000900000000000000"/>
      <p:regular r:id="rId23"/>
    </p:embeddedFont>
    <p:embeddedFont>
      <p:font typeface="Libre Franklin Bold Italics" charset="1" panose="00000800000000000000"/>
      <p:regular r:id="rId24"/>
    </p:embeddedFont>
    <p:embeddedFont>
      <p:font typeface="Libre Franklin Bold Bold Italics" charset="1" panose="000009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6843129" y="4583567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2557887"/>
            <a:ext cx="1798054" cy="1729089"/>
            <a:chOff x="0" y="0"/>
            <a:chExt cx="2397405" cy="2305452"/>
          </a:xfrm>
        </p:grpSpPr>
        <p:sp>
          <p:nvSpPr>
            <p:cNvPr name="AutoShape 4" id="4"/>
            <p:cNvSpPr/>
            <p:nvPr/>
          </p:nvSpPr>
          <p:spPr>
            <a:xfrm rot="0">
              <a:off x="0" y="2024760"/>
              <a:ext cx="2397405" cy="280691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85725"/>
              <a:ext cx="2397405" cy="1861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BB1D1D"/>
                  </a:solidFill>
                  <a:latin typeface="Libre Franklin Bold"/>
                </a:rPr>
                <a:t>01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1028700" y="9213850"/>
            <a:ext cx="10682936" cy="2286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3776846" y="342180"/>
            <a:ext cx="12102917" cy="3944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400"/>
              </a:lnSpc>
            </a:pPr>
            <a:r>
              <a:rPr lang="en-US" sz="14000">
                <a:solidFill>
                  <a:srgbClr val="FFFFFF"/>
                </a:solidFill>
                <a:latin typeface="Libre Franklin Bold"/>
              </a:rPr>
              <a:t>Ease of doing business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91843" y="1028700"/>
            <a:ext cx="1667457" cy="41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Frank Ruhl Libre Light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6102880"/>
            <a:ext cx="18288000" cy="3899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799">
                <a:solidFill>
                  <a:srgbClr val="FF1616"/>
                </a:solidFill>
                <a:latin typeface="Open Sans"/>
              </a:rPr>
              <a:t>Team Members: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Open Sans"/>
              </a:rPr>
              <a:t>Shubham Raj ( CE19B030)      Talha Shamim (CS19B050)  </a:t>
            </a:r>
          </a:p>
          <a:p>
            <a:pPr algn="ctr">
              <a:lnSpc>
                <a:spcPts val="4480"/>
              </a:lnSpc>
            </a:pPr>
            <a:r>
              <a:rPr lang="en-US" sz="3199">
                <a:solidFill>
                  <a:srgbClr val="FFFFFF"/>
                </a:solidFill>
                <a:latin typeface="Open Sans"/>
              </a:rPr>
              <a:t>Santosh Kumar (ME19B038)     Rajendra kumar (CS19B034)</a:t>
            </a:r>
          </a:p>
          <a:p>
            <a:pPr algn="ctr">
              <a:lnSpc>
                <a:spcPts val="4479"/>
              </a:lnSpc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Vikas Meena (CE19B032 )</a:t>
            </a:r>
          </a:p>
          <a:p>
            <a:pPr algn="ctr">
              <a:lnSpc>
                <a:spcPts val="11308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798054" cy="1718467"/>
            <a:chOff x="0" y="0"/>
            <a:chExt cx="2397405" cy="2291289"/>
          </a:xfrm>
        </p:grpSpPr>
        <p:sp>
          <p:nvSpPr>
            <p:cNvPr name="AutoShape 3" id="3"/>
            <p:cNvSpPr/>
            <p:nvPr/>
          </p:nvSpPr>
          <p:spPr>
            <a:xfrm rot="0">
              <a:off x="0" y="2010598"/>
              <a:ext cx="2397405" cy="280691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85725"/>
              <a:ext cx="2397405" cy="1847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BB1D1D"/>
                  </a:solidFill>
                  <a:latin typeface="Libre Franklin Bold"/>
                </a:rPr>
                <a:t>10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028700" y="9213850"/>
            <a:ext cx="10682936" cy="2286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3438064"/>
            <a:ext cx="4555072" cy="577578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156564" y="3482514"/>
            <a:ext cx="4555072" cy="577578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038980" y="3438064"/>
            <a:ext cx="4555072" cy="5775786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5812859" y="1057275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58669" y="515142"/>
            <a:ext cx="13870132" cy="223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>
                <a:solidFill>
                  <a:srgbClr val="F1F1F1"/>
                </a:solidFill>
                <a:latin typeface="Open Sans Extra Bold"/>
              </a:rPr>
              <a:t>Ease of Doing Business in Various States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938"/>
            <a:ext cx="1767341" cy="1699553"/>
            <a:chOff x="0" y="0"/>
            <a:chExt cx="2356454" cy="2266071"/>
          </a:xfrm>
        </p:grpSpPr>
        <p:sp>
          <p:nvSpPr>
            <p:cNvPr name="AutoShape 3" id="3"/>
            <p:cNvSpPr/>
            <p:nvPr/>
          </p:nvSpPr>
          <p:spPr>
            <a:xfrm rot="0">
              <a:off x="0" y="1990175"/>
              <a:ext cx="2356454" cy="275897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95250"/>
              <a:ext cx="2356454" cy="18185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379"/>
                </a:lnSpc>
              </a:pPr>
              <a:r>
                <a:rPr lang="en-US" sz="9436">
                  <a:solidFill>
                    <a:srgbClr val="BB1D1D"/>
                  </a:solidFill>
                  <a:latin typeface="Libre Franklin Bold"/>
                </a:rPr>
                <a:t>11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991600" y="1021505"/>
            <a:ext cx="6668859" cy="8236795"/>
            <a:chOff x="0" y="0"/>
            <a:chExt cx="122860320" cy="15174639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22860321" cy="151746396"/>
            </a:xfrm>
            <a:custGeom>
              <a:avLst/>
              <a:gdLst/>
              <a:ahLst/>
              <a:cxnLst/>
              <a:rect r="r" b="b" t="t" l="l"/>
              <a:pathLst>
                <a:path h="151746396" w="122860321">
                  <a:moveTo>
                    <a:pt x="122634263" y="0"/>
                  </a:moveTo>
                  <a:lnTo>
                    <a:pt x="0" y="0"/>
                  </a:lnTo>
                  <a:lnTo>
                    <a:pt x="0" y="151746396"/>
                  </a:lnTo>
                  <a:lnTo>
                    <a:pt x="122860321" y="151746396"/>
                  </a:lnTo>
                  <a:lnTo>
                    <a:pt x="122860321" y="0"/>
                  </a:lnTo>
                  <a:lnTo>
                    <a:pt x="122634263" y="0"/>
                  </a:lnTo>
                  <a:close/>
                  <a:moveTo>
                    <a:pt x="122634263" y="151520339"/>
                  </a:moveTo>
                  <a:lnTo>
                    <a:pt x="228600" y="151520339"/>
                  </a:lnTo>
                  <a:lnTo>
                    <a:pt x="228600" y="228600"/>
                  </a:lnTo>
                  <a:lnTo>
                    <a:pt x="122634263" y="228600"/>
                  </a:lnTo>
                  <a:lnTo>
                    <a:pt x="122634263" y="15152033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sp>
        <p:nvSpPr>
          <p:cNvPr name="AutoShape 7" id="7"/>
          <p:cNvSpPr/>
          <p:nvPr/>
        </p:nvSpPr>
        <p:spPr>
          <a:xfrm rot="0">
            <a:off x="16843129" y="4818333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name="TextBox 8" id="8"/>
          <p:cNvSpPr txBox="true"/>
          <p:nvPr/>
        </p:nvSpPr>
        <p:spPr>
          <a:xfrm rot="0">
            <a:off x="0" y="2054197"/>
            <a:ext cx="15051025" cy="815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96"/>
              </a:lnSpc>
            </a:pPr>
            <a:r>
              <a:rPr lang="en-US" sz="4568">
                <a:solidFill>
                  <a:srgbClr val="FFFFFF"/>
                </a:solidFill>
                <a:latin typeface="Frank Ruhl Libre Light"/>
              </a:rPr>
              <a:t> The Department for Promotion of Industry and Internal Trade (DPIIT), Ministry of Commerce and Industry</a:t>
            </a:r>
          </a:p>
          <a:p>
            <a:pPr>
              <a:lnSpc>
                <a:spcPts val="6396"/>
              </a:lnSpc>
            </a:pPr>
            <a:r>
              <a:rPr lang="en-US" sz="4568">
                <a:solidFill>
                  <a:srgbClr val="FFFFFF"/>
                </a:solidFill>
                <a:latin typeface="Frank Ruhl Libre Light"/>
              </a:rPr>
              <a:t>released the 4 edition of Ease of Doing Business Rankings based on the State Business Reform Action Plan (State BRAP).</a:t>
            </a:r>
          </a:p>
          <a:p>
            <a:pPr>
              <a:lnSpc>
                <a:spcPts val="6396"/>
              </a:lnSpc>
            </a:pPr>
          </a:p>
          <a:p>
            <a:pPr>
              <a:lnSpc>
                <a:spcPts val="6396"/>
              </a:lnSpc>
            </a:pPr>
            <a:r>
              <a:rPr lang="en-US" sz="4568">
                <a:solidFill>
                  <a:srgbClr val="FFFFFF"/>
                </a:solidFill>
                <a:latin typeface="Frank Ruhl Libre Light"/>
              </a:rPr>
              <a:t>Andhra Pradesh has topped the rankings followed</a:t>
            </a:r>
          </a:p>
          <a:p>
            <a:pPr>
              <a:lnSpc>
                <a:spcPts val="6396"/>
              </a:lnSpc>
            </a:pPr>
            <a:r>
              <a:rPr lang="en-US" sz="4568">
                <a:solidFill>
                  <a:srgbClr val="FFFFFF"/>
                </a:solidFill>
                <a:latin typeface="Frank Ruhl Libre Light"/>
              </a:rPr>
              <a:t>by Uttar Pradesh, Telangana, Madhya Pradesh and</a:t>
            </a:r>
          </a:p>
          <a:p>
            <a:pPr>
              <a:lnSpc>
                <a:spcPts val="6396"/>
              </a:lnSpc>
            </a:pPr>
            <a:r>
              <a:rPr lang="en-US" sz="4568">
                <a:solidFill>
                  <a:srgbClr val="FFFFFF"/>
                </a:solidFill>
                <a:latin typeface="Frank Ruhl Libre Light"/>
              </a:rPr>
              <a:t>Jharkhand.</a:t>
            </a:r>
          </a:p>
          <a:p>
            <a:pPr>
              <a:lnSpc>
                <a:spcPts val="7005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812859" y="8868928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9033" y="3842643"/>
            <a:ext cx="8904967" cy="6269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Libre Franklin Bold"/>
              </a:rPr>
              <a:t>How do you plan to start a Business in some other country ?</a:t>
            </a:r>
          </a:p>
          <a:p>
            <a:pPr>
              <a:lnSpc>
                <a:spcPts val="7039"/>
              </a:lnSpc>
            </a:pPr>
          </a:p>
          <a:p>
            <a:pPr>
              <a:lnSpc>
                <a:spcPts val="7039"/>
              </a:lnSpc>
            </a:pPr>
            <a:r>
              <a:rPr lang="en-US" sz="6399">
                <a:solidFill>
                  <a:srgbClr val="FF1616"/>
                </a:solidFill>
                <a:latin typeface="Libre Franklin Bold"/>
              </a:rPr>
              <a:t>Well ,for the starters you can look into their EODB Rankings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812859" y="8800117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02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798054" cy="1729089"/>
            <a:chOff x="0" y="0"/>
            <a:chExt cx="2397405" cy="2305452"/>
          </a:xfrm>
        </p:grpSpPr>
        <p:sp>
          <p:nvSpPr>
            <p:cNvPr name="AutoShape 5" id="5"/>
            <p:cNvSpPr/>
            <p:nvPr/>
          </p:nvSpPr>
          <p:spPr>
            <a:xfrm rot="0">
              <a:off x="0" y="2024760"/>
              <a:ext cx="2397405" cy="280691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85725"/>
              <a:ext cx="2397405" cy="1861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BB1D1D"/>
                  </a:solidFill>
                  <a:latin typeface="Libre Franklin Bold"/>
                </a:rPr>
                <a:t>02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166625" y="1028700"/>
            <a:ext cx="7016475" cy="6782035"/>
            <a:chOff x="0" y="0"/>
            <a:chExt cx="129264449" cy="124945367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29264445" cy="124945366"/>
            </a:xfrm>
            <a:custGeom>
              <a:avLst/>
              <a:gdLst/>
              <a:ahLst/>
              <a:cxnLst/>
              <a:rect r="r" b="b" t="t" l="l"/>
              <a:pathLst>
                <a:path h="124945366" w="129264445">
                  <a:moveTo>
                    <a:pt x="129038387" y="0"/>
                  </a:moveTo>
                  <a:lnTo>
                    <a:pt x="0" y="0"/>
                  </a:lnTo>
                  <a:lnTo>
                    <a:pt x="0" y="124945366"/>
                  </a:lnTo>
                  <a:lnTo>
                    <a:pt x="129264445" y="124945366"/>
                  </a:lnTo>
                  <a:lnTo>
                    <a:pt x="129264445" y="0"/>
                  </a:lnTo>
                  <a:lnTo>
                    <a:pt x="129038387" y="0"/>
                  </a:lnTo>
                  <a:close/>
                  <a:moveTo>
                    <a:pt x="129038387" y="124719308"/>
                  </a:moveTo>
                  <a:lnTo>
                    <a:pt x="228600" y="124719308"/>
                  </a:lnTo>
                  <a:lnTo>
                    <a:pt x="228600" y="228600"/>
                  </a:lnTo>
                  <a:lnTo>
                    <a:pt x="129038387" y="228600"/>
                  </a:lnTo>
                  <a:lnTo>
                    <a:pt x="129038387" y="12471930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10166625" y="5662523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835" y="1962799"/>
            <a:ext cx="6902041" cy="180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Libre Franklin Bold"/>
              </a:rPr>
              <a:t>What is Ease of Doing Business ?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913685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28700" y="1057275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03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360273" y="8557911"/>
            <a:ext cx="1798054" cy="1729089"/>
            <a:chOff x="0" y="0"/>
            <a:chExt cx="2397405" cy="2305452"/>
          </a:xfrm>
        </p:grpSpPr>
        <p:sp>
          <p:nvSpPr>
            <p:cNvPr name="AutoShape 6" id="6"/>
            <p:cNvSpPr/>
            <p:nvPr/>
          </p:nvSpPr>
          <p:spPr>
            <a:xfrm rot="0">
              <a:off x="0" y="2024760"/>
              <a:ext cx="2397405" cy="280691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85725"/>
              <a:ext cx="2397405" cy="1861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BB1D1D"/>
                  </a:solidFill>
                  <a:latin typeface="Libre Franklin Bold"/>
                </a:rPr>
                <a:t>03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0" y="5268906"/>
            <a:ext cx="9136856" cy="317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1616"/>
                </a:solidFill>
                <a:latin typeface="Open Sans Light"/>
              </a:rPr>
              <a:t>It is a joint initiative by the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1616"/>
                </a:solidFill>
                <a:latin typeface="Arimo"/>
              </a:rPr>
              <a:t>Department for Promotion of Industry and Internal Trade (DPIIT) and the World Bank to improve the overall business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1616"/>
                </a:solidFill>
                <a:latin typeface="Arimo"/>
              </a:rPr>
              <a:t>environment in the States.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51144" y="104395"/>
            <a:ext cx="9136856" cy="804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1"/>
              </a:lnSpc>
            </a:pPr>
            <a:r>
              <a:rPr lang="en-US" sz="3500">
                <a:solidFill>
                  <a:srgbClr val="FF1616"/>
                </a:solidFill>
                <a:latin typeface="Open Sans"/>
              </a:rPr>
              <a:t>Economies </a:t>
            </a:r>
            <a:r>
              <a:rPr lang="en-US" sz="807">
                <a:solidFill>
                  <a:srgbClr val="FF1616"/>
                </a:solidFill>
                <a:latin typeface="Arimo"/>
              </a:rPr>
              <a:t>are ranked on their ease of doing business, from 1–190.</a:t>
            </a:r>
          </a:p>
          <a:p>
            <a:pPr algn="ctr">
              <a:lnSpc>
                <a:spcPts val="4901"/>
              </a:lnSpc>
            </a:pPr>
            <a:r>
              <a:rPr lang="en-US" sz="807">
                <a:solidFill>
                  <a:srgbClr val="FF1616"/>
                </a:solidFill>
                <a:latin typeface="Arimo"/>
              </a:rPr>
              <a:t> </a:t>
            </a:r>
          </a:p>
          <a:p>
            <a:pPr algn="ctr">
              <a:lnSpc>
                <a:spcPts val="4901"/>
              </a:lnSpc>
            </a:pPr>
            <a:r>
              <a:rPr lang="en-US" sz="807">
                <a:solidFill>
                  <a:srgbClr val="FF1616"/>
                </a:solidFill>
                <a:latin typeface="Arimo"/>
              </a:rPr>
              <a:t>A high ease of doing</a:t>
            </a:r>
          </a:p>
          <a:p>
            <a:pPr algn="ctr">
              <a:lnSpc>
                <a:spcPts val="4901"/>
              </a:lnSpc>
            </a:pPr>
            <a:r>
              <a:rPr lang="en-US" sz="807">
                <a:solidFill>
                  <a:srgbClr val="FF1616"/>
                </a:solidFill>
                <a:latin typeface="Arimo"/>
              </a:rPr>
              <a:t>business ranking means the regulatory environment is more conducive to the</a:t>
            </a:r>
          </a:p>
          <a:p>
            <a:pPr algn="ctr">
              <a:lnSpc>
                <a:spcPts val="4901"/>
              </a:lnSpc>
            </a:pPr>
            <a:r>
              <a:rPr lang="en-US" sz="807">
                <a:solidFill>
                  <a:srgbClr val="FF1616"/>
                </a:solidFill>
                <a:latin typeface="Arimo"/>
              </a:rPr>
              <a:t>starting and operation of a local firm. </a:t>
            </a:r>
          </a:p>
          <a:p>
            <a:pPr algn="ctr">
              <a:lnSpc>
                <a:spcPts val="4901"/>
              </a:lnSpc>
            </a:pPr>
          </a:p>
          <a:p>
            <a:pPr algn="ctr">
              <a:lnSpc>
                <a:spcPts val="4901"/>
              </a:lnSpc>
            </a:pPr>
            <a:r>
              <a:rPr lang="en-US" sz="807">
                <a:solidFill>
                  <a:srgbClr val="FF1616"/>
                </a:solidFill>
                <a:latin typeface="Arimo"/>
              </a:rPr>
              <a:t>The rankings are determined by sorting</a:t>
            </a:r>
          </a:p>
          <a:p>
            <a:pPr algn="ctr">
              <a:lnSpc>
                <a:spcPts val="4901"/>
              </a:lnSpc>
            </a:pPr>
            <a:r>
              <a:rPr lang="en-US" sz="807">
                <a:solidFill>
                  <a:srgbClr val="FF1616"/>
                </a:solidFill>
                <a:latin typeface="Arimo"/>
              </a:rPr>
              <a:t>the aggregate scores on</a:t>
            </a:r>
          </a:p>
          <a:p>
            <a:pPr algn="ctr">
              <a:lnSpc>
                <a:spcPts val="4901"/>
              </a:lnSpc>
            </a:pPr>
            <a:r>
              <a:rPr lang="en-US" sz="807">
                <a:solidFill>
                  <a:srgbClr val="FF1616"/>
                </a:solidFill>
                <a:latin typeface="Arimo"/>
              </a:rPr>
              <a:t>10 topics, each consisting of several indicators, giving equal weight to each</a:t>
            </a:r>
          </a:p>
          <a:p>
            <a:pPr algn="ctr">
              <a:lnSpc>
                <a:spcPts val="4901"/>
              </a:lnSpc>
            </a:pPr>
            <a:r>
              <a:rPr lang="en-US" sz="807">
                <a:solidFill>
                  <a:srgbClr val="FF1616"/>
                </a:solidFill>
                <a:latin typeface="Arimo"/>
              </a:rPr>
              <a:t>topic.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6843129" y="4583567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7529211"/>
            <a:ext cx="1798054" cy="1729089"/>
            <a:chOff x="0" y="0"/>
            <a:chExt cx="2397405" cy="2305452"/>
          </a:xfrm>
        </p:grpSpPr>
        <p:sp>
          <p:nvSpPr>
            <p:cNvPr name="AutoShape 4" id="4"/>
            <p:cNvSpPr/>
            <p:nvPr/>
          </p:nvSpPr>
          <p:spPr>
            <a:xfrm rot="0">
              <a:off x="0" y="2024760"/>
              <a:ext cx="2397405" cy="280691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85725"/>
              <a:ext cx="2397405" cy="1861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BB1D1D"/>
                  </a:solidFill>
                  <a:latin typeface="Libre Franklin Bold"/>
                </a:rPr>
                <a:t>04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5006" y="132321"/>
            <a:ext cx="8403435" cy="9139266"/>
            <a:chOff x="0" y="0"/>
            <a:chExt cx="11204580" cy="1218568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38100"/>
              <a:ext cx="11204580" cy="159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sz="4200">
                  <a:solidFill>
                    <a:srgbClr val="FFFFFF"/>
                  </a:solidFill>
                  <a:latin typeface="Libre Franklin Bold"/>
                </a:rPr>
                <a:t>What </a:t>
              </a:r>
              <a:r>
                <a:rPr lang="en-US" sz="4200">
                  <a:solidFill>
                    <a:srgbClr val="FFFFFF"/>
                  </a:solidFill>
                  <a:latin typeface="Arimo"/>
                </a:rPr>
                <a:t>is Ease Of Doing Business Score ?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515789"/>
              <a:ext cx="8978798" cy="9669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199">
                  <a:solidFill>
                    <a:srgbClr val="FF1616"/>
                  </a:solidFill>
                  <a:latin typeface="Frank Ruhl Libre Light"/>
                </a:rPr>
                <a:t>The ease of doing business score</a:t>
              </a:r>
            </a:p>
            <a:p>
              <a:pPr>
                <a:lnSpc>
                  <a:spcPts val="4480"/>
                </a:lnSpc>
              </a:pPr>
              <a:r>
                <a:rPr lang="en-US" sz="2007">
                  <a:solidFill>
                    <a:srgbClr val="FF1616"/>
                  </a:solidFill>
                  <a:latin typeface="Arimo"/>
                </a:rPr>
                <a:t>helps assess the absolute level of regulatory performance over time.</a:t>
              </a:r>
            </a:p>
            <a:p>
              <a:pPr>
                <a:lnSpc>
                  <a:spcPts val="4480"/>
                </a:lnSpc>
              </a:pPr>
            </a:p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Frank Ruhl Libre Light"/>
                </a:rPr>
                <a:t>It captures the gap of each economy</a:t>
              </a:r>
            </a:p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Frank Ruhl Libre Light"/>
                </a:rPr>
                <a:t>from the best regulatory performance observed on each of the indicators across all economies in the Doing</a:t>
              </a:r>
            </a:p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Frank Ruhl Libre Light"/>
                </a:rPr>
                <a:t>Business sample since 2005.</a:t>
              </a:r>
            </a:p>
            <a:p>
              <a:pPr>
                <a:lnSpc>
                  <a:spcPts val="4480"/>
                </a:lnSpc>
              </a:pPr>
            </a:p>
            <a:p>
              <a:pPr>
                <a:lnSpc>
                  <a:spcPts val="4480"/>
                </a:lnSpc>
              </a:pPr>
            </a:p>
            <a:p>
              <a:pPr>
                <a:lnSpc>
                  <a:spcPts val="4480"/>
                </a:lnSpc>
              </a:pPr>
            </a:p>
            <a:p>
              <a:pPr>
                <a:lnSpc>
                  <a:spcPts val="44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119123" y="1057275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04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6576364" y="9235440"/>
            <a:ext cx="10682936" cy="2286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17160" y="522132"/>
            <a:ext cx="8572500" cy="8970934"/>
            <a:chOff x="0" y="0"/>
            <a:chExt cx="11430000" cy="1196124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1430000" cy="11961246"/>
              <a:chOff x="0" y="0"/>
              <a:chExt cx="157931090" cy="165271443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157931086" cy="165271438"/>
              </a:xfrm>
              <a:custGeom>
                <a:avLst/>
                <a:gdLst/>
                <a:ahLst/>
                <a:cxnLst/>
                <a:rect r="r" b="b" t="t" l="l"/>
                <a:pathLst>
                  <a:path h="165271438" w="157931086">
                    <a:moveTo>
                      <a:pt x="157705028" y="0"/>
                    </a:moveTo>
                    <a:lnTo>
                      <a:pt x="0" y="0"/>
                    </a:lnTo>
                    <a:lnTo>
                      <a:pt x="0" y="165271438"/>
                    </a:lnTo>
                    <a:lnTo>
                      <a:pt x="157931086" y="165271438"/>
                    </a:lnTo>
                    <a:lnTo>
                      <a:pt x="157931086" y="0"/>
                    </a:lnTo>
                    <a:lnTo>
                      <a:pt x="157705028" y="0"/>
                    </a:lnTo>
                    <a:close/>
                    <a:moveTo>
                      <a:pt x="157705028" y="165045380"/>
                    </a:moveTo>
                    <a:lnTo>
                      <a:pt x="228600" y="165045380"/>
                    </a:lnTo>
                    <a:lnTo>
                      <a:pt x="228600" y="228600"/>
                    </a:lnTo>
                    <a:lnTo>
                      <a:pt x="157705028" y="228600"/>
                    </a:lnTo>
                    <a:lnTo>
                      <a:pt x="157705028" y="1650453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802681" y="1117098"/>
              <a:ext cx="9824639" cy="9669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199">
                  <a:solidFill>
                    <a:srgbClr val="FFFFFF"/>
                  </a:solidFill>
                  <a:latin typeface="Frank Ruhl Libre Light"/>
                </a:rPr>
                <a:t>For example, an ease of doing business score of 75</a:t>
              </a:r>
            </a:p>
            <a:p>
              <a:pPr>
                <a:lnSpc>
                  <a:spcPts val="4480"/>
                </a:lnSpc>
              </a:pPr>
              <a:r>
                <a:rPr lang="en-US" sz="2007">
                  <a:solidFill>
                    <a:srgbClr val="FFFFFF"/>
                  </a:solidFill>
                  <a:latin typeface="Arimo"/>
                </a:rPr>
                <a:t>in Doing</a:t>
              </a:r>
            </a:p>
            <a:p>
              <a:pPr>
                <a:lnSpc>
                  <a:spcPts val="4480"/>
                </a:lnSpc>
              </a:pPr>
              <a:r>
                <a:rPr lang="en-US" sz="2007">
                  <a:solidFill>
                    <a:srgbClr val="FFFFFF"/>
                  </a:solidFill>
                  <a:latin typeface="Arimo"/>
                </a:rPr>
                <a:t>Business 2019 means</a:t>
              </a:r>
            </a:p>
            <a:p>
              <a:pPr>
                <a:lnSpc>
                  <a:spcPts val="4480"/>
                </a:lnSpc>
              </a:pPr>
              <a:r>
                <a:rPr lang="en-US" sz="2007">
                  <a:solidFill>
                    <a:srgbClr val="FFFFFF"/>
                  </a:solidFill>
                  <a:latin typeface="Arimo"/>
                </a:rPr>
                <a:t>an economy was 25 percentage points away from the best regulatory performance</a:t>
              </a:r>
            </a:p>
            <a:p>
              <a:pPr>
                <a:lnSpc>
                  <a:spcPts val="4480"/>
                </a:lnSpc>
              </a:pPr>
              <a:r>
                <a:rPr lang="en-US" sz="2007">
                  <a:solidFill>
                    <a:srgbClr val="FFFFFF"/>
                  </a:solidFill>
                  <a:latin typeface="Arimo"/>
                </a:rPr>
                <a:t>constructed across all economies and across time. </a:t>
              </a:r>
            </a:p>
            <a:p>
              <a:pPr>
                <a:lnSpc>
                  <a:spcPts val="4480"/>
                </a:lnSpc>
              </a:pPr>
            </a:p>
            <a:p>
              <a:pPr>
                <a:lnSpc>
                  <a:spcPts val="4480"/>
                </a:lnSpc>
              </a:pPr>
              <a:r>
                <a:rPr lang="en-US" sz="2007">
                  <a:solidFill>
                    <a:srgbClr val="FFFFFF"/>
                  </a:solidFill>
                  <a:latin typeface="Arimo"/>
                </a:rPr>
                <a:t>A score of 80 in Doing Business 2020 would</a:t>
              </a:r>
            </a:p>
            <a:p>
              <a:pPr>
                <a:lnSpc>
                  <a:spcPts val="4479"/>
                </a:lnSpc>
                <a:spcBef>
                  <a:spcPct val="0"/>
                </a:spcBef>
              </a:pPr>
              <a:r>
                <a:rPr lang="en-US" sz="2007">
                  <a:solidFill>
                    <a:srgbClr val="FFFFFF"/>
                  </a:solidFill>
                  <a:latin typeface="Arimo"/>
                </a:rPr>
                <a:t>indicate the economy is improving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057275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05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755978" y="3665593"/>
            <a:ext cx="4311241" cy="3356256"/>
            <a:chOff x="0" y="0"/>
            <a:chExt cx="5748321" cy="447500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3234137"/>
              <a:ext cx="5748321" cy="12408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40"/>
                </a:lnSpc>
              </a:pP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2024760"/>
              <a:ext cx="2397405" cy="280691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85725"/>
              <a:ext cx="2397405" cy="1861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BB1D1D"/>
                  </a:solidFill>
                  <a:latin typeface="Libre Franklin Bold"/>
                </a:rPr>
                <a:t>05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0">
            <a:off x="-416171" y="7021849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name="AutoShape 12" id="12"/>
          <p:cNvSpPr/>
          <p:nvPr/>
        </p:nvSpPr>
        <p:spPr>
          <a:xfrm rot="0">
            <a:off x="1159430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938"/>
            <a:ext cx="1767341" cy="1699553"/>
            <a:chOff x="0" y="0"/>
            <a:chExt cx="2356454" cy="2266071"/>
          </a:xfrm>
        </p:grpSpPr>
        <p:sp>
          <p:nvSpPr>
            <p:cNvPr name="AutoShape 3" id="3"/>
            <p:cNvSpPr/>
            <p:nvPr/>
          </p:nvSpPr>
          <p:spPr>
            <a:xfrm rot="0">
              <a:off x="0" y="1990175"/>
              <a:ext cx="2356454" cy="275897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95250"/>
              <a:ext cx="2356454" cy="18185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379"/>
                </a:lnSpc>
              </a:pPr>
              <a:r>
                <a:rPr lang="en-US" sz="9436">
                  <a:solidFill>
                    <a:srgbClr val="BB1D1D"/>
                  </a:solidFill>
                  <a:latin typeface="Libre Franklin Bold"/>
                </a:rPr>
                <a:t>06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991600" y="1021505"/>
            <a:ext cx="6668859" cy="8236795"/>
            <a:chOff x="0" y="0"/>
            <a:chExt cx="122860320" cy="15174639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22860321" cy="151746396"/>
            </a:xfrm>
            <a:custGeom>
              <a:avLst/>
              <a:gdLst/>
              <a:ahLst/>
              <a:cxnLst/>
              <a:rect r="r" b="b" t="t" l="l"/>
              <a:pathLst>
                <a:path h="151746396" w="122860321">
                  <a:moveTo>
                    <a:pt x="122634263" y="0"/>
                  </a:moveTo>
                  <a:lnTo>
                    <a:pt x="0" y="0"/>
                  </a:lnTo>
                  <a:lnTo>
                    <a:pt x="0" y="151746396"/>
                  </a:lnTo>
                  <a:lnTo>
                    <a:pt x="122860321" y="151746396"/>
                  </a:lnTo>
                  <a:lnTo>
                    <a:pt x="122860321" y="0"/>
                  </a:lnTo>
                  <a:lnTo>
                    <a:pt x="122634263" y="0"/>
                  </a:lnTo>
                  <a:close/>
                  <a:moveTo>
                    <a:pt x="122634263" y="151520339"/>
                  </a:moveTo>
                  <a:lnTo>
                    <a:pt x="228600" y="151520339"/>
                  </a:lnTo>
                  <a:lnTo>
                    <a:pt x="228600" y="228600"/>
                  </a:lnTo>
                  <a:lnTo>
                    <a:pt x="122634263" y="228600"/>
                  </a:lnTo>
                  <a:lnTo>
                    <a:pt x="122634263" y="15152033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sp>
        <p:nvSpPr>
          <p:cNvPr name="AutoShape 7" id="7"/>
          <p:cNvSpPr/>
          <p:nvPr/>
        </p:nvSpPr>
        <p:spPr>
          <a:xfrm rot="0">
            <a:off x="14253687" y="4583567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name="TextBox 8" id="8"/>
          <p:cNvSpPr txBox="true"/>
          <p:nvPr/>
        </p:nvSpPr>
        <p:spPr>
          <a:xfrm rot="0">
            <a:off x="3276600" y="118088"/>
            <a:ext cx="13387533" cy="180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Libre Franklin Bold"/>
              </a:rPr>
              <a:t>How</a:t>
            </a:r>
          </a:p>
          <a:p>
            <a:pPr>
              <a:lnSpc>
                <a:spcPts val="7039"/>
              </a:lnSpc>
            </a:pPr>
            <a:r>
              <a:rPr lang="en-US" sz="2007">
                <a:solidFill>
                  <a:srgbClr val="FFFFFF"/>
                </a:solidFill>
                <a:latin typeface="Arimo"/>
              </a:rPr>
              <a:t>Do We Calculate EODB Score 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287476"/>
            <a:ext cx="12804610" cy="8169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60"/>
              </a:lnSpc>
            </a:pPr>
            <a:r>
              <a:rPr lang="en-US" sz="3297">
                <a:solidFill>
                  <a:srgbClr val="FFFFFF"/>
                </a:solidFill>
                <a:latin typeface="Arimo"/>
              </a:rPr>
              <a:t>Parameters :</a:t>
            </a:r>
          </a:p>
          <a:p>
            <a:pPr marL="770269" indent="-385134" lvl="1">
              <a:lnSpc>
                <a:spcPts val="4994"/>
              </a:lnSpc>
              <a:buFont typeface="Arial"/>
              <a:buChar char="•"/>
            </a:pPr>
            <a:r>
              <a:rPr lang="en-US" sz="5257">
                <a:solidFill>
                  <a:srgbClr val="FFFFFF"/>
                </a:solidFill>
                <a:latin typeface="Frank Ruhl Libre Light"/>
              </a:rPr>
              <a:t> </a:t>
            </a:r>
            <a:r>
              <a:rPr lang="en-US" sz="3567">
                <a:solidFill>
                  <a:srgbClr val="FFFFFF"/>
                </a:solidFill>
                <a:latin typeface="Frank Ruhl Libre Light"/>
              </a:rPr>
              <a:t>Starting  a business                                    </a:t>
            </a:r>
          </a:p>
          <a:p>
            <a:pPr marL="770269" indent="-385134" lvl="1">
              <a:lnSpc>
                <a:spcPts val="4994"/>
              </a:lnSpc>
              <a:buFont typeface="Arial"/>
              <a:buChar char="•"/>
            </a:pPr>
            <a:r>
              <a:rPr lang="en-US" sz="3567">
                <a:solidFill>
                  <a:srgbClr val="FFFFFF"/>
                </a:solidFill>
                <a:latin typeface="Frank Ruhl Libre Light"/>
              </a:rPr>
              <a:t> Dealing with construction permits</a:t>
            </a:r>
          </a:p>
          <a:p>
            <a:pPr marL="770269" indent="-385134" lvl="1">
              <a:lnSpc>
                <a:spcPts val="4994"/>
              </a:lnSpc>
              <a:buFont typeface="Arial"/>
              <a:buChar char="•"/>
            </a:pPr>
            <a:r>
              <a:rPr lang="en-US" sz="3567">
                <a:solidFill>
                  <a:srgbClr val="FFFFFF"/>
                </a:solidFill>
                <a:latin typeface="Frank Ruhl Libre Light"/>
              </a:rPr>
              <a:t> Electricity Availability</a:t>
            </a:r>
          </a:p>
          <a:p>
            <a:pPr marL="770269" indent="-385134" lvl="1">
              <a:lnSpc>
                <a:spcPts val="4994"/>
              </a:lnSpc>
              <a:buFont typeface="Arial"/>
              <a:buChar char="•"/>
            </a:pPr>
            <a:r>
              <a:rPr lang="en-US" sz="3567">
                <a:solidFill>
                  <a:srgbClr val="FFFFFF"/>
                </a:solidFill>
                <a:latin typeface="Frank Ruhl Libre Light"/>
              </a:rPr>
              <a:t> Credit Availability</a:t>
            </a:r>
          </a:p>
          <a:p>
            <a:pPr marL="770269" indent="-385134" lvl="1">
              <a:lnSpc>
                <a:spcPts val="4994"/>
              </a:lnSpc>
              <a:buFont typeface="Arial"/>
              <a:buChar char="•"/>
            </a:pPr>
            <a:r>
              <a:rPr lang="en-US" sz="3567">
                <a:solidFill>
                  <a:srgbClr val="FFFFFF"/>
                </a:solidFill>
                <a:latin typeface="Frank Ruhl Libre Light"/>
              </a:rPr>
              <a:t> Property Registration  </a:t>
            </a:r>
          </a:p>
          <a:p>
            <a:pPr marL="770269" indent="-385134" lvl="1">
              <a:lnSpc>
                <a:spcPts val="4994"/>
              </a:lnSpc>
              <a:buFont typeface="Arial"/>
              <a:buChar char="•"/>
            </a:pPr>
            <a:r>
              <a:rPr lang="en-US" sz="3567">
                <a:solidFill>
                  <a:srgbClr val="FFFFFF"/>
                </a:solidFill>
                <a:latin typeface="Frank Ruhl Libre Light"/>
              </a:rPr>
              <a:t> Protecting Minority investors</a:t>
            </a:r>
          </a:p>
          <a:p>
            <a:pPr marL="770269" indent="-385134" lvl="1">
              <a:lnSpc>
                <a:spcPts val="4994"/>
              </a:lnSpc>
              <a:buFont typeface="Arial"/>
              <a:buChar char="•"/>
            </a:pPr>
            <a:r>
              <a:rPr lang="en-US" sz="3567">
                <a:solidFill>
                  <a:srgbClr val="FFFFFF"/>
                </a:solidFill>
                <a:latin typeface="Frank Ruhl Libre Light"/>
              </a:rPr>
              <a:t> Paying Taxes</a:t>
            </a:r>
          </a:p>
          <a:p>
            <a:pPr marL="770269" indent="-385134" lvl="1">
              <a:lnSpc>
                <a:spcPts val="4994"/>
              </a:lnSpc>
              <a:buFont typeface="Arial"/>
              <a:buChar char="•"/>
            </a:pPr>
            <a:r>
              <a:rPr lang="en-US" sz="3567">
                <a:solidFill>
                  <a:srgbClr val="FFFFFF"/>
                </a:solidFill>
                <a:latin typeface="Frank Ruhl Libre Light"/>
              </a:rPr>
              <a:t> Trading Across Borders</a:t>
            </a:r>
          </a:p>
          <a:p>
            <a:pPr marL="770269" indent="-385134" lvl="1">
              <a:lnSpc>
                <a:spcPts val="4994"/>
              </a:lnSpc>
              <a:buFont typeface="Arial"/>
              <a:buChar char="•"/>
            </a:pPr>
            <a:r>
              <a:rPr lang="en-US" sz="3567">
                <a:solidFill>
                  <a:srgbClr val="FFFFFF"/>
                </a:solidFill>
                <a:latin typeface="Frank Ruhl Libre Light"/>
              </a:rPr>
              <a:t> Contracts Reinforcements</a:t>
            </a:r>
          </a:p>
          <a:p>
            <a:pPr marL="770269" indent="-385134" lvl="1">
              <a:lnSpc>
                <a:spcPts val="4994"/>
              </a:lnSpc>
              <a:buFont typeface="Arial"/>
              <a:buChar char="•"/>
            </a:pPr>
            <a:r>
              <a:rPr lang="en-US" sz="3567">
                <a:solidFill>
                  <a:srgbClr val="FFFFFF"/>
                </a:solidFill>
                <a:latin typeface="Frank Ruhl Libre Light"/>
              </a:rPr>
              <a:t> Resolving Insolvency   </a:t>
            </a:r>
          </a:p>
          <a:p>
            <a:pPr>
              <a:lnSpc>
                <a:spcPts val="736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812859" y="8868928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78956"/>
            <a:ext cx="1798054" cy="1729089"/>
            <a:chOff x="0" y="0"/>
            <a:chExt cx="2397405" cy="2305452"/>
          </a:xfrm>
        </p:grpSpPr>
        <p:sp>
          <p:nvSpPr>
            <p:cNvPr name="AutoShape 3" id="3"/>
            <p:cNvSpPr/>
            <p:nvPr/>
          </p:nvSpPr>
          <p:spPr>
            <a:xfrm rot="0">
              <a:off x="0" y="2024760"/>
              <a:ext cx="2397405" cy="280691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85725"/>
              <a:ext cx="2397405" cy="1861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BB1D1D"/>
                  </a:solidFill>
                  <a:latin typeface="Libre Franklin Bold"/>
                </a:rPr>
                <a:t>07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913685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28700" y="564848"/>
            <a:ext cx="7173359" cy="203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>
                <a:solidFill>
                  <a:srgbClr val="FFFFFF"/>
                </a:solidFill>
                <a:latin typeface="Libre Franklin Bold"/>
              </a:rPr>
              <a:t>Where Do We Stand in EODB 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81805" y="9897628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07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28638" y="74930"/>
            <a:ext cx="7630662" cy="918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200">
                <a:solidFill>
                  <a:srgbClr val="FF1616"/>
                </a:solidFill>
                <a:latin typeface="Open Sans"/>
              </a:rPr>
              <a:t>We Stand At a position of Rank 63 out of 190 countries ,with a score of 71.0 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80"/>
              </a:lnSpc>
            </a:pPr>
            <a:r>
              <a:rPr lang="en-US" sz="5199">
                <a:solidFill>
                  <a:srgbClr val="FFFFFF"/>
                </a:solidFill>
                <a:latin typeface="Open Sans"/>
              </a:rPr>
              <a:t>India being a jammed country still managed to achieve such rank and aims to be in the top 50 in the upcoming years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4175" r="0" b="417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73705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057275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rcRect l="0" t="8482" r="0" b="1253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1505"/>
            <a:ext cx="6548618" cy="8236795"/>
            <a:chOff x="0" y="0"/>
            <a:chExt cx="120645127" cy="15174639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20645126" cy="151746396"/>
            </a:xfrm>
            <a:custGeom>
              <a:avLst/>
              <a:gdLst/>
              <a:ahLst/>
              <a:cxnLst/>
              <a:rect r="r" b="b" t="t" l="l"/>
              <a:pathLst>
                <a:path h="151746396" w="120645126">
                  <a:moveTo>
                    <a:pt x="120419068" y="0"/>
                  </a:moveTo>
                  <a:lnTo>
                    <a:pt x="0" y="0"/>
                  </a:lnTo>
                  <a:lnTo>
                    <a:pt x="0" y="151746396"/>
                  </a:lnTo>
                  <a:lnTo>
                    <a:pt x="120645126" y="151746396"/>
                  </a:lnTo>
                  <a:lnTo>
                    <a:pt x="120645126" y="0"/>
                  </a:lnTo>
                  <a:lnTo>
                    <a:pt x="120419068" y="0"/>
                  </a:lnTo>
                  <a:close/>
                  <a:moveTo>
                    <a:pt x="120419068" y="151520339"/>
                  </a:moveTo>
                  <a:lnTo>
                    <a:pt x="228600" y="151520339"/>
                  </a:lnTo>
                  <a:lnTo>
                    <a:pt x="228600" y="228600"/>
                  </a:lnTo>
                  <a:lnTo>
                    <a:pt x="120419068" y="228600"/>
                  </a:lnTo>
                  <a:lnTo>
                    <a:pt x="120419068" y="15152033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sp>
        <p:nvSpPr>
          <p:cNvPr name="AutoShape 4" id="4"/>
          <p:cNvSpPr/>
          <p:nvPr/>
        </p:nvSpPr>
        <p:spPr>
          <a:xfrm rot="0">
            <a:off x="-416171" y="1748806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name="TextBox 5" id="5"/>
          <p:cNvSpPr txBox="true"/>
          <p:nvPr/>
        </p:nvSpPr>
        <p:spPr>
          <a:xfrm rot="0">
            <a:off x="15812859" y="8868928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DAENvAHnEIg</dc:identifier>
  <dcterms:modified xsi:type="dcterms:W3CDTF">2011-08-01T06:04:30Z</dcterms:modified>
  <cp:revision>1</cp:revision>
  <dc:title>White and Red Company Animated Presentation</dc:title>
</cp:coreProperties>
</file>