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Frank Ruhl Libre Light" charset="1" panose="00000400000000000000"/>
      <p:regular r:id="rId14"/>
    </p:embeddedFont>
    <p:embeddedFont>
      <p:font typeface="Frank Ruhl Libre Light Bold" charset="1" panose="00000500000000000000"/>
      <p:regular r:id="rId15"/>
    </p:embeddedFont>
    <p:embeddedFont>
      <p:font typeface="Libre Franklin Bold" charset="1" panose="00000800000000000000"/>
      <p:regular r:id="rId16"/>
    </p:embeddedFont>
    <p:embeddedFont>
      <p:font typeface="Libre Franklin Bold Bold" charset="1" panose="00000900000000000000"/>
      <p:regular r:id="rId17"/>
    </p:embeddedFont>
    <p:embeddedFont>
      <p:font typeface="Libre Franklin Bold Italics" charset="1" panose="00000800000000000000"/>
      <p:regular r:id="rId18"/>
    </p:embeddedFont>
    <p:embeddedFont>
      <p:font typeface="Libre Franklin Bold Bold Italics" charset="1" panose="000009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6843129" y="4583567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2557887"/>
            <a:ext cx="1798054" cy="1729089"/>
            <a:chOff x="0" y="0"/>
            <a:chExt cx="2397405" cy="2305452"/>
          </a:xfrm>
        </p:grpSpPr>
        <p:sp>
          <p:nvSpPr>
            <p:cNvPr name="AutoShape 4" id="4"/>
            <p:cNvSpPr/>
            <p:nvPr/>
          </p:nvSpPr>
          <p:spPr>
            <a:xfrm rot="0">
              <a:off x="0" y="2024760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85725"/>
              <a:ext cx="2397405" cy="1861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01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1028700" y="9213850"/>
            <a:ext cx="10682936" cy="2286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3776846" y="342180"/>
            <a:ext cx="12102917" cy="3944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400"/>
              </a:lnSpc>
            </a:pPr>
            <a:r>
              <a:rPr lang="en-US" sz="14000">
                <a:solidFill>
                  <a:srgbClr val="FFFFFF"/>
                </a:solidFill>
                <a:latin typeface="Libre Franklin Bold"/>
              </a:rPr>
              <a:t>Ease of doing business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91843" y="1028700"/>
            <a:ext cx="1667457" cy="41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Frank Ruhl Libre Light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6102880"/>
            <a:ext cx="18288000" cy="3899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799">
                <a:solidFill>
                  <a:srgbClr val="FF1616"/>
                </a:solidFill>
                <a:latin typeface="Open Sans"/>
              </a:rPr>
              <a:t>Team Members: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Open Sans"/>
              </a:rPr>
              <a:t>Shubham Raj ( CE19B030)      Talha Shamim (CS19B050)  </a:t>
            </a:r>
          </a:p>
          <a:p>
            <a:pPr algn="ctr">
              <a:lnSpc>
                <a:spcPts val="4480"/>
              </a:lnSpc>
            </a:pPr>
            <a:r>
              <a:rPr lang="en-US" sz="3199">
                <a:solidFill>
                  <a:srgbClr val="FFFFFF"/>
                </a:solidFill>
                <a:latin typeface="Open Sans"/>
              </a:rPr>
              <a:t>Santosh Kumar (ME19B038)     Rajendra kumar (CS19B034)</a:t>
            </a:r>
          </a:p>
          <a:p>
            <a:pPr algn="ctr">
              <a:lnSpc>
                <a:spcPts val="4479"/>
              </a:lnSpc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Vikas Meena (CE19B032 )</a:t>
            </a:r>
          </a:p>
          <a:p>
            <a:pPr algn="ctr">
              <a:lnSpc>
                <a:spcPts val="11308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798054" cy="1718467"/>
            <a:chOff x="0" y="0"/>
            <a:chExt cx="2397405" cy="2291289"/>
          </a:xfrm>
        </p:grpSpPr>
        <p:sp>
          <p:nvSpPr>
            <p:cNvPr name="AutoShape 3" id="3"/>
            <p:cNvSpPr/>
            <p:nvPr/>
          </p:nvSpPr>
          <p:spPr>
            <a:xfrm rot="0">
              <a:off x="0" y="2010598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85725"/>
              <a:ext cx="2397405" cy="1847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10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028700" y="9213850"/>
            <a:ext cx="10682936" cy="2286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1028700" y="4019190"/>
            <a:ext cx="8115300" cy="4274156"/>
            <a:chOff x="0" y="0"/>
            <a:chExt cx="10820400" cy="569887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47625"/>
              <a:ext cx="10820400" cy="4494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280"/>
                </a:lnSpc>
              </a:pPr>
              <a:r>
                <a:rPr lang="en-US" sz="4800">
                  <a:solidFill>
                    <a:srgbClr val="FFFFFF"/>
                  </a:solidFill>
                  <a:latin typeface="Libre Franklin Bold"/>
                </a:rPr>
                <a:t>"The reason we struggle with insecurity is because we compare our behind-the-scenes with everyone else’s highlight reel."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006569"/>
              <a:ext cx="10129221" cy="692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Frank Ruhl Libre Light"/>
                </a:rPr>
                <a:t>Stay focused and believe in your purpose.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812859" y="1057275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95559" y="8724783"/>
            <a:ext cx="5263741" cy="53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Frank Ruhl Libre Light"/>
              </a:rPr>
              <a:t>Good luck!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916638"/>
            <a:ext cx="6216241" cy="4185228"/>
            <a:chOff x="0" y="0"/>
            <a:chExt cx="8288321" cy="558030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57150"/>
              <a:ext cx="8288321" cy="2430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39"/>
                </a:lnSpc>
              </a:pPr>
              <a:r>
                <a:rPr lang="en-US" sz="6399">
                  <a:solidFill>
                    <a:srgbClr val="FFFFFF"/>
                  </a:solidFill>
                  <a:latin typeface="Libre Franklin Bold"/>
                </a:rPr>
                <a:t>Do that thing you love.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400938"/>
              <a:ext cx="6967521" cy="21793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Frank Ruhl Libre Light"/>
                </a:rPr>
                <a:t>When the going gets tough, your passion will inspire you to carry on.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812859" y="8800117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02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1798054" cy="1729089"/>
            <a:chOff x="0" y="0"/>
            <a:chExt cx="2397405" cy="2305452"/>
          </a:xfrm>
        </p:grpSpPr>
        <p:sp>
          <p:nvSpPr>
            <p:cNvPr name="AutoShape 7" id="7"/>
            <p:cNvSpPr/>
            <p:nvPr/>
          </p:nvSpPr>
          <p:spPr>
            <a:xfrm rot="0">
              <a:off x="0" y="2024760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85725"/>
              <a:ext cx="2397405" cy="1861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02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166625" y="1028700"/>
            <a:ext cx="7016475" cy="6782035"/>
            <a:chOff x="0" y="0"/>
            <a:chExt cx="129264449" cy="124945367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29264445" cy="124945366"/>
            </a:xfrm>
            <a:custGeom>
              <a:avLst/>
              <a:gdLst/>
              <a:ahLst/>
              <a:cxnLst/>
              <a:rect r="r" b="b" t="t" l="l"/>
              <a:pathLst>
                <a:path h="124945366" w="129264445">
                  <a:moveTo>
                    <a:pt x="129038387" y="0"/>
                  </a:moveTo>
                  <a:lnTo>
                    <a:pt x="0" y="0"/>
                  </a:lnTo>
                  <a:lnTo>
                    <a:pt x="0" y="124945366"/>
                  </a:lnTo>
                  <a:lnTo>
                    <a:pt x="129264445" y="124945366"/>
                  </a:lnTo>
                  <a:lnTo>
                    <a:pt x="129264445" y="0"/>
                  </a:lnTo>
                  <a:lnTo>
                    <a:pt x="129038387" y="0"/>
                  </a:lnTo>
                  <a:close/>
                  <a:moveTo>
                    <a:pt x="129038387" y="124719308"/>
                  </a:moveTo>
                  <a:lnTo>
                    <a:pt x="228600" y="124719308"/>
                  </a:lnTo>
                  <a:lnTo>
                    <a:pt x="228600" y="228600"/>
                  </a:lnTo>
                  <a:lnTo>
                    <a:pt x="129038387" y="228600"/>
                  </a:lnTo>
                  <a:lnTo>
                    <a:pt x="129038387" y="12471930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11" id="11"/>
          <p:cNvSpPr/>
          <p:nvPr/>
        </p:nvSpPr>
        <p:spPr>
          <a:xfrm rot="0">
            <a:off x="10166625" y="5662523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330019"/>
            <a:ext cx="6902041" cy="180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Libre Franklin Bold"/>
              </a:rPr>
              <a:t>Keep a steady cash flow.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34572" y="971550"/>
            <a:ext cx="7024728" cy="220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Frank Ruhl Libre Light"/>
              </a:rPr>
              <a:t>Have enough to keep the lights on during the first few months of operations since profits won’t come in right away.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913685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028700" y="1057275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03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461246" y="7529211"/>
            <a:ext cx="1798054" cy="1729089"/>
            <a:chOff x="0" y="0"/>
            <a:chExt cx="2397405" cy="2305452"/>
          </a:xfrm>
        </p:grpSpPr>
        <p:sp>
          <p:nvSpPr>
            <p:cNvPr name="AutoShape 7" id="7"/>
            <p:cNvSpPr/>
            <p:nvPr/>
          </p:nvSpPr>
          <p:spPr>
            <a:xfrm rot="0">
              <a:off x="0" y="2024760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85725"/>
              <a:ext cx="2397405" cy="1861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6843129" y="4583567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7529211"/>
            <a:ext cx="1798054" cy="1729089"/>
            <a:chOff x="0" y="0"/>
            <a:chExt cx="2397405" cy="2305452"/>
          </a:xfrm>
        </p:grpSpPr>
        <p:sp>
          <p:nvSpPr>
            <p:cNvPr name="AutoShape 4" id="4"/>
            <p:cNvSpPr/>
            <p:nvPr/>
          </p:nvSpPr>
          <p:spPr>
            <a:xfrm rot="0">
              <a:off x="0" y="2024760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85725"/>
              <a:ext cx="2397405" cy="1861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04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5263741" cy="5833240"/>
            <a:chOff x="0" y="0"/>
            <a:chExt cx="7018321" cy="777765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57150"/>
              <a:ext cx="7018321" cy="2430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39"/>
                </a:lnSpc>
              </a:pPr>
              <a:r>
                <a:rPr lang="en-US" sz="6399">
                  <a:solidFill>
                    <a:srgbClr val="FFFFFF"/>
                  </a:solidFill>
                  <a:latin typeface="Libre Franklin Bold"/>
                </a:rPr>
                <a:t>Form your team.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367698"/>
              <a:ext cx="5624137" cy="4409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Frank Ruhl Libre Light"/>
                </a:rPr>
                <a:t>Find a mentor. Seek a consultancy firm. Look for people who are as passionate as you are with what you are pursuing.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119123" y="1057275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04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6576364" y="9235440"/>
            <a:ext cx="10682936" cy="2286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905265"/>
            <a:ext cx="8572500" cy="3353035"/>
            <a:chOff x="0" y="0"/>
            <a:chExt cx="11430000" cy="447071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1430000" cy="4470713"/>
              <a:chOff x="0" y="0"/>
              <a:chExt cx="157931090" cy="61772931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157931086" cy="61772930"/>
              </a:xfrm>
              <a:custGeom>
                <a:avLst/>
                <a:gdLst/>
                <a:ahLst/>
                <a:cxnLst/>
                <a:rect r="r" b="b" t="t" l="l"/>
                <a:pathLst>
                  <a:path h="61772930" w="157931086">
                    <a:moveTo>
                      <a:pt x="157705028" y="0"/>
                    </a:moveTo>
                    <a:lnTo>
                      <a:pt x="0" y="0"/>
                    </a:lnTo>
                    <a:lnTo>
                      <a:pt x="0" y="61772930"/>
                    </a:lnTo>
                    <a:lnTo>
                      <a:pt x="157931086" y="61772930"/>
                    </a:lnTo>
                    <a:lnTo>
                      <a:pt x="157931086" y="0"/>
                    </a:lnTo>
                    <a:lnTo>
                      <a:pt x="157705028" y="0"/>
                    </a:lnTo>
                    <a:close/>
                    <a:moveTo>
                      <a:pt x="157705028" y="61546873"/>
                    </a:moveTo>
                    <a:lnTo>
                      <a:pt x="228600" y="61546873"/>
                    </a:lnTo>
                    <a:lnTo>
                      <a:pt x="228600" y="228600"/>
                    </a:lnTo>
                    <a:lnTo>
                      <a:pt x="157705028" y="228600"/>
                    </a:lnTo>
                    <a:lnTo>
                      <a:pt x="157705028" y="615468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802681" y="1117098"/>
              <a:ext cx="9824639" cy="21793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Frank Ruhl Libre Light"/>
                </a:rPr>
                <a:t>Ensure there's a market for what you plan to sell. Research on demand and talk to real prospects to validate your ideas.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057275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05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948059" y="3019254"/>
            <a:ext cx="4311241" cy="4248492"/>
            <a:chOff x="0" y="0"/>
            <a:chExt cx="5748321" cy="566465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3234137"/>
              <a:ext cx="5748321" cy="2430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40"/>
                </a:lnSpc>
              </a:pPr>
              <a:r>
                <a:rPr lang="en-US" sz="6400">
                  <a:solidFill>
                    <a:srgbClr val="FFFFFF"/>
                  </a:solidFill>
                  <a:latin typeface="Libre Franklin Bold"/>
                </a:rPr>
                <a:t>Get clients.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2024760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85725"/>
              <a:ext cx="2397405" cy="1861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05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0">
            <a:off x="-416171" y="7021849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name="AutoShape 12" id="12"/>
          <p:cNvSpPr/>
          <p:nvPr/>
        </p:nvSpPr>
        <p:spPr>
          <a:xfrm rot="0">
            <a:off x="1159430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1505"/>
            <a:ext cx="1798054" cy="1729089"/>
            <a:chOff x="0" y="0"/>
            <a:chExt cx="2397405" cy="2305452"/>
          </a:xfrm>
        </p:grpSpPr>
        <p:sp>
          <p:nvSpPr>
            <p:cNvPr name="AutoShape 3" id="3"/>
            <p:cNvSpPr/>
            <p:nvPr/>
          </p:nvSpPr>
          <p:spPr>
            <a:xfrm rot="0">
              <a:off x="0" y="2024760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85725"/>
              <a:ext cx="2397405" cy="1861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06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991600" y="1021505"/>
            <a:ext cx="6668859" cy="8236795"/>
            <a:chOff x="0" y="0"/>
            <a:chExt cx="122860320" cy="15174639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22860321" cy="151746396"/>
            </a:xfrm>
            <a:custGeom>
              <a:avLst/>
              <a:gdLst/>
              <a:ahLst/>
              <a:cxnLst/>
              <a:rect r="r" b="b" t="t" l="l"/>
              <a:pathLst>
                <a:path h="151746396" w="122860321">
                  <a:moveTo>
                    <a:pt x="122634263" y="0"/>
                  </a:moveTo>
                  <a:lnTo>
                    <a:pt x="0" y="0"/>
                  </a:lnTo>
                  <a:lnTo>
                    <a:pt x="0" y="151746396"/>
                  </a:lnTo>
                  <a:lnTo>
                    <a:pt x="122860321" y="151746396"/>
                  </a:lnTo>
                  <a:lnTo>
                    <a:pt x="122860321" y="0"/>
                  </a:lnTo>
                  <a:lnTo>
                    <a:pt x="122634263" y="0"/>
                  </a:lnTo>
                  <a:close/>
                  <a:moveTo>
                    <a:pt x="122634263" y="151520339"/>
                  </a:moveTo>
                  <a:lnTo>
                    <a:pt x="228600" y="151520339"/>
                  </a:lnTo>
                  <a:lnTo>
                    <a:pt x="228600" y="228600"/>
                  </a:lnTo>
                  <a:lnTo>
                    <a:pt x="122634263" y="228600"/>
                  </a:lnTo>
                  <a:lnTo>
                    <a:pt x="122634263" y="15152033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sp>
        <p:nvSpPr>
          <p:cNvPr name="AutoShape 7" id="7"/>
          <p:cNvSpPr/>
          <p:nvPr/>
        </p:nvSpPr>
        <p:spPr>
          <a:xfrm rot="0">
            <a:off x="14253687" y="4583567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sp>
        <p:nvSpPr>
          <p:cNvPr name="TextBox 8" id="8"/>
          <p:cNvSpPr txBox="true"/>
          <p:nvPr/>
        </p:nvSpPr>
        <p:spPr>
          <a:xfrm rot="0">
            <a:off x="3276600" y="1078655"/>
            <a:ext cx="4158841" cy="2700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Libre Franklin Bold"/>
              </a:rPr>
              <a:t>Create a business plan.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609488"/>
            <a:ext cx="6406741" cy="1648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Frank Ruhl Libre Light"/>
              </a:rPr>
              <a:t>Test the feasibility of your business idea and establish the foundation if it’s manageable and effective.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812859" y="8868928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81400" y="3821656"/>
            <a:ext cx="4991100" cy="2700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Libre Franklin Bold"/>
              </a:rPr>
              <a:t>Research about the business.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62059" y="4011695"/>
            <a:ext cx="6597241" cy="220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Frank Ruhl Libre Light"/>
              </a:rPr>
              <a:t>Read books and ask the right people. Be informed about the business you’re entering, the opportunities available, and the competition.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4278956"/>
            <a:ext cx="1798054" cy="1729089"/>
            <a:chOff x="0" y="0"/>
            <a:chExt cx="2397405" cy="2305452"/>
          </a:xfrm>
        </p:grpSpPr>
        <p:sp>
          <p:nvSpPr>
            <p:cNvPr name="AutoShape 5" id="5"/>
            <p:cNvSpPr/>
            <p:nvPr/>
          </p:nvSpPr>
          <p:spPr>
            <a:xfrm rot="0">
              <a:off x="0" y="2024760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85725"/>
              <a:ext cx="2397405" cy="1861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07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812859" y="8868928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07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913685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051840"/>
            <a:ext cx="6787741" cy="220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Frank Ruhl Libre Light"/>
              </a:rPr>
              <a:t>This is capital money you already have. You can also approach potential business partners, investors, and lenders.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963400" y="3117480"/>
            <a:ext cx="5295900" cy="4052040"/>
            <a:chOff x="0" y="0"/>
            <a:chExt cx="7061200" cy="540272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972202"/>
              <a:ext cx="7061200" cy="2430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39"/>
                </a:lnSpc>
              </a:pPr>
              <a:r>
                <a:rPr lang="en-US" sz="6399">
                  <a:solidFill>
                    <a:srgbClr val="FFFFFF"/>
                  </a:solidFill>
                  <a:latin typeface="Libre Franklin Bold"/>
                </a:rPr>
                <a:t>Build a cash reserve.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0">
              <a:off x="0" y="2024760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85725"/>
              <a:ext cx="2397405" cy="1861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08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1057275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08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10737056" y="-267401"/>
            <a:ext cx="14288" cy="10821803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1505"/>
            <a:ext cx="6548618" cy="8236795"/>
            <a:chOff x="0" y="0"/>
            <a:chExt cx="120645127" cy="151746396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20645126" cy="151746396"/>
            </a:xfrm>
            <a:custGeom>
              <a:avLst/>
              <a:gdLst/>
              <a:ahLst/>
              <a:cxnLst/>
              <a:rect r="r" b="b" t="t" l="l"/>
              <a:pathLst>
                <a:path h="151746396" w="120645126">
                  <a:moveTo>
                    <a:pt x="120419068" y="0"/>
                  </a:moveTo>
                  <a:lnTo>
                    <a:pt x="0" y="0"/>
                  </a:lnTo>
                  <a:lnTo>
                    <a:pt x="0" y="151746396"/>
                  </a:lnTo>
                  <a:lnTo>
                    <a:pt x="120645126" y="151746396"/>
                  </a:lnTo>
                  <a:lnTo>
                    <a:pt x="120645126" y="0"/>
                  </a:lnTo>
                  <a:lnTo>
                    <a:pt x="120419068" y="0"/>
                  </a:lnTo>
                  <a:close/>
                  <a:moveTo>
                    <a:pt x="120419068" y="151520339"/>
                  </a:moveTo>
                  <a:lnTo>
                    <a:pt x="228600" y="151520339"/>
                  </a:lnTo>
                  <a:lnTo>
                    <a:pt x="228600" y="228600"/>
                  </a:lnTo>
                  <a:lnTo>
                    <a:pt x="120419068" y="228600"/>
                  </a:lnTo>
                  <a:lnTo>
                    <a:pt x="120419068" y="151520339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2064508" y="2925823"/>
            <a:ext cx="4477001" cy="448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Libre Franklin Bold"/>
              </a:rPr>
              <a:t>Remind yourself you’re doing business.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-416171" y="1748806"/>
            <a:ext cx="1444871" cy="1119867"/>
          </a:xfrm>
          <a:prstGeom prst="rect">
            <a:avLst/>
          </a:prstGeom>
          <a:solidFill>
            <a:srgbClr val="BB1D1D">
              <a:alpha val="80000"/>
            </a:srgbClr>
          </a:solidFill>
        </p:spPr>
      </p:sp>
      <p:grpSp>
        <p:nvGrpSpPr>
          <p:cNvPr name="Group 6" id="6"/>
          <p:cNvGrpSpPr/>
          <p:nvPr/>
        </p:nvGrpSpPr>
        <p:grpSpPr>
          <a:xfrm rot="0">
            <a:off x="9748339" y="3215566"/>
            <a:ext cx="6787741" cy="3855868"/>
            <a:chOff x="0" y="0"/>
            <a:chExt cx="9050321" cy="514115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961790"/>
              <a:ext cx="9050321" cy="21793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Frank Ruhl Libre Light"/>
                </a:rPr>
                <a:t>Business and personal funds should be separate. Track all your business expenses and income.</a:t>
              </a:r>
            </a:p>
          </p:txBody>
        </p:sp>
        <p:sp>
          <p:nvSpPr>
            <p:cNvPr name="AutoShape 8" id="8"/>
            <p:cNvSpPr/>
            <p:nvPr/>
          </p:nvSpPr>
          <p:spPr>
            <a:xfrm rot="0">
              <a:off x="0" y="2010598"/>
              <a:ext cx="2397405" cy="280691"/>
            </a:xfrm>
            <a:prstGeom prst="rect">
              <a:avLst/>
            </a:prstGeom>
            <a:solidFill>
              <a:srgbClr val="BB1D1D"/>
            </a:solid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85725"/>
              <a:ext cx="2397405" cy="1847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9600">
                  <a:solidFill>
                    <a:srgbClr val="BB1D1D"/>
                  </a:solidFill>
                  <a:latin typeface="Libre Franklin Bold"/>
                </a:rPr>
                <a:t>09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812859" y="8868928"/>
            <a:ext cx="1446441" cy="38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>
                <a:solidFill>
                  <a:srgbClr val="FFFFFF"/>
                </a:solidFill>
                <a:latin typeface="Frank Ruhl Libre Light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DAENvAHnEIg</dc:identifier>
  <dcterms:modified xsi:type="dcterms:W3CDTF">2011-08-01T06:04:30Z</dcterms:modified>
  <cp:revision>1</cp:revision>
  <dc:title>White and Red Company Animated Presentation</dc:title>
</cp:coreProperties>
</file>