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Monda" charset="1" panose="02000503000000000000"/>
      <p:regular r:id="rId26"/>
    </p:embeddedFont>
    <p:embeddedFont>
      <p:font typeface="Monda Bold" charset="1" panose="02000803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95732" y="7366100"/>
            <a:ext cx="6134375" cy="189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544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Submitted By:-</a:t>
            </a:r>
          </a:p>
          <a:p>
            <a:pPr algn="ctr">
              <a:lnSpc>
                <a:spcPts val="7623"/>
              </a:lnSpc>
            </a:pPr>
            <a:r>
              <a:rPr lang="en-US" sz="544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Sneh Raj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43480" y="3091510"/>
            <a:ext cx="12801040" cy="3696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87"/>
              </a:lnSpc>
            </a:pPr>
            <a:r>
              <a:rPr lang="en-US" b="true" sz="106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HEART FAILURE 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979326" y="3496217"/>
            <a:ext cx="8329348" cy="5762083"/>
          </a:xfrm>
          <a:custGeom>
            <a:avLst/>
            <a:gdLst/>
            <a:ahLst/>
            <a:cxnLst/>
            <a:rect r="r" b="b" t="t" l="l"/>
            <a:pathLst>
              <a:path h="5762083" w="8329348">
                <a:moveTo>
                  <a:pt x="0" y="0"/>
                </a:moveTo>
                <a:lnTo>
                  <a:pt x="8329348" y="0"/>
                </a:lnTo>
                <a:lnTo>
                  <a:pt x="8329348" y="5762083"/>
                </a:lnTo>
                <a:lnTo>
                  <a:pt x="0" y="57620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577293" y="904875"/>
            <a:ext cx="13997632" cy="225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7"/>
              </a:lnSpc>
            </a:pPr>
            <a:r>
              <a:rPr lang="en-US" b="true" sz="6476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EFFECT OF EJECTION FRACTION ON DEATH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44031" y="4003976"/>
            <a:ext cx="7347631" cy="5685380"/>
          </a:xfrm>
          <a:custGeom>
            <a:avLst/>
            <a:gdLst/>
            <a:ahLst/>
            <a:cxnLst/>
            <a:rect r="r" b="b" t="t" l="l"/>
            <a:pathLst>
              <a:path h="5685380" w="7347631">
                <a:moveTo>
                  <a:pt x="0" y="0"/>
                </a:moveTo>
                <a:lnTo>
                  <a:pt x="7347631" y="0"/>
                </a:lnTo>
                <a:lnTo>
                  <a:pt x="7347631" y="5685381"/>
                </a:lnTo>
                <a:lnTo>
                  <a:pt x="0" y="56853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46359" y="1044956"/>
            <a:ext cx="14253837" cy="2794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EFFECT OF SMOKING ON DEATH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68419" y="3670450"/>
            <a:ext cx="7392353" cy="5773507"/>
          </a:xfrm>
          <a:custGeom>
            <a:avLst/>
            <a:gdLst/>
            <a:ahLst/>
            <a:cxnLst/>
            <a:rect r="r" b="b" t="t" l="l"/>
            <a:pathLst>
              <a:path h="5773507" w="7392353">
                <a:moveTo>
                  <a:pt x="0" y="0"/>
                </a:moveTo>
                <a:lnTo>
                  <a:pt x="7392354" y="0"/>
                </a:lnTo>
                <a:lnTo>
                  <a:pt x="7392354" y="5773507"/>
                </a:lnTo>
                <a:lnTo>
                  <a:pt x="0" y="57735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34946" y="876300"/>
            <a:ext cx="13839980" cy="2794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EFFECTS OF DIABETES ON DEATH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342032" y="3944055"/>
            <a:ext cx="8164980" cy="5805223"/>
          </a:xfrm>
          <a:custGeom>
            <a:avLst/>
            <a:gdLst/>
            <a:ahLst/>
            <a:cxnLst/>
            <a:rect r="r" b="b" t="t" l="l"/>
            <a:pathLst>
              <a:path h="5805223" w="8164980">
                <a:moveTo>
                  <a:pt x="0" y="0"/>
                </a:moveTo>
                <a:lnTo>
                  <a:pt x="8164979" y="0"/>
                </a:lnTo>
                <a:lnTo>
                  <a:pt x="8164979" y="5805223"/>
                </a:lnTo>
                <a:lnTo>
                  <a:pt x="0" y="580522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15926" y="876300"/>
            <a:ext cx="15914704" cy="2794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EFFECT OF SERUM CRETANINE LEVEL ON DEATH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342854" y="3900608"/>
            <a:ext cx="7201546" cy="5811968"/>
          </a:xfrm>
          <a:custGeom>
            <a:avLst/>
            <a:gdLst/>
            <a:ahLst/>
            <a:cxnLst/>
            <a:rect r="r" b="b" t="t" l="l"/>
            <a:pathLst>
              <a:path h="5811968" w="7201546">
                <a:moveTo>
                  <a:pt x="0" y="0"/>
                </a:moveTo>
                <a:lnTo>
                  <a:pt x="7201547" y="0"/>
                </a:lnTo>
                <a:lnTo>
                  <a:pt x="7201547" y="5811968"/>
                </a:lnTo>
                <a:lnTo>
                  <a:pt x="0" y="58119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046399" y="1069590"/>
            <a:ext cx="15241601" cy="2547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38"/>
              </a:lnSpc>
            </a:pPr>
            <a:r>
              <a:rPr lang="en-US" b="true" sz="7313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RELATION BETWEEN PLATELET COUNT AND MORTALITY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054258" y="3899218"/>
            <a:ext cx="8179485" cy="5764372"/>
          </a:xfrm>
          <a:custGeom>
            <a:avLst/>
            <a:gdLst/>
            <a:ahLst/>
            <a:cxnLst/>
            <a:rect r="r" b="b" t="t" l="l"/>
            <a:pathLst>
              <a:path h="5764372" w="8179485">
                <a:moveTo>
                  <a:pt x="0" y="0"/>
                </a:moveTo>
                <a:lnTo>
                  <a:pt x="8179484" y="0"/>
                </a:lnTo>
                <a:lnTo>
                  <a:pt x="8179484" y="5764372"/>
                </a:lnTo>
                <a:lnTo>
                  <a:pt x="0" y="57643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56301" y="1105068"/>
            <a:ext cx="12737931" cy="2794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AVERAGE FOLLOW UP TIME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194674" y="4533661"/>
            <a:ext cx="11301259" cy="4986681"/>
          </a:xfrm>
          <a:custGeom>
            <a:avLst/>
            <a:gdLst/>
            <a:ahLst/>
            <a:cxnLst/>
            <a:rect r="r" b="b" t="t" l="l"/>
            <a:pathLst>
              <a:path h="4986681" w="11301259">
                <a:moveTo>
                  <a:pt x="0" y="0"/>
                </a:moveTo>
                <a:lnTo>
                  <a:pt x="11301259" y="0"/>
                </a:lnTo>
                <a:lnTo>
                  <a:pt x="11301259" y="4986681"/>
                </a:lnTo>
                <a:lnTo>
                  <a:pt x="0" y="49866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44924" y="1030240"/>
            <a:ext cx="14861880" cy="2794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HIGHEST CRETANINE  PHOSPOKINASE LEVEL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73524" y="4195553"/>
            <a:ext cx="12022590" cy="4861407"/>
          </a:xfrm>
          <a:custGeom>
            <a:avLst/>
            <a:gdLst/>
            <a:ahLst/>
            <a:cxnLst/>
            <a:rect r="r" b="b" t="t" l="l"/>
            <a:pathLst>
              <a:path h="4861407" w="12022590">
                <a:moveTo>
                  <a:pt x="0" y="0"/>
                </a:moveTo>
                <a:lnTo>
                  <a:pt x="12022591" y="0"/>
                </a:lnTo>
                <a:lnTo>
                  <a:pt x="12022591" y="4861407"/>
                </a:lnTo>
                <a:lnTo>
                  <a:pt x="0" y="48614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94456" y="1020691"/>
            <a:ext cx="14069582" cy="2370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8"/>
              </a:lnSpc>
            </a:pPr>
            <a:r>
              <a:rPr lang="en-US" b="true" sz="680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AVERAGE RISK CONDITIONS AMONG DIED PATIENTS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73744" y="3824390"/>
            <a:ext cx="11418799" cy="6186318"/>
          </a:xfrm>
          <a:custGeom>
            <a:avLst/>
            <a:gdLst/>
            <a:ahLst/>
            <a:cxnLst/>
            <a:rect r="r" b="b" t="t" l="l"/>
            <a:pathLst>
              <a:path h="6186318" w="11418799">
                <a:moveTo>
                  <a:pt x="0" y="0"/>
                </a:moveTo>
                <a:lnTo>
                  <a:pt x="11418799" y="0"/>
                </a:lnTo>
                <a:lnTo>
                  <a:pt x="11418799" y="6186318"/>
                </a:lnTo>
                <a:lnTo>
                  <a:pt x="0" y="61863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94456" y="1030240"/>
            <a:ext cx="14412589" cy="2794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DEATH WITH 2 OR MORE RISK CONDITION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67119" y="4454282"/>
            <a:ext cx="11947021" cy="1689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The analysis reveals several significant factors such as High Blood Pressure, Smoking, Anemia etc. influencing mortality in heart failure patients.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88592" y="1966670"/>
            <a:ext cx="9672231" cy="1371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94456" y="4454282"/>
            <a:ext cx="11699089" cy="3975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The Heart Failure Clinical Dataset is a real world clinical dataset publicly available on Kaggle. It has total 299 records, 12 clinical attributes and 1 Target Variable(Death). Key attributes include age, anemia, high blood pressure, diabetes, smoking, creatinine phosphokinase, ejection fraction, platelet, serum creatinine, serum sodium, sex, time.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12262" y="2848309"/>
            <a:ext cx="11878369" cy="1371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ABOUT THE DATASET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43480" y="4136923"/>
            <a:ext cx="12801040" cy="1813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87"/>
              </a:lnSpc>
            </a:pPr>
            <a:r>
              <a:rPr lang="en-US" b="true" sz="106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67119" y="2272243"/>
            <a:ext cx="11553761" cy="1371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PROJECT OBJECTIVE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467601" y="4119724"/>
            <a:ext cx="980313" cy="801406"/>
          </a:xfrm>
          <a:custGeom>
            <a:avLst/>
            <a:gdLst/>
            <a:ahLst/>
            <a:cxnLst/>
            <a:rect r="r" b="b" t="t" l="l"/>
            <a:pathLst>
              <a:path h="801406" w="980313">
                <a:moveTo>
                  <a:pt x="0" y="0"/>
                </a:moveTo>
                <a:lnTo>
                  <a:pt x="980313" y="0"/>
                </a:lnTo>
                <a:lnTo>
                  <a:pt x="980313" y="801406"/>
                </a:lnTo>
                <a:lnTo>
                  <a:pt x="0" y="8014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87530" y="4062574"/>
            <a:ext cx="10393030" cy="1689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The main objective of this project is to derive relation between common clinical risk factors and heart failure of patients using SQL.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467601" y="6230498"/>
            <a:ext cx="980313" cy="801406"/>
          </a:xfrm>
          <a:custGeom>
            <a:avLst/>
            <a:gdLst/>
            <a:ahLst/>
            <a:cxnLst/>
            <a:rect r="r" b="b" t="t" l="l"/>
            <a:pathLst>
              <a:path h="801406" w="980313">
                <a:moveTo>
                  <a:pt x="0" y="0"/>
                </a:moveTo>
                <a:lnTo>
                  <a:pt x="980313" y="0"/>
                </a:lnTo>
                <a:lnTo>
                  <a:pt x="980313" y="801405"/>
                </a:lnTo>
                <a:lnTo>
                  <a:pt x="0" y="8014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787530" y="6173348"/>
            <a:ext cx="10032869" cy="1117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The goal is to provide insights that can aid in risk assessment and patient care.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20461" y="4751019"/>
            <a:ext cx="11560915" cy="3409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3686" indent="-351843" lvl="1">
              <a:lnSpc>
                <a:spcPts val="4563"/>
              </a:lnSpc>
              <a:buFont typeface="Arial"/>
              <a:buChar char="•"/>
            </a:pPr>
            <a:r>
              <a:rPr lang="en-US" sz="325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Data Preprocessing - The dataset used for this project was already well-structured, with no missing, inconsistent, or duplicate values. Data types and binary columns were already in usable form.</a:t>
            </a:r>
          </a:p>
          <a:p>
            <a:pPr algn="l" marL="703686" indent="-351843" lvl="1">
              <a:lnSpc>
                <a:spcPts val="4563"/>
              </a:lnSpc>
              <a:buFont typeface="Arial"/>
              <a:buChar char="•"/>
            </a:pPr>
            <a:r>
              <a:rPr lang="en-US" sz="325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Data Analysis - Performed descriptive and conditional aggregations using SQL queries.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07884" y="1980072"/>
            <a:ext cx="9672231" cy="1371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METHODOLOGY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226925" y="3752668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2" y="0"/>
                </a:lnTo>
                <a:lnTo>
                  <a:pt x="587072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949057" y="3586052"/>
            <a:ext cx="8982355" cy="879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89"/>
              </a:lnSpc>
            </a:pPr>
            <a:r>
              <a:rPr lang="en-US" sz="5135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STEPS INVOLVED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07884" y="1980072"/>
            <a:ext cx="9672231" cy="1371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METHODOLOGY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39658" y="4751019"/>
            <a:ext cx="4553661" cy="546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SQL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387081" y="3752668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39658" y="3586052"/>
            <a:ext cx="3346910" cy="879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89"/>
              </a:lnSpc>
            </a:pPr>
            <a:r>
              <a:rPr lang="en-US" sz="5135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TOOLS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347259" y="4751019"/>
            <a:ext cx="4553661" cy="1117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Heart Failure Clinical Dataset - Kaggle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594681" y="3752668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2" y="0"/>
                </a:lnTo>
                <a:lnTo>
                  <a:pt x="587072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347259" y="3586052"/>
            <a:ext cx="4553661" cy="879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89"/>
              </a:lnSpc>
            </a:pPr>
            <a:r>
              <a:rPr lang="en-US" sz="5135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SOURCE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23305" y="3789632"/>
            <a:ext cx="12197575" cy="5774384"/>
          </a:xfrm>
          <a:custGeom>
            <a:avLst/>
            <a:gdLst/>
            <a:ahLst/>
            <a:cxnLst/>
            <a:rect r="r" b="b" t="t" l="l"/>
            <a:pathLst>
              <a:path h="5774384" w="12197575">
                <a:moveTo>
                  <a:pt x="0" y="0"/>
                </a:moveTo>
                <a:lnTo>
                  <a:pt x="12197576" y="0"/>
                </a:lnTo>
                <a:lnTo>
                  <a:pt x="12197576" y="5774384"/>
                </a:lnTo>
                <a:lnTo>
                  <a:pt x="0" y="57743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04879" y="717948"/>
            <a:ext cx="12336797" cy="294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62"/>
              </a:lnSpc>
            </a:pPr>
            <a:r>
              <a:rPr lang="en-US" b="true" sz="8473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MORTALITY RATE BY AGE GROUP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31669" y="3670450"/>
            <a:ext cx="10100686" cy="6209431"/>
          </a:xfrm>
          <a:custGeom>
            <a:avLst/>
            <a:gdLst/>
            <a:ahLst/>
            <a:cxnLst/>
            <a:rect r="r" b="b" t="t" l="l"/>
            <a:pathLst>
              <a:path h="6209431" w="10100686">
                <a:moveTo>
                  <a:pt x="0" y="0"/>
                </a:moveTo>
                <a:lnTo>
                  <a:pt x="10100686" y="0"/>
                </a:lnTo>
                <a:lnTo>
                  <a:pt x="10100686" y="6209431"/>
                </a:lnTo>
                <a:lnTo>
                  <a:pt x="0" y="620943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96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07884" y="876300"/>
            <a:ext cx="11054872" cy="2794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EFFECT OF ANAEMIA ON DEATH RATE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321386" y="3756952"/>
            <a:ext cx="8837355" cy="6143900"/>
          </a:xfrm>
          <a:custGeom>
            <a:avLst/>
            <a:gdLst/>
            <a:ahLst/>
            <a:cxnLst/>
            <a:rect r="r" b="b" t="t" l="l"/>
            <a:pathLst>
              <a:path h="6143900" w="8837355">
                <a:moveTo>
                  <a:pt x="0" y="0"/>
                </a:moveTo>
                <a:lnTo>
                  <a:pt x="8837354" y="0"/>
                </a:lnTo>
                <a:lnTo>
                  <a:pt x="8837354" y="6143900"/>
                </a:lnTo>
                <a:lnTo>
                  <a:pt x="0" y="61439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72" r="0" b="-37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574325" y="927708"/>
            <a:ext cx="13397906" cy="2547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38"/>
              </a:lnSpc>
            </a:pPr>
            <a:r>
              <a:rPr lang="en-US" b="true" sz="7313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IMPACT OF HIGH BLOOOD PRESSURE ON DEATH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61488" y="3984518"/>
            <a:ext cx="8817439" cy="5764372"/>
          </a:xfrm>
          <a:custGeom>
            <a:avLst/>
            <a:gdLst/>
            <a:ahLst/>
            <a:cxnLst/>
            <a:rect r="r" b="b" t="t" l="l"/>
            <a:pathLst>
              <a:path h="5764372" w="8817439">
                <a:moveTo>
                  <a:pt x="0" y="0"/>
                </a:moveTo>
                <a:lnTo>
                  <a:pt x="8817439" y="0"/>
                </a:lnTo>
                <a:lnTo>
                  <a:pt x="8817439" y="5764372"/>
                </a:lnTo>
                <a:lnTo>
                  <a:pt x="0" y="57643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461488" y="876300"/>
            <a:ext cx="11113993" cy="280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88"/>
              </a:lnSpc>
            </a:pPr>
            <a:r>
              <a:rPr lang="en-US" b="true" sz="8063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MORTALITY RATE BY GENDER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DAGncHxg-EY</dc:identifier>
  <dcterms:modified xsi:type="dcterms:W3CDTF">2011-08-01T06:04:30Z</dcterms:modified>
  <cp:revision>1</cp:revision>
  <dc:title>Blue Modern Elegant Presentation</dc:title>
</cp:coreProperties>
</file>