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Futura Bold" charset="1" panose="020B0702020204020203"/>
      <p:regular r:id="rId17"/>
    </p:embeddedFont>
    <p:embeddedFont>
      <p:font typeface="Varela Round"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7F9FF"/>
        </a:solidFill>
      </p:bgPr>
    </p:bg>
    <p:spTree>
      <p:nvGrpSpPr>
        <p:cNvPr id="1" name=""/>
        <p:cNvGrpSpPr/>
        <p:nvPr/>
      </p:nvGrpSpPr>
      <p:grpSpPr>
        <a:xfrm>
          <a:off x="0" y="0"/>
          <a:ext cx="0" cy="0"/>
          <a:chOff x="0" y="0"/>
          <a:chExt cx="0" cy="0"/>
        </a:xfrm>
      </p:grpSpPr>
      <p:sp>
        <p:nvSpPr>
          <p:cNvPr name="Freeform 2" id="2"/>
          <p:cNvSpPr/>
          <p:nvPr/>
        </p:nvSpPr>
        <p:spPr>
          <a:xfrm flipH="false" flipV="true" rot="0">
            <a:off x="17259300" y="3611365"/>
            <a:ext cx="2813200" cy="5646935"/>
          </a:xfrm>
          <a:custGeom>
            <a:avLst/>
            <a:gdLst/>
            <a:ahLst/>
            <a:cxnLst/>
            <a:rect r="r" b="b" t="t" l="l"/>
            <a:pathLst>
              <a:path h="5646935" w="2813200">
                <a:moveTo>
                  <a:pt x="0" y="5646935"/>
                </a:moveTo>
                <a:lnTo>
                  <a:pt x="2813200" y="5646935"/>
                </a:lnTo>
                <a:lnTo>
                  <a:pt x="2813200" y="0"/>
                </a:lnTo>
                <a:lnTo>
                  <a:pt x="0" y="0"/>
                </a:lnTo>
                <a:lnTo>
                  <a:pt x="0" y="56469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4257262" y="-3201368"/>
            <a:ext cx="2813200" cy="5646935"/>
          </a:xfrm>
          <a:custGeom>
            <a:avLst/>
            <a:gdLst/>
            <a:ahLst/>
            <a:cxnLst/>
            <a:rect r="r" b="b" t="t" l="l"/>
            <a:pathLst>
              <a:path h="5646935" w="2813200">
                <a:moveTo>
                  <a:pt x="2813201" y="5646935"/>
                </a:moveTo>
                <a:lnTo>
                  <a:pt x="0" y="5646935"/>
                </a:lnTo>
                <a:lnTo>
                  <a:pt x="0" y="0"/>
                </a:lnTo>
                <a:lnTo>
                  <a:pt x="2813201" y="0"/>
                </a:lnTo>
                <a:lnTo>
                  <a:pt x="2813201" y="564693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038967" y="7841433"/>
            <a:ext cx="2813200" cy="5646935"/>
          </a:xfrm>
          <a:custGeom>
            <a:avLst/>
            <a:gdLst/>
            <a:ahLst/>
            <a:cxnLst/>
            <a:rect r="r" b="b" t="t" l="l"/>
            <a:pathLst>
              <a:path h="5646935" w="2813200">
                <a:moveTo>
                  <a:pt x="0" y="0"/>
                </a:moveTo>
                <a:lnTo>
                  <a:pt x="2813200" y="0"/>
                </a:lnTo>
                <a:lnTo>
                  <a:pt x="2813200" y="5646935"/>
                </a:lnTo>
                <a:lnTo>
                  <a:pt x="0" y="5646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84500" y="1028700"/>
            <a:ext cx="2813200" cy="5646935"/>
          </a:xfrm>
          <a:custGeom>
            <a:avLst/>
            <a:gdLst/>
            <a:ahLst/>
            <a:cxnLst/>
            <a:rect r="r" b="b" t="t" l="l"/>
            <a:pathLst>
              <a:path h="5646935" w="2813200">
                <a:moveTo>
                  <a:pt x="2813200" y="0"/>
                </a:moveTo>
                <a:lnTo>
                  <a:pt x="0" y="0"/>
                </a:lnTo>
                <a:lnTo>
                  <a:pt x="0" y="5646935"/>
                </a:lnTo>
                <a:lnTo>
                  <a:pt x="2813200" y="5646935"/>
                </a:lnTo>
                <a:lnTo>
                  <a:pt x="2813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26064" y="7429986"/>
            <a:ext cx="1954764" cy="2437914"/>
          </a:xfrm>
          <a:custGeom>
            <a:avLst/>
            <a:gdLst/>
            <a:ahLst/>
            <a:cxnLst/>
            <a:rect r="r" b="b" t="t" l="l"/>
            <a:pathLst>
              <a:path h="2437914" w="1954764">
                <a:moveTo>
                  <a:pt x="0" y="0"/>
                </a:moveTo>
                <a:lnTo>
                  <a:pt x="1954764" y="0"/>
                </a:lnTo>
                <a:lnTo>
                  <a:pt x="1954764" y="2437914"/>
                </a:lnTo>
                <a:lnTo>
                  <a:pt x="0" y="24379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17259300" y="557698"/>
            <a:ext cx="1954764" cy="2437914"/>
          </a:xfrm>
          <a:custGeom>
            <a:avLst/>
            <a:gdLst/>
            <a:ahLst/>
            <a:cxnLst/>
            <a:rect r="r" b="b" t="t" l="l"/>
            <a:pathLst>
              <a:path h="2437914" w="1954764">
                <a:moveTo>
                  <a:pt x="0" y="2437914"/>
                </a:moveTo>
                <a:lnTo>
                  <a:pt x="1954764" y="2437914"/>
                </a:lnTo>
                <a:lnTo>
                  <a:pt x="1954764" y="0"/>
                </a:lnTo>
                <a:lnTo>
                  <a:pt x="0" y="0"/>
                </a:lnTo>
                <a:lnTo>
                  <a:pt x="0" y="24379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373350" y="557698"/>
            <a:ext cx="1885950" cy="942975"/>
          </a:xfrm>
          <a:custGeom>
            <a:avLst/>
            <a:gdLst/>
            <a:ahLst/>
            <a:cxnLst/>
            <a:rect r="r" b="b" t="t" l="l"/>
            <a:pathLst>
              <a:path h="942975" w="1885950">
                <a:moveTo>
                  <a:pt x="0" y="0"/>
                </a:moveTo>
                <a:lnTo>
                  <a:pt x="1885950" y="0"/>
                </a:lnTo>
                <a:lnTo>
                  <a:pt x="1885950" y="942975"/>
                </a:lnTo>
                <a:lnTo>
                  <a:pt x="0" y="9429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0">
            <a:off x="883444" y="8924925"/>
            <a:ext cx="1885950" cy="942975"/>
          </a:xfrm>
          <a:custGeom>
            <a:avLst/>
            <a:gdLst/>
            <a:ahLst/>
            <a:cxnLst/>
            <a:rect r="r" b="b" t="t" l="l"/>
            <a:pathLst>
              <a:path h="942975" w="1885950">
                <a:moveTo>
                  <a:pt x="0" y="942975"/>
                </a:moveTo>
                <a:lnTo>
                  <a:pt x="1885950" y="942975"/>
                </a:lnTo>
                <a:lnTo>
                  <a:pt x="1885950" y="0"/>
                </a:lnTo>
                <a:lnTo>
                  <a:pt x="0" y="0"/>
                </a:lnTo>
                <a:lnTo>
                  <a:pt x="0" y="942975"/>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983989" y="2558858"/>
            <a:ext cx="14019642" cy="4590775"/>
          </a:xfrm>
          <a:prstGeom prst="rect">
            <a:avLst/>
          </a:prstGeom>
        </p:spPr>
        <p:txBody>
          <a:bodyPr anchor="t" rtlCol="false" tIns="0" lIns="0" bIns="0" rIns="0">
            <a:spAutoFit/>
          </a:bodyPr>
          <a:lstStyle/>
          <a:p>
            <a:pPr algn="ctr">
              <a:lnSpc>
                <a:spcPts val="11106"/>
              </a:lnSpc>
            </a:pPr>
            <a:r>
              <a:rPr lang="en-US" b="true" sz="12479">
                <a:solidFill>
                  <a:srgbClr val="034697"/>
                </a:solidFill>
                <a:latin typeface="Futura Bold"/>
                <a:ea typeface="Futura Bold"/>
                <a:cs typeface="Futura Bold"/>
                <a:sym typeface="Futura Bold"/>
              </a:rPr>
              <a:t>SOCIAL MEDIA AND MENTAL HEALTH ANALYSIS</a:t>
            </a:r>
          </a:p>
        </p:txBody>
      </p:sp>
      <p:sp>
        <p:nvSpPr>
          <p:cNvPr name="TextBox 11" id="11"/>
          <p:cNvSpPr txBox="true"/>
          <p:nvPr/>
        </p:nvSpPr>
        <p:spPr>
          <a:xfrm rot="0">
            <a:off x="5269035" y="7496661"/>
            <a:ext cx="6995684" cy="494030"/>
          </a:xfrm>
          <a:prstGeom prst="rect">
            <a:avLst/>
          </a:prstGeom>
        </p:spPr>
        <p:txBody>
          <a:bodyPr anchor="t" rtlCol="false" tIns="0" lIns="0" bIns="0" rIns="0">
            <a:spAutoFit/>
          </a:bodyPr>
          <a:lstStyle/>
          <a:p>
            <a:pPr algn="ctr">
              <a:lnSpc>
                <a:spcPts val="3699"/>
              </a:lnSpc>
            </a:pPr>
            <a:r>
              <a:rPr lang="en-US" sz="3699">
                <a:solidFill>
                  <a:srgbClr val="034697"/>
                </a:solidFill>
                <a:latin typeface="Varela Round"/>
                <a:ea typeface="Varela Round"/>
                <a:cs typeface="Varela Round"/>
                <a:sym typeface="Varela Round"/>
              </a:rPr>
              <a:t>Submitted by- Sneh Raj</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7F9FF"/>
        </a:solidFill>
      </p:bgPr>
    </p:bg>
    <p:spTree>
      <p:nvGrpSpPr>
        <p:cNvPr id="1" name=""/>
        <p:cNvGrpSpPr/>
        <p:nvPr/>
      </p:nvGrpSpPr>
      <p:grpSpPr>
        <a:xfrm>
          <a:off x="0" y="0"/>
          <a:ext cx="0" cy="0"/>
          <a:chOff x="0" y="0"/>
          <a:chExt cx="0" cy="0"/>
        </a:xfrm>
      </p:grpSpPr>
      <p:sp>
        <p:nvSpPr>
          <p:cNvPr name="Freeform 2" id="2"/>
          <p:cNvSpPr/>
          <p:nvPr/>
        </p:nvSpPr>
        <p:spPr>
          <a:xfrm flipH="false" flipV="true" rot="0">
            <a:off x="17259300" y="3611365"/>
            <a:ext cx="2813200" cy="5646935"/>
          </a:xfrm>
          <a:custGeom>
            <a:avLst/>
            <a:gdLst/>
            <a:ahLst/>
            <a:cxnLst/>
            <a:rect r="r" b="b" t="t" l="l"/>
            <a:pathLst>
              <a:path h="5646935" w="2813200">
                <a:moveTo>
                  <a:pt x="0" y="5646935"/>
                </a:moveTo>
                <a:lnTo>
                  <a:pt x="2813200" y="5646935"/>
                </a:lnTo>
                <a:lnTo>
                  <a:pt x="2813200" y="0"/>
                </a:lnTo>
                <a:lnTo>
                  <a:pt x="0" y="0"/>
                </a:lnTo>
                <a:lnTo>
                  <a:pt x="0" y="56469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4257262" y="-3201368"/>
            <a:ext cx="2813200" cy="5646935"/>
          </a:xfrm>
          <a:custGeom>
            <a:avLst/>
            <a:gdLst/>
            <a:ahLst/>
            <a:cxnLst/>
            <a:rect r="r" b="b" t="t" l="l"/>
            <a:pathLst>
              <a:path h="5646935" w="2813200">
                <a:moveTo>
                  <a:pt x="2813201" y="5646935"/>
                </a:moveTo>
                <a:lnTo>
                  <a:pt x="0" y="5646935"/>
                </a:lnTo>
                <a:lnTo>
                  <a:pt x="0" y="0"/>
                </a:lnTo>
                <a:lnTo>
                  <a:pt x="2813201" y="0"/>
                </a:lnTo>
                <a:lnTo>
                  <a:pt x="2813201" y="564693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038967" y="7841433"/>
            <a:ext cx="2813200" cy="5646935"/>
          </a:xfrm>
          <a:custGeom>
            <a:avLst/>
            <a:gdLst/>
            <a:ahLst/>
            <a:cxnLst/>
            <a:rect r="r" b="b" t="t" l="l"/>
            <a:pathLst>
              <a:path h="5646935" w="2813200">
                <a:moveTo>
                  <a:pt x="0" y="0"/>
                </a:moveTo>
                <a:lnTo>
                  <a:pt x="2813200" y="0"/>
                </a:lnTo>
                <a:lnTo>
                  <a:pt x="2813200" y="5646935"/>
                </a:lnTo>
                <a:lnTo>
                  <a:pt x="0" y="5646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84500" y="1028700"/>
            <a:ext cx="2813200" cy="5646935"/>
          </a:xfrm>
          <a:custGeom>
            <a:avLst/>
            <a:gdLst/>
            <a:ahLst/>
            <a:cxnLst/>
            <a:rect r="r" b="b" t="t" l="l"/>
            <a:pathLst>
              <a:path h="5646935" w="2813200">
                <a:moveTo>
                  <a:pt x="2813200" y="0"/>
                </a:moveTo>
                <a:lnTo>
                  <a:pt x="0" y="0"/>
                </a:lnTo>
                <a:lnTo>
                  <a:pt x="0" y="5646935"/>
                </a:lnTo>
                <a:lnTo>
                  <a:pt x="2813200" y="5646935"/>
                </a:lnTo>
                <a:lnTo>
                  <a:pt x="2813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26064" y="7429986"/>
            <a:ext cx="1954764" cy="2437914"/>
          </a:xfrm>
          <a:custGeom>
            <a:avLst/>
            <a:gdLst/>
            <a:ahLst/>
            <a:cxnLst/>
            <a:rect r="r" b="b" t="t" l="l"/>
            <a:pathLst>
              <a:path h="2437914" w="1954764">
                <a:moveTo>
                  <a:pt x="0" y="0"/>
                </a:moveTo>
                <a:lnTo>
                  <a:pt x="1954764" y="0"/>
                </a:lnTo>
                <a:lnTo>
                  <a:pt x="1954764" y="2437914"/>
                </a:lnTo>
                <a:lnTo>
                  <a:pt x="0" y="24379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17259300" y="557698"/>
            <a:ext cx="1954764" cy="2437914"/>
          </a:xfrm>
          <a:custGeom>
            <a:avLst/>
            <a:gdLst/>
            <a:ahLst/>
            <a:cxnLst/>
            <a:rect r="r" b="b" t="t" l="l"/>
            <a:pathLst>
              <a:path h="2437914" w="1954764">
                <a:moveTo>
                  <a:pt x="0" y="2437914"/>
                </a:moveTo>
                <a:lnTo>
                  <a:pt x="1954764" y="2437914"/>
                </a:lnTo>
                <a:lnTo>
                  <a:pt x="1954764" y="0"/>
                </a:lnTo>
                <a:lnTo>
                  <a:pt x="0" y="0"/>
                </a:lnTo>
                <a:lnTo>
                  <a:pt x="0" y="24379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373350" y="557698"/>
            <a:ext cx="1885950" cy="942975"/>
          </a:xfrm>
          <a:custGeom>
            <a:avLst/>
            <a:gdLst/>
            <a:ahLst/>
            <a:cxnLst/>
            <a:rect r="r" b="b" t="t" l="l"/>
            <a:pathLst>
              <a:path h="942975" w="1885950">
                <a:moveTo>
                  <a:pt x="0" y="0"/>
                </a:moveTo>
                <a:lnTo>
                  <a:pt x="1885950" y="0"/>
                </a:lnTo>
                <a:lnTo>
                  <a:pt x="1885950" y="942975"/>
                </a:lnTo>
                <a:lnTo>
                  <a:pt x="0" y="9429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0">
            <a:off x="883444" y="8924925"/>
            <a:ext cx="1885950" cy="942975"/>
          </a:xfrm>
          <a:custGeom>
            <a:avLst/>
            <a:gdLst/>
            <a:ahLst/>
            <a:cxnLst/>
            <a:rect r="r" b="b" t="t" l="l"/>
            <a:pathLst>
              <a:path h="942975" w="1885950">
                <a:moveTo>
                  <a:pt x="0" y="942975"/>
                </a:moveTo>
                <a:lnTo>
                  <a:pt x="1885950" y="942975"/>
                </a:lnTo>
                <a:lnTo>
                  <a:pt x="1885950" y="0"/>
                </a:lnTo>
                <a:lnTo>
                  <a:pt x="0" y="0"/>
                </a:lnTo>
                <a:lnTo>
                  <a:pt x="0" y="942975"/>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4332786" y="1210027"/>
            <a:ext cx="8960375" cy="1209456"/>
          </a:xfrm>
          <a:prstGeom prst="rect">
            <a:avLst/>
          </a:prstGeom>
        </p:spPr>
        <p:txBody>
          <a:bodyPr anchor="t" rtlCol="false" tIns="0" lIns="0" bIns="0" rIns="0">
            <a:spAutoFit/>
          </a:bodyPr>
          <a:lstStyle/>
          <a:p>
            <a:pPr algn="ctr">
              <a:lnSpc>
                <a:spcPts val="7531"/>
              </a:lnSpc>
            </a:pPr>
            <a:r>
              <a:rPr lang="en-US" b="true" sz="8462">
                <a:solidFill>
                  <a:srgbClr val="034697"/>
                </a:solidFill>
                <a:latin typeface="Futura Bold"/>
                <a:ea typeface="Futura Bold"/>
                <a:cs typeface="Futura Bold"/>
                <a:sym typeface="Futura Bold"/>
              </a:rPr>
              <a:t>CONCLUSION</a:t>
            </a:r>
          </a:p>
        </p:txBody>
      </p:sp>
      <p:sp>
        <p:nvSpPr>
          <p:cNvPr name="TextBox 11" id="11"/>
          <p:cNvSpPr txBox="true"/>
          <p:nvPr/>
        </p:nvSpPr>
        <p:spPr>
          <a:xfrm rot="0">
            <a:off x="2769394" y="2491348"/>
            <a:ext cx="12603956" cy="6157595"/>
          </a:xfrm>
          <a:prstGeom prst="rect">
            <a:avLst/>
          </a:prstGeom>
        </p:spPr>
        <p:txBody>
          <a:bodyPr anchor="t" rtlCol="false" tIns="0" lIns="0" bIns="0" rIns="0">
            <a:spAutoFit/>
          </a:bodyPr>
          <a:lstStyle/>
          <a:p>
            <a:pPr algn="l">
              <a:lnSpc>
                <a:spcPts val="4480"/>
              </a:lnSpc>
            </a:pPr>
            <a:r>
              <a:rPr lang="en-US" sz="3200">
                <a:solidFill>
                  <a:srgbClr val="034697"/>
                </a:solidFill>
                <a:latin typeface="Varela Round"/>
                <a:ea typeface="Varela Round"/>
                <a:cs typeface="Varela Round"/>
                <a:sym typeface="Varela Round"/>
              </a:rPr>
              <a:t>Following conclusions can be drawn - </a:t>
            </a:r>
          </a:p>
          <a:p>
            <a:pPr algn="l" marL="690881" indent="-345440" lvl="1">
              <a:lnSpc>
                <a:spcPts val="4480"/>
              </a:lnSpc>
              <a:buFont typeface="Arial"/>
              <a:buChar char="•"/>
            </a:pPr>
            <a:r>
              <a:rPr lang="en-US" sz="3200">
                <a:solidFill>
                  <a:srgbClr val="034697"/>
                </a:solidFill>
                <a:latin typeface="Varela Round"/>
                <a:ea typeface="Varela Round"/>
                <a:cs typeface="Varela Round"/>
                <a:sym typeface="Varela Round"/>
              </a:rPr>
              <a:t>Average Time Spent on Social Media Platform on Daily basis is directly proportional to bad mental health i.e. users who spent more time on Social Media gets more distracted, less concentrated, have more doubt on himself, face more fluctuating interests etc.</a:t>
            </a:r>
          </a:p>
          <a:p>
            <a:pPr algn="l" marL="690881" indent="-345440" lvl="1">
              <a:lnSpc>
                <a:spcPts val="4480"/>
              </a:lnSpc>
              <a:buFont typeface="Arial"/>
              <a:buChar char="•"/>
            </a:pPr>
            <a:r>
              <a:rPr lang="en-US" sz="3200">
                <a:solidFill>
                  <a:srgbClr val="034697"/>
                </a:solidFill>
                <a:latin typeface="Varela Round"/>
                <a:ea typeface="Varela Round"/>
                <a:cs typeface="Varela Round"/>
                <a:sym typeface="Varela Round"/>
              </a:rPr>
              <a:t>Youths of Age Group 13 – 30 years are more indulged into Social Media and hence facing its drawbacks directly including bad Mental Health which isn’t good for them, for their career and for their life.</a:t>
            </a:r>
          </a:p>
          <a:p>
            <a:pPr algn="l">
              <a:lnSpc>
                <a:spcPts val="448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7F9FF"/>
        </a:solidFill>
      </p:bgPr>
    </p:bg>
    <p:spTree>
      <p:nvGrpSpPr>
        <p:cNvPr id="1" name=""/>
        <p:cNvGrpSpPr/>
        <p:nvPr/>
      </p:nvGrpSpPr>
      <p:grpSpPr>
        <a:xfrm>
          <a:off x="0" y="0"/>
          <a:ext cx="0" cy="0"/>
          <a:chOff x="0" y="0"/>
          <a:chExt cx="0" cy="0"/>
        </a:xfrm>
      </p:grpSpPr>
      <p:sp>
        <p:nvSpPr>
          <p:cNvPr name="Freeform 2" id="2"/>
          <p:cNvSpPr/>
          <p:nvPr/>
        </p:nvSpPr>
        <p:spPr>
          <a:xfrm flipH="false" flipV="true" rot="0">
            <a:off x="17259300" y="3611365"/>
            <a:ext cx="2813200" cy="5646935"/>
          </a:xfrm>
          <a:custGeom>
            <a:avLst/>
            <a:gdLst/>
            <a:ahLst/>
            <a:cxnLst/>
            <a:rect r="r" b="b" t="t" l="l"/>
            <a:pathLst>
              <a:path h="5646935" w="2813200">
                <a:moveTo>
                  <a:pt x="0" y="5646935"/>
                </a:moveTo>
                <a:lnTo>
                  <a:pt x="2813200" y="5646935"/>
                </a:lnTo>
                <a:lnTo>
                  <a:pt x="2813200" y="0"/>
                </a:lnTo>
                <a:lnTo>
                  <a:pt x="0" y="0"/>
                </a:lnTo>
                <a:lnTo>
                  <a:pt x="0" y="56469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4257262" y="-3201368"/>
            <a:ext cx="2813200" cy="5646935"/>
          </a:xfrm>
          <a:custGeom>
            <a:avLst/>
            <a:gdLst/>
            <a:ahLst/>
            <a:cxnLst/>
            <a:rect r="r" b="b" t="t" l="l"/>
            <a:pathLst>
              <a:path h="5646935" w="2813200">
                <a:moveTo>
                  <a:pt x="2813201" y="5646935"/>
                </a:moveTo>
                <a:lnTo>
                  <a:pt x="0" y="5646935"/>
                </a:lnTo>
                <a:lnTo>
                  <a:pt x="0" y="0"/>
                </a:lnTo>
                <a:lnTo>
                  <a:pt x="2813201" y="0"/>
                </a:lnTo>
                <a:lnTo>
                  <a:pt x="2813201" y="564693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038967" y="7841433"/>
            <a:ext cx="2813200" cy="5646935"/>
          </a:xfrm>
          <a:custGeom>
            <a:avLst/>
            <a:gdLst/>
            <a:ahLst/>
            <a:cxnLst/>
            <a:rect r="r" b="b" t="t" l="l"/>
            <a:pathLst>
              <a:path h="5646935" w="2813200">
                <a:moveTo>
                  <a:pt x="0" y="0"/>
                </a:moveTo>
                <a:lnTo>
                  <a:pt x="2813200" y="0"/>
                </a:lnTo>
                <a:lnTo>
                  <a:pt x="2813200" y="5646935"/>
                </a:lnTo>
                <a:lnTo>
                  <a:pt x="0" y="5646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84500" y="1028700"/>
            <a:ext cx="2813200" cy="5646935"/>
          </a:xfrm>
          <a:custGeom>
            <a:avLst/>
            <a:gdLst/>
            <a:ahLst/>
            <a:cxnLst/>
            <a:rect r="r" b="b" t="t" l="l"/>
            <a:pathLst>
              <a:path h="5646935" w="2813200">
                <a:moveTo>
                  <a:pt x="2813200" y="0"/>
                </a:moveTo>
                <a:lnTo>
                  <a:pt x="0" y="0"/>
                </a:lnTo>
                <a:lnTo>
                  <a:pt x="0" y="5646935"/>
                </a:lnTo>
                <a:lnTo>
                  <a:pt x="2813200" y="5646935"/>
                </a:lnTo>
                <a:lnTo>
                  <a:pt x="2813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26064" y="7429986"/>
            <a:ext cx="1954764" cy="2437914"/>
          </a:xfrm>
          <a:custGeom>
            <a:avLst/>
            <a:gdLst/>
            <a:ahLst/>
            <a:cxnLst/>
            <a:rect r="r" b="b" t="t" l="l"/>
            <a:pathLst>
              <a:path h="2437914" w="1954764">
                <a:moveTo>
                  <a:pt x="0" y="0"/>
                </a:moveTo>
                <a:lnTo>
                  <a:pt x="1954764" y="0"/>
                </a:lnTo>
                <a:lnTo>
                  <a:pt x="1954764" y="2437914"/>
                </a:lnTo>
                <a:lnTo>
                  <a:pt x="0" y="24379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17259300" y="557698"/>
            <a:ext cx="1954764" cy="2437914"/>
          </a:xfrm>
          <a:custGeom>
            <a:avLst/>
            <a:gdLst/>
            <a:ahLst/>
            <a:cxnLst/>
            <a:rect r="r" b="b" t="t" l="l"/>
            <a:pathLst>
              <a:path h="2437914" w="1954764">
                <a:moveTo>
                  <a:pt x="0" y="2437914"/>
                </a:moveTo>
                <a:lnTo>
                  <a:pt x="1954764" y="2437914"/>
                </a:lnTo>
                <a:lnTo>
                  <a:pt x="1954764" y="0"/>
                </a:lnTo>
                <a:lnTo>
                  <a:pt x="0" y="0"/>
                </a:lnTo>
                <a:lnTo>
                  <a:pt x="0" y="24379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373350" y="557698"/>
            <a:ext cx="1885950" cy="942975"/>
          </a:xfrm>
          <a:custGeom>
            <a:avLst/>
            <a:gdLst/>
            <a:ahLst/>
            <a:cxnLst/>
            <a:rect r="r" b="b" t="t" l="l"/>
            <a:pathLst>
              <a:path h="942975" w="1885950">
                <a:moveTo>
                  <a:pt x="0" y="0"/>
                </a:moveTo>
                <a:lnTo>
                  <a:pt x="1885950" y="0"/>
                </a:lnTo>
                <a:lnTo>
                  <a:pt x="1885950" y="942975"/>
                </a:lnTo>
                <a:lnTo>
                  <a:pt x="0" y="9429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0">
            <a:off x="883444" y="8924925"/>
            <a:ext cx="1885950" cy="942975"/>
          </a:xfrm>
          <a:custGeom>
            <a:avLst/>
            <a:gdLst/>
            <a:ahLst/>
            <a:cxnLst/>
            <a:rect r="r" b="b" t="t" l="l"/>
            <a:pathLst>
              <a:path h="942975" w="1885950">
                <a:moveTo>
                  <a:pt x="0" y="942975"/>
                </a:moveTo>
                <a:lnTo>
                  <a:pt x="1885950" y="942975"/>
                </a:lnTo>
                <a:lnTo>
                  <a:pt x="1885950" y="0"/>
                </a:lnTo>
                <a:lnTo>
                  <a:pt x="0" y="0"/>
                </a:lnTo>
                <a:lnTo>
                  <a:pt x="0" y="942975"/>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3327384" y="3607558"/>
            <a:ext cx="11633233" cy="3186184"/>
          </a:xfrm>
          <a:prstGeom prst="rect">
            <a:avLst/>
          </a:prstGeom>
        </p:spPr>
        <p:txBody>
          <a:bodyPr anchor="t" rtlCol="false" tIns="0" lIns="0" bIns="0" rIns="0">
            <a:spAutoFit/>
          </a:bodyPr>
          <a:lstStyle/>
          <a:p>
            <a:pPr algn="ctr">
              <a:lnSpc>
                <a:spcPts val="11106"/>
              </a:lnSpc>
            </a:pPr>
            <a:r>
              <a:rPr lang="en-US" b="true" sz="12479">
                <a:solidFill>
                  <a:srgbClr val="034697"/>
                </a:solidFill>
                <a:latin typeface="Futura Bold"/>
                <a:ea typeface="Futura Bold"/>
                <a:cs typeface="Futura Bold"/>
                <a:sym typeface="Futura Bold"/>
              </a:rPr>
              <a:t>THANK</a:t>
            </a:r>
          </a:p>
          <a:p>
            <a:pPr algn="ctr">
              <a:lnSpc>
                <a:spcPts val="11106"/>
              </a:lnSpc>
            </a:pPr>
            <a:r>
              <a:rPr lang="en-US" b="true" sz="12479">
                <a:solidFill>
                  <a:srgbClr val="034697"/>
                </a:solidFill>
                <a:latin typeface="Futura Bold"/>
                <a:ea typeface="Futura Bold"/>
                <a:cs typeface="Futura Bold"/>
                <a:sym typeface="Futura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7F9FF"/>
        </a:solidFill>
      </p:bgPr>
    </p:bg>
    <p:spTree>
      <p:nvGrpSpPr>
        <p:cNvPr id="1" name=""/>
        <p:cNvGrpSpPr/>
        <p:nvPr/>
      </p:nvGrpSpPr>
      <p:grpSpPr>
        <a:xfrm>
          <a:off x="0" y="0"/>
          <a:ext cx="0" cy="0"/>
          <a:chOff x="0" y="0"/>
          <a:chExt cx="0" cy="0"/>
        </a:xfrm>
      </p:grpSpPr>
      <p:sp>
        <p:nvSpPr>
          <p:cNvPr name="Freeform 2" id="2"/>
          <p:cNvSpPr/>
          <p:nvPr/>
        </p:nvSpPr>
        <p:spPr>
          <a:xfrm flipH="false" flipV="true" rot="0">
            <a:off x="17259300" y="3611365"/>
            <a:ext cx="2813200" cy="5646935"/>
          </a:xfrm>
          <a:custGeom>
            <a:avLst/>
            <a:gdLst/>
            <a:ahLst/>
            <a:cxnLst/>
            <a:rect r="r" b="b" t="t" l="l"/>
            <a:pathLst>
              <a:path h="5646935" w="2813200">
                <a:moveTo>
                  <a:pt x="0" y="5646935"/>
                </a:moveTo>
                <a:lnTo>
                  <a:pt x="2813200" y="5646935"/>
                </a:lnTo>
                <a:lnTo>
                  <a:pt x="2813200" y="0"/>
                </a:lnTo>
                <a:lnTo>
                  <a:pt x="0" y="0"/>
                </a:lnTo>
                <a:lnTo>
                  <a:pt x="0" y="56469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4257262" y="-3201368"/>
            <a:ext cx="2813200" cy="5646935"/>
          </a:xfrm>
          <a:custGeom>
            <a:avLst/>
            <a:gdLst/>
            <a:ahLst/>
            <a:cxnLst/>
            <a:rect r="r" b="b" t="t" l="l"/>
            <a:pathLst>
              <a:path h="5646935" w="2813200">
                <a:moveTo>
                  <a:pt x="2813201" y="5646935"/>
                </a:moveTo>
                <a:lnTo>
                  <a:pt x="0" y="5646935"/>
                </a:lnTo>
                <a:lnTo>
                  <a:pt x="0" y="0"/>
                </a:lnTo>
                <a:lnTo>
                  <a:pt x="2813201" y="0"/>
                </a:lnTo>
                <a:lnTo>
                  <a:pt x="2813201" y="564693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038967" y="7841433"/>
            <a:ext cx="2813200" cy="5646935"/>
          </a:xfrm>
          <a:custGeom>
            <a:avLst/>
            <a:gdLst/>
            <a:ahLst/>
            <a:cxnLst/>
            <a:rect r="r" b="b" t="t" l="l"/>
            <a:pathLst>
              <a:path h="5646935" w="2813200">
                <a:moveTo>
                  <a:pt x="0" y="0"/>
                </a:moveTo>
                <a:lnTo>
                  <a:pt x="2813200" y="0"/>
                </a:lnTo>
                <a:lnTo>
                  <a:pt x="2813200" y="5646935"/>
                </a:lnTo>
                <a:lnTo>
                  <a:pt x="0" y="5646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84500" y="1028700"/>
            <a:ext cx="2813200" cy="5646935"/>
          </a:xfrm>
          <a:custGeom>
            <a:avLst/>
            <a:gdLst/>
            <a:ahLst/>
            <a:cxnLst/>
            <a:rect r="r" b="b" t="t" l="l"/>
            <a:pathLst>
              <a:path h="5646935" w="2813200">
                <a:moveTo>
                  <a:pt x="2813200" y="0"/>
                </a:moveTo>
                <a:lnTo>
                  <a:pt x="0" y="0"/>
                </a:lnTo>
                <a:lnTo>
                  <a:pt x="0" y="5646935"/>
                </a:lnTo>
                <a:lnTo>
                  <a:pt x="2813200" y="5646935"/>
                </a:lnTo>
                <a:lnTo>
                  <a:pt x="2813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26064" y="7429986"/>
            <a:ext cx="1954764" cy="2437914"/>
          </a:xfrm>
          <a:custGeom>
            <a:avLst/>
            <a:gdLst/>
            <a:ahLst/>
            <a:cxnLst/>
            <a:rect r="r" b="b" t="t" l="l"/>
            <a:pathLst>
              <a:path h="2437914" w="1954764">
                <a:moveTo>
                  <a:pt x="0" y="0"/>
                </a:moveTo>
                <a:lnTo>
                  <a:pt x="1954764" y="0"/>
                </a:lnTo>
                <a:lnTo>
                  <a:pt x="1954764" y="2437914"/>
                </a:lnTo>
                <a:lnTo>
                  <a:pt x="0" y="24379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17259300" y="557698"/>
            <a:ext cx="1954764" cy="2437914"/>
          </a:xfrm>
          <a:custGeom>
            <a:avLst/>
            <a:gdLst/>
            <a:ahLst/>
            <a:cxnLst/>
            <a:rect r="r" b="b" t="t" l="l"/>
            <a:pathLst>
              <a:path h="2437914" w="1954764">
                <a:moveTo>
                  <a:pt x="0" y="2437914"/>
                </a:moveTo>
                <a:lnTo>
                  <a:pt x="1954764" y="2437914"/>
                </a:lnTo>
                <a:lnTo>
                  <a:pt x="1954764" y="0"/>
                </a:lnTo>
                <a:lnTo>
                  <a:pt x="0" y="0"/>
                </a:lnTo>
                <a:lnTo>
                  <a:pt x="0" y="24379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373350" y="557698"/>
            <a:ext cx="1885950" cy="942975"/>
          </a:xfrm>
          <a:custGeom>
            <a:avLst/>
            <a:gdLst/>
            <a:ahLst/>
            <a:cxnLst/>
            <a:rect r="r" b="b" t="t" l="l"/>
            <a:pathLst>
              <a:path h="942975" w="1885950">
                <a:moveTo>
                  <a:pt x="0" y="0"/>
                </a:moveTo>
                <a:lnTo>
                  <a:pt x="1885950" y="0"/>
                </a:lnTo>
                <a:lnTo>
                  <a:pt x="1885950" y="942975"/>
                </a:lnTo>
                <a:lnTo>
                  <a:pt x="0" y="9429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0">
            <a:off x="883444" y="8924925"/>
            <a:ext cx="1885950" cy="942975"/>
          </a:xfrm>
          <a:custGeom>
            <a:avLst/>
            <a:gdLst/>
            <a:ahLst/>
            <a:cxnLst/>
            <a:rect r="r" b="b" t="t" l="l"/>
            <a:pathLst>
              <a:path h="942975" w="1885950">
                <a:moveTo>
                  <a:pt x="0" y="942975"/>
                </a:moveTo>
                <a:lnTo>
                  <a:pt x="1885950" y="942975"/>
                </a:lnTo>
                <a:lnTo>
                  <a:pt x="1885950" y="0"/>
                </a:lnTo>
                <a:lnTo>
                  <a:pt x="0" y="0"/>
                </a:lnTo>
                <a:lnTo>
                  <a:pt x="0" y="942975"/>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3650861" y="2225266"/>
            <a:ext cx="10063367" cy="1209456"/>
          </a:xfrm>
          <a:prstGeom prst="rect">
            <a:avLst/>
          </a:prstGeom>
        </p:spPr>
        <p:txBody>
          <a:bodyPr anchor="t" rtlCol="false" tIns="0" lIns="0" bIns="0" rIns="0">
            <a:spAutoFit/>
          </a:bodyPr>
          <a:lstStyle/>
          <a:p>
            <a:pPr algn="ctr">
              <a:lnSpc>
                <a:spcPts val="7531"/>
              </a:lnSpc>
            </a:pPr>
            <a:r>
              <a:rPr lang="en-US" b="true" sz="8462">
                <a:solidFill>
                  <a:srgbClr val="034697"/>
                </a:solidFill>
                <a:latin typeface="Futura Bold"/>
                <a:ea typeface="Futura Bold"/>
                <a:cs typeface="Futura Bold"/>
                <a:sym typeface="Futura Bold"/>
              </a:rPr>
              <a:t>ABOUT THE DATASET</a:t>
            </a:r>
          </a:p>
        </p:txBody>
      </p:sp>
      <p:sp>
        <p:nvSpPr>
          <p:cNvPr name="TextBox 11" id="11"/>
          <p:cNvSpPr txBox="true"/>
          <p:nvPr/>
        </p:nvSpPr>
        <p:spPr>
          <a:xfrm rot="0">
            <a:off x="2445567" y="3958119"/>
            <a:ext cx="13000411" cy="5033645"/>
          </a:xfrm>
          <a:prstGeom prst="rect">
            <a:avLst/>
          </a:prstGeom>
        </p:spPr>
        <p:txBody>
          <a:bodyPr anchor="t" rtlCol="false" tIns="0" lIns="0" bIns="0" rIns="0">
            <a:spAutoFit/>
          </a:bodyPr>
          <a:lstStyle/>
          <a:p>
            <a:pPr algn="ctr">
              <a:lnSpc>
                <a:spcPts val="4480"/>
              </a:lnSpc>
            </a:pPr>
            <a:r>
              <a:rPr lang="en-US" sz="3200">
                <a:solidFill>
                  <a:srgbClr val="034697"/>
                </a:solidFill>
                <a:latin typeface="Varela Round"/>
                <a:ea typeface="Varela Round"/>
                <a:cs typeface="Varela Round"/>
                <a:sym typeface="Varela Round"/>
              </a:rPr>
              <a:t>This dataset contains various information regarding to the Social Media they use like Facebook, Instagram, Snapchat, TikTok, Pinterest etc. It also includes various aspects of Mental Health Analysis like Lack of Concentration, Distraction, Sleep issues, Lack of Interests, Feeling of Depression, Seeking Validation from Others, Comparing with others etc. This Dataset has total 481 entries i.e. Sample Size is 481.</a:t>
            </a:r>
          </a:p>
          <a:p>
            <a:pPr algn="ctr">
              <a:lnSpc>
                <a:spcPts val="4480"/>
              </a:lnSpc>
            </a:pPr>
            <a:r>
              <a:rPr lang="en-US" sz="3200">
                <a:solidFill>
                  <a:srgbClr val="034697"/>
                </a:solidFill>
                <a:latin typeface="Varela Round"/>
                <a:ea typeface="Varela Round"/>
                <a:cs typeface="Varela Round"/>
                <a:sym typeface="Varela Round"/>
              </a:rPr>
              <a:t> </a:t>
            </a:r>
          </a:p>
          <a:p>
            <a:pPr algn="ctr">
              <a:lnSpc>
                <a:spcPts val="4480"/>
              </a:lnSpc>
            </a:pPr>
            <a:r>
              <a:rPr lang="en-US" sz="3200">
                <a:solidFill>
                  <a:srgbClr val="034697"/>
                </a:solidFill>
                <a:latin typeface="Varela Round"/>
                <a:ea typeface="Varela Round"/>
                <a:cs typeface="Varela Round"/>
                <a:sym typeface="Varela Round"/>
              </a:rPr>
              <a:t> Source of Dataset - Kaggle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7F9FF"/>
        </a:solidFill>
      </p:bgPr>
    </p:bg>
    <p:spTree>
      <p:nvGrpSpPr>
        <p:cNvPr id="1" name=""/>
        <p:cNvGrpSpPr/>
        <p:nvPr/>
      </p:nvGrpSpPr>
      <p:grpSpPr>
        <a:xfrm>
          <a:off x="0" y="0"/>
          <a:ext cx="0" cy="0"/>
          <a:chOff x="0" y="0"/>
          <a:chExt cx="0" cy="0"/>
        </a:xfrm>
      </p:grpSpPr>
      <p:sp>
        <p:nvSpPr>
          <p:cNvPr name="Freeform 2" id="2"/>
          <p:cNvSpPr/>
          <p:nvPr/>
        </p:nvSpPr>
        <p:spPr>
          <a:xfrm flipH="false" flipV="true" rot="0">
            <a:off x="17259300" y="3611365"/>
            <a:ext cx="2813200" cy="5646935"/>
          </a:xfrm>
          <a:custGeom>
            <a:avLst/>
            <a:gdLst/>
            <a:ahLst/>
            <a:cxnLst/>
            <a:rect r="r" b="b" t="t" l="l"/>
            <a:pathLst>
              <a:path h="5646935" w="2813200">
                <a:moveTo>
                  <a:pt x="0" y="5646935"/>
                </a:moveTo>
                <a:lnTo>
                  <a:pt x="2813200" y="5646935"/>
                </a:lnTo>
                <a:lnTo>
                  <a:pt x="2813200" y="0"/>
                </a:lnTo>
                <a:lnTo>
                  <a:pt x="0" y="0"/>
                </a:lnTo>
                <a:lnTo>
                  <a:pt x="0" y="56469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4257262" y="-3201368"/>
            <a:ext cx="2813200" cy="5646935"/>
          </a:xfrm>
          <a:custGeom>
            <a:avLst/>
            <a:gdLst/>
            <a:ahLst/>
            <a:cxnLst/>
            <a:rect r="r" b="b" t="t" l="l"/>
            <a:pathLst>
              <a:path h="5646935" w="2813200">
                <a:moveTo>
                  <a:pt x="2813201" y="5646935"/>
                </a:moveTo>
                <a:lnTo>
                  <a:pt x="0" y="5646935"/>
                </a:lnTo>
                <a:lnTo>
                  <a:pt x="0" y="0"/>
                </a:lnTo>
                <a:lnTo>
                  <a:pt x="2813201" y="0"/>
                </a:lnTo>
                <a:lnTo>
                  <a:pt x="2813201" y="564693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038967" y="7841433"/>
            <a:ext cx="2813200" cy="5646935"/>
          </a:xfrm>
          <a:custGeom>
            <a:avLst/>
            <a:gdLst/>
            <a:ahLst/>
            <a:cxnLst/>
            <a:rect r="r" b="b" t="t" l="l"/>
            <a:pathLst>
              <a:path h="5646935" w="2813200">
                <a:moveTo>
                  <a:pt x="0" y="0"/>
                </a:moveTo>
                <a:lnTo>
                  <a:pt x="2813200" y="0"/>
                </a:lnTo>
                <a:lnTo>
                  <a:pt x="2813200" y="5646935"/>
                </a:lnTo>
                <a:lnTo>
                  <a:pt x="0" y="5646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84500" y="1028700"/>
            <a:ext cx="2813200" cy="5646935"/>
          </a:xfrm>
          <a:custGeom>
            <a:avLst/>
            <a:gdLst/>
            <a:ahLst/>
            <a:cxnLst/>
            <a:rect r="r" b="b" t="t" l="l"/>
            <a:pathLst>
              <a:path h="5646935" w="2813200">
                <a:moveTo>
                  <a:pt x="2813200" y="0"/>
                </a:moveTo>
                <a:lnTo>
                  <a:pt x="0" y="0"/>
                </a:lnTo>
                <a:lnTo>
                  <a:pt x="0" y="5646935"/>
                </a:lnTo>
                <a:lnTo>
                  <a:pt x="2813200" y="5646935"/>
                </a:lnTo>
                <a:lnTo>
                  <a:pt x="2813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26064" y="7429986"/>
            <a:ext cx="1954764" cy="2437914"/>
          </a:xfrm>
          <a:custGeom>
            <a:avLst/>
            <a:gdLst/>
            <a:ahLst/>
            <a:cxnLst/>
            <a:rect r="r" b="b" t="t" l="l"/>
            <a:pathLst>
              <a:path h="2437914" w="1954764">
                <a:moveTo>
                  <a:pt x="0" y="0"/>
                </a:moveTo>
                <a:lnTo>
                  <a:pt x="1954764" y="0"/>
                </a:lnTo>
                <a:lnTo>
                  <a:pt x="1954764" y="2437914"/>
                </a:lnTo>
                <a:lnTo>
                  <a:pt x="0" y="24379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17259300" y="557698"/>
            <a:ext cx="1954764" cy="2437914"/>
          </a:xfrm>
          <a:custGeom>
            <a:avLst/>
            <a:gdLst/>
            <a:ahLst/>
            <a:cxnLst/>
            <a:rect r="r" b="b" t="t" l="l"/>
            <a:pathLst>
              <a:path h="2437914" w="1954764">
                <a:moveTo>
                  <a:pt x="0" y="2437914"/>
                </a:moveTo>
                <a:lnTo>
                  <a:pt x="1954764" y="2437914"/>
                </a:lnTo>
                <a:lnTo>
                  <a:pt x="1954764" y="0"/>
                </a:lnTo>
                <a:lnTo>
                  <a:pt x="0" y="0"/>
                </a:lnTo>
                <a:lnTo>
                  <a:pt x="0" y="24379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373350" y="557698"/>
            <a:ext cx="1885950" cy="942975"/>
          </a:xfrm>
          <a:custGeom>
            <a:avLst/>
            <a:gdLst/>
            <a:ahLst/>
            <a:cxnLst/>
            <a:rect r="r" b="b" t="t" l="l"/>
            <a:pathLst>
              <a:path h="942975" w="1885950">
                <a:moveTo>
                  <a:pt x="0" y="0"/>
                </a:moveTo>
                <a:lnTo>
                  <a:pt x="1885950" y="0"/>
                </a:lnTo>
                <a:lnTo>
                  <a:pt x="1885950" y="942975"/>
                </a:lnTo>
                <a:lnTo>
                  <a:pt x="0" y="9429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0">
            <a:off x="883444" y="8924925"/>
            <a:ext cx="1885950" cy="942975"/>
          </a:xfrm>
          <a:custGeom>
            <a:avLst/>
            <a:gdLst/>
            <a:ahLst/>
            <a:cxnLst/>
            <a:rect r="r" b="b" t="t" l="l"/>
            <a:pathLst>
              <a:path h="942975" w="1885950">
                <a:moveTo>
                  <a:pt x="0" y="942975"/>
                </a:moveTo>
                <a:lnTo>
                  <a:pt x="1885950" y="942975"/>
                </a:lnTo>
                <a:lnTo>
                  <a:pt x="1885950" y="0"/>
                </a:lnTo>
                <a:lnTo>
                  <a:pt x="0" y="0"/>
                </a:lnTo>
                <a:lnTo>
                  <a:pt x="0" y="942975"/>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3920981" y="1852855"/>
            <a:ext cx="9770737" cy="1209456"/>
          </a:xfrm>
          <a:prstGeom prst="rect">
            <a:avLst/>
          </a:prstGeom>
        </p:spPr>
        <p:txBody>
          <a:bodyPr anchor="t" rtlCol="false" tIns="0" lIns="0" bIns="0" rIns="0">
            <a:spAutoFit/>
          </a:bodyPr>
          <a:lstStyle/>
          <a:p>
            <a:pPr algn="ctr">
              <a:lnSpc>
                <a:spcPts val="7531"/>
              </a:lnSpc>
            </a:pPr>
            <a:r>
              <a:rPr lang="en-US" b="true" sz="8462">
                <a:solidFill>
                  <a:srgbClr val="034697"/>
                </a:solidFill>
                <a:latin typeface="Futura Bold"/>
                <a:ea typeface="Futura Bold"/>
                <a:cs typeface="Futura Bold"/>
                <a:sym typeface="Futura Bold"/>
              </a:rPr>
              <a:t>PROJECT OBJECTIVE</a:t>
            </a:r>
          </a:p>
        </p:txBody>
      </p:sp>
      <p:sp>
        <p:nvSpPr>
          <p:cNvPr name="TextBox 11" id="11"/>
          <p:cNvSpPr txBox="true"/>
          <p:nvPr/>
        </p:nvSpPr>
        <p:spPr>
          <a:xfrm rot="0">
            <a:off x="2842022" y="3591299"/>
            <a:ext cx="12603956" cy="3347720"/>
          </a:xfrm>
          <a:prstGeom prst="rect">
            <a:avLst/>
          </a:prstGeom>
        </p:spPr>
        <p:txBody>
          <a:bodyPr anchor="t" rtlCol="false" tIns="0" lIns="0" bIns="0" rIns="0">
            <a:spAutoFit/>
          </a:bodyPr>
          <a:lstStyle/>
          <a:p>
            <a:pPr algn="l">
              <a:lnSpc>
                <a:spcPts val="4480"/>
              </a:lnSpc>
            </a:pPr>
            <a:r>
              <a:rPr lang="en-US" sz="3200">
                <a:solidFill>
                  <a:srgbClr val="034697"/>
                </a:solidFill>
                <a:latin typeface="Varela Round"/>
                <a:ea typeface="Varela Round"/>
                <a:cs typeface="Varela Round"/>
                <a:sym typeface="Varela Round"/>
              </a:rPr>
              <a:t>The main objective of this project is to analyze the Dataset and draw impactful insights in the role of Social Media on Mental Health of its users. Various aspects of which including distractions, restlessness, sleep issues, fluctuation of interests, comparison with others, difficulty in concentrations etc. </a:t>
            </a:r>
          </a:p>
          <a:p>
            <a:pPr algn="l">
              <a:lnSpc>
                <a:spcPts val="448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7F9FF"/>
        </a:solidFill>
      </p:bgPr>
    </p:bg>
    <p:spTree>
      <p:nvGrpSpPr>
        <p:cNvPr id="1" name=""/>
        <p:cNvGrpSpPr/>
        <p:nvPr/>
      </p:nvGrpSpPr>
      <p:grpSpPr>
        <a:xfrm>
          <a:off x="0" y="0"/>
          <a:ext cx="0" cy="0"/>
          <a:chOff x="0" y="0"/>
          <a:chExt cx="0" cy="0"/>
        </a:xfrm>
      </p:grpSpPr>
      <p:sp>
        <p:nvSpPr>
          <p:cNvPr name="Freeform 2" id="2"/>
          <p:cNvSpPr/>
          <p:nvPr/>
        </p:nvSpPr>
        <p:spPr>
          <a:xfrm flipH="false" flipV="true" rot="0">
            <a:off x="17259300" y="3611365"/>
            <a:ext cx="2813200" cy="5646935"/>
          </a:xfrm>
          <a:custGeom>
            <a:avLst/>
            <a:gdLst/>
            <a:ahLst/>
            <a:cxnLst/>
            <a:rect r="r" b="b" t="t" l="l"/>
            <a:pathLst>
              <a:path h="5646935" w="2813200">
                <a:moveTo>
                  <a:pt x="0" y="5646935"/>
                </a:moveTo>
                <a:lnTo>
                  <a:pt x="2813200" y="5646935"/>
                </a:lnTo>
                <a:lnTo>
                  <a:pt x="2813200" y="0"/>
                </a:lnTo>
                <a:lnTo>
                  <a:pt x="0" y="0"/>
                </a:lnTo>
                <a:lnTo>
                  <a:pt x="0" y="56469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4257262" y="-3201368"/>
            <a:ext cx="2813200" cy="5646935"/>
          </a:xfrm>
          <a:custGeom>
            <a:avLst/>
            <a:gdLst/>
            <a:ahLst/>
            <a:cxnLst/>
            <a:rect r="r" b="b" t="t" l="l"/>
            <a:pathLst>
              <a:path h="5646935" w="2813200">
                <a:moveTo>
                  <a:pt x="2813201" y="5646935"/>
                </a:moveTo>
                <a:lnTo>
                  <a:pt x="0" y="5646935"/>
                </a:lnTo>
                <a:lnTo>
                  <a:pt x="0" y="0"/>
                </a:lnTo>
                <a:lnTo>
                  <a:pt x="2813201" y="0"/>
                </a:lnTo>
                <a:lnTo>
                  <a:pt x="2813201" y="564693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038967" y="7841433"/>
            <a:ext cx="2813200" cy="5646935"/>
          </a:xfrm>
          <a:custGeom>
            <a:avLst/>
            <a:gdLst/>
            <a:ahLst/>
            <a:cxnLst/>
            <a:rect r="r" b="b" t="t" l="l"/>
            <a:pathLst>
              <a:path h="5646935" w="2813200">
                <a:moveTo>
                  <a:pt x="0" y="0"/>
                </a:moveTo>
                <a:lnTo>
                  <a:pt x="2813200" y="0"/>
                </a:lnTo>
                <a:lnTo>
                  <a:pt x="2813200" y="5646935"/>
                </a:lnTo>
                <a:lnTo>
                  <a:pt x="0" y="5646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84500" y="1028700"/>
            <a:ext cx="2813200" cy="5646935"/>
          </a:xfrm>
          <a:custGeom>
            <a:avLst/>
            <a:gdLst/>
            <a:ahLst/>
            <a:cxnLst/>
            <a:rect r="r" b="b" t="t" l="l"/>
            <a:pathLst>
              <a:path h="5646935" w="2813200">
                <a:moveTo>
                  <a:pt x="2813200" y="0"/>
                </a:moveTo>
                <a:lnTo>
                  <a:pt x="0" y="0"/>
                </a:lnTo>
                <a:lnTo>
                  <a:pt x="0" y="5646935"/>
                </a:lnTo>
                <a:lnTo>
                  <a:pt x="2813200" y="5646935"/>
                </a:lnTo>
                <a:lnTo>
                  <a:pt x="2813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26064" y="7429986"/>
            <a:ext cx="1954764" cy="2437914"/>
          </a:xfrm>
          <a:custGeom>
            <a:avLst/>
            <a:gdLst/>
            <a:ahLst/>
            <a:cxnLst/>
            <a:rect r="r" b="b" t="t" l="l"/>
            <a:pathLst>
              <a:path h="2437914" w="1954764">
                <a:moveTo>
                  <a:pt x="0" y="0"/>
                </a:moveTo>
                <a:lnTo>
                  <a:pt x="1954764" y="0"/>
                </a:lnTo>
                <a:lnTo>
                  <a:pt x="1954764" y="2437914"/>
                </a:lnTo>
                <a:lnTo>
                  <a:pt x="0" y="24379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17259300" y="557698"/>
            <a:ext cx="1954764" cy="2437914"/>
          </a:xfrm>
          <a:custGeom>
            <a:avLst/>
            <a:gdLst/>
            <a:ahLst/>
            <a:cxnLst/>
            <a:rect r="r" b="b" t="t" l="l"/>
            <a:pathLst>
              <a:path h="2437914" w="1954764">
                <a:moveTo>
                  <a:pt x="0" y="2437914"/>
                </a:moveTo>
                <a:lnTo>
                  <a:pt x="1954764" y="2437914"/>
                </a:lnTo>
                <a:lnTo>
                  <a:pt x="1954764" y="0"/>
                </a:lnTo>
                <a:lnTo>
                  <a:pt x="0" y="0"/>
                </a:lnTo>
                <a:lnTo>
                  <a:pt x="0" y="24379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373350" y="557698"/>
            <a:ext cx="1885950" cy="942975"/>
          </a:xfrm>
          <a:custGeom>
            <a:avLst/>
            <a:gdLst/>
            <a:ahLst/>
            <a:cxnLst/>
            <a:rect r="r" b="b" t="t" l="l"/>
            <a:pathLst>
              <a:path h="942975" w="1885950">
                <a:moveTo>
                  <a:pt x="0" y="0"/>
                </a:moveTo>
                <a:lnTo>
                  <a:pt x="1885950" y="0"/>
                </a:lnTo>
                <a:lnTo>
                  <a:pt x="1885950" y="942975"/>
                </a:lnTo>
                <a:lnTo>
                  <a:pt x="0" y="9429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0">
            <a:off x="883444" y="8924925"/>
            <a:ext cx="1885950" cy="942975"/>
          </a:xfrm>
          <a:custGeom>
            <a:avLst/>
            <a:gdLst/>
            <a:ahLst/>
            <a:cxnLst/>
            <a:rect r="r" b="b" t="t" l="l"/>
            <a:pathLst>
              <a:path h="942975" w="1885950">
                <a:moveTo>
                  <a:pt x="0" y="942975"/>
                </a:moveTo>
                <a:lnTo>
                  <a:pt x="1885950" y="942975"/>
                </a:lnTo>
                <a:lnTo>
                  <a:pt x="1885950" y="0"/>
                </a:lnTo>
                <a:lnTo>
                  <a:pt x="0" y="0"/>
                </a:lnTo>
                <a:lnTo>
                  <a:pt x="0" y="942975"/>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4663812" y="1547142"/>
            <a:ext cx="8960375" cy="1209456"/>
          </a:xfrm>
          <a:prstGeom prst="rect">
            <a:avLst/>
          </a:prstGeom>
        </p:spPr>
        <p:txBody>
          <a:bodyPr anchor="t" rtlCol="false" tIns="0" lIns="0" bIns="0" rIns="0">
            <a:spAutoFit/>
          </a:bodyPr>
          <a:lstStyle/>
          <a:p>
            <a:pPr algn="ctr">
              <a:lnSpc>
                <a:spcPts val="7531"/>
              </a:lnSpc>
            </a:pPr>
            <a:r>
              <a:rPr lang="en-US" b="true" sz="8462">
                <a:solidFill>
                  <a:srgbClr val="034697"/>
                </a:solidFill>
                <a:latin typeface="Futura Bold"/>
                <a:ea typeface="Futura Bold"/>
                <a:cs typeface="Futura Bold"/>
                <a:sym typeface="Futura Bold"/>
              </a:rPr>
              <a:t>STEPS INVOLVED</a:t>
            </a:r>
          </a:p>
        </p:txBody>
      </p:sp>
      <p:sp>
        <p:nvSpPr>
          <p:cNvPr name="TextBox 11" id="11"/>
          <p:cNvSpPr txBox="true"/>
          <p:nvPr/>
        </p:nvSpPr>
        <p:spPr>
          <a:xfrm rot="0">
            <a:off x="4385655" y="3209744"/>
            <a:ext cx="10987695" cy="2177486"/>
          </a:xfrm>
          <a:prstGeom prst="rect">
            <a:avLst/>
          </a:prstGeom>
        </p:spPr>
        <p:txBody>
          <a:bodyPr anchor="t" rtlCol="false" tIns="0" lIns="0" bIns="0" rIns="0">
            <a:spAutoFit/>
          </a:bodyPr>
          <a:lstStyle/>
          <a:p>
            <a:pPr algn="l">
              <a:lnSpc>
                <a:spcPts val="4364"/>
              </a:lnSpc>
            </a:pPr>
            <a:r>
              <a:rPr lang="en-US" sz="3117">
                <a:solidFill>
                  <a:srgbClr val="034697"/>
                </a:solidFill>
                <a:latin typeface="Varela Round"/>
                <a:ea typeface="Varela Round"/>
                <a:cs typeface="Varela Round"/>
                <a:sym typeface="Varela Round"/>
              </a:rPr>
              <a:t>Data Cleaning - This step involves Handling Missing values, Removing Duplicates and Removing Unwanted Columns.</a:t>
            </a:r>
          </a:p>
          <a:p>
            <a:pPr algn="l">
              <a:lnSpc>
                <a:spcPts val="4364"/>
              </a:lnSpc>
            </a:pPr>
          </a:p>
        </p:txBody>
      </p:sp>
      <p:sp>
        <p:nvSpPr>
          <p:cNvPr name="TextBox 12" id="12"/>
          <p:cNvSpPr txBox="true"/>
          <p:nvPr/>
        </p:nvSpPr>
        <p:spPr>
          <a:xfrm rot="0">
            <a:off x="3298638" y="3333569"/>
            <a:ext cx="920330" cy="869135"/>
          </a:xfrm>
          <a:prstGeom prst="rect">
            <a:avLst/>
          </a:prstGeom>
        </p:spPr>
        <p:txBody>
          <a:bodyPr anchor="t" rtlCol="false" tIns="0" lIns="0" bIns="0" rIns="0">
            <a:spAutoFit/>
          </a:bodyPr>
          <a:lstStyle/>
          <a:p>
            <a:pPr algn="ctr">
              <a:lnSpc>
                <a:spcPts val="5426"/>
              </a:lnSpc>
            </a:pPr>
            <a:r>
              <a:rPr lang="en-US" b="true" sz="6096">
                <a:solidFill>
                  <a:srgbClr val="034697"/>
                </a:solidFill>
                <a:latin typeface="Futura Bold"/>
                <a:ea typeface="Futura Bold"/>
                <a:cs typeface="Futura Bold"/>
                <a:sym typeface="Futura Bold"/>
              </a:rPr>
              <a:t>1.</a:t>
            </a:r>
          </a:p>
        </p:txBody>
      </p:sp>
      <p:sp>
        <p:nvSpPr>
          <p:cNvPr name="TextBox 13" id="13"/>
          <p:cNvSpPr txBox="true"/>
          <p:nvPr/>
        </p:nvSpPr>
        <p:spPr>
          <a:xfrm rot="0">
            <a:off x="4385655" y="5186766"/>
            <a:ext cx="10603706" cy="1661795"/>
          </a:xfrm>
          <a:prstGeom prst="rect">
            <a:avLst/>
          </a:prstGeom>
        </p:spPr>
        <p:txBody>
          <a:bodyPr anchor="t" rtlCol="false" tIns="0" lIns="0" bIns="0" rIns="0">
            <a:spAutoFit/>
          </a:bodyPr>
          <a:lstStyle/>
          <a:p>
            <a:pPr algn="l">
              <a:lnSpc>
                <a:spcPts val="4480"/>
              </a:lnSpc>
            </a:pPr>
            <a:r>
              <a:rPr lang="en-US" sz="3200">
                <a:solidFill>
                  <a:srgbClr val="034697"/>
                </a:solidFill>
                <a:latin typeface="Varela Round"/>
                <a:ea typeface="Varela Round"/>
                <a:cs typeface="Varela Round"/>
                <a:sym typeface="Varela Round"/>
              </a:rPr>
              <a:t>Data Analysis and Visualization - This step involves performing Analysis along with preparing different charts for visualization.</a:t>
            </a:r>
          </a:p>
        </p:txBody>
      </p:sp>
      <p:sp>
        <p:nvSpPr>
          <p:cNvPr name="TextBox 14" id="14"/>
          <p:cNvSpPr txBox="true"/>
          <p:nvPr/>
        </p:nvSpPr>
        <p:spPr>
          <a:xfrm rot="0">
            <a:off x="3298638" y="5301066"/>
            <a:ext cx="920330" cy="869135"/>
          </a:xfrm>
          <a:prstGeom prst="rect">
            <a:avLst/>
          </a:prstGeom>
        </p:spPr>
        <p:txBody>
          <a:bodyPr anchor="t" rtlCol="false" tIns="0" lIns="0" bIns="0" rIns="0">
            <a:spAutoFit/>
          </a:bodyPr>
          <a:lstStyle/>
          <a:p>
            <a:pPr algn="ctr">
              <a:lnSpc>
                <a:spcPts val="5426"/>
              </a:lnSpc>
            </a:pPr>
            <a:r>
              <a:rPr lang="en-US" b="true" sz="6096">
                <a:solidFill>
                  <a:srgbClr val="034697"/>
                </a:solidFill>
                <a:latin typeface="Futura Bold"/>
                <a:ea typeface="Futura Bold"/>
                <a:cs typeface="Futura Bold"/>
                <a:sym typeface="Futura Bold"/>
              </a:rPr>
              <a:t>2.</a:t>
            </a:r>
          </a:p>
        </p:txBody>
      </p:sp>
      <p:sp>
        <p:nvSpPr>
          <p:cNvPr name="TextBox 15" id="15"/>
          <p:cNvSpPr txBox="true"/>
          <p:nvPr/>
        </p:nvSpPr>
        <p:spPr>
          <a:xfrm rot="0">
            <a:off x="4385655" y="7154263"/>
            <a:ext cx="10603706" cy="537845"/>
          </a:xfrm>
          <a:prstGeom prst="rect">
            <a:avLst/>
          </a:prstGeom>
        </p:spPr>
        <p:txBody>
          <a:bodyPr anchor="t" rtlCol="false" tIns="0" lIns="0" bIns="0" rIns="0">
            <a:spAutoFit/>
          </a:bodyPr>
          <a:lstStyle/>
          <a:p>
            <a:pPr algn="l">
              <a:lnSpc>
                <a:spcPts val="4480"/>
              </a:lnSpc>
            </a:pPr>
            <a:r>
              <a:rPr lang="en-US" sz="3200">
                <a:solidFill>
                  <a:srgbClr val="034697"/>
                </a:solidFill>
                <a:latin typeface="Varela Round"/>
                <a:ea typeface="Varela Round"/>
                <a:cs typeface="Varela Round"/>
                <a:sym typeface="Varela Round"/>
              </a:rPr>
              <a:t>Tools Used - Python, Pandas, Excel.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7F9FF"/>
        </a:solidFill>
      </p:bgPr>
    </p:bg>
    <p:spTree>
      <p:nvGrpSpPr>
        <p:cNvPr id="1" name=""/>
        <p:cNvGrpSpPr/>
        <p:nvPr/>
      </p:nvGrpSpPr>
      <p:grpSpPr>
        <a:xfrm>
          <a:off x="0" y="0"/>
          <a:ext cx="0" cy="0"/>
          <a:chOff x="0" y="0"/>
          <a:chExt cx="0" cy="0"/>
        </a:xfrm>
      </p:grpSpPr>
      <p:sp>
        <p:nvSpPr>
          <p:cNvPr name="Freeform 2" id="2"/>
          <p:cNvSpPr/>
          <p:nvPr/>
        </p:nvSpPr>
        <p:spPr>
          <a:xfrm flipH="false" flipV="true" rot="0">
            <a:off x="17259300" y="3611365"/>
            <a:ext cx="2813200" cy="5646935"/>
          </a:xfrm>
          <a:custGeom>
            <a:avLst/>
            <a:gdLst/>
            <a:ahLst/>
            <a:cxnLst/>
            <a:rect r="r" b="b" t="t" l="l"/>
            <a:pathLst>
              <a:path h="5646935" w="2813200">
                <a:moveTo>
                  <a:pt x="0" y="5646935"/>
                </a:moveTo>
                <a:lnTo>
                  <a:pt x="2813200" y="5646935"/>
                </a:lnTo>
                <a:lnTo>
                  <a:pt x="2813200" y="0"/>
                </a:lnTo>
                <a:lnTo>
                  <a:pt x="0" y="0"/>
                </a:lnTo>
                <a:lnTo>
                  <a:pt x="0" y="56469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4257262" y="-3201368"/>
            <a:ext cx="2813200" cy="5646935"/>
          </a:xfrm>
          <a:custGeom>
            <a:avLst/>
            <a:gdLst/>
            <a:ahLst/>
            <a:cxnLst/>
            <a:rect r="r" b="b" t="t" l="l"/>
            <a:pathLst>
              <a:path h="5646935" w="2813200">
                <a:moveTo>
                  <a:pt x="2813201" y="5646935"/>
                </a:moveTo>
                <a:lnTo>
                  <a:pt x="0" y="5646935"/>
                </a:lnTo>
                <a:lnTo>
                  <a:pt x="0" y="0"/>
                </a:lnTo>
                <a:lnTo>
                  <a:pt x="2813201" y="0"/>
                </a:lnTo>
                <a:lnTo>
                  <a:pt x="2813201" y="564693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038967" y="7841433"/>
            <a:ext cx="2813200" cy="5646935"/>
          </a:xfrm>
          <a:custGeom>
            <a:avLst/>
            <a:gdLst/>
            <a:ahLst/>
            <a:cxnLst/>
            <a:rect r="r" b="b" t="t" l="l"/>
            <a:pathLst>
              <a:path h="5646935" w="2813200">
                <a:moveTo>
                  <a:pt x="0" y="0"/>
                </a:moveTo>
                <a:lnTo>
                  <a:pt x="2813200" y="0"/>
                </a:lnTo>
                <a:lnTo>
                  <a:pt x="2813200" y="5646935"/>
                </a:lnTo>
                <a:lnTo>
                  <a:pt x="0" y="5646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84500" y="1028700"/>
            <a:ext cx="2813200" cy="5646935"/>
          </a:xfrm>
          <a:custGeom>
            <a:avLst/>
            <a:gdLst/>
            <a:ahLst/>
            <a:cxnLst/>
            <a:rect r="r" b="b" t="t" l="l"/>
            <a:pathLst>
              <a:path h="5646935" w="2813200">
                <a:moveTo>
                  <a:pt x="2813200" y="0"/>
                </a:moveTo>
                <a:lnTo>
                  <a:pt x="0" y="0"/>
                </a:lnTo>
                <a:lnTo>
                  <a:pt x="0" y="5646935"/>
                </a:lnTo>
                <a:lnTo>
                  <a:pt x="2813200" y="5646935"/>
                </a:lnTo>
                <a:lnTo>
                  <a:pt x="2813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26064" y="7429986"/>
            <a:ext cx="1954764" cy="2437914"/>
          </a:xfrm>
          <a:custGeom>
            <a:avLst/>
            <a:gdLst/>
            <a:ahLst/>
            <a:cxnLst/>
            <a:rect r="r" b="b" t="t" l="l"/>
            <a:pathLst>
              <a:path h="2437914" w="1954764">
                <a:moveTo>
                  <a:pt x="0" y="0"/>
                </a:moveTo>
                <a:lnTo>
                  <a:pt x="1954764" y="0"/>
                </a:lnTo>
                <a:lnTo>
                  <a:pt x="1954764" y="2437914"/>
                </a:lnTo>
                <a:lnTo>
                  <a:pt x="0" y="24379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17259300" y="557698"/>
            <a:ext cx="1954764" cy="2437914"/>
          </a:xfrm>
          <a:custGeom>
            <a:avLst/>
            <a:gdLst/>
            <a:ahLst/>
            <a:cxnLst/>
            <a:rect r="r" b="b" t="t" l="l"/>
            <a:pathLst>
              <a:path h="2437914" w="1954764">
                <a:moveTo>
                  <a:pt x="0" y="2437914"/>
                </a:moveTo>
                <a:lnTo>
                  <a:pt x="1954764" y="2437914"/>
                </a:lnTo>
                <a:lnTo>
                  <a:pt x="1954764" y="0"/>
                </a:lnTo>
                <a:lnTo>
                  <a:pt x="0" y="0"/>
                </a:lnTo>
                <a:lnTo>
                  <a:pt x="0" y="24379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373350" y="557698"/>
            <a:ext cx="1885950" cy="942975"/>
          </a:xfrm>
          <a:custGeom>
            <a:avLst/>
            <a:gdLst/>
            <a:ahLst/>
            <a:cxnLst/>
            <a:rect r="r" b="b" t="t" l="l"/>
            <a:pathLst>
              <a:path h="942975" w="1885950">
                <a:moveTo>
                  <a:pt x="0" y="0"/>
                </a:moveTo>
                <a:lnTo>
                  <a:pt x="1885950" y="0"/>
                </a:lnTo>
                <a:lnTo>
                  <a:pt x="1885950" y="942975"/>
                </a:lnTo>
                <a:lnTo>
                  <a:pt x="0" y="9429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0">
            <a:off x="883444" y="8924925"/>
            <a:ext cx="1885950" cy="942975"/>
          </a:xfrm>
          <a:custGeom>
            <a:avLst/>
            <a:gdLst/>
            <a:ahLst/>
            <a:cxnLst/>
            <a:rect r="r" b="b" t="t" l="l"/>
            <a:pathLst>
              <a:path h="942975" w="1885950">
                <a:moveTo>
                  <a:pt x="0" y="942975"/>
                </a:moveTo>
                <a:lnTo>
                  <a:pt x="1885950" y="942975"/>
                </a:lnTo>
                <a:lnTo>
                  <a:pt x="1885950" y="0"/>
                </a:lnTo>
                <a:lnTo>
                  <a:pt x="0" y="0"/>
                </a:lnTo>
                <a:lnTo>
                  <a:pt x="0" y="942975"/>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4663812" y="1547142"/>
            <a:ext cx="8960375" cy="1209456"/>
          </a:xfrm>
          <a:prstGeom prst="rect">
            <a:avLst/>
          </a:prstGeom>
        </p:spPr>
        <p:txBody>
          <a:bodyPr anchor="t" rtlCol="false" tIns="0" lIns="0" bIns="0" rIns="0">
            <a:spAutoFit/>
          </a:bodyPr>
          <a:lstStyle/>
          <a:p>
            <a:pPr algn="ctr">
              <a:lnSpc>
                <a:spcPts val="7531"/>
              </a:lnSpc>
            </a:pPr>
            <a:r>
              <a:rPr lang="en-US" b="true" sz="8462">
                <a:solidFill>
                  <a:srgbClr val="034697"/>
                </a:solidFill>
                <a:latin typeface="Futura Bold"/>
                <a:ea typeface="Futura Bold"/>
                <a:cs typeface="Futura Bold"/>
                <a:sym typeface="Futura Bold"/>
              </a:rPr>
              <a:t>PROBLEMS</a:t>
            </a:r>
          </a:p>
        </p:txBody>
      </p:sp>
      <p:sp>
        <p:nvSpPr>
          <p:cNvPr name="TextBox 11" id="11"/>
          <p:cNvSpPr txBox="true"/>
          <p:nvPr/>
        </p:nvSpPr>
        <p:spPr>
          <a:xfrm rot="0">
            <a:off x="4663812" y="3554215"/>
            <a:ext cx="10603706" cy="1099820"/>
          </a:xfrm>
          <a:prstGeom prst="rect">
            <a:avLst/>
          </a:prstGeom>
        </p:spPr>
        <p:txBody>
          <a:bodyPr anchor="t" rtlCol="false" tIns="0" lIns="0" bIns="0" rIns="0">
            <a:spAutoFit/>
          </a:bodyPr>
          <a:lstStyle/>
          <a:p>
            <a:pPr algn="l">
              <a:lnSpc>
                <a:spcPts val="4480"/>
              </a:lnSpc>
            </a:pPr>
            <a:r>
              <a:rPr lang="en-US" sz="3200">
                <a:solidFill>
                  <a:srgbClr val="034697"/>
                </a:solidFill>
                <a:latin typeface="Varela Round"/>
                <a:ea typeface="Varela Round"/>
                <a:cs typeface="Varela Round"/>
                <a:sym typeface="Varela Round"/>
              </a:rPr>
              <a:t>Effect of Time Spent on Social Media on Mental Health.</a:t>
            </a:r>
          </a:p>
        </p:txBody>
      </p:sp>
      <p:sp>
        <p:nvSpPr>
          <p:cNvPr name="TextBox 12" id="12"/>
          <p:cNvSpPr txBox="true"/>
          <p:nvPr/>
        </p:nvSpPr>
        <p:spPr>
          <a:xfrm rot="0">
            <a:off x="3465326" y="3668515"/>
            <a:ext cx="920330" cy="869135"/>
          </a:xfrm>
          <a:prstGeom prst="rect">
            <a:avLst/>
          </a:prstGeom>
        </p:spPr>
        <p:txBody>
          <a:bodyPr anchor="t" rtlCol="false" tIns="0" lIns="0" bIns="0" rIns="0">
            <a:spAutoFit/>
          </a:bodyPr>
          <a:lstStyle/>
          <a:p>
            <a:pPr algn="ctr">
              <a:lnSpc>
                <a:spcPts val="5426"/>
              </a:lnSpc>
            </a:pPr>
            <a:r>
              <a:rPr lang="en-US" b="true" sz="6096">
                <a:solidFill>
                  <a:srgbClr val="034697"/>
                </a:solidFill>
                <a:latin typeface="Futura Bold"/>
                <a:ea typeface="Futura Bold"/>
                <a:cs typeface="Futura Bold"/>
                <a:sym typeface="Futura Bold"/>
              </a:rPr>
              <a:t>1.</a:t>
            </a:r>
          </a:p>
        </p:txBody>
      </p:sp>
      <p:sp>
        <p:nvSpPr>
          <p:cNvPr name="TextBox 13" id="13"/>
          <p:cNvSpPr txBox="true"/>
          <p:nvPr/>
        </p:nvSpPr>
        <p:spPr>
          <a:xfrm rot="0">
            <a:off x="4663812" y="6154887"/>
            <a:ext cx="10603706" cy="537845"/>
          </a:xfrm>
          <a:prstGeom prst="rect">
            <a:avLst/>
          </a:prstGeom>
        </p:spPr>
        <p:txBody>
          <a:bodyPr anchor="t" rtlCol="false" tIns="0" lIns="0" bIns="0" rIns="0">
            <a:spAutoFit/>
          </a:bodyPr>
          <a:lstStyle/>
          <a:p>
            <a:pPr algn="l">
              <a:lnSpc>
                <a:spcPts val="4480"/>
              </a:lnSpc>
            </a:pPr>
            <a:r>
              <a:rPr lang="en-US" sz="3200">
                <a:solidFill>
                  <a:srgbClr val="034697"/>
                </a:solidFill>
                <a:latin typeface="Varela Round"/>
                <a:ea typeface="Varela Round"/>
                <a:cs typeface="Varela Round"/>
                <a:sym typeface="Varela Round"/>
              </a:rPr>
              <a:t>Effect of Social Media on Different Age Groups.</a:t>
            </a:r>
          </a:p>
        </p:txBody>
      </p:sp>
      <p:sp>
        <p:nvSpPr>
          <p:cNvPr name="TextBox 14" id="14"/>
          <p:cNvSpPr txBox="true"/>
          <p:nvPr/>
        </p:nvSpPr>
        <p:spPr>
          <a:xfrm rot="0">
            <a:off x="3465326" y="6046392"/>
            <a:ext cx="920330" cy="869135"/>
          </a:xfrm>
          <a:prstGeom prst="rect">
            <a:avLst/>
          </a:prstGeom>
        </p:spPr>
        <p:txBody>
          <a:bodyPr anchor="t" rtlCol="false" tIns="0" lIns="0" bIns="0" rIns="0">
            <a:spAutoFit/>
          </a:bodyPr>
          <a:lstStyle/>
          <a:p>
            <a:pPr algn="ctr">
              <a:lnSpc>
                <a:spcPts val="5426"/>
              </a:lnSpc>
            </a:pPr>
            <a:r>
              <a:rPr lang="en-US" b="true" sz="6096">
                <a:solidFill>
                  <a:srgbClr val="034697"/>
                </a:solidFill>
                <a:latin typeface="Futura Bold"/>
                <a:ea typeface="Futura Bold"/>
                <a:cs typeface="Futura Bold"/>
                <a:sym typeface="Futura Bold"/>
              </a:rPr>
              <a:t>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7F9FF"/>
        </a:solidFill>
      </p:bgPr>
    </p:bg>
    <p:spTree>
      <p:nvGrpSpPr>
        <p:cNvPr id="1" name=""/>
        <p:cNvGrpSpPr/>
        <p:nvPr/>
      </p:nvGrpSpPr>
      <p:grpSpPr>
        <a:xfrm>
          <a:off x="0" y="0"/>
          <a:ext cx="0" cy="0"/>
          <a:chOff x="0" y="0"/>
          <a:chExt cx="0" cy="0"/>
        </a:xfrm>
      </p:grpSpPr>
      <p:sp>
        <p:nvSpPr>
          <p:cNvPr name="Freeform 2" id="2"/>
          <p:cNvSpPr/>
          <p:nvPr/>
        </p:nvSpPr>
        <p:spPr>
          <a:xfrm flipH="false" flipV="true" rot="0">
            <a:off x="17259300" y="3611365"/>
            <a:ext cx="2813200" cy="5646935"/>
          </a:xfrm>
          <a:custGeom>
            <a:avLst/>
            <a:gdLst/>
            <a:ahLst/>
            <a:cxnLst/>
            <a:rect r="r" b="b" t="t" l="l"/>
            <a:pathLst>
              <a:path h="5646935" w="2813200">
                <a:moveTo>
                  <a:pt x="0" y="5646935"/>
                </a:moveTo>
                <a:lnTo>
                  <a:pt x="2813200" y="5646935"/>
                </a:lnTo>
                <a:lnTo>
                  <a:pt x="2813200" y="0"/>
                </a:lnTo>
                <a:lnTo>
                  <a:pt x="0" y="0"/>
                </a:lnTo>
                <a:lnTo>
                  <a:pt x="0" y="56469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4257262" y="-3201368"/>
            <a:ext cx="2813200" cy="5646935"/>
          </a:xfrm>
          <a:custGeom>
            <a:avLst/>
            <a:gdLst/>
            <a:ahLst/>
            <a:cxnLst/>
            <a:rect r="r" b="b" t="t" l="l"/>
            <a:pathLst>
              <a:path h="5646935" w="2813200">
                <a:moveTo>
                  <a:pt x="2813201" y="5646935"/>
                </a:moveTo>
                <a:lnTo>
                  <a:pt x="0" y="5646935"/>
                </a:lnTo>
                <a:lnTo>
                  <a:pt x="0" y="0"/>
                </a:lnTo>
                <a:lnTo>
                  <a:pt x="2813201" y="0"/>
                </a:lnTo>
                <a:lnTo>
                  <a:pt x="2813201" y="564693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038967" y="7841433"/>
            <a:ext cx="2813200" cy="5646935"/>
          </a:xfrm>
          <a:custGeom>
            <a:avLst/>
            <a:gdLst/>
            <a:ahLst/>
            <a:cxnLst/>
            <a:rect r="r" b="b" t="t" l="l"/>
            <a:pathLst>
              <a:path h="5646935" w="2813200">
                <a:moveTo>
                  <a:pt x="0" y="0"/>
                </a:moveTo>
                <a:lnTo>
                  <a:pt x="2813200" y="0"/>
                </a:lnTo>
                <a:lnTo>
                  <a:pt x="2813200" y="5646935"/>
                </a:lnTo>
                <a:lnTo>
                  <a:pt x="0" y="5646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84500" y="1028700"/>
            <a:ext cx="2813200" cy="5646935"/>
          </a:xfrm>
          <a:custGeom>
            <a:avLst/>
            <a:gdLst/>
            <a:ahLst/>
            <a:cxnLst/>
            <a:rect r="r" b="b" t="t" l="l"/>
            <a:pathLst>
              <a:path h="5646935" w="2813200">
                <a:moveTo>
                  <a:pt x="2813200" y="0"/>
                </a:moveTo>
                <a:lnTo>
                  <a:pt x="0" y="0"/>
                </a:lnTo>
                <a:lnTo>
                  <a:pt x="0" y="5646935"/>
                </a:lnTo>
                <a:lnTo>
                  <a:pt x="2813200" y="5646935"/>
                </a:lnTo>
                <a:lnTo>
                  <a:pt x="2813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26064" y="7429986"/>
            <a:ext cx="1954764" cy="2437914"/>
          </a:xfrm>
          <a:custGeom>
            <a:avLst/>
            <a:gdLst/>
            <a:ahLst/>
            <a:cxnLst/>
            <a:rect r="r" b="b" t="t" l="l"/>
            <a:pathLst>
              <a:path h="2437914" w="1954764">
                <a:moveTo>
                  <a:pt x="0" y="0"/>
                </a:moveTo>
                <a:lnTo>
                  <a:pt x="1954764" y="0"/>
                </a:lnTo>
                <a:lnTo>
                  <a:pt x="1954764" y="2437914"/>
                </a:lnTo>
                <a:lnTo>
                  <a:pt x="0" y="24379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17259300" y="557698"/>
            <a:ext cx="1954764" cy="2437914"/>
          </a:xfrm>
          <a:custGeom>
            <a:avLst/>
            <a:gdLst/>
            <a:ahLst/>
            <a:cxnLst/>
            <a:rect r="r" b="b" t="t" l="l"/>
            <a:pathLst>
              <a:path h="2437914" w="1954764">
                <a:moveTo>
                  <a:pt x="0" y="2437914"/>
                </a:moveTo>
                <a:lnTo>
                  <a:pt x="1954764" y="2437914"/>
                </a:lnTo>
                <a:lnTo>
                  <a:pt x="1954764" y="0"/>
                </a:lnTo>
                <a:lnTo>
                  <a:pt x="0" y="0"/>
                </a:lnTo>
                <a:lnTo>
                  <a:pt x="0" y="24379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373350" y="557698"/>
            <a:ext cx="1885950" cy="942975"/>
          </a:xfrm>
          <a:custGeom>
            <a:avLst/>
            <a:gdLst/>
            <a:ahLst/>
            <a:cxnLst/>
            <a:rect r="r" b="b" t="t" l="l"/>
            <a:pathLst>
              <a:path h="942975" w="1885950">
                <a:moveTo>
                  <a:pt x="0" y="0"/>
                </a:moveTo>
                <a:lnTo>
                  <a:pt x="1885950" y="0"/>
                </a:lnTo>
                <a:lnTo>
                  <a:pt x="1885950" y="942975"/>
                </a:lnTo>
                <a:lnTo>
                  <a:pt x="0" y="9429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0">
            <a:off x="883444" y="8924925"/>
            <a:ext cx="1885950" cy="942975"/>
          </a:xfrm>
          <a:custGeom>
            <a:avLst/>
            <a:gdLst/>
            <a:ahLst/>
            <a:cxnLst/>
            <a:rect r="r" b="b" t="t" l="l"/>
            <a:pathLst>
              <a:path h="942975" w="1885950">
                <a:moveTo>
                  <a:pt x="0" y="942975"/>
                </a:moveTo>
                <a:lnTo>
                  <a:pt x="1885950" y="942975"/>
                </a:lnTo>
                <a:lnTo>
                  <a:pt x="1885950" y="0"/>
                </a:lnTo>
                <a:lnTo>
                  <a:pt x="0" y="0"/>
                </a:lnTo>
                <a:lnTo>
                  <a:pt x="0" y="942975"/>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2799856" y="2995612"/>
            <a:ext cx="13516469" cy="5876725"/>
          </a:xfrm>
          <a:custGeom>
            <a:avLst/>
            <a:gdLst/>
            <a:ahLst/>
            <a:cxnLst/>
            <a:rect r="r" b="b" t="t" l="l"/>
            <a:pathLst>
              <a:path h="5876725" w="13516469">
                <a:moveTo>
                  <a:pt x="0" y="0"/>
                </a:moveTo>
                <a:lnTo>
                  <a:pt x="13516469" y="0"/>
                </a:lnTo>
                <a:lnTo>
                  <a:pt x="13516469" y="5876726"/>
                </a:lnTo>
                <a:lnTo>
                  <a:pt x="0" y="5876726"/>
                </a:lnTo>
                <a:lnTo>
                  <a:pt x="0" y="0"/>
                </a:lnTo>
                <a:close/>
              </a:path>
            </a:pathLst>
          </a:custGeom>
          <a:blipFill>
            <a:blip r:embed="rId10"/>
            <a:stretch>
              <a:fillRect l="0" t="0" r="0" b="0"/>
            </a:stretch>
          </a:blipFill>
        </p:spPr>
      </p:sp>
      <p:sp>
        <p:nvSpPr>
          <p:cNvPr name="TextBox 11" id="11"/>
          <p:cNvSpPr txBox="true"/>
          <p:nvPr/>
        </p:nvSpPr>
        <p:spPr>
          <a:xfrm rot="0">
            <a:off x="4521944" y="1576873"/>
            <a:ext cx="8960375" cy="1209456"/>
          </a:xfrm>
          <a:prstGeom prst="rect">
            <a:avLst/>
          </a:prstGeom>
        </p:spPr>
        <p:txBody>
          <a:bodyPr anchor="t" rtlCol="false" tIns="0" lIns="0" bIns="0" rIns="0">
            <a:spAutoFit/>
          </a:bodyPr>
          <a:lstStyle/>
          <a:p>
            <a:pPr algn="ctr">
              <a:lnSpc>
                <a:spcPts val="7531"/>
              </a:lnSpc>
            </a:pPr>
            <a:r>
              <a:rPr lang="en-US" b="true" sz="8462">
                <a:solidFill>
                  <a:srgbClr val="034697"/>
                </a:solidFill>
                <a:latin typeface="Futura Bold"/>
                <a:ea typeface="Futura Bold"/>
                <a:cs typeface="Futura Bold"/>
                <a:sym typeface="Futura Bold"/>
              </a:rPr>
              <a:t>PROBLEM 1</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7F9FF"/>
        </a:solidFill>
      </p:bgPr>
    </p:bg>
    <p:spTree>
      <p:nvGrpSpPr>
        <p:cNvPr id="1" name=""/>
        <p:cNvGrpSpPr/>
        <p:nvPr/>
      </p:nvGrpSpPr>
      <p:grpSpPr>
        <a:xfrm>
          <a:off x="0" y="0"/>
          <a:ext cx="0" cy="0"/>
          <a:chOff x="0" y="0"/>
          <a:chExt cx="0" cy="0"/>
        </a:xfrm>
      </p:grpSpPr>
      <p:sp>
        <p:nvSpPr>
          <p:cNvPr name="Freeform 2" id="2"/>
          <p:cNvSpPr/>
          <p:nvPr/>
        </p:nvSpPr>
        <p:spPr>
          <a:xfrm flipH="false" flipV="true" rot="0">
            <a:off x="17259300" y="3611365"/>
            <a:ext cx="2813200" cy="5646935"/>
          </a:xfrm>
          <a:custGeom>
            <a:avLst/>
            <a:gdLst/>
            <a:ahLst/>
            <a:cxnLst/>
            <a:rect r="r" b="b" t="t" l="l"/>
            <a:pathLst>
              <a:path h="5646935" w="2813200">
                <a:moveTo>
                  <a:pt x="0" y="5646935"/>
                </a:moveTo>
                <a:lnTo>
                  <a:pt x="2813200" y="5646935"/>
                </a:lnTo>
                <a:lnTo>
                  <a:pt x="2813200" y="0"/>
                </a:lnTo>
                <a:lnTo>
                  <a:pt x="0" y="0"/>
                </a:lnTo>
                <a:lnTo>
                  <a:pt x="0" y="56469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4257262" y="-3201368"/>
            <a:ext cx="2813200" cy="5646935"/>
          </a:xfrm>
          <a:custGeom>
            <a:avLst/>
            <a:gdLst/>
            <a:ahLst/>
            <a:cxnLst/>
            <a:rect r="r" b="b" t="t" l="l"/>
            <a:pathLst>
              <a:path h="5646935" w="2813200">
                <a:moveTo>
                  <a:pt x="2813201" y="5646935"/>
                </a:moveTo>
                <a:lnTo>
                  <a:pt x="0" y="5646935"/>
                </a:lnTo>
                <a:lnTo>
                  <a:pt x="0" y="0"/>
                </a:lnTo>
                <a:lnTo>
                  <a:pt x="2813201" y="0"/>
                </a:lnTo>
                <a:lnTo>
                  <a:pt x="2813201" y="564693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038967" y="7841433"/>
            <a:ext cx="2813200" cy="5646935"/>
          </a:xfrm>
          <a:custGeom>
            <a:avLst/>
            <a:gdLst/>
            <a:ahLst/>
            <a:cxnLst/>
            <a:rect r="r" b="b" t="t" l="l"/>
            <a:pathLst>
              <a:path h="5646935" w="2813200">
                <a:moveTo>
                  <a:pt x="0" y="0"/>
                </a:moveTo>
                <a:lnTo>
                  <a:pt x="2813200" y="0"/>
                </a:lnTo>
                <a:lnTo>
                  <a:pt x="2813200" y="5646935"/>
                </a:lnTo>
                <a:lnTo>
                  <a:pt x="0" y="5646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84500" y="1028700"/>
            <a:ext cx="2813200" cy="5646935"/>
          </a:xfrm>
          <a:custGeom>
            <a:avLst/>
            <a:gdLst/>
            <a:ahLst/>
            <a:cxnLst/>
            <a:rect r="r" b="b" t="t" l="l"/>
            <a:pathLst>
              <a:path h="5646935" w="2813200">
                <a:moveTo>
                  <a:pt x="2813200" y="0"/>
                </a:moveTo>
                <a:lnTo>
                  <a:pt x="0" y="0"/>
                </a:lnTo>
                <a:lnTo>
                  <a:pt x="0" y="5646935"/>
                </a:lnTo>
                <a:lnTo>
                  <a:pt x="2813200" y="5646935"/>
                </a:lnTo>
                <a:lnTo>
                  <a:pt x="2813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26064" y="7429986"/>
            <a:ext cx="1954764" cy="2437914"/>
          </a:xfrm>
          <a:custGeom>
            <a:avLst/>
            <a:gdLst/>
            <a:ahLst/>
            <a:cxnLst/>
            <a:rect r="r" b="b" t="t" l="l"/>
            <a:pathLst>
              <a:path h="2437914" w="1954764">
                <a:moveTo>
                  <a:pt x="0" y="0"/>
                </a:moveTo>
                <a:lnTo>
                  <a:pt x="1954764" y="0"/>
                </a:lnTo>
                <a:lnTo>
                  <a:pt x="1954764" y="2437914"/>
                </a:lnTo>
                <a:lnTo>
                  <a:pt x="0" y="24379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17259300" y="557698"/>
            <a:ext cx="1954764" cy="2437914"/>
          </a:xfrm>
          <a:custGeom>
            <a:avLst/>
            <a:gdLst/>
            <a:ahLst/>
            <a:cxnLst/>
            <a:rect r="r" b="b" t="t" l="l"/>
            <a:pathLst>
              <a:path h="2437914" w="1954764">
                <a:moveTo>
                  <a:pt x="0" y="2437914"/>
                </a:moveTo>
                <a:lnTo>
                  <a:pt x="1954764" y="2437914"/>
                </a:lnTo>
                <a:lnTo>
                  <a:pt x="1954764" y="0"/>
                </a:lnTo>
                <a:lnTo>
                  <a:pt x="0" y="0"/>
                </a:lnTo>
                <a:lnTo>
                  <a:pt x="0" y="24379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373350" y="557698"/>
            <a:ext cx="1885950" cy="942975"/>
          </a:xfrm>
          <a:custGeom>
            <a:avLst/>
            <a:gdLst/>
            <a:ahLst/>
            <a:cxnLst/>
            <a:rect r="r" b="b" t="t" l="l"/>
            <a:pathLst>
              <a:path h="942975" w="1885950">
                <a:moveTo>
                  <a:pt x="0" y="0"/>
                </a:moveTo>
                <a:lnTo>
                  <a:pt x="1885950" y="0"/>
                </a:lnTo>
                <a:lnTo>
                  <a:pt x="1885950" y="942975"/>
                </a:lnTo>
                <a:lnTo>
                  <a:pt x="0" y="9429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0">
            <a:off x="883444" y="8924925"/>
            <a:ext cx="1885950" cy="942975"/>
          </a:xfrm>
          <a:custGeom>
            <a:avLst/>
            <a:gdLst/>
            <a:ahLst/>
            <a:cxnLst/>
            <a:rect r="r" b="b" t="t" l="l"/>
            <a:pathLst>
              <a:path h="942975" w="1885950">
                <a:moveTo>
                  <a:pt x="0" y="942975"/>
                </a:moveTo>
                <a:lnTo>
                  <a:pt x="1885950" y="942975"/>
                </a:lnTo>
                <a:lnTo>
                  <a:pt x="1885950" y="0"/>
                </a:lnTo>
                <a:lnTo>
                  <a:pt x="0" y="0"/>
                </a:lnTo>
                <a:lnTo>
                  <a:pt x="0" y="942975"/>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2445567" y="3611365"/>
            <a:ext cx="14580653" cy="4524161"/>
          </a:xfrm>
          <a:custGeom>
            <a:avLst/>
            <a:gdLst/>
            <a:ahLst/>
            <a:cxnLst/>
            <a:rect r="r" b="b" t="t" l="l"/>
            <a:pathLst>
              <a:path h="4524161" w="14580653">
                <a:moveTo>
                  <a:pt x="0" y="0"/>
                </a:moveTo>
                <a:lnTo>
                  <a:pt x="14580653" y="0"/>
                </a:lnTo>
                <a:lnTo>
                  <a:pt x="14580653" y="4524161"/>
                </a:lnTo>
                <a:lnTo>
                  <a:pt x="0" y="4524161"/>
                </a:lnTo>
                <a:lnTo>
                  <a:pt x="0" y="0"/>
                </a:lnTo>
                <a:close/>
              </a:path>
            </a:pathLst>
          </a:custGeom>
          <a:blipFill>
            <a:blip r:embed="rId10"/>
            <a:stretch>
              <a:fillRect l="0" t="0" r="0" b="0"/>
            </a:stretch>
          </a:blipFill>
        </p:spPr>
      </p:sp>
      <p:sp>
        <p:nvSpPr>
          <p:cNvPr name="TextBox 11" id="11"/>
          <p:cNvSpPr txBox="true"/>
          <p:nvPr/>
        </p:nvSpPr>
        <p:spPr>
          <a:xfrm rot="0">
            <a:off x="4521944" y="1934296"/>
            <a:ext cx="8960375" cy="1209456"/>
          </a:xfrm>
          <a:prstGeom prst="rect">
            <a:avLst/>
          </a:prstGeom>
        </p:spPr>
        <p:txBody>
          <a:bodyPr anchor="t" rtlCol="false" tIns="0" lIns="0" bIns="0" rIns="0">
            <a:spAutoFit/>
          </a:bodyPr>
          <a:lstStyle/>
          <a:p>
            <a:pPr algn="ctr">
              <a:lnSpc>
                <a:spcPts val="7531"/>
              </a:lnSpc>
            </a:pPr>
            <a:r>
              <a:rPr lang="en-US" b="true" sz="8462">
                <a:solidFill>
                  <a:srgbClr val="034697"/>
                </a:solidFill>
                <a:latin typeface="Futura Bold"/>
                <a:ea typeface="Futura Bold"/>
                <a:cs typeface="Futura Bold"/>
                <a:sym typeface="Futura Bold"/>
              </a:rPr>
              <a:t>PROBLEM 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7F9FF"/>
        </a:solidFill>
      </p:bgPr>
    </p:bg>
    <p:spTree>
      <p:nvGrpSpPr>
        <p:cNvPr id="1" name=""/>
        <p:cNvGrpSpPr/>
        <p:nvPr/>
      </p:nvGrpSpPr>
      <p:grpSpPr>
        <a:xfrm>
          <a:off x="0" y="0"/>
          <a:ext cx="0" cy="0"/>
          <a:chOff x="0" y="0"/>
          <a:chExt cx="0" cy="0"/>
        </a:xfrm>
      </p:grpSpPr>
      <p:sp>
        <p:nvSpPr>
          <p:cNvPr name="Freeform 2" id="2"/>
          <p:cNvSpPr/>
          <p:nvPr/>
        </p:nvSpPr>
        <p:spPr>
          <a:xfrm flipH="false" flipV="true" rot="0">
            <a:off x="17259300" y="3611365"/>
            <a:ext cx="2813200" cy="5646935"/>
          </a:xfrm>
          <a:custGeom>
            <a:avLst/>
            <a:gdLst/>
            <a:ahLst/>
            <a:cxnLst/>
            <a:rect r="r" b="b" t="t" l="l"/>
            <a:pathLst>
              <a:path h="5646935" w="2813200">
                <a:moveTo>
                  <a:pt x="0" y="5646935"/>
                </a:moveTo>
                <a:lnTo>
                  <a:pt x="2813200" y="5646935"/>
                </a:lnTo>
                <a:lnTo>
                  <a:pt x="2813200" y="0"/>
                </a:lnTo>
                <a:lnTo>
                  <a:pt x="0" y="0"/>
                </a:lnTo>
                <a:lnTo>
                  <a:pt x="0" y="56469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4257262" y="-3201368"/>
            <a:ext cx="2813200" cy="5646935"/>
          </a:xfrm>
          <a:custGeom>
            <a:avLst/>
            <a:gdLst/>
            <a:ahLst/>
            <a:cxnLst/>
            <a:rect r="r" b="b" t="t" l="l"/>
            <a:pathLst>
              <a:path h="5646935" w="2813200">
                <a:moveTo>
                  <a:pt x="2813201" y="5646935"/>
                </a:moveTo>
                <a:lnTo>
                  <a:pt x="0" y="5646935"/>
                </a:lnTo>
                <a:lnTo>
                  <a:pt x="0" y="0"/>
                </a:lnTo>
                <a:lnTo>
                  <a:pt x="2813201" y="0"/>
                </a:lnTo>
                <a:lnTo>
                  <a:pt x="2813201" y="564693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038967" y="7841433"/>
            <a:ext cx="2813200" cy="5646935"/>
          </a:xfrm>
          <a:custGeom>
            <a:avLst/>
            <a:gdLst/>
            <a:ahLst/>
            <a:cxnLst/>
            <a:rect r="r" b="b" t="t" l="l"/>
            <a:pathLst>
              <a:path h="5646935" w="2813200">
                <a:moveTo>
                  <a:pt x="0" y="0"/>
                </a:moveTo>
                <a:lnTo>
                  <a:pt x="2813200" y="0"/>
                </a:lnTo>
                <a:lnTo>
                  <a:pt x="2813200" y="5646935"/>
                </a:lnTo>
                <a:lnTo>
                  <a:pt x="0" y="5646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84500" y="1028700"/>
            <a:ext cx="2813200" cy="5646935"/>
          </a:xfrm>
          <a:custGeom>
            <a:avLst/>
            <a:gdLst/>
            <a:ahLst/>
            <a:cxnLst/>
            <a:rect r="r" b="b" t="t" l="l"/>
            <a:pathLst>
              <a:path h="5646935" w="2813200">
                <a:moveTo>
                  <a:pt x="2813200" y="0"/>
                </a:moveTo>
                <a:lnTo>
                  <a:pt x="0" y="0"/>
                </a:lnTo>
                <a:lnTo>
                  <a:pt x="0" y="5646935"/>
                </a:lnTo>
                <a:lnTo>
                  <a:pt x="2813200" y="5646935"/>
                </a:lnTo>
                <a:lnTo>
                  <a:pt x="2813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26064" y="7429986"/>
            <a:ext cx="1954764" cy="2437914"/>
          </a:xfrm>
          <a:custGeom>
            <a:avLst/>
            <a:gdLst/>
            <a:ahLst/>
            <a:cxnLst/>
            <a:rect r="r" b="b" t="t" l="l"/>
            <a:pathLst>
              <a:path h="2437914" w="1954764">
                <a:moveTo>
                  <a:pt x="0" y="0"/>
                </a:moveTo>
                <a:lnTo>
                  <a:pt x="1954764" y="0"/>
                </a:lnTo>
                <a:lnTo>
                  <a:pt x="1954764" y="2437914"/>
                </a:lnTo>
                <a:lnTo>
                  <a:pt x="0" y="24379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17259300" y="557698"/>
            <a:ext cx="1954764" cy="2437914"/>
          </a:xfrm>
          <a:custGeom>
            <a:avLst/>
            <a:gdLst/>
            <a:ahLst/>
            <a:cxnLst/>
            <a:rect r="r" b="b" t="t" l="l"/>
            <a:pathLst>
              <a:path h="2437914" w="1954764">
                <a:moveTo>
                  <a:pt x="0" y="2437914"/>
                </a:moveTo>
                <a:lnTo>
                  <a:pt x="1954764" y="2437914"/>
                </a:lnTo>
                <a:lnTo>
                  <a:pt x="1954764" y="0"/>
                </a:lnTo>
                <a:lnTo>
                  <a:pt x="0" y="0"/>
                </a:lnTo>
                <a:lnTo>
                  <a:pt x="0" y="24379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373350" y="557698"/>
            <a:ext cx="1885950" cy="942975"/>
          </a:xfrm>
          <a:custGeom>
            <a:avLst/>
            <a:gdLst/>
            <a:ahLst/>
            <a:cxnLst/>
            <a:rect r="r" b="b" t="t" l="l"/>
            <a:pathLst>
              <a:path h="942975" w="1885950">
                <a:moveTo>
                  <a:pt x="0" y="0"/>
                </a:moveTo>
                <a:lnTo>
                  <a:pt x="1885950" y="0"/>
                </a:lnTo>
                <a:lnTo>
                  <a:pt x="1885950" y="942975"/>
                </a:lnTo>
                <a:lnTo>
                  <a:pt x="0" y="9429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0">
            <a:off x="883444" y="8924925"/>
            <a:ext cx="1885950" cy="942975"/>
          </a:xfrm>
          <a:custGeom>
            <a:avLst/>
            <a:gdLst/>
            <a:ahLst/>
            <a:cxnLst/>
            <a:rect r="r" b="b" t="t" l="l"/>
            <a:pathLst>
              <a:path h="942975" w="1885950">
                <a:moveTo>
                  <a:pt x="0" y="942975"/>
                </a:moveTo>
                <a:lnTo>
                  <a:pt x="1885950" y="942975"/>
                </a:lnTo>
                <a:lnTo>
                  <a:pt x="1885950" y="0"/>
                </a:lnTo>
                <a:lnTo>
                  <a:pt x="0" y="0"/>
                </a:lnTo>
                <a:lnTo>
                  <a:pt x="0" y="942975"/>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2445567" y="3852167"/>
            <a:ext cx="14042963" cy="4580278"/>
          </a:xfrm>
          <a:custGeom>
            <a:avLst/>
            <a:gdLst/>
            <a:ahLst/>
            <a:cxnLst/>
            <a:rect r="r" b="b" t="t" l="l"/>
            <a:pathLst>
              <a:path h="4580278" w="14042963">
                <a:moveTo>
                  <a:pt x="0" y="0"/>
                </a:moveTo>
                <a:lnTo>
                  <a:pt x="14042963" y="0"/>
                </a:lnTo>
                <a:lnTo>
                  <a:pt x="14042963" y="4580278"/>
                </a:lnTo>
                <a:lnTo>
                  <a:pt x="0" y="4580278"/>
                </a:lnTo>
                <a:lnTo>
                  <a:pt x="0" y="0"/>
                </a:lnTo>
                <a:close/>
              </a:path>
            </a:pathLst>
          </a:custGeom>
          <a:blipFill>
            <a:blip r:embed="rId10"/>
            <a:stretch>
              <a:fillRect l="0" t="0" r="0" b="0"/>
            </a:stretch>
          </a:blipFill>
        </p:spPr>
      </p:sp>
      <p:sp>
        <p:nvSpPr>
          <p:cNvPr name="TextBox 11" id="11"/>
          <p:cNvSpPr txBox="true"/>
          <p:nvPr/>
        </p:nvSpPr>
        <p:spPr>
          <a:xfrm rot="0">
            <a:off x="4451010" y="2072531"/>
            <a:ext cx="8960375" cy="1209456"/>
          </a:xfrm>
          <a:prstGeom prst="rect">
            <a:avLst/>
          </a:prstGeom>
        </p:spPr>
        <p:txBody>
          <a:bodyPr anchor="t" rtlCol="false" tIns="0" lIns="0" bIns="0" rIns="0">
            <a:spAutoFit/>
          </a:bodyPr>
          <a:lstStyle/>
          <a:p>
            <a:pPr algn="ctr">
              <a:lnSpc>
                <a:spcPts val="7531"/>
              </a:lnSpc>
            </a:pPr>
            <a:r>
              <a:rPr lang="en-US" b="true" sz="8462">
                <a:solidFill>
                  <a:srgbClr val="034697"/>
                </a:solidFill>
                <a:latin typeface="Futura Bold"/>
                <a:ea typeface="Futura Bold"/>
                <a:cs typeface="Futura Bold"/>
                <a:sym typeface="Futura Bold"/>
              </a:rPr>
              <a:t>PROBLEM 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7F9FF"/>
        </a:solidFill>
      </p:bgPr>
    </p:bg>
    <p:spTree>
      <p:nvGrpSpPr>
        <p:cNvPr id="1" name=""/>
        <p:cNvGrpSpPr/>
        <p:nvPr/>
      </p:nvGrpSpPr>
      <p:grpSpPr>
        <a:xfrm>
          <a:off x="0" y="0"/>
          <a:ext cx="0" cy="0"/>
          <a:chOff x="0" y="0"/>
          <a:chExt cx="0" cy="0"/>
        </a:xfrm>
      </p:grpSpPr>
      <p:sp>
        <p:nvSpPr>
          <p:cNvPr name="Freeform 2" id="2"/>
          <p:cNvSpPr/>
          <p:nvPr/>
        </p:nvSpPr>
        <p:spPr>
          <a:xfrm flipH="false" flipV="true" rot="0">
            <a:off x="17259300" y="3611365"/>
            <a:ext cx="2813200" cy="5646935"/>
          </a:xfrm>
          <a:custGeom>
            <a:avLst/>
            <a:gdLst/>
            <a:ahLst/>
            <a:cxnLst/>
            <a:rect r="r" b="b" t="t" l="l"/>
            <a:pathLst>
              <a:path h="5646935" w="2813200">
                <a:moveTo>
                  <a:pt x="0" y="5646935"/>
                </a:moveTo>
                <a:lnTo>
                  <a:pt x="2813200" y="5646935"/>
                </a:lnTo>
                <a:lnTo>
                  <a:pt x="2813200" y="0"/>
                </a:lnTo>
                <a:lnTo>
                  <a:pt x="0" y="0"/>
                </a:lnTo>
                <a:lnTo>
                  <a:pt x="0" y="56469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4257262" y="-3201368"/>
            <a:ext cx="2813200" cy="5646935"/>
          </a:xfrm>
          <a:custGeom>
            <a:avLst/>
            <a:gdLst/>
            <a:ahLst/>
            <a:cxnLst/>
            <a:rect r="r" b="b" t="t" l="l"/>
            <a:pathLst>
              <a:path h="5646935" w="2813200">
                <a:moveTo>
                  <a:pt x="2813201" y="5646935"/>
                </a:moveTo>
                <a:lnTo>
                  <a:pt x="0" y="5646935"/>
                </a:lnTo>
                <a:lnTo>
                  <a:pt x="0" y="0"/>
                </a:lnTo>
                <a:lnTo>
                  <a:pt x="2813201" y="0"/>
                </a:lnTo>
                <a:lnTo>
                  <a:pt x="2813201" y="564693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038967" y="7841433"/>
            <a:ext cx="2813200" cy="5646935"/>
          </a:xfrm>
          <a:custGeom>
            <a:avLst/>
            <a:gdLst/>
            <a:ahLst/>
            <a:cxnLst/>
            <a:rect r="r" b="b" t="t" l="l"/>
            <a:pathLst>
              <a:path h="5646935" w="2813200">
                <a:moveTo>
                  <a:pt x="0" y="0"/>
                </a:moveTo>
                <a:lnTo>
                  <a:pt x="2813200" y="0"/>
                </a:lnTo>
                <a:lnTo>
                  <a:pt x="2813200" y="5646935"/>
                </a:lnTo>
                <a:lnTo>
                  <a:pt x="0" y="5646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84500" y="1028700"/>
            <a:ext cx="2813200" cy="5646935"/>
          </a:xfrm>
          <a:custGeom>
            <a:avLst/>
            <a:gdLst/>
            <a:ahLst/>
            <a:cxnLst/>
            <a:rect r="r" b="b" t="t" l="l"/>
            <a:pathLst>
              <a:path h="5646935" w="2813200">
                <a:moveTo>
                  <a:pt x="2813200" y="0"/>
                </a:moveTo>
                <a:lnTo>
                  <a:pt x="0" y="0"/>
                </a:lnTo>
                <a:lnTo>
                  <a:pt x="0" y="5646935"/>
                </a:lnTo>
                <a:lnTo>
                  <a:pt x="2813200" y="5646935"/>
                </a:lnTo>
                <a:lnTo>
                  <a:pt x="2813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26064" y="7429986"/>
            <a:ext cx="1954764" cy="2437914"/>
          </a:xfrm>
          <a:custGeom>
            <a:avLst/>
            <a:gdLst/>
            <a:ahLst/>
            <a:cxnLst/>
            <a:rect r="r" b="b" t="t" l="l"/>
            <a:pathLst>
              <a:path h="2437914" w="1954764">
                <a:moveTo>
                  <a:pt x="0" y="0"/>
                </a:moveTo>
                <a:lnTo>
                  <a:pt x="1954764" y="0"/>
                </a:lnTo>
                <a:lnTo>
                  <a:pt x="1954764" y="2437914"/>
                </a:lnTo>
                <a:lnTo>
                  <a:pt x="0" y="24379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17259300" y="557698"/>
            <a:ext cx="1954764" cy="2437914"/>
          </a:xfrm>
          <a:custGeom>
            <a:avLst/>
            <a:gdLst/>
            <a:ahLst/>
            <a:cxnLst/>
            <a:rect r="r" b="b" t="t" l="l"/>
            <a:pathLst>
              <a:path h="2437914" w="1954764">
                <a:moveTo>
                  <a:pt x="0" y="2437914"/>
                </a:moveTo>
                <a:lnTo>
                  <a:pt x="1954764" y="2437914"/>
                </a:lnTo>
                <a:lnTo>
                  <a:pt x="1954764" y="0"/>
                </a:lnTo>
                <a:lnTo>
                  <a:pt x="0" y="0"/>
                </a:lnTo>
                <a:lnTo>
                  <a:pt x="0" y="24379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373350" y="557698"/>
            <a:ext cx="1885950" cy="942975"/>
          </a:xfrm>
          <a:custGeom>
            <a:avLst/>
            <a:gdLst/>
            <a:ahLst/>
            <a:cxnLst/>
            <a:rect r="r" b="b" t="t" l="l"/>
            <a:pathLst>
              <a:path h="942975" w="1885950">
                <a:moveTo>
                  <a:pt x="0" y="0"/>
                </a:moveTo>
                <a:lnTo>
                  <a:pt x="1885950" y="0"/>
                </a:lnTo>
                <a:lnTo>
                  <a:pt x="1885950" y="942975"/>
                </a:lnTo>
                <a:lnTo>
                  <a:pt x="0" y="9429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0">
            <a:off x="883444" y="8924925"/>
            <a:ext cx="1885950" cy="942975"/>
          </a:xfrm>
          <a:custGeom>
            <a:avLst/>
            <a:gdLst/>
            <a:ahLst/>
            <a:cxnLst/>
            <a:rect r="r" b="b" t="t" l="l"/>
            <a:pathLst>
              <a:path h="942975" w="1885950">
                <a:moveTo>
                  <a:pt x="0" y="942975"/>
                </a:moveTo>
                <a:lnTo>
                  <a:pt x="1885950" y="942975"/>
                </a:lnTo>
                <a:lnTo>
                  <a:pt x="1885950" y="0"/>
                </a:lnTo>
                <a:lnTo>
                  <a:pt x="0" y="0"/>
                </a:lnTo>
                <a:lnTo>
                  <a:pt x="0" y="942975"/>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2769394" y="3367954"/>
            <a:ext cx="13546931" cy="5435706"/>
          </a:xfrm>
          <a:custGeom>
            <a:avLst/>
            <a:gdLst/>
            <a:ahLst/>
            <a:cxnLst/>
            <a:rect r="r" b="b" t="t" l="l"/>
            <a:pathLst>
              <a:path h="5435706" w="13546931">
                <a:moveTo>
                  <a:pt x="0" y="0"/>
                </a:moveTo>
                <a:lnTo>
                  <a:pt x="13546931" y="0"/>
                </a:lnTo>
                <a:lnTo>
                  <a:pt x="13546931" y="5435706"/>
                </a:lnTo>
                <a:lnTo>
                  <a:pt x="0" y="5435706"/>
                </a:lnTo>
                <a:lnTo>
                  <a:pt x="0" y="0"/>
                </a:lnTo>
                <a:close/>
              </a:path>
            </a:pathLst>
          </a:custGeom>
          <a:blipFill>
            <a:blip r:embed="rId10"/>
            <a:stretch>
              <a:fillRect l="0" t="0" r="0" b="0"/>
            </a:stretch>
          </a:blipFill>
        </p:spPr>
      </p:sp>
      <p:sp>
        <p:nvSpPr>
          <p:cNvPr name="TextBox 11" id="11"/>
          <p:cNvSpPr txBox="true"/>
          <p:nvPr/>
        </p:nvSpPr>
        <p:spPr>
          <a:xfrm rot="0">
            <a:off x="4498299" y="2037232"/>
            <a:ext cx="8960375" cy="1209456"/>
          </a:xfrm>
          <a:prstGeom prst="rect">
            <a:avLst/>
          </a:prstGeom>
        </p:spPr>
        <p:txBody>
          <a:bodyPr anchor="t" rtlCol="false" tIns="0" lIns="0" bIns="0" rIns="0">
            <a:spAutoFit/>
          </a:bodyPr>
          <a:lstStyle/>
          <a:p>
            <a:pPr algn="ctr">
              <a:lnSpc>
                <a:spcPts val="7531"/>
              </a:lnSpc>
            </a:pPr>
            <a:r>
              <a:rPr lang="en-US" b="true" sz="8462">
                <a:solidFill>
                  <a:srgbClr val="034697"/>
                </a:solidFill>
                <a:latin typeface="Futura Bold"/>
                <a:ea typeface="Futura Bold"/>
                <a:cs typeface="Futura Bold"/>
                <a:sym typeface="Futura Bold"/>
              </a:rPr>
              <a:t>PROBLEM 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DAGncm5KSFE</dc:identifier>
  <dcterms:modified xsi:type="dcterms:W3CDTF">2011-08-01T06:04:30Z</dcterms:modified>
  <cp:revision>1</cp:revision>
  <dc:title>Blue Simple Geometric Project Presentation</dc:title>
</cp:coreProperties>
</file>