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7"/>
    <p:sldId id="257" r:id="rId18"/>
    <p:sldId id="258" r:id="rId19"/>
    <p:sldId id="259" r:id="rId20"/>
    <p:sldId id="260" r:id="rId21"/>
  </p:sldIdLst>
  <p:sldSz cx="18288000" cy="10287000"/>
  <p:notesSz cx="6858000" cy="9144000"/>
  <p:embeddedFontLst>
    <p:embeddedFont>
      <p:font typeface="Great Vibes" charset="1" panose="02000507080000020002"/>
      <p:regular r:id="rId6"/>
    </p:embeddedFont>
    <p:embeddedFont>
      <p:font typeface="Arimo" charset="1" panose="020B0604020202020204"/>
      <p:regular r:id="rId7"/>
    </p:embeddedFont>
    <p:embeddedFont>
      <p:font typeface="Arimo Bold" charset="1" panose="020B0704020202020204"/>
      <p:regular r:id="rId8"/>
    </p:embeddedFont>
    <p:embeddedFont>
      <p:font typeface="Arimo Italics" charset="1" panose="020B0604020202090204"/>
      <p:regular r:id="rId9"/>
    </p:embeddedFont>
    <p:embeddedFont>
      <p:font typeface="Arimo Bold Italics" charset="1" panose="020B0704020202090204"/>
      <p:regular r:id="rId10"/>
    </p:embeddedFont>
    <p:embeddedFont>
      <p:font typeface="Canva Sans" charset="1" panose="020B0503030501040103"/>
      <p:regular r:id="rId11"/>
    </p:embeddedFont>
    <p:embeddedFont>
      <p:font typeface="Canva Sans Bold" charset="1" panose="020B0803030501040103"/>
      <p:regular r:id="rId12"/>
    </p:embeddedFont>
    <p:embeddedFont>
      <p:font typeface="Canva Sans Italics" charset="1" panose="020B0503030501040103"/>
      <p:regular r:id="rId13"/>
    </p:embeddedFont>
    <p:embeddedFont>
      <p:font typeface="Canva Sans Bold Italics" charset="1" panose="020B0803030501040103"/>
      <p:regular r:id="rId14"/>
    </p:embeddedFont>
    <p:embeddedFont>
      <p:font typeface="Canva Sans Medium" charset="1" panose="020B0603030501040103"/>
      <p:regular r:id="rId15"/>
    </p:embeddedFont>
    <p:embeddedFont>
      <p:font typeface="Canva Sans Medium Italics" charset="1" panose="020B0603030501040103"/>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slides/slide1.xml" Type="http://schemas.openxmlformats.org/officeDocument/2006/relationships/slide"/><Relationship Id="rId18" Target="slides/slide2.xml" Type="http://schemas.openxmlformats.org/officeDocument/2006/relationships/slide"/><Relationship Id="rId19" Target="slides/slide3.xml" Type="http://schemas.openxmlformats.org/officeDocument/2006/relationships/slide"/><Relationship Id="rId2" Target="presProps.xml" Type="http://schemas.openxmlformats.org/officeDocument/2006/relationships/presProps"/><Relationship Id="rId20" Target="slides/slide4.xml" Type="http://schemas.openxmlformats.org/officeDocument/2006/relationships/slide"/><Relationship Id="rId21" Target="slides/slide5.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2.png" Type="http://schemas.openxmlformats.org/officeDocument/2006/relationships/image"/><Relationship Id="rId13" Target="../media/image3.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2.png" Type="http://schemas.openxmlformats.org/officeDocument/2006/relationships/image"/><Relationship Id="rId12" Target="../media/image23.svg" Type="http://schemas.openxmlformats.org/officeDocument/2006/relationships/image"/><Relationship Id="rId13" Target="../media/image24.png" Type="http://schemas.openxmlformats.org/officeDocument/2006/relationships/image"/><Relationship Id="rId14" Target="../media/image25.svg" Type="http://schemas.openxmlformats.org/officeDocument/2006/relationships/image"/><Relationship Id="rId15" Target="../media/image26.png" Type="http://schemas.openxmlformats.org/officeDocument/2006/relationships/image"/><Relationship Id="rId16" Target="../media/image27.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19" Target="../media/image30.png" Type="http://schemas.openxmlformats.org/officeDocument/2006/relationships/image"/><Relationship Id="rId2" Target="../media/image15.png" Type="http://schemas.openxmlformats.org/officeDocument/2006/relationships/image"/><Relationship Id="rId20" Target="../media/image31.svg" Type="http://schemas.openxmlformats.org/officeDocument/2006/relationships/image"/><Relationship Id="rId21" Target="../media/image32.png" Type="http://schemas.openxmlformats.org/officeDocument/2006/relationships/image"/><Relationship Id="rId22" Target="../media/image33.sv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20.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2679646"/>
            <a:ext cx="18288000" cy="1040575"/>
            <a:chOff x="0" y="0"/>
            <a:chExt cx="4816593" cy="274061"/>
          </a:xfrm>
        </p:grpSpPr>
        <p:sp>
          <p:nvSpPr>
            <p:cNvPr name="Freeform 3" id="3"/>
            <p:cNvSpPr/>
            <p:nvPr/>
          </p:nvSpPr>
          <p:spPr>
            <a:xfrm flipH="false" flipV="false" rot="0">
              <a:off x="0" y="0"/>
              <a:ext cx="4816592" cy="274061"/>
            </a:xfrm>
            <a:custGeom>
              <a:avLst/>
              <a:gdLst/>
              <a:ahLst/>
              <a:cxnLst/>
              <a:rect r="r" b="b" t="t" l="l"/>
              <a:pathLst>
                <a:path h="274061" w="4816592">
                  <a:moveTo>
                    <a:pt x="0" y="0"/>
                  </a:moveTo>
                  <a:lnTo>
                    <a:pt x="4816592" y="0"/>
                  </a:lnTo>
                  <a:lnTo>
                    <a:pt x="4816592" y="274061"/>
                  </a:lnTo>
                  <a:lnTo>
                    <a:pt x="0" y="274061"/>
                  </a:lnTo>
                  <a:close/>
                </a:path>
              </a:pathLst>
            </a:custGeom>
            <a:solidFill>
              <a:srgbClr val="00BF63"/>
            </a:solidFill>
          </p:spPr>
        </p:sp>
        <p:sp>
          <p:nvSpPr>
            <p:cNvPr name="TextBox 4" id="4"/>
            <p:cNvSpPr txBox="true"/>
            <p:nvPr/>
          </p:nvSpPr>
          <p:spPr>
            <a:xfrm>
              <a:off x="0" y="-28575"/>
              <a:ext cx="4816593" cy="30263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95890"/>
            <a:ext cx="18288000" cy="2775536"/>
            <a:chOff x="0" y="0"/>
            <a:chExt cx="4816593" cy="731005"/>
          </a:xfrm>
        </p:grpSpPr>
        <p:sp>
          <p:nvSpPr>
            <p:cNvPr name="Freeform 6" id="6"/>
            <p:cNvSpPr/>
            <p:nvPr/>
          </p:nvSpPr>
          <p:spPr>
            <a:xfrm flipH="false" flipV="false" rot="0">
              <a:off x="0" y="0"/>
              <a:ext cx="4816592" cy="731005"/>
            </a:xfrm>
            <a:custGeom>
              <a:avLst/>
              <a:gdLst/>
              <a:ahLst/>
              <a:cxnLst/>
              <a:rect r="r" b="b" t="t" l="l"/>
              <a:pathLst>
                <a:path h="731005" w="4816592">
                  <a:moveTo>
                    <a:pt x="0" y="0"/>
                  </a:moveTo>
                  <a:lnTo>
                    <a:pt x="4816592" y="0"/>
                  </a:lnTo>
                  <a:lnTo>
                    <a:pt x="4816592" y="731005"/>
                  </a:lnTo>
                  <a:lnTo>
                    <a:pt x="0" y="731005"/>
                  </a:lnTo>
                  <a:close/>
                </a:path>
              </a:pathLst>
            </a:custGeom>
            <a:solidFill>
              <a:srgbClr val="000000"/>
            </a:solidFill>
          </p:spPr>
        </p:sp>
        <p:sp>
          <p:nvSpPr>
            <p:cNvPr name="TextBox 7" id="7"/>
            <p:cNvSpPr txBox="true"/>
            <p:nvPr/>
          </p:nvSpPr>
          <p:spPr>
            <a:xfrm>
              <a:off x="0" y="-28575"/>
              <a:ext cx="4816593" cy="759580"/>
            </a:xfrm>
            <a:prstGeom prst="rect">
              <a:avLst/>
            </a:prstGeom>
          </p:spPr>
          <p:txBody>
            <a:bodyPr anchor="ctr" rtlCol="false" tIns="50800" lIns="50800" bIns="50800" rIns="50800"/>
            <a:lstStyle/>
            <a:p>
              <a:pPr algn="ctr">
                <a:lnSpc>
                  <a:spcPts val="2100"/>
                </a:lnSpc>
              </a:pPr>
            </a:p>
          </p:txBody>
        </p:sp>
      </p:grpSp>
      <p:sp>
        <p:nvSpPr>
          <p:cNvPr name="Freeform 8" id="8"/>
          <p:cNvSpPr/>
          <p:nvPr/>
        </p:nvSpPr>
        <p:spPr>
          <a:xfrm flipH="false" flipV="false" rot="0">
            <a:off x="5134773" y="197829"/>
            <a:ext cx="7598270" cy="2384040"/>
          </a:xfrm>
          <a:custGeom>
            <a:avLst/>
            <a:gdLst/>
            <a:ahLst/>
            <a:cxnLst/>
            <a:rect r="r" b="b" t="t" l="l"/>
            <a:pathLst>
              <a:path h="2384040" w="7598270">
                <a:moveTo>
                  <a:pt x="0" y="0"/>
                </a:moveTo>
                <a:lnTo>
                  <a:pt x="7598270" y="0"/>
                </a:lnTo>
                <a:lnTo>
                  <a:pt x="7598270" y="2384040"/>
                </a:lnTo>
                <a:lnTo>
                  <a:pt x="0" y="2384040"/>
                </a:lnTo>
                <a:lnTo>
                  <a:pt x="0" y="0"/>
                </a:lnTo>
                <a:close/>
              </a:path>
            </a:pathLst>
          </a:custGeom>
          <a:blipFill>
            <a:blip r:embed="rId2"/>
            <a:stretch>
              <a:fillRect l="0" t="-2720" r="0" b="-2720"/>
            </a:stretch>
          </a:blipFill>
        </p:spPr>
      </p:sp>
      <p:grpSp>
        <p:nvGrpSpPr>
          <p:cNvPr name="Group 9" id="9"/>
          <p:cNvGrpSpPr/>
          <p:nvPr/>
        </p:nvGrpSpPr>
        <p:grpSpPr>
          <a:xfrm rot="0">
            <a:off x="425931" y="197829"/>
            <a:ext cx="1633834" cy="1900328"/>
            <a:chOff x="0" y="0"/>
            <a:chExt cx="2178446" cy="2533770"/>
          </a:xfrm>
        </p:grpSpPr>
        <p:grpSp>
          <p:nvGrpSpPr>
            <p:cNvPr name="Group 10" id="10"/>
            <p:cNvGrpSpPr/>
            <p:nvPr/>
          </p:nvGrpSpPr>
          <p:grpSpPr>
            <a:xfrm rot="0">
              <a:off x="0" y="0"/>
              <a:ext cx="2178446" cy="2533770"/>
              <a:chOff x="0" y="0"/>
              <a:chExt cx="423422" cy="492486"/>
            </a:xfrm>
          </p:grpSpPr>
          <p:sp>
            <p:nvSpPr>
              <p:cNvPr name="Freeform 11" id="11"/>
              <p:cNvSpPr/>
              <p:nvPr/>
            </p:nvSpPr>
            <p:spPr>
              <a:xfrm flipH="false" flipV="false" rot="0">
                <a:off x="0" y="0"/>
                <a:ext cx="423422" cy="492486"/>
              </a:xfrm>
              <a:custGeom>
                <a:avLst/>
                <a:gdLst/>
                <a:ahLst/>
                <a:cxnLst/>
                <a:rect r="r" b="b" t="t" l="l"/>
                <a:pathLst>
                  <a:path h="492486" w="423422">
                    <a:moveTo>
                      <a:pt x="0" y="0"/>
                    </a:moveTo>
                    <a:lnTo>
                      <a:pt x="423422" y="0"/>
                    </a:lnTo>
                    <a:lnTo>
                      <a:pt x="423422" y="492486"/>
                    </a:lnTo>
                    <a:lnTo>
                      <a:pt x="0" y="492486"/>
                    </a:lnTo>
                    <a:close/>
                  </a:path>
                </a:pathLst>
              </a:custGeom>
              <a:solidFill>
                <a:srgbClr val="000000"/>
              </a:solidFill>
            </p:spPr>
          </p:sp>
          <p:sp>
            <p:nvSpPr>
              <p:cNvPr name="TextBox 12" id="12"/>
              <p:cNvSpPr txBox="true"/>
              <p:nvPr/>
            </p:nvSpPr>
            <p:spPr>
              <a:xfrm>
                <a:off x="0" y="-28575"/>
                <a:ext cx="423422" cy="521061"/>
              </a:xfrm>
              <a:prstGeom prst="rect">
                <a:avLst/>
              </a:prstGeom>
            </p:spPr>
            <p:txBody>
              <a:bodyPr anchor="ctr" rtlCol="false" tIns="50800" lIns="50800" bIns="50800" rIns="50800"/>
              <a:lstStyle/>
              <a:p>
                <a:pPr algn="ctr">
                  <a:lnSpc>
                    <a:spcPts val="2659"/>
                  </a:lnSpc>
                </a:pPr>
              </a:p>
            </p:txBody>
          </p:sp>
        </p:grpSp>
      </p:grpSp>
      <p:grpSp>
        <p:nvGrpSpPr>
          <p:cNvPr name="Group 13" id="13"/>
          <p:cNvGrpSpPr/>
          <p:nvPr/>
        </p:nvGrpSpPr>
        <p:grpSpPr>
          <a:xfrm rot="0">
            <a:off x="16750639" y="8972527"/>
            <a:ext cx="1212496" cy="1076749"/>
            <a:chOff x="0" y="0"/>
            <a:chExt cx="1616661" cy="1435665"/>
          </a:xfrm>
        </p:grpSpPr>
        <p:sp>
          <p:nvSpPr>
            <p:cNvPr name="TextBox 14" id="14"/>
            <p:cNvSpPr txBox="true"/>
            <p:nvPr/>
          </p:nvSpPr>
          <p:spPr>
            <a:xfrm rot="0">
              <a:off x="216436" y="915993"/>
              <a:ext cx="789403" cy="518969"/>
            </a:xfrm>
            <a:prstGeom prst="rect">
              <a:avLst/>
            </a:prstGeom>
          </p:spPr>
          <p:txBody>
            <a:bodyPr anchor="t" rtlCol="false" tIns="0" lIns="0" bIns="0" rIns="0">
              <a:spAutoFit/>
            </a:bodyPr>
            <a:lstStyle/>
            <a:p>
              <a:pPr algn="ctr">
                <a:lnSpc>
                  <a:spcPts val="3316"/>
                </a:lnSpc>
                <a:spcBef>
                  <a:spcPct val="0"/>
                </a:spcBef>
              </a:pPr>
              <a:r>
                <a:rPr lang="en-US" sz="2368">
                  <a:solidFill>
                    <a:srgbClr val="00BF63"/>
                  </a:solidFill>
                  <a:latin typeface="Canva Sans Bold"/>
                </a:rPr>
                <a:t>Agri</a:t>
              </a:r>
            </a:p>
          </p:txBody>
        </p:sp>
        <p:sp>
          <p:nvSpPr>
            <p:cNvPr name="TextBox 15" id="15"/>
            <p:cNvSpPr txBox="true"/>
            <p:nvPr/>
          </p:nvSpPr>
          <p:spPr>
            <a:xfrm rot="0">
              <a:off x="1005854" y="915993"/>
              <a:ext cx="610807" cy="519672"/>
            </a:xfrm>
            <a:prstGeom prst="rect">
              <a:avLst/>
            </a:prstGeom>
          </p:spPr>
          <p:txBody>
            <a:bodyPr anchor="t" rtlCol="false" tIns="0" lIns="0" bIns="0" rIns="0">
              <a:spAutoFit/>
            </a:bodyPr>
            <a:lstStyle/>
            <a:p>
              <a:pPr algn="ctr">
                <a:lnSpc>
                  <a:spcPts val="3316"/>
                </a:lnSpc>
                <a:spcBef>
                  <a:spcPct val="0"/>
                </a:spcBef>
              </a:pPr>
              <a:r>
                <a:rPr lang="en-US" sz="2368">
                  <a:solidFill>
                    <a:srgbClr val="FFBD59"/>
                  </a:solidFill>
                  <a:latin typeface="Canva Sans Bold Italics"/>
                </a:rPr>
                <a:t>GO</a:t>
              </a:r>
            </a:p>
          </p:txBody>
        </p:sp>
        <p:sp>
          <p:nvSpPr>
            <p:cNvPr name="Freeform 16" id="16"/>
            <p:cNvSpPr/>
            <p:nvPr/>
          </p:nvSpPr>
          <p:spPr>
            <a:xfrm flipH="false" flipV="false" rot="0">
              <a:off x="0" y="0"/>
              <a:ext cx="1616131" cy="963618"/>
            </a:xfrm>
            <a:custGeom>
              <a:avLst/>
              <a:gdLst/>
              <a:ahLst/>
              <a:cxnLst/>
              <a:rect r="r" b="b" t="t" l="l"/>
              <a:pathLst>
                <a:path h="963618" w="1616131">
                  <a:moveTo>
                    <a:pt x="0" y="0"/>
                  </a:moveTo>
                  <a:lnTo>
                    <a:pt x="1616131" y="0"/>
                  </a:lnTo>
                  <a:lnTo>
                    <a:pt x="1616131" y="963618"/>
                  </a:lnTo>
                  <a:lnTo>
                    <a:pt x="0" y="96361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
        <p:nvSpPr>
          <p:cNvPr name="Freeform 17" id="17"/>
          <p:cNvSpPr/>
          <p:nvPr/>
        </p:nvSpPr>
        <p:spPr>
          <a:xfrm flipH="false" flipV="false" rot="0">
            <a:off x="15944180" y="262230"/>
            <a:ext cx="1837336" cy="2059296"/>
          </a:xfrm>
          <a:custGeom>
            <a:avLst/>
            <a:gdLst/>
            <a:ahLst/>
            <a:cxnLst/>
            <a:rect r="r" b="b" t="t" l="l"/>
            <a:pathLst>
              <a:path h="2059296" w="1837336">
                <a:moveTo>
                  <a:pt x="0" y="0"/>
                </a:moveTo>
                <a:lnTo>
                  <a:pt x="1837336" y="0"/>
                </a:lnTo>
                <a:lnTo>
                  <a:pt x="1837336" y="2059296"/>
                </a:lnTo>
                <a:lnTo>
                  <a:pt x="0" y="2059296"/>
                </a:lnTo>
                <a:lnTo>
                  <a:pt x="0" y="0"/>
                </a:lnTo>
                <a:close/>
              </a:path>
            </a:pathLst>
          </a:custGeom>
          <a:blipFill>
            <a:blip r:embed="rId5"/>
            <a:stretch>
              <a:fillRect l="0" t="0" r="0" b="0"/>
            </a:stretch>
          </a:blipFill>
        </p:spPr>
      </p:sp>
      <p:sp>
        <p:nvSpPr>
          <p:cNvPr name="TextBox 18" id="18"/>
          <p:cNvSpPr txBox="true"/>
          <p:nvPr/>
        </p:nvSpPr>
        <p:spPr>
          <a:xfrm rot="0">
            <a:off x="2343820" y="2752137"/>
            <a:ext cx="13600361" cy="811715"/>
          </a:xfrm>
          <a:prstGeom prst="rect">
            <a:avLst/>
          </a:prstGeom>
        </p:spPr>
        <p:txBody>
          <a:bodyPr anchor="t" rtlCol="false" tIns="0" lIns="0" bIns="0" rIns="0">
            <a:spAutoFit/>
          </a:bodyPr>
          <a:lstStyle/>
          <a:p>
            <a:pPr algn="ctr">
              <a:lnSpc>
                <a:spcPts val="6709"/>
              </a:lnSpc>
              <a:spcBef>
                <a:spcPct val="0"/>
              </a:spcBef>
            </a:pPr>
            <a:r>
              <a:rPr lang="en-US" sz="4792">
                <a:solidFill>
                  <a:srgbClr val="FFFFFF"/>
                </a:solidFill>
                <a:latin typeface="Canva Sans Bold"/>
              </a:rPr>
              <a:t>Advance Transportation Management System</a:t>
            </a:r>
          </a:p>
        </p:txBody>
      </p:sp>
      <p:sp>
        <p:nvSpPr>
          <p:cNvPr name="TextBox 19" id="19"/>
          <p:cNvSpPr txBox="true"/>
          <p:nvPr/>
        </p:nvSpPr>
        <p:spPr>
          <a:xfrm rot="0">
            <a:off x="454506" y="4553499"/>
            <a:ext cx="17525527" cy="796394"/>
          </a:xfrm>
          <a:prstGeom prst="rect">
            <a:avLst/>
          </a:prstGeom>
        </p:spPr>
        <p:txBody>
          <a:bodyPr anchor="t" rtlCol="false" tIns="0" lIns="0" bIns="0" rIns="0">
            <a:spAutoFit/>
          </a:bodyPr>
          <a:lstStyle/>
          <a:p>
            <a:pPr>
              <a:lnSpc>
                <a:spcPts val="6504"/>
              </a:lnSpc>
              <a:spcBef>
                <a:spcPct val="0"/>
              </a:spcBef>
            </a:pPr>
            <a:r>
              <a:rPr lang="en-US" sz="4645">
                <a:solidFill>
                  <a:srgbClr val="004AAD"/>
                </a:solidFill>
                <a:latin typeface="Canva Sans Bold"/>
              </a:rPr>
              <a:t>College Name : </a:t>
            </a:r>
            <a:r>
              <a:rPr lang="en-US" sz="4645">
                <a:solidFill>
                  <a:srgbClr val="000000"/>
                </a:solidFill>
                <a:latin typeface="Canva Sans Bold"/>
              </a:rPr>
              <a:t>National Institute of Technology , Raipur</a:t>
            </a:r>
          </a:p>
        </p:txBody>
      </p:sp>
      <p:sp>
        <p:nvSpPr>
          <p:cNvPr name="TextBox 20" id="20"/>
          <p:cNvSpPr txBox="true"/>
          <p:nvPr/>
        </p:nvSpPr>
        <p:spPr>
          <a:xfrm rot="0">
            <a:off x="425931" y="6422854"/>
            <a:ext cx="9151799" cy="3081634"/>
          </a:xfrm>
          <a:prstGeom prst="rect">
            <a:avLst/>
          </a:prstGeom>
        </p:spPr>
        <p:txBody>
          <a:bodyPr anchor="t" rtlCol="false" tIns="0" lIns="0" bIns="0" rIns="0">
            <a:spAutoFit/>
          </a:bodyPr>
          <a:lstStyle/>
          <a:p>
            <a:pPr>
              <a:lnSpc>
                <a:spcPts val="6129"/>
              </a:lnSpc>
              <a:spcBef>
                <a:spcPct val="0"/>
              </a:spcBef>
            </a:pPr>
            <a:r>
              <a:rPr lang="en-US" sz="4378">
                <a:solidFill>
                  <a:srgbClr val="004AAD"/>
                </a:solidFill>
                <a:latin typeface="Canva Sans Bold"/>
              </a:rPr>
              <a:t>Presenter’s Name:</a:t>
            </a:r>
            <a:r>
              <a:rPr lang="en-US" sz="4378">
                <a:solidFill>
                  <a:srgbClr val="000000"/>
                </a:solidFill>
                <a:latin typeface="Canva Sans Bold"/>
              </a:rPr>
              <a:t> Harsh Agrawal                             </a:t>
            </a:r>
          </a:p>
          <a:p>
            <a:pPr>
              <a:lnSpc>
                <a:spcPts val="6129"/>
              </a:lnSpc>
              <a:spcBef>
                <a:spcPct val="0"/>
              </a:spcBef>
            </a:pPr>
            <a:r>
              <a:rPr lang="en-US" sz="4378">
                <a:solidFill>
                  <a:srgbClr val="000000"/>
                </a:solidFill>
                <a:latin typeface="Canva Sans Bold"/>
              </a:rPr>
              <a:t>                                       Shivam Gupta</a:t>
            </a:r>
          </a:p>
          <a:p>
            <a:pPr>
              <a:lnSpc>
                <a:spcPts val="6129"/>
              </a:lnSpc>
              <a:spcBef>
                <a:spcPct val="0"/>
              </a:spcBef>
            </a:pPr>
            <a:r>
              <a:rPr lang="en-US" sz="4378">
                <a:solidFill>
                  <a:srgbClr val="000000"/>
                </a:solidFill>
                <a:latin typeface="Canva Sans Bold"/>
              </a:rPr>
              <a:t>                                       Raj Motwani</a:t>
            </a:r>
          </a:p>
          <a:p>
            <a:pPr>
              <a:lnSpc>
                <a:spcPts val="6129"/>
              </a:lnSpc>
              <a:spcBef>
                <a:spcPct val="0"/>
              </a:spcBef>
            </a:pPr>
            <a:r>
              <a:rPr lang="en-US" sz="4378">
                <a:solidFill>
                  <a:srgbClr val="000000"/>
                </a:solidFill>
                <a:latin typeface="Canva Sans Bold"/>
              </a:rPr>
              <a:t>                                       Anadi Agrawal</a:t>
            </a:r>
          </a:p>
        </p:txBody>
      </p:sp>
      <p:sp>
        <p:nvSpPr>
          <p:cNvPr name="TextBox 21" id="21"/>
          <p:cNvSpPr txBox="true"/>
          <p:nvPr/>
        </p:nvSpPr>
        <p:spPr>
          <a:xfrm rot="0">
            <a:off x="10106488" y="6432208"/>
            <a:ext cx="8181512" cy="811715"/>
          </a:xfrm>
          <a:prstGeom prst="rect">
            <a:avLst/>
          </a:prstGeom>
        </p:spPr>
        <p:txBody>
          <a:bodyPr anchor="t" rtlCol="false" tIns="0" lIns="0" bIns="0" rIns="0">
            <a:spAutoFit/>
          </a:bodyPr>
          <a:lstStyle/>
          <a:p>
            <a:pPr algn="ctr">
              <a:lnSpc>
                <a:spcPts val="6709"/>
              </a:lnSpc>
              <a:spcBef>
                <a:spcPct val="0"/>
              </a:spcBef>
            </a:pPr>
            <a:r>
              <a:rPr lang="en-US" sz="4792">
                <a:solidFill>
                  <a:srgbClr val="004AAD"/>
                </a:solidFill>
                <a:latin typeface="Canva Sans Bold"/>
              </a:rPr>
              <a:t>Team Name: </a:t>
            </a:r>
            <a:r>
              <a:rPr lang="en-US" sz="4792">
                <a:solidFill>
                  <a:srgbClr val="000000"/>
                </a:solidFill>
                <a:latin typeface="Canva Sans Bold"/>
              </a:rPr>
              <a:t>The </a:t>
            </a:r>
            <a:r>
              <a:rPr lang="en-US" sz="4792">
                <a:solidFill>
                  <a:srgbClr val="000000"/>
                </a:solidFill>
                <a:latin typeface="Canva Sans Bold"/>
              </a:rPr>
              <a:t>Cosmos</a:t>
            </a:r>
          </a:p>
        </p:txBody>
      </p:sp>
      <p:sp>
        <p:nvSpPr>
          <p:cNvPr name="TextBox 22" id="22"/>
          <p:cNvSpPr txBox="true"/>
          <p:nvPr/>
        </p:nvSpPr>
        <p:spPr>
          <a:xfrm rot="0">
            <a:off x="437608" y="5483414"/>
            <a:ext cx="17525527" cy="796394"/>
          </a:xfrm>
          <a:prstGeom prst="rect">
            <a:avLst/>
          </a:prstGeom>
        </p:spPr>
        <p:txBody>
          <a:bodyPr anchor="t" rtlCol="false" tIns="0" lIns="0" bIns="0" rIns="0">
            <a:spAutoFit/>
          </a:bodyPr>
          <a:lstStyle/>
          <a:p>
            <a:pPr>
              <a:lnSpc>
                <a:spcPts val="6504"/>
              </a:lnSpc>
              <a:spcBef>
                <a:spcPct val="0"/>
              </a:spcBef>
            </a:pPr>
            <a:r>
              <a:rPr lang="en-US" sz="4645">
                <a:solidFill>
                  <a:srgbClr val="004AAD"/>
                </a:solidFill>
                <a:latin typeface="Canva Sans Bold"/>
              </a:rPr>
              <a:t>Problem Statement</a:t>
            </a:r>
            <a:r>
              <a:rPr lang="en-US" sz="4645">
                <a:solidFill>
                  <a:srgbClr val="004AAD"/>
                </a:solidFill>
                <a:latin typeface="Canva Sans Bold"/>
              </a:rPr>
              <a:t> : </a:t>
            </a:r>
            <a:r>
              <a:rPr lang="en-US" sz="4645">
                <a:solidFill>
                  <a:srgbClr val="000000"/>
                </a:solidFill>
                <a:latin typeface="Canva Sans Bold"/>
              </a:rPr>
              <a:t>5</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512184" y="1503521"/>
            <a:ext cx="9640168" cy="6243100"/>
            <a:chOff x="0" y="0"/>
            <a:chExt cx="12853557" cy="8324134"/>
          </a:xfrm>
        </p:grpSpPr>
        <p:grpSp>
          <p:nvGrpSpPr>
            <p:cNvPr name="Group 3" id="3"/>
            <p:cNvGrpSpPr/>
            <p:nvPr/>
          </p:nvGrpSpPr>
          <p:grpSpPr>
            <a:xfrm rot="0">
              <a:off x="2785199" y="662352"/>
              <a:ext cx="1340445" cy="1340445"/>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lnTo>
                      <a:pt x="466396" y="87561"/>
                    </a:lnTo>
                    <a:lnTo>
                      <a:pt x="553838" y="27679"/>
                    </a:lnTo>
                    <a:lnTo>
                      <a:pt x="578287" y="131093"/>
                    </a:lnTo>
                    <a:lnTo>
                      <a:pt x="681363" y="106978"/>
                    </a:lnTo>
                    <a:lnTo>
                      <a:pt x="666963" y="212279"/>
                    </a:lnTo>
                    <a:lnTo>
                      <a:pt x="771752" y="227186"/>
                    </a:lnTo>
                    <a:lnTo>
                      <a:pt x="720448" y="320152"/>
                    </a:lnTo>
                    <a:lnTo>
                      <a:pt x="812800" y="372069"/>
                    </a:lnTo>
                    <a:lnTo>
                      <a:pt x="731520" y="440145"/>
                    </a:lnTo>
                    <a:lnTo>
                      <a:pt x="798961" y="522061"/>
                    </a:lnTo>
                    <a:lnTo>
                      <a:pt x="698682" y="556053"/>
                    </a:lnTo>
                    <a:lnTo>
                      <a:pt x="732104" y="656904"/>
                    </a:lnTo>
                    <a:lnTo>
                      <a:pt x="626370" y="652219"/>
                    </a:lnTo>
                    <a:lnTo>
                      <a:pt x="621259" y="758384"/>
                    </a:lnTo>
                    <a:lnTo>
                      <a:pt x="524350" y="715658"/>
                    </a:lnTo>
                    <a:lnTo>
                      <a:pt x="481396" y="812800"/>
                    </a:lnTo>
                    <a:lnTo>
                      <a:pt x="406400" y="737801"/>
                    </a:lnTo>
                    <a:lnTo>
                      <a:pt x="331404" y="812800"/>
                    </a:lnTo>
                    <a:lnTo>
                      <a:pt x="288450" y="715658"/>
                    </a:lnTo>
                    <a:lnTo>
                      <a:pt x="191541" y="758384"/>
                    </a:lnTo>
                    <a:lnTo>
                      <a:pt x="186430" y="652219"/>
                    </a:lnTo>
                    <a:lnTo>
                      <a:pt x="80696" y="656904"/>
                    </a:lnTo>
                    <a:lnTo>
                      <a:pt x="114118" y="556053"/>
                    </a:lnTo>
                    <a:lnTo>
                      <a:pt x="13839" y="522061"/>
                    </a:lnTo>
                    <a:lnTo>
                      <a:pt x="81280" y="440145"/>
                    </a:lnTo>
                    <a:lnTo>
                      <a:pt x="0" y="372069"/>
                    </a:lnTo>
                    <a:lnTo>
                      <a:pt x="92352" y="320152"/>
                    </a:lnTo>
                    <a:lnTo>
                      <a:pt x="41047" y="227186"/>
                    </a:lnTo>
                    <a:lnTo>
                      <a:pt x="145837" y="212279"/>
                    </a:lnTo>
                    <a:lnTo>
                      <a:pt x="131437" y="106978"/>
                    </a:lnTo>
                    <a:lnTo>
                      <a:pt x="234513" y="131093"/>
                    </a:lnTo>
                    <a:lnTo>
                      <a:pt x="258962" y="27679"/>
                    </a:lnTo>
                    <a:lnTo>
                      <a:pt x="346404" y="87561"/>
                    </a:lnTo>
                    <a:lnTo>
                      <a:pt x="406400" y="0"/>
                    </a:lnTo>
                    <a:close/>
                  </a:path>
                </a:pathLst>
              </a:custGeom>
              <a:solidFill>
                <a:srgbClr val="0097B2"/>
              </a:solidFill>
            </p:spPr>
          </p:sp>
          <p:sp>
            <p:nvSpPr>
              <p:cNvPr name="TextBox 5" id="5"/>
              <p:cNvSpPr txBox="true"/>
              <p:nvPr/>
            </p:nvSpPr>
            <p:spPr>
              <a:xfrm>
                <a:off x="139700" y="101600"/>
                <a:ext cx="533400" cy="571500"/>
              </a:xfrm>
              <a:prstGeom prst="rect">
                <a:avLst/>
              </a:prstGeom>
            </p:spPr>
            <p:txBody>
              <a:bodyPr anchor="ctr" rtlCol="false" tIns="41795" lIns="41795" bIns="41795" rIns="41795"/>
              <a:lstStyle/>
              <a:p>
                <a:pPr algn="ctr">
                  <a:lnSpc>
                    <a:spcPts val="2659"/>
                  </a:lnSpc>
                </a:pPr>
                <a:r>
                  <a:rPr lang="en-US" sz="1899">
                    <a:solidFill>
                      <a:srgbClr val="FFFFFF"/>
                    </a:solidFill>
                    <a:latin typeface="Canva Sans"/>
                  </a:rPr>
                  <a:t>W1</a:t>
                </a:r>
              </a:p>
            </p:txBody>
          </p:sp>
        </p:grpSp>
        <p:grpSp>
          <p:nvGrpSpPr>
            <p:cNvPr name="Group 6" id="6"/>
            <p:cNvGrpSpPr/>
            <p:nvPr/>
          </p:nvGrpSpPr>
          <p:grpSpPr>
            <a:xfrm rot="0">
              <a:off x="2785199" y="3948074"/>
              <a:ext cx="1340445" cy="134044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lnTo>
                      <a:pt x="466396" y="87561"/>
                    </a:lnTo>
                    <a:lnTo>
                      <a:pt x="553838" y="27679"/>
                    </a:lnTo>
                    <a:lnTo>
                      <a:pt x="578287" y="131093"/>
                    </a:lnTo>
                    <a:lnTo>
                      <a:pt x="681363" y="106978"/>
                    </a:lnTo>
                    <a:lnTo>
                      <a:pt x="666963" y="212279"/>
                    </a:lnTo>
                    <a:lnTo>
                      <a:pt x="771752" y="227186"/>
                    </a:lnTo>
                    <a:lnTo>
                      <a:pt x="720448" y="320152"/>
                    </a:lnTo>
                    <a:lnTo>
                      <a:pt x="812800" y="372069"/>
                    </a:lnTo>
                    <a:lnTo>
                      <a:pt x="731520" y="440145"/>
                    </a:lnTo>
                    <a:lnTo>
                      <a:pt x="798961" y="522061"/>
                    </a:lnTo>
                    <a:lnTo>
                      <a:pt x="698682" y="556053"/>
                    </a:lnTo>
                    <a:lnTo>
                      <a:pt x="732104" y="656904"/>
                    </a:lnTo>
                    <a:lnTo>
                      <a:pt x="626370" y="652219"/>
                    </a:lnTo>
                    <a:lnTo>
                      <a:pt x="621259" y="758384"/>
                    </a:lnTo>
                    <a:lnTo>
                      <a:pt x="524350" y="715658"/>
                    </a:lnTo>
                    <a:lnTo>
                      <a:pt x="481396" y="812800"/>
                    </a:lnTo>
                    <a:lnTo>
                      <a:pt x="406400" y="737801"/>
                    </a:lnTo>
                    <a:lnTo>
                      <a:pt x="331404" y="812800"/>
                    </a:lnTo>
                    <a:lnTo>
                      <a:pt x="288450" y="715658"/>
                    </a:lnTo>
                    <a:lnTo>
                      <a:pt x="191541" y="758384"/>
                    </a:lnTo>
                    <a:lnTo>
                      <a:pt x="186430" y="652219"/>
                    </a:lnTo>
                    <a:lnTo>
                      <a:pt x="80696" y="656904"/>
                    </a:lnTo>
                    <a:lnTo>
                      <a:pt x="114118" y="556053"/>
                    </a:lnTo>
                    <a:lnTo>
                      <a:pt x="13839" y="522061"/>
                    </a:lnTo>
                    <a:lnTo>
                      <a:pt x="81280" y="440145"/>
                    </a:lnTo>
                    <a:lnTo>
                      <a:pt x="0" y="372069"/>
                    </a:lnTo>
                    <a:lnTo>
                      <a:pt x="92352" y="320152"/>
                    </a:lnTo>
                    <a:lnTo>
                      <a:pt x="41047" y="227186"/>
                    </a:lnTo>
                    <a:lnTo>
                      <a:pt x="145837" y="212279"/>
                    </a:lnTo>
                    <a:lnTo>
                      <a:pt x="131437" y="106978"/>
                    </a:lnTo>
                    <a:lnTo>
                      <a:pt x="234513" y="131093"/>
                    </a:lnTo>
                    <a:lnTo>
                      <a:pt x="258962" y="27679"/>
                    </a:lnTo>
                    <a:lnTo>
                      <a:pt x="346404" y="87561"/>
                    </a:lnTo>
                    <a:lnTo>
                      <a:pt x="406400" y="0"/>
                    </a:lnTo>
                    <a:close/>
                  </a:path>
                </a:pathLst>
              </a:custGeom>
              <a:solidFill>
                <a:srgbClr val="5BDADF"/>
              </a:solidFill>
            </p:spPr>
          </p:sp>
          <p:sp>
            <p:nvSpPr>
              <p:cNvPr name="TextBox 8" id="8"/>
              <p:cNvSpPr txBox="true"/>
              <p:nvPr/>
            </p:nvSpPr>
            <p:spPr>
              <a:xfrm>
                <a:off x="139700" y="101600"/>
                <a:ext cx="533400" cy="571500"/>
              </a:xfrm>
              <a:prstGeom prst="rect">
                <a:avLst/>
              </a:prstGeom>
            </p:spPr>
            <p:txBody>
              <a:bodyPr anchor="ctr" rtlCol="false" tIns="41795" lIns="41795" bIns="41795" rIns="41795"/>
              <a:lstStyle/>
              <a:p>
                <a:pPr algn="ctr">
                  <a:lnSpc>
                    <a:spcPts val="2659"/>
                  </a:lnSpc>
                </a:pPr>
                <a:r>
                  <a:rPr lang="en-US" sz="1899">
                    <a:solidFill>
                      <a:srgbClr val="FFFFFF"/>
                    </a:solidFill>
                    <a:latin typeface="Canva Sans"/>
                  </a:rPr>
                  <a:t>W3</a:t>
                </a:r>
              </a:p>
            </p:txBody>
          </p:sp>
        </p:grpSp>
        <p:grpSp>
          <p:nvGrpSpPr>
            <p:cNvPr name="Group 9" id="9"/>
            <p:cNvGrpSpPr/>
            <p:nvPr/>
          </p:nvGrpSpPr>
          <p:grpSpPr>
            <a:xfrm rot="0">
              <a:off x="2785199" y="2305213"/>
              <a:ext cx="1340445" cy="134044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466396" y="87561"/>
                    </a:lnTo>
                    <a:lnTo>
                      <a:pt x="553838" y="27679"/>
                    </a:lnTo>
                    <a:lnTo>
                      <a:pt x="578287" y="131093"/>
                    </a:lnTo>
                    <a:lnTo>
                      <a:pt x="681363" y="106978"/>
                    </a:lnTo>
                    <a:lnTo>
                      <a:pt x="666963" y="212279"/>
                    </a:lnTo>
                    <a:lnTo>
                      <a:pt x="771752" y="227186"/>
                    </a:lnTo>
                    <a:lnTo>
                      <a:pt x="720448" y="320152"/>
                    </a:lnTo>
                    <a:lnTo>
                      <a:pt x="812800" y="372069"/>
                    </a:lnTo>
                    <a:lnTo>
                      <a:pt x="731520" y="440145"/>
                    </a:lnTo>
                    <a:lnTo>
                      <a:pt x="798961" y="522061"/>
                    </a:lnTo>
                    <a:lnTo>
                      <a:pt x="698682" y="556053"/>
                    </a:lnTo>
                    <a:lnTo>
                      <a:pt x="732104" y="656904"/>
                    </a:lnTo>
                    <a:lnTo>
                      <a:pt x="626370" y="652219"/>
                    </a:lnTo>
                    <a:lnTo>
                      <a:pt x="621259" y="758384"/>
                    </a:lnTo>
                    <a:lnTo>
                      <a:pt x="524350" y="715658"/>
                    </a:lnTo>
                    <a:lnTo>
                      <a:pt x="481396" y="812800"/>
                    </a:lnTo>
                    <a:lnTo>
                      <a:pt x="406400" y="737801"/>
                    </a:lnTo>
                    <a:lnTo>
                      <a:pt x="331404" y="812800"/>
                    </a:lnTo>
                    <a:lnTo>
                      <a:pt x="288450" y="715658"/>
                    </a:lnTo>
                    <a:lnTo>
                      <a:pt x="191541" y="758384"/>
                    </a:lnTo>
                    <a:lnTo>
                      <a:pt x="186430" y="652219"/>
                    </a:lnTo>
                    <a:lnTo>
                      <a:pt x="80696" y="656904"/>
                    </a:lnTo>
                    <a:lnTo>
                      <a:pt x="114118" y="556053"/>
                    </a:lnTo>
                    <a:lnTo>
                      <a:pt x="13839" y="522061"/>
                    </a:lnTo>
                    <a:lnTo>
                      <a:pt x="81280" y="440145"/>
                    </a:lnTo>
                    <a:lnTo>
                      <a:pt x="0" y="372069"/>
                    </a:lnTo>
                    <a:lnTo>
                      <a:pt x="92352" y="320152"/>
                    </a:lnTo>
                    <a:lnTo>
                      <a:pt x="41047" y="227186"/>
                    </a:lnTo>
                    <a:lnTo>
                      <a:pt x="145837" y="212279"/>
                    </a:lnTo>
                    <a:lnTo>
                      <a:pt x="131437" y="106978"/>
                    </a:lnTo>
                    <a:lnTo>
                      <a:pt x="234513" y="131093"/>
                    </a:lnTo>
                    <a:lnTo>
                      <a:pt x="258962" y="27679"/>
                    </a:lnTo>
                    <a:lnTo>
                      <a:pt x="346404" y="87561"/>
                    </a:lnTo>
                    <a:lnTo>
                      <a:pt x="406400" y="0"/>
                    </a:lnTo>
                    <a:close/>
                  </a:path>
                </a:pathLst>
              </a:custGeom>
              <a:solidFill>
                <a:srgbClr val="0CC0DF"/>
              </a:solidFill>
            </p:spPr>
          </p:sp>
          <p:sp>
            <p:nvSpPr>
              <p:cNvPr name="TextBox 11" id="11"/>
              <p:cNvSpPr txBox="true"/>
              <p:nvPr/>
            </p:nvSpPr>
            <p:spPr>
              <a:xfrm>
                <a:off x="139700" y="101600"/>
                <a:ext cx="533400" cy="571500"/>
              </a:xfrm>
              <a:prstGeom prst="rect">
                <a:avLst/>
              </a:prstGeom>
            </p:spPr>
            <p:txBody>
              <a:bodyPr anchor="ctr" rtlCol="false" tIns="41795" lIns="41795" bIns="41795" rIns="41795"/>
              <a:lstStyle/>
              <a:p>
                <a:pPr algn="ctr">
                  <a:lnSpc>
                    <a:spcPts val="2659"/>
                  </a:lnSpc>
                </a:pPr>
                <a:r>
                  <a:rPr lang="en-US" sz="1899">
                    <a:solidFill>
                      <a:srgbClr val="FFFFFF"/>
                    </a:solidFill>
                    <a:latin typeface="Canva Sans"/>
                  </a:rPr>
                  <a:t>W2</a:t>
                </a:r>
              </a:p>
            </p:txBody>
          </p:sp>
        </p:grpSp>
        <p:grpSp>
          <p:nvGrpSpPr>
            <p:cNvPr name="Group 12" id="12"/>
            <p:cNvGrpSpPr/>
            <p:nvPr/>
          </p:nvGrpSpPr>
          <p:grpSpPr>
            <a:xfrm rot="0">
              <a:off x="9571554" y="662352"/>
              <a:ext cx="1340445" cy="134044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00BF63"/>
              </a:solidFill>
            </p:spPr>
          </p:sp>
          <p:sp>
            <p:nvSpPr>
              <p:cNvPr name="TextBox 14" id="14"/>
              <p:cNvSpPr txBox="true"/>
              <p:nvPr/>
            </p:nvSpPr>
            <p:spPr>
              <a:xfrm>
                <a:off x="139700" y="101600"/>
                <a:ext cx="533400" cy="571500"/>
              </a:xfrm>
              <a:prstGeom prst="rect">
                <a:avLst/>
              </a:prstGeom>
            </p:spPr>
            <p:txBody>
              <a:bodyPr anchor="ctr" rtlCol="false" tIns="41795" lIns="41795" bIns="41795" rIns="41795"/>
              <a:lstStyle/>
              <a:p>
                <a:pPr algn="ctr">
                  <a:lnSpc>
                    <a:spcPts val="2659"/>
                  </a:lnSpc>
                </a:pPr>
                <a:r>
                  <a:rPr lang="en-US" sz="1899">
                    <a:solidFill>
                      <a:srgbClr val="FFFFFF"/>
                    </a:solidFill>
                    <a:latin typeface="Canva Sans"/>
                  </a:rPr>
                  <a:t>D1</a:t>
                </a:r>
              </a:p>
            </p:txBody>
          </p:sp>
        </p:grpSp>
        <p:grpSp>
          <p:nvGrpSpPr>
            <p:cNvPr name="Group 15" id="15"/>
            <p:cNvGrpSpPr/>
            <p:nvPr/>
          </p:nvGrpSpPr>
          <p:grpSpPr>
            <a:xfrm rot="0">
              <a:off x="9571554" y="2305213"/>
              <a:ext cx="1340445" cy="1340445"/>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7ED957"/>
              </a:solidFill>
            </p:spPr>
          </p:sp>
          <p:sp>
            <p:nvSpPr>
              <p:cNvPr name="TextBox 17" id="17"/>
              <p:cNvSpPr txBox="true"/>
              <p:nvPr/>
            </p:nvSpPr>
            <p:spPr>
              <a:xfrm>
                <a:off x="139700" y="101600"/>
                <a:ext cx="533400" cy="571500"/>
              </a:xfrm>
              <a:prstGeom prst="rect">
                <a:avLst/>
              </a:prstGeom>
            </p:spPr>
            <p:txBody>
              <a:bodyPr anchor="ctr" rtlCol="false" tIns="41795" lIns="41795" bIns="41795" rIns="41795"/>
              <a:lstStyle/>
              <a:p>
                <a:pPr algn="ctr">
                  <a:lnSpc>
                    <a:spcPts val="2659"/>
                  </a:lnSpc>
                </a:pPr>
                <a:r>
                  <a:rPr lang="en-US" sz="1899">
                    <a:solidFill>
                      <a:srgbClr val="FFFFFF"/>
                    </a:solidFill>
                    <a:latin typeface="Canva Sans"/>
                  </a:rPr>
                  <a:t>D2</a:t>
                </a:r>
              </a:p>
            </p:txBody>
          </p:sp>
        </p:grpSp>
        <p:grpSp>
          <p:nvGrpSpPr>
            <p:cNvPr name="Group 18" id="18"/>
            <p:cNvGrpSpPr/>
            <p:nvPr/>
          </p:nvGrpSpPr>
          <p:grpSpPr>
            <a:xfrm rot="0">
              <a:off x="9571554" y="3948074"/>
              <a:ext cx="1340445" cy="1340445"/>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AADF66"/>
              </a:solidFill>
            </p:spPr>
          </p:sp>
          <p:sp>
            <p:nvSpPr>
              <p:cNvPr name="TextBox 20" id="20"/>
              <p:cNvSpPr txBox="true"/>
              <p:nvPr/>
            </p:nvSpPr>
            <p:spPr>
              <a:xfrm>
                <a:off x="139700" y="101600"/>
                <a:ext cx="533400" cy="571500"/>
              </a:xfrm>
              <a:prstGeom prst="rect">
                <a:avLst/>
              </a:prstGeom>
            </p:spPr>
            <p:txBody>
              <a:bodyPr anchor="ctr" rtlCol="false" tIns="41795" lIns="41795" bIns="41795" rIns="41795"/>
              <a:lstStyle/>
              <a:p>
                <a:pPr algn="ctr">
                  <a:lnSpc>
                    <a:spcPts val="2659"/>
                  </a:lnSpc>
                </a:pPr>
                <a:r>
                  <a:rPr lang="en-US" sz="1899">
                    <a:solidFill>
                      <a:srgbClr val="FFFFFF"/>
                    </a:solidFill>
                    <a:latin typeface="Canva Sans"/>
                  </a:rPr>
                  <a:t>D3</a:t>
                </a:r>
              </a:p>
            </p:txBody>
          </p:sp>
        </p:grpSp>
        <p:sp>
          <p:nvSpPr>
            <p:cNvPr name="AutoShape 21" id="21"/>
            <p:cNvSpPr/>
            <p:nvPr/>
          </p:nvSpPr>
          <p:spPr>
            <a:xfrm>
              <a:off x="4058046" y="1332575"/>
              <a:ext cx="5513509" cy="1642861"/>
            </a:xfrm>
            <a:prstGeom prst="line">
              <a:avLst/>
            </a:prstGeom>
            <a:ln cap="flat" w="38100">
              <a:solidFill>
                <a:srgbClr val="0CC0DF"/>
              </a:solidFill>
              <a:prstDash val="solid"/>
              <a:headEnd type="none" len="sm" w="sm"/>
              <a:tailEnd type="arrow" len="sm" w="med"/>
            </a:ln>
          </p:spPr>
        </p:sp>
        <p:sp>
          <p:nvSpPr>
            <p:cNvPr name="AutoShape 22" id="22"/>
            <p:cNvSpPr/>
            <p:nvPr/>
          </p:nvSpPr>
          <p:spPr>
            <a:xfrm>
              <a:off x="4058046" y="2975436"/>
              <a:ext cx="5524207" cy="1473"/>
            </a:xfrm>
            <a:prstGeom prst="line">
              <a:avLst/>
            </a:prstGeom>
            <a:ln cap="flat" w="38100">
              <a:solidFill>
                <a:srgbClr val="00BF63"/>
              </a:solidFill>
              <a:prstDash val="solid"/>
              <a:headEnd type="none" len="sm" w="sm"/>
              <a:tailEnd type="arrow" len="sm" w="med"/>
            </a:ln>
          </p:spPr>
        </p:sp>
        <p:sp>
          <p:nvSpPr>
            <p:cNvPr name="AutoShape 23" id="23"/>
            <p:cNvSpPr/>
            <p:nvPr/>
          </p:nvSpPr>
          <p:spPr>
            <a:xfrm>
              <a:off x="4058046" y="2975436"/>
              <a:ext cx="5524207" cy="1644334"/>
            </a:xfrm>
            <a:prstGeom prst="line">
              <a:avLst/>
            </a:prstGeom>
            <a:ln cap="flat" w="38100">
              <a:solidFill>
                <a:srgbClr val="00BF63"/>
              </a:solidFill>
              <a:prstDash val="solid"/>
              <a:headEnd type="none" len="sm" w="sm"/>
              <a:tailEnd type="arrow" len="sm" w="med"/>
            </a:ln>
          </p:spPr>
        </p:sp>
        <p:sp>
          <p:nvSpPr>
            <p:cNvPr name="AutoShape 24" id="24"/>
            <p:cNvSpPr/>
            <p:nvPr/>
          </p:nvSpPr>
          <p:spPr>
            <a:xfrm>
              <a:off x="4058046" y="4618297"/>
              <a:ext cx="5597767" cy="9609"/>
            </a:xfrm>
            <a:prstGeom prst="line">
              <a:avLst/>
            </a:prstGeom>
            <a:ln cap="flat" w="38100">
              <a:solidFill>
                <a:srgbClr val="5CE1E6"/>
              </a:solidFill>
              <a:prstDash val="solid"/>
              <a:headEnd type="none" len="sm" w="sm"/>
              <a:tailEnd type="arrow" len="sm" w="med"/>
            </a:ln>
          </p:spPr>
        </p:sp>
        <p:sp>
          <p:nvSpPr>
            <p:cNvPr name="AutoShape 25" id="25"/>
            <p:cNvSpPr/>
            <p:nvPr/>
          </p:nvSpPr>
          <p:spPr>
            <a:xfrm flipV="true">
              <a:off x="4058046" y="1332575"/>
              <a:ext cx="5513509" cy="3285722"/>
            </a:xfrm>
            <a:prstGeom prst="line">
              <a:avLst/>
            </a:prstGeom>
            <a:ln cap="flat" w="38100">
              <a:solidFill>
                <a:srgbClr val="5CE1E6"/>
              </a:solidFill>
              <a:prstDash val="solid"/>
              <a:headEnd type="none" len="sm" w="sm"/>
              <a:tailEnd type="arrow" len="sm" w="med"/>
            </a:ln>
          </p:spPr>
        </p:sp>
        <p:grpSp>
          <p:nvGrpSpPr>
            <p:cNvPr name="Group 26" id="26"/>
            <p:cNvGrpSpPr/>
            <p:nvPr/>
          </p:nvGrpSpPr>
          <p:grpSpPr>
            <a:xfrm rot="0">
              <a:off x="0" y="0"/>
              <a:ext cx="2649397" cy="1738667"/>
              <a:chOff x="0" y="0"/>
              <a:chExt cx="812800" cy="533400"/>
            </a:xfrm>
          </p:grpSpPr>
          <p:sp>
            <p:nvSpPr>
              <p:cNvPr name="Freeform 27" id="27"/>
              <p:cNvSpPr/>
              <p:nvPr/>
            </p:nvSpPr>
            <p:spPr>
              <a:xfrm flipH="false" flipV="false" rot="0">
                <a:off x="0" y="0"/>
                <a:ext cx="827989" cy="537638"/>
              </a:xfrm>
              <a:custGeom>
                <a:avLst/>
                <a:gdLst/>
                <a:ahLst/>
                <a:cxnLst/>
                <a:rect r="r" b="b" t="t" l="l"/>
                <a:pathLst>
                  <a:path h="537638" w="827989">
                    <a:moveTo>
                      <a:pt x="461490" y="0"/>
                    </a:moveTo>
                    <a:cubicBezTo>
                      <a:pt x="470405" y="0"/>
                      <a:pt x="479374" y="0"/>
                      <a:pt x="488272" y="0"/>
                    </a:cubicBezTo>
                    <a:cubicBezTo>
                      <a:pt x="559210" y="8909"/>
                      <a:pt x="603543" y="38564"/>
                      <a:pt x="623736" y="87090"/>
                    </a:cubicBezTo>
                    <a:cubicBezTo>
                      <a:pt x="742003" y="80618"/>
                      <a:pt x="827989" y="172373"/>
                      <a:pt x="775586" y="262426"/>
                    </a:cubicBezTo>
                    <a:cubicBezTo>
                      <a:pt x="793012" y="281349"/>
                      <a:pt x="807550" y="302517"/>
                      <a:pt x="812800" y="330926"/>
                    </a:cubicBezTo>
                    <a:cubicBezTo>
                      <a:pt x="812800" y="339065"/>
                      <a:pt x="812800" y="347184"/>
                      <a:pt x="812800" y="355321"/>
                    </a:cubicBezTo>
                    <a:cubicBezTo>
                      <a:pt x="797154" y="427627"/>
                      <a:pt x="729827" y="476486"/>
                      <a:pt x="619295" y="463333"/>
                    </a:cubicBezTo>
                    <a:cubicBezTo>
                      <a:pt x="590856" y="500459"/>
                      <a:pt x="540252" y="537638"/>
                      <a:pt x="461507" y="533008"/>
                    </a:cubicBezTo>
                    <a:cubicBezTo>
                      <a:pt x="420804" y="530570"/>
                      <a:pt x="392488" y="516453"/>
                      <a:pt x="367697" y="499302"/>
                    </a:cubicBezTo>
                    <a:cubicBezTo>
                      <a:pt x="341584" y="513559"/>
                      <a:pt x="313304" y="524747"/>
                      <a:pt x="272443" y="524871"/>
                    </a:cubicBezTo>
                    <a:cubicBezTo>
                      <a:pt x="177910" y="525082"/>
                      <a:pt x="114672" y="470155"/>
                      <a:pt x="113139" y="394815"/>
                    </a:cubicBezTo>
                    <a:cubicBezTo>
                      <a:pt x="52367" y="377190"/>
                      <a:pt x="11206" y="344291"/>
                      <a:pt x="0" y="287995"/>
                    </a:cubicBezTo>
                    <a:cubicBezTo>
                      <a:pt x="0" y="279858"/>
                      <a:pt x="0" y="271704"/>
                      <a:pt x="0" y="263601"/>
                    </a:cubicBezTo>
                    <a:cubicBezTo>
                      <a:pt x="12369" y="207816"/>
                      <a:pt x="51292" y="172776"/>
                      <a:pt x="116099" y="157922"/>
                    </a:cubicBezTo>
                    <a:cubicBezTo>
                      <a:pt x="112205" y="63818"/>
                      <a:pt x="241837" y="5016"/>
                      <a:pt x="348333" y="46474"/>
                    </a:cubicBezTo>
                    <a:cubicBezTo>
                      <a:pt x="373689" y="25973"/>
                      <a:pt x="409562" y="3613"/>
                      <a:pt x="461490" y="0"/>
                    </a:cubicBezTo>
                    <a:close/>
                  </a:path>
                </a:pathLst>
              </a:custGeom>
              <a:solidFill>
                <a:srgbClr val="0CC0DF"/>
              </a:solidFill>
            </p:spPr>
          </p:sp>
          <p:sp>
            <p:nvSpPr>
              <p:cNvPr name="TextBox 28" id="28"/>
              <p:cNvSpPr txBox="true"/>
              <p:nvPr/>
            </p:nvSpPr>
            <p:spPr>
              <a:xfrm>
                <a:off x="38100" y="60325"/>
                <a:ext cx="736600" cy="396875"/>
              </a:xfrm>
              <a:prstGeom prst="rect">
                <a:avLst/>
              </a:prstGeom>
            </p:spPr>
            <p:txBody>
              <a:bodyPr anchor="ctr" rtlCol="false" tIns="41795" lIns="41795" bIns="41795" rIns="41795"/>
              <a:lstStyle/>
              <a:p>
                <a:pPr algn="ctr">
                  <a:lnSpc>
                    <a:spcPts val="2100"/>
                  </a:lnSpc>
                </a:pPr>
                <a:r>
                  <a:rPr lang="en-US" sz="1500">
                    <a:solidFill>
                      <a:srgbClr val="000000"/>
                    </a:solidFill>
                    <a:latin typeface="Canva Sans"/>
                  </a:rPr>
                  <a:t>P1 : Q1 _ Q2 _ Q3</a:t>
                </a:r>
              </a:p>
              <a:p>
                <a:pPr algn="ctr">
                  <a:lnSpc>
                    <a:spcPts val="2100"/>
                  </a:lnSpc>
                </a:pPr>
                <a:r>
                  <a:rPr lang="en-US" sz="1500">
                    <a:solidFill>
                      <a:srgbClr val="000000"/>
                    </a:solidFill>
                    <a:latin typeface="Canva Sans"/>
                  </a:rPr>
                  <a:t>P2 : Q1 _Q2</a:t>
                </a:r>
              </a:p>
              <a:p>
                <a:pPr algn="ctr">
                  <a:lnSpc>
                    <a:spcPts val="2100"/>
                  </a:lnSpc>
                </a:pPr>
                <a:r>
                  <a:rPr lang="en-US" sz="1500">
                    <a:solidFill>
                      <a:srgbClr val="000000"/>
                    </a:solidFill>
                    <a:latin typeface="Canva Sans"/>
                  </a:rPr>
                  <a:t>P3 : Q1 _ Q2 _ Q3</a:t>
                </a:r>
              </a:p>
            </p:txBody>
          </p:sp>
        </p:grpSp>
        <p:sp>
          <p:nvSpPr>
            <p:cNvPr name="Freeform 29" id="29"/>
            <p:cNvSpPr/>
            <p:nvPr/>
          </p:nvSpPr>
          <p:spPr>
            <a:xfrm flipH="false" flipV="false" rot="0">
              <a:off x="1958820" y="1477041"/>
              <a:ext cx="1042709" cy="261625"/>
            </a:xfrm>
            <a:custGeom>
              <a:avLst/>
              <a:gdLst/>
              <a:ahLst/>
              <a:cxnLst/>
              <a:rect r="r" b="b" t="t" l="l"/>
              <a:pathLst>
                <a:path h="261625" w="1042709">
                  <a:moveTo>
                    <a:pt x="0" y="0"/>
                  </a:moveTo>
                  <a:lnTo>
                    <a:pt x="1042710" y="0"/>
                  </a:lnTo>
                  <a:lnTo>
                    <a:pt x="1042710" y="261626"/>
                  </a:lnTo>
                  <a:lnTo>
                    <a:pt x="0" y="2616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30" id="30"/>
            <p:cNvGrpSpPr/>
            <p:nvPr/>
          </p:nvGrpSpPr>
          <p:grpSpPr>
            <a:xfrm rot="0">
              <a:off x="0" y="1905846"/>
              <a:ext cx="2649397" cy="1738667"/>
              <a:chOff x="0" y="0"/>
              <a:chExt cx="812800" cy="533400"/>
            </a:xfrm>
          </p:grpSpPr>
          <p:sp>
            <p:nvSpPr>
              <p:cNvPr name="Freeform 31" id="31"/>
              <p:cNvSpPr/>
              <p:nvPr/>
            </p:nvSpPr>
            <p:spPr>
              <a:xfrm flipH="false" flipV="false" rot="0">
                <a:off x="0" y="0"/>
                <a:ext cx="827989" cy="537638"/>
              </a:xfrm>
              <a:custGeom>
                <a:avLst/>
                <a:gdLst/>
                <a:ahLst/>
                <a:cxnLst/>
                <a:rect r="r" b="b" t="t" l="l"/>
                <a:pathLst>
                  <a:path h="537638" w="827989">
                    <a:moveTo>
                      <a:pt x="461490" y="0"/>
                    </a:moveTo>
                    <a:cubicBezTo>
                      <a:pt x="470405" y="0"/>
                      <a:pt x="479374" y="0"/>
                      <a:pt x="488272" y="0"/>
                    </a:cubicBezTo>
                    <a:cubicBezTo>
                      <a:pt x="559210" y="8909"/>
                      <a:pt x="603543" y="38564"/>
                      <a:pt x="623736" y="87090"/>
                    </a:cubicBezTo>
                    <a:cubicBezTo>
                      <a:pt x="742003" y="80618"/>
                      <a:pt x="827989" y="172373"/>
                      <a:pt x="775586" y="262426"/>
                    </a:cubicBezTo>
                    <a:cubicBezTo>
                      <a:pt x="793012" y="281349"/>
                      <a:pt x="807550" y="302517"/>
                      <a:pt x="812800" y="330926"/>
                    </a:cubicBezTo>
                    <a:cubicBezTo>
                      <a:pt x="812800" y="339065"/>
                      <a:pt x="812800" y="347184"/>
                      <a:pt x="812800" y="355321"/>
                    </a:cubicBezTo>
                    <a:cubicBezTo>
                      <a:pt x="797154" y="427627"/>
                      <a:pt x="729827" y="476486"/>
                      <a:pt x="619295" y="463333"/>
                    </a:cubicBezTo>
                    <a:cubicBezTo>
                      <a:pt x="590856" y="500459"/>
                      <a:pt x="540252" y="537638"/>
                      <a:pt x="461507" y="533008"/>
                    </a:cubicBezTo>
                    <a:cubicBezTo>
                      <a:pt x="420804" y="530570"/>
                      <a:pt x="392488" y="516453"/>
                      <a:pt x="367697" y="499302"/>
                    </a:cubicBezTo>
                    <a:cubicBezTo>
                      <a:pt x="341584" y="513559"/>
                      <a:pt x="313304" y="524747"/>
                      <a:pt x="272443" y="524871"/>
                    </a:cubicBezTo>
                    <a:cubicBezTo>
                      <a:pt x="177910" y="525082"/>
                      <a:pt x="114672" y="470155"/>
                      <a:pt x="113139" y="394815"/>
                    </a:cubicBezTo>
                    <a:cubicBezTo>
                      <a:pt x="52367" y="377190"/>
                      <a:pt x="11206" y="344291"/>
                      <a:pt x="0" y="287995"/>
                    </a:cubicBezTo>
                    <a:cubicBezTo>
                      <a:pt x="0" y="279858"/>
                      <a:pt x="0" y="271704"/>
                      <a:pt x="0" y="263601"/>
                    </a:cubicBezTo>
                    <a:cubicBezTo>
                      <a:pt x="12369" y="207816"/>
                      <a:pt x="51292" y="172776"/>
                      <a:pt x="116099" y="157922"/>
                    </a:cubicBezTo>
                    <a:cubicBezTo>
                      <a:pt x="112205" y="63818"/>
                      <a:pt x="241837" y="5016"/>
                      <a:pt x="348333" y="46474"/>
                    </a:cubicBezTo>
                    <a:cubicBezTo>
                      <a:pt x="373689" y="25973"/>
                      <a:pt x="409562" y="3613"/>
                      <a:pt x="461490" y="0"/>
                    </a:cubicBezTo>
                    <a:close/>
                  </a:path>
                </a:pathLst>
              </a:custGeom>
              <a:solidFill>
                <a:srgbClr val="0CC0DF"/>
              </a:solidFill>
            </p:spPr>
          </p:sp>
          <p:sp>
            <p:nvSpPr>
              <p:cNvPr name="TextBox 32" id="32"/>
              <p:cNvSpPr txBox="true"/>
              <p:nvPr/>
            </p:nvSpPr>
            <p:spPr>
              <a:xfrm>
                <a:off x="38100" y="60325"/>
                <a:ext cx="736600" cy="396875"/>
              </a:xfrm>
              <a:prstGeom prst="rect">
                <a:avLst/>
              </a:prstGeom>
            </p:spPr>
            <p:txBody>
              <a:bodyPr anchor="ctr" rtlCol="false" tIns="41795" lIns="41795" bIns="41795" rIns="41795"/>
              <a:lstStyle/>
              <a:p>
                <a:pPr algn="ctr">
                  <a:lnSpc>
                    <a:spcPts val="2100"/>
                  </a:lnSpc>
                </a:pPr>
                <a:r>
                  <a:rPr lang="en-US" sz="1500">
                    <a:solidFill>
                      <a:srgbClr val="000000"/>
                    </a:solidFill>
                    <a:latin typeface="Canva Sans"/>
                  </a:rPr>
                  <a:t>P1 : Q1 </a:t>
                </a:r>
              </a:p>
              <a:p>
                <a:pPr algn="ctr">
                  <a:lnSpc>
                    <a:spcPts val="2100"/>
                  </a:lnSpc>
                </a:pPr>
                <a:r>
                  <a:rPr lang="en-US" sz="1500">
                    <a:solidFill>
                      <a:srgbClr val="000000"/>
                    </a:solidFill>
                    <a:latin typeface="Canva Sans"/>
                  </a:rPr>
                  <a:t>P3 : Q1 _ Q2 _ Q3</a:t>
                </a:r>
              </a:p>
              <a:p>
                <a:pPr algn="ctr">
                  <a:lnSpc>
                    <a:spcPts val="2100"/>
                  </a:lnSpc>
                </a:pPr>
                <a:r>
                  <a:rPr lang="en-US" sz="1500">
                    <a:solidFill>
                      <a:srgbClr val="000000"/>
                    </a:solidFill>
                    <a:latin typeface="Canva Sans"/>
                  </a:rPr>
                  <a:t>P4: Q1 _Q2</a:t>
                </a:r>
              </a:p>
            </p:txBody>
          </p:sp>
        </p:grpSp>
        <p:sp>
          <p:nvSpPr>
            <p:cNvPr name="Freeform 33" id="33"/>
            <p:cNvSpPr/>
            <p:nvPr/>
          </p:nvSpPr>
          <p:spPr>
            <a:xfrm flipH="false" flipV="false" rot="0">
              <a:off x="2063307" y="3340492"/>
              <a:ext cx="1042709" cy="261625"/>
            </a:xfrm>
            <a:custGeom>
              <a:avLst/>
              <a:gdLst/>
              <a:ahLst/>
              <a:cxnLst/>
              <a:rect r="r" b="b" t="t" l="l"/>
              <a:pathLst>
                <a:path h="261625" w="1042709">
                  <a:moveTo>
                    <a:pt x="0" y="0"/>
                  </a:moveTo>
                  <a:lnTo>
                    <a:pt x="1042710" y="0"/>
                  </a:lnTo>
                  <a:lnTo>
                    <a:pt x="1042710" y="261625"/>
                  </a:lnTo>
                  <a:lnTo>
                    <a:pt x="0" y="2616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34" id="34"/>
            <p:cNvGrpSpPr/>
            <p:nvPr/>
          </p:nvGrpSpPr>
          <p:grpSpPr>
            <a:xfrm rot="0">
              <a:off x="142488" y="3812838"/>
              <a:ext cx="2649397" cy="1738667"/>
              <a:chOff x="0" y="0"/>
              <a:chExt cx="812800" cy="533400"/>
            </a:xfrm>
          </p:grpSpPr>
          <p:sp>
            <p:nvSpPr>
              <p:cNvPr name="Freeform 35" id="35"/>
              <p:cNvSpPr/>
              <p:nvPr/>
            </p:nvSpPr>
            <p:spPr>
              <a:xfrm flipH="false" flipV="false" rot="0">
                <a:off x="0" y="0"/>
                <a:ext cx="827989" cy="537638"/>
              </a:xfrm>
              <a:custGeom>
                <a:avLst/>
                <a:gdLst/>
                <a:ahLst/>
                <a:cxnLst/>
                <a:rect r="r" b="b" t="t" l="l"/>
                <a:pathLst>
                  <a:path h="537638" w="827989">
                    <a:moveTo>
                      <a:pt x="461490" y="0"/>
                    </a:moveTo>
                    <a:cubicBezTo>
                      <a:pt x="470405" y="0"/>
                      <a:pt x="479374" y="0"/>
                      <a:pt x="488272" y="0"/>
                    </a:cubicBezTo>
                    <a:cubicBezTo>
                      <a:pt x="559210" y="8909"/>
                      <a:pt x="603543" y="38564"/>
                      <a:pt x="623736" y="87090"/>
                    </a:cubicBezTo>
                    <a:cubicBezTo>
                      <a:pt x="742003" y="80618"/>
                      <a:pt x="827989" y="172373"/>
                      <a:pt x="775586" y="262426"/>
                    </a:cubicBezTo>
                    <a:cubicBezTo>
                      <a:pt x="793012" y="281349"/>
                      <a:pt x="807550" y="302517"/>
                      <a:pt x="812800" y="330926"/>
                    </a:cubicBezTo>
                    <a:cubicBezTo>
                      <a:pt x="812800" y="339065"/>
                      <a:pt x="812800" y="347184"/>
                      <a:pt x="812800" y="355321"/>
                    </a:cubicBezTo>
                    <a:cubicBezTo>
                      <a:pt x="797154" y="427627"/>
                      <a:pt x="729827" y="476486"/>
                      <a:pt x="619295" y="463333"/>
                    </a:cubicBezTo>
                    <a:cubicBezTo>
                      <a:pt x="590856" y="500459"/>
                      <a:pt x="540252" y="537638"/>
                      <a:pt x="461507" y="533008"/>
                    </a:cubicBezTo>
                    <a:cubicBezTo>
                      <a:pt x="420804" y="530570"/>
                      <a:pt x="392488" y="516453"/>
                      <a:pt x="367697" y="499302"/>
                    </a:cubicBezTo>
                    <a:cubicBezTo>
                      <a:pt x="341584" y="513559"/>
                      <a:pt x="313304" y="524747"/>
                      <a:pt x="272443" y="524871"/>
                    </a:cubicBezTo>
                    <a:cubicBezTo>
                      <a:pt x="177910" y="525082"/>
                      <a:pt x="114672" y="470155"/>
                      <a:pt x="113139" y="394815"/>
                    </a:cubicBezTo>
                    <a:cubicBezTo>
                      <a:pt x="52367" y="377190"/>
                      <a:pt x="11206" y="344291"/>
                      <a:pt x="0" y="287995"/>
                    </a:cubicBezTo>
                    <a:cubicBezTo>
                      <a:pt x="0" y="279858"/>
                      <a:pt x="0" y="271704"/>
                      <a:pt x="0" y="263601"/>
                    </a:cubicBezTo>
                    <a:cubicBezTo>
                      <a:pt x="12369" y="207816"/>
                      <a:pt x="51292" y="172776"/>
                      <a:pt x="116099" y="157922"/>
                    </a:cubicBezTo>
                    <a:cubicBezTo>
                      <a:pt x="112205" y="63818"/>
                      <a:pt x="241837" y="5016"/>
                      <a:pt x="348333" y="46474"/>
                    </a:cubicBezTo>
                    <a:cubicBezTo>
                      <a:pt x="373689" y="25973"/>
                      <a:pt x="409562" y="3613"/>
                      <a:pt x="461490" y="0"/>
                    </a:cubicBezTo>
                    <a:close/>
                  </a:path>
                </a:pathLst>
              </a:custGeom>
              <a:solidFill>
                <a:srgbClr val="0CC0DF"/>
              </a:solidFill>
            </p:spPr>
          </p:sp>
          <p:sp>
            <p:nvSpPr>
              <p:cNvPr name="TextBox 36" id="36"/>
              <p:cNvSpPr txBox="true"/>
              <p:nvPr/>
            </p:nvSpPr>
            <p:spPr>
              <a:xfrm>
                <a:off x="38100" y="60325"/>
                <a:ext cx="736600" cy="396875"/>
              </a:xfrm>
              <a:prstGeom prst="rect">
                <a:avLst/>
              </a:prstGeom>
            </p:spPr>
            <p:txBody>
              <a:bodyPr anchor="ctr" rtlCol="false" tIns="41795" lIns="41795" bIns="41795" rIns="41795"/>
              <a:lstStyle/>
              <a:p>
                <a:pPr algn="ctr">
                  <a:lnSpc>
                    <a:spcPts val="2100"/>
                  </a:lnSpc>
                </a:pPr>
                <a:r>
                  <a:rPr lang="en-US" sz="1500">
                    <a:solidFill>
                      <a:srgbClr val="000000"/>
                    </a:solidFill>
                    <a:latin typeface="Canva Sans"/>
                  </a:rPr>
                  <a:t>P2 : Q3</a:t>
                </a:r>
              </a:p>
              <a:p>
                <a:pPr algn="ctr">
                  <a:lnSpc>
                    <a:spcPts val="2100"/>
                  </a:lnSpc>
                </a:pPr>
                <a:r>
                  <a:rPr lang="en-US" sz="1500">
                    <a:solidFill>
                      <a:srgbClr val="000000"/>
                    </a:solidFill>
                    <a:latin typeface="Canva Sans"/>
                  </a:rPr>
                  <a:t>P4 : Q1 _ Q2 _ Q3</a:t>
                </a:r>
              </a:p>
              <a:p>
                <a:pPr algn="ctr">
                  <a:lnSpc>
                    <a:spcPts val="2100"/>
                  </a:lnSpc>
                </a:pPr>
                <a:r>
                  <a:rPr lang="en-US" sz="1500">
                    <a:solidFill>
                      <a:srgbClr val="000000"/>
                    </a:solidFill>
                    <a:latin typeface="Canva Sans"/>
                  </a:rPr>
                  <a:t>P5: Q1 _ Q2 </a:t>
                </a:r>
              </a:p>
            </p:txBody>
          </p:sp>
        </p:grpSp>
        <p:sp>
          <p:nvSpPr>
            <p:cNvPr name="Freeform 37" id="37"/>
            <p:cNvSpPr/>
            <p:nvPr/>
          </p:nvSpPr>
          <p:spPr>
            <a:xfrm flipH="false" flipV="false" rot="-1581687">
              <a:off x="2128042" y="5157707"/>
              <a:ext cx="1042709" cy="261625"/>
            </a:xfrm>
            <a:custGeom>
              <a:avLst/>
              <a:gdLst/>
              <a:ahLst/>
              <a:cxnLst/>
              <a:rect r="r" b="b" t="t" l="l"/>
              <a:pathLst>
                <a:path h="261625" w="1042709">
                  <a:moveTo>
                    <a:pt x="0" y="0"/>
                  </a:moveTo>
                  <a:lnTo>
                    <a:pt x="1042710" y="0"/>
                  </a:lnTo>
                  <a:lnTo>
                    <a:pt x="1042710" y="261625"/>
                  </a:lnTo>
                  <a:lnTo>
                    <a:pt x="0" y="2616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38" id="38"/>
            <p:cNvGrpSpPr/>
            <p:nvPr/>
          </p:nvGrpSpPr>
          <p:grpSpPr>
            <a:xfrm rot="0">
              <a:off x="10287684" y="0"/>
              <a:ext cx="1248631" cy="1092553"/>
              <a:chOff x="0" y="0"/>
              <a:chExt cx="812800" cy="711200"/>
            </a:xfrm>
          </p:grpSpPr>
          <p:sp>
            <p:nvSpPr>
              <p:cNvPr name="Freeform 39" id="39"/>
              <p:cNvSpPr/>
              <p:nvPr/>
            </p:nvSpPr>
            <p:spPr>
              <a:xfrm flipH="false" flipV="false" rot="0">
                <a:off x="0" y="0"/>
                <a:ext cx="812811" cy="711200"/>
              </a:xfrm>
              <a:custGeom>
                <a:avLst/>
                <a:gdLst/>
                <a:ahLst/>
                <a:cxnLst/>
                <a:rect r="r" b="b" t="t" l="l"/>
                <a:pathLst>
                  <a:path h="711200" w="812811">
                    <a:moveTo>
                      <a:pt x="530371" y="0"/>
                    </a:moveTo>
                    <a:lnTo>
                      <a:pt x="282407" y="0"/>
                    </a:lnTo>
                    <a:cubicBezTo>
                      <a:pt x="126426" y="0"/>
                      <a:pt x="0" y="123512"/>
                      <a:pt x="0" y="275871"/>
                    </a:cubicBezTo>
                    <a:cubicBezTo>
                      <a:pt x="0" y="386169"/>
                      <a:pt x="66279" y="481310"/>
                      <a:pt x="162037" y="525451"/>
                    </a:cubicBezTo>
                    <a:lnTo>
                      <a:pt x="162037" y="711200"/>
                    </a:lnTo>
                    <a:lnTo>
                      <a:pt x="353844" y="551732"/>
                    </a:lnTo>
                    <a:lnTo>
                      <a:pt x="530371" y="551732"/>
                    </a:lnTo>
                    <a:cubicBezTo>
                      <a:pt x="686363" y="551732"/>
                      <a:pt x="812800" y="428220"/>
                      <a:pt x="812800" y="275861"/>
                    </a:cubicBezTo>
                    <a:cubicBezTo>
                      <a:pt x="812811" y="123512"/>
                      <a:pt x="686363" y="0"/>
                      <a:pt x="530371" y="0"/>
                    </a:cubicBezTo>
                    <a:close/>
                  </a:path>
                </a:pathLst>
              </a:custGeom>
              <a:solidFill>
                <a:srgbClr val="0CC0DF"/>
              </a:solidFill>
            </p:spPr>
          </p:sp>
          <p:sp>
            <p:nvSpPr>
              <p:cNvPr name="TextBox 40" id="40"/>
              <p:cNvSpPr txBox="true"/>
              <p:nvPr/>
            </p:nvSpPr>
            <p:spPr>
              <a:xfrm>
                <a:off x="0" y="9525"/>
                <a:ext cx="812800" cy="511175"/>
              </a:xfrm>
              <a:prstGeom prst="rect">
                <a:avLst/>
              </a:prstGeom>
            </p:spPr>
            <p:txBody>
              <a:bodyPr anchor="ctr" rtlCol="false" tIns="41795" lIns="41795" bIns="41795" rIns="41795"/>
              <a:lstStyle/>
              <a:p>
                <a:pPr algn="ctr">
                  <a:lnSpc>
                    <a:spcPts val="2100"/>
                  </a:lnSpc>
                </a:pPr>
                <a:r>
                  <a:rPr lang="en-US" sz="1500">
                    <a:solidFill>
                      <a:srgbClr val="000000"/>
                    </a:solidFill>
                    <a:latin typeface="Canva Sans"/>
                  </a:rPr>
                  <a:t>P5</a:t>
                </a:r>
              </a:p>
            </p:txBody>
          </p:sp>
        </p:grpSp>
        <p:grpSp>
          <p:nvGrpSpPr>
            <p:cNvPr name="Group 41" id="41"/>
            <p:cNvGrpSpPr/>
            <p:nvPr/>
          </p:nvGrpSpPr>
          <p:grpSpPr>
            <a:xfrm rot="0">
              <a:off x="10401207" y="1608466"/>
              <a:ext cx="1248631" cy="1092553"/>
              <a:chOff x="0" y="0"/>
              <a:chExt cx="812800" cy="711200"/>
            </a:xfrm>
          </p:grpSpPr>
          <p:sp>
            <p:nvSpPr>
              <p:cNvPr name="Freeform 42" id="42"/>
              <p:cNvSpPr/>
              <p:nvPr/>
            </p:nvSpPr>
            <p:spPr>
              <a:xfrm flipH="false" flipV="false" rot="0">
                <a:off x="0" y="0"/>
                <a:ext cx="812811" cy="711200"/>
              </a:xfrm>
              <a:custGeom>
                <a:avLst/>
                <a:gdLst/>
                <a:ahLst/>
                <a:cxnLst/>
                <a:rect r="r" b="b" t="t" l="l"/>
                <a:pathLst>
                  <a:path h="711200" w="812811">
                    <a:moveTo>
                      <a:pt x="530371" y="0"/>
                    </a:moveTo>
                    <a:lnTo>
                      <a:pt x="282407" y="0"/>
                    </a:lnTo>
                    <a:cubicBezTo>
                      <a:pt x="126426" y="0"/>
                      <a:pt x="0" y="123512"/>
                      <a:pt x="0" y="275871"/>
                    </a:cubicBezTo>
                    <a:cubicBezTo>
                      <a:pt x="0" y="386169"/>
                      <a:pt x="66279" y="481310"/>
                      <a:pt x="162037" y="525451"/>
                    </a:cubicBezTo>
                    <a:lnTo>
                      <a:pt x="162037" y="711200"/>
                    </a:lnTo>
                    <a:lnTo>
                      <a:pt x="353844" y="551732"/>
                    </a:lnTo>
                    <a:lnTo>
                      <a:pt x="530371" y="551732"/>
                    </a:lnTo>
                    <a:cubicBezTo>
                      <a:pt x="686363" y="551732"/>
                      <a:pt x="812800" y="428220"/>
                      <a:pt x="812800" y="275861"/>
                    </a:cubicBezTo>
                    <a:cubicBezTo>
                      <a:pt x="812811" y="123512"/>
                      <a:pt x="686363" y="0"/>
                      <a:pt x="530371" y="0"/>
                    </a:cubicBezTo>
                    <a:close/>
                  </a:path>
                </a:pathLst>
              </a:custGeom>
              <a:solidFill>
                <a:srgbClr val="0CC0DF"/>
              </a:solidFill>
            </p:spPr>
          </p:sp>
          <p:sp>
            <p:nvSpPr>
              <p:cNvPr name="TextBox 43" id="43"/>
              <p:cNvSpPr txBox="true"/>
              <p:nvPr/>
            </p:nvSpPr>
            <p:spPr>
              <a:xfrm>
                <a:off x="0" y="9525"/>
                <a:ext cx="812800" cy="511175"/>
              </a:xfrm>
              <a:prstGeom prst="rect">
                <a:avLst/>
              </a:prstGeom>
            </p:spPr>
            <p:txBody>
              <a:bodyPr anchor="ctr" rtlCol="false" tIns="41795" lIns="41795" bIns="41795" rIns="41795"/>
              <a:lstStyle/>
              <a:p>
                <a:pPr algn="ctr">
                  <a:lnSpc>
                    <a:spcPts val="2100"/>
                  </a:lnSpc>
                </a:pPr>
                <a:r>
                  <a:rPr lang="en-US" sz="1500">
                    <a:solidFill>
                      <a:srgbClr val="000000"/>
                    </a:solidFill>
                    <a:latin typeface="Canva Sans"/>
                  </a:rPr>
                  <a:t>P1 &amp; P3</a:t>
                </a:r>
              </a:p>
            </p:txBody>
          </p:sp>
        </p:grpSp>
        <p:grpSp>
          <p:nvGrpSpPr>
            <p:cNvPr name="Group 44" id="44"/>
            <p:cNvGrpSpPr/>
            <p:nvPr/>
          </p:nvGrpSpPr>
          <p:grpSpPr>
            <a:xfrm rot="0">
              <a:off x="10539048" y="3471304"/>
              <a:ext cx="1248631" cy="1092553"/>
              <a:chOff x="0" y="0"/>
              <a:chExt cx="812800" cy="711200"/>
            </a:xfrm>
          </p:grpSpPr>
          <p:sp>
            <p:nvSpPr>
              <p:cNvPr name="Freeform 45" id="45"/>
              <p:cNvSpPr/>
              <p:nvPr/>
            </p:nvSpPr>
            <p:spPr>
              <a:xfrm flipH="false" flipV="false" rot="0">
                <a:off x="0" y="0"/>
                <a:ext cx="812811" cy="711200"/>
              </a:xfrm>
              <a:custGeom>
                <a:avLst/>
                <a:gdLst/>
                <a:ahLst/>
                <a:cxnLst/>
                <a:rect r="r" b="b" t="t" l="l"/>
                <a:pathLst>
                  <a:path h="711200" w="812811">
                    <a:moveTo>
                      <a:pt x="530371" y="0"/>
                    </a:moveTo>
                    <a:lnTo>
                      <a:pt x="282407" y="0"/>
                    </a:lnTo>
                    <a:cubicBezTo>
                      <a:pt x="126426" y="0"/>
                      <a:pt x="0" y="123512"/>
                      <a:pt x="0" y="275871"/>
                    </a:cubicBezTo>
                    <a:cubicBezTo>
                      <a:pt x="0" y="386169"/>
                      <a:pt x="66279" y="481310"/>
                      <a:pt x="162037" y="525451"/>
                    </a:cubicBezTo>
                    <a:lnTo>
                      <a:pt x="162037" y="711200"/>
                    </a:lnTo>
                    <a:lnTo>
                      <a:pt x="353844" y="551732"/>
                    </a:lnTo>
                    <a:lnTo>
                      <a:pt x="530371" y="551732"/>
                    </a:lnTo>
                    <a:cubicBezTo>
                      <a:pt x="686363" y="551732"/>
                      <a:pt x="812800" y="428220"/>
                      <a:pt x="812800" y="275861"/>
                    </a:cubicBezTo>
                    <a:cubicBezTo>
                      <a:pt x="812811" y="123512"/>
                      <a:pt x="686363" y="0"/>
                      <a:pt x="530371" y="0"/>
                    </a:cubicBezTo>
                    <a:close/>
                  </a:path>
                </a:pathLst>
              </a:custGeom>
              <a:solidFill>
                <a:srgbClr val="0CC0DF"/>
              </a:solidFill>
            </p:spPr>
          </p:sp>
          <p:sp>
            <p:nvSpPr>
              <p:cNvPr name="TextBox 46" id="46"/>
              <p:cNvSpPr txBox="true"/>
              <p:nvPr/>
            </p:nvSpPr>
            <p:spPr>
              <a:xfrm>
                <a:off x="0" y="9525"/>
                <a:ext cx="812800" cy="511175"/>
              </a:xfrm>
              <a:prstGeom prst="rect">
                <a:avLst/>
              </a:prstGeom>
            </p:spPr>
            <p:txBody>
              <a:bodyPr anchor="ctr" rtlCol="false" tIns="41795" lIns="41795" bIns="41795" rIns="41795"/>
              <a:lstStyle/>
              <a:p>
                <a:pPr algn="ctr">
                  <a:lnSpc>
                    <a:spcPts val="2100"/>
                  </a:lnSpc>
                </a:pPr>
                <a:r>
                  <a:rPr lang="en-US" sz="1500">
                    <a:solidFill>
                      <a:srgbClr val="000000"/>
                    </a:solidFill>
                    <a:latin typeface="Canva Sans"/>
                  </a:rPr>
                  <a:t>P4</a:t>
                </a:r>
              </a:p>
            </p:txBody>
          </p:sp>
        </p:grpSp>
        <p:grpSp>
          <p:nvGrpSpPr>
            <p:cNvPr name="Group 47" id="47"/>
            <p:cNvGrpSpPr/>
            <p:nvPr/>
          </p:nvGrpSpPr>
          <p:grpSpPr>
            <a:xfrm rot="0">
              <a:off x="4721633" y="275891"/>
              <a:ext cx="3385386" cy="5361336"/>
              <a:chOff x="0" y="0"/>
              <a:chExt cx="812800" cy="1287208"/>
            </a:xfrm>
          </p:grpSpPr>
          <p:sp>
            <p:nvSpPr>
              <p:cNvPr name="Freeform 48" id="48"/>
              <p:cNvSpPr/>
              <p:nvPr/>
            </p:nvSpPr>
            <p:spPr>
              <a:xfrm flipH="false" flipV="false" rot="0">
                <a:off x="0" y="0"/>
                <a:ext cx="812800" cy="1287208"/>
              </a:xfrm>
              <a:custGeom>
                <a:avLst/>
                <a:gdLst/>
                <a:ahLst/>
                <a:cxnLst/>
                <a:rect r="r" b="b" t="t" l="l"/>
                <a:pathLst>
                  <a:path h="1287208" w="812800">
                    <a:moveTo>
                      <a:pt x="0" y="0"/>
                    </a:moveTo>
                    <a:lnTo>
                      <a:pt x="812800" y="0"/>
                    </a:lnTo>
                    <a:lnTo>
                      <a:pt x="812800" y="1287208"/>
                    </a:lnTo>
                    <a:lnTo>
                      <a:pt x="0" y="1287208"/>
                    </a:lnTo>
                    <a:close/>
                  </a:path>
                </a:pathLst>
              </a:custGeom>
              <a:solidFill>
                <a:srgbClr val="5CE1E6">
                  <a:alpha val="45882"/>
                </a:srgbClr>
              </a:solidFill>
              <a:ln w="76200" cap="sq">
                <a:solidFill>
                  <a:srgbClr val="000000">
                    <a:alpha val="45882"/>
                  </a:srgbClr>
                </a:solidFill>
                <a:prstDash val="dash"/>
                <a:miter/>
              </a:ln>
            </p:spPr>
          </p:sp>
          <p:sp>
            <p:nvSpPr>
              <p:cNvPr name="TextBox 49" id="49"/>
              <p:cNvSpPr txBox="true"/>
              <p:nvPr/>
            </p:nvSpPr>
            <p:spPr>
              <a:xfrm>
                <a:off x="0" y="-28575"/>
                <a:ext cx="812800" cy="1315783"/>
              </a:xfrm>
              <a:prstGeom prst="rect">
                <a:avLst/>
              </a:prstGeom>
            </p:spPr>
            <p:txBody>
              <a:bodyPr anchor="ctr" rtlCol="false" tIns="41795" lIns="41795" bIns="41795" rIns="41795"/>
              <a:lstStyle/>
              <a:p>
                <a:pPr algn="ctr">
                  <a:lnSpc>
                    <a:spcPts val="2100"/>
                  </a:lnSpc>
                </a:pPr>
              </a:p>
            </p:txBody>
          </p:sp>
        </p:grpSp>
        <p:sp>
          <p:nvSpPr>
            <p:cNvPr name="Freeform 50" id="50"/>
            <p:cNvSpPr/>
            <p:nvPr/>
          </p:nvSpPr>
          <p:spPr>
            <a:xfrm flipH="false" flipV="false" rot="-4245038">
              <a:off x="8956336" y="4423665"/>
              <a:ext cx="996791" cy="2979539"/>
            </a:xfrm>
            <a:custGeom>
              <a:avLst/>
              <a:gdLst/>
              <a:ahLst/>
              <a:cxnLst/>
              <a:rect r="r" b="b" t="t" l="l"/>
              <a:pathLst>
                <a:path h="2979539" w="996791">
                  <a:moveTo>
                    <a:pt x="0" y="0"/>
                  </a:moveTo>
                  <a:lnTo>
                    <a:pt x="996791" y="0"/>
                  </a:lnTo>
                  <a:lnTo>
                    <a:pt x="996791" y="2979539"/>
                  </a:lnTo>
                  <a:lnTo>
                    <a:pt x="0" y="29795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1" id="51"/>
            <p:cNvSpPr/>
            <p:nvPr/>
          </p:nvSpPr>
          <p:spPr>
            <a:xfrm flipH="false" flipV="false" rot="0">
              <a:off x="11054542" y="5133310"/>
              <a:ext cx="1279293" cy="860325"/>
            </a:xfrm>
            <a:custGeom>
              <a:avLst/>
              <a:gdLst/>
              <a:ahLst/>
              <a:cxnLst/>
              <a:rect r="r" b="b" t="t" l="l"/>
              <a:pathLst>
                <a:path h="860325" w="1279293">
                  <a:moveTo>
                    <a:pt x="0" y="0"/>
                  </a:moveTo>
                  <a:lnTo>
                    <a:pt x="1279293" y="0"/>
                  </a:lnTo>
                  <a:lnTo>
                    <a:pt x="1279293" y="860325"/>
                  </a:lnTo>
                  <a:lnTo>
                    <a:pt x="0" y="8603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2" id="52"/>
            <p:cNvSpPr/>
            <p:nvPr/>
          </p:nvSpPr>
          <p:spPr>
            <a:xfrm flipH="false" flipV="false" rot="0">
              <a:off x="11082877" y="5993635"/>
              <a:ext cx="1250958" cy="1043981"/>
            </a:xfrm>
            <a:custGeom>
              <a:avLst/>
              <a:gdLst/>
              <a:ahLst/>
              <a:cxnLst/>
              <a:rect r="r" b="b" t="t" l="l"/>
              <a:pathLst>
                <a:path h="1043981" w="1250958">
                  <a:moveTo>
                    <a:pt x="0" y="0"/>
                  </a:moveTo>
                  <a:lnTo>
                    <a:pt x="1250958" y="0"/>
                  </a:lnTo>
                  <a:lnTo>
                    <a:pt x="1250958" y="1043981"/>
                  </a:lnTo>
                  <a:lnTo>
                    <a:pt x="0" y="10439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53" id="53"/>
            <p:cNvSpPr/>
            <p:nvPr/>
          </p:nvSpPr>
          <p:spPr>
            <a:xfrm flipH="false" flipV="false" rot="0">
              <a:off x="11082877" y="7381246"/>
              <a:ext cx="1770680" cy="942887"/>
            </a:xfrm>
            <a:custGeom>
              <a:avLst/>
              <a:gdLst/>
              <a:ahLst/>
              <a:cxnLst/>
              <a:rect r="r" b="b" t="t" l="l"/>
              <a:pathLst>
                <a:path h="942887" w="1770680">
                  <a:moveTo>
                    <a:pt x="0" y="0"/>
                  </a:moveTo>
                  <a:lnTo>
                    <a:pt x="1770680" y="0"/>
                  </a:lnTo>
                  <a:lnTo>
                    <a:pt x="1770680" y="942888"/>
                  </a:lnTo>
                  <a:lnTo>
                    <a:pt x="0" y="94288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grpSp>
        <p:nvGrpSpPr>
          <p:cNvPr name="Group 54" id="54"/>
          <p:cNvGrpSpPr/>
          <p:nvPr/>
        </p:nvGrpSpPr>
        <p:grpSpPr>
          <a:xfrm rot="0">
            <a:off x="14636270" y="7975221"/>
            <a:ext cx="1926845" cy="1711122"/>
            <a:chOff x="0" y="0"/>
            <a:chExt cx="2569127" cy="2281496"/>
          </a:xfrm>
        </p:grpSpPr>
        <p:sp>
          <p:nvSpPr>
            <p:cNvPr name="TextBox 55" id="55"/>
            <p:cNvSpPr txBox="true"/>
            <p:nvPr/>
          </p:nvSpPr>
          <p:spPr>
            <a:xfrm rot="0">
              <a:off x="343951" y="1464664"/>
              <a:ext cx="1254485" cy="815714"/>
            </a:xfrm>
            <a:prstGeom prst="rect">
              <a:avLst/>
            </a:prstGeom>
          </p:spPr>
          <p:txBody>
            <a:bodyPr anchor="t" rtlCol="false" tIns="0" lIns="0" bIns="0" rIns="0">
              <a:spAutoFit/>
            </a:bodyPr>
            <a:lstStyle/>
            <a:p>
              <a:pPr algn="ctr">
                <a:lnSpc>
                  <a:spcPts val="5270"/>
                </a:lnSpc>
                <a:spcBef>
                  <a:spcPct val="0"/>
                </a:spcBef>
              </a:pPr>
              <a:r>
                <a:rPr lang="en-US" sz="3764">
                  <a:solidFill>
                    <a:srgbClr val="00BF63"/>
                  </a:solidFill>
                  <a:latin typeface="Canva Sans Bold"/>
                </a:rPr>
                <a:t>Agri</a:t>
              </a:r>
            </a:p>
          </p:txBody>
        </p:sp>
        <p:sp>
          <p:nvSpPr>
            <p:cNvPr name="TextBox 56" id="56"/>
            <p:cNvSpPr txBox="true"/>
            <p:nvPr/>
          </p:nvSpPr>
          <p:spPr>
            <a:xfrm rot="0">
              <a:off x="1598459" y="1464664"/>
              <a:ext cx="970667" cy="816831"/>
            </a:xfrm>
            <a:prstGeom prst="rect">
              <a:avLst/>
            </a:prstGeom>
          </p:spPr>
          <p:txBody>
            <a:bodyPr anchor="t" rtlCol="false" tIns="0" lIns="0" bIns="0" rIns="0">
              <a:spAutoFit/>
            </a:bodyPr>
            <a:lstStyle/>
            <a:p>
              <a:pPr algn="ctr">
                <a:lnSpc>
                  <a:spcPts val="5270"/>
                </a:lnSpc>
                <a:spcBef>
                  <a:spcPct val="0"/>
                </a:spcBef>
              </a:pPr>
              <a:r>
                <a:rPr lang="en-US" sz="3764">
                  <a:solidFill>
                    <a:srgbClr val="FFBD59"/>
                  </a:solidFill>
                  <a:latin typeface="Canva Sans Bold Italics"/>
                </a:rPr>
                <a:t>GO</a:t>
              </a:r>
            </a:p>
          </p:txBody>
        </p:sp>
        <p:sp>
          <p:nvSpPr>
            <p:cNvPr name="Freeform 57" id="57"/>
            <p:cNvSpPr/>
            <p:nvPr/>
          </p:nvSpPr>
          <p:spPr>
            <a:xfrm flipH="false" flipV="false" rot="0">
              <a:off x="0" y="0"/>
              <a:ext cx="2568284" cy="1531339"/>
            </a:xfrm>
            <a:custGeom>
              <a:avLst/>
              <a:gdLst/>
              <a:ahLst/>
              <a:cxnLst/>
              <a:rect r="r" b="b" t="t" l="l"/>
              <a:pathLst>
                <a:path h="1531339" w="2568284">
                  <a:moveTo>
                    <a:pt x="0" y="0"/>
                  </a:moveTo>
                  <a:lnTo>
                    <a:pt x="2568284" y="0"/>
                  </a:lnTo>
                  <a:lnTo>
                    <a:pt x="2568284" y="1531339"/>
                  </a:lnTo>
                  <a:lnTo>
                    <a:pt x="0" y="153133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sp>
        <p:nvSpPr>
          <p:cNvPr name="TextBox 58" id="58"/>
          <p:cNvSpPr txBox="true"/>
          <p:nvPr/>
        </p:nvSpPr>
        <p:spPr>
          <a:xfrm rot="0">
            <a:off x="411867" y="235762"/>
            <a:ext cx="10323165" cy="887095"/>
          </a:xfrm>
          <a:prstGeom prst="rect">
            <a:avLst/>
          </a:prstGeom>
        </p:spPr>
        <p:txBody>
          <a:bodyPr anchor="t" rtlCol="false" tIns="0" lIns="0" bIns="0" rIns="0">
            <a:spAutoFit/>
          </a:bodyPr>
          <a:lstStyle/>
          <a:p>
            <a:pPr>
              <a:lnSpc>
                <a:spcPts val="7279"/>
              </a:lnSpc>
            </a:pPr>
            <a:r>
              <a:rPr lang="en-US" sz="5199">
                <a:solidFill>
                  <a:srgbClr val="FFFFFF"/>
                </a:solidFill>
                <a:latin typeface="Canva Sans Bold"/>
              </a:rPr>
              <a:t>Problem Statement Explanation</a:t>
            </a:r>
          </a:p>
        </p:txBody>
      </p:sp>
      <p:sp>
        <p:nvSpPr>
          <p:cNvPr name="TextBox 59" id="59"/>
          <p:cNvSpPr txBox="true"/>
          <p:nvPr/>
        </p:nvSpPr>
        <p:spPr>
          <a:xfrm rot="0">
            <a:off x="411867" y="1425196"/>
            <a:ext cx="7745994" cy="5937481"/>
          </a:xfrm>
          <a:prstGeom prst="rect">
            <a:avLst/>
          </a:prstGeom>
        </p:spPr>
        <p:txBody>
          <a:bodyPr anchor="t" rtlCol="false" tIns="0" lIns="0" bIns="0" rIns="0">
            <a:spAutoFit/>
          </a:bodyPr>
          <a:lstStyle/>
          <a:p>
            <a:pPr algn="just">
              <a:lnSpc>
                <a:spcPts val="2520"/>
              </a:lnSpc>
            </a:pPr>
            <a:r>
              <a:rPr lang="en-US" sz="1800">
                <a:solidFill>
                  <a:srgbClr val="000000"/>
                </a:solidFill>
                <a:latin typeface="Canva Sans"/>
              </a:rPr>
              <a:t>The  Warehouses store different products and each of different quality and quantity and has a limit to the amount that can be stored in a specific quantity. At the same time there are distributors who need these products in specific amount but have less contact to different warehouses and find it difficult to compare their pricing and quality of the product. to connect them we have different transporters with their different rates and quality of service they provide but comparing them is difficult for the distributors and warehouse owners.AgriGo Platform: AgriGo connects warehouses, distributors, and transporters.</a:t>
            </a:r>
          </a:p>
          <a:p>
            <a:pPr algn="just">
              <a:lnSpc>
                <a:spcPts val="2520"/>
              </a:lnSpc>
            </a:pPr>
            <a:r>
              <a:rPr lang="en-US" sz="1800">
                <a:solidFill>
                  <a:srgbClr val="000000"/>
                </a:solidFill>
                <a:latin typeface="Canva Sans"/>
              </a:rPr>
              <a:t>Solution:</a:t>
            </a:r>
          </a:p>
          <a:p>
            <a:pPr algn="just" marL="388620" indent="-194310" lvl="1">
              <a:lnSpc>
                <a:spcPts val="2520"/>
              </a:lnSpc>
              <a:buFont typeface="Arial"/>
              <a:buChar char="•"/>
            </a:pPr>
            <a:r>
              <a:rPr lang="en-US" sz="1800">
                <a:solidFill>
                  <a:srgbClr val="000000"/>
                </a:solidFill>
                <a:latin typeface="Canva Sans"/>
              </a:rPr>
              <a:t>Streamlined Process: Simplifies product ordering and transportation.</a:t>
            </a:r>
          </a:p>
          <a:p>
            <a:pPr algn="just" marL="388620" indent="-194310" lvl="1">
              <a:lnSpc>
                <a:spcPts val="2520"/>
              </a:lnSpc>
              <a:buFont typeface="Arial"/>
              <a:buChar char="•"/>
            </a:pPr>
            <a:r>
              <a:rPr lang="en-US" sz="1800">
                <a:solidFill>
                  <a:srgbClr val="000000"/>
                </a:solidFill>
                <a:latin typeface="Canva Sans"/>
              </a:rPr>
              <a:t>Transparency and Trust: Ensures transparent and trustworthy transactions.</a:t>
            </a:r>
          </a:p>
          <a:p>
            <a:pPr algn="just" marL="388620" indent="-194310" lvl="1">
              <a:lnSpc>
                <a:spcPts val="2520"/>
              </a:lnSpc>
              <a:buFont typeface="Arial"/>
              <a:buChar char="•"/>
            </a:pPr>
            <a:r>
              <a:rPr lang="en-US" sz="1800">
                <a:solidFill>
                  <a:srgbClr val="000000"/>
                </a:solidFill>
                <a:latin typeface="Canva Sans"/>
              </a:rPr>
              <a:t>Product Comparison: Allows distributors to compare pricing and quality.</a:t>
            </a:r>
          </a:p>
          <a:p>
            <a:pPr algn="just" marL="388620" indent="-194310" lvl="1">
              <a:lnSpc>
                <a:spcPts val="2520"/>
              </a:lnSpc>
              <a:buFont typeface="Arial"/>
              <a:buChar char="•"/>
            </a:pPr>
            <a:r>
              <a:rPr lang="en-US" sz="1800">
                <a:solidFill>
                  <a:srgbClr val="000000"/>
                </a:solidFill>
                <a:latin typeface="Canva Sans"/>
              </a:rPr>
              <a:t>Verified Transport: Reliable transporters for safe deliveries.</a:t>
            </a:r>
          </a:p>
          <a:p>
            <a:pPr algn="just">
              <a:lnSpc>
                <a:spcPts val="2354"/>
              </a:lnSpc>
              <a:spcBef>
                <a:spcPct val="0"/>
              </a:spcBef>
            </a:pPr>
          </a:p>
        </p:txBody>
      </p:sp>
      <p:sp>
        <p:nvSpPr>
          <p:cNvPr name="TextBox 60" id="60"/>
          <p:cNvSpPr txBox="true"/>
          <p:nvPr/>
        </p:nvSpPr>
        <p:spPr>
          <a:xfrm rot="0">
            <a:off x="411867" y="8089521"/>
            <a:ext cx="11520354" cy="1406525"/>
          </a:xfrm>
          <a:prstGeom prst="rect">
            <a:avLst/>
          </a:prstGeom>
        </p:spPr>
        <p:txBody>
          <a:bodyPr anchor="t" rtlCol="false" tIns="0" lIns="0" bIns="0" rIns="0">
            <a:spAutoFit/>
          </a:bodyPr>
          <a:lstStyle/>
          <a:p>
            <a:pPr algn="just">
              <a:lnSpc>
                <a:spcPts val="2800"/>
              </a:lnSpc>
            </a:pPr>
            <a:r>
              <a:rPr lang="en-US" sz="2000">
                <a:solidFill>
                  <a:srgbClr val="000000"/>
                </a:solidFill>
                <a:latin typeface="Canva Sans"/>
              </a:rPr>
              <a:t>With </a:t>
            </a:r>
            <a:r>
              <a:rPr lang="en-US" sz="2000">
                <a:solidFill>
                  <a:srgbClr val="000000"/>
                </a:solidFill>
                <a:latin typeface="Canva Sans Bold"/>
              </a:rPr>
              <a:t>AgriGo</a:t>
            </a:r>
            <a:r>
              <a:rPr lang="en-US" sz="2000">
                <a:solidFill>
                  <a:srgbClr val="000000"/>
                </a:solidFill>
                <a:latin typeface="Canva Sans"/>
              </a:rPr>
              <a:t> distributer can have full control and make verified orders from the warehouse with assured quality and ratings from the previous orders, not just that he/she can have full access on the transportation of the product and track its location with quality service and insured goods via the transport.</a:t>
            </a:r>
          </a:p>
        </p:txBody>
      </p:sp>
      <p:grpSp>
        <p:nvGrpSpPr>
          <p:cNvPr name="Group 61" id="61"/>
          <p:cNvGrpSpPr/>
          <p:nvPr/>
        </p:nvGrpSpPr>
        <p:grpSpPr>
          <a:xfrm rot="0">
            <a:off x="0" y="-45589"/>
            <a:ext cx="18288000" cy="968778"/>
            <a:chOff x="0" y="0"/>
            <a:chExt cx="4816593" cy="255151"/>
          </a:xfrm>
        </p:grpSpPr>
        <p:sp>
          <p:nvSpPr>
            <p:cNvPr name="Freeform 62" id="62"/>
            <p:cNvSpPr/>
            <p:nvPr/>
          </p:nvSpPr>
          <p:spPr>
            <a:xfrm flipH="false" flipV="false" rot="0">
              <a:off x="0" y="0"/>
              <a:ext cx="4816592" cy="255151"/>
            </a:xfrm>
            <a:custGeom>
              <a:avLst/>
              <a:gdLst/>
              <a:ahLst/>
              <a:cxnLst/>
              <a:rect r="r" b="b" t="t" l="l"/>
              <a:pathLst>
                <a:path h="255151" w="4816592">
                  <a:moveTo>
                    <a:pt x="0" y="0"/>
                  </a:moveTo>
                  <a:lnTo>
                    <a:pt x="4816592" y="0"/>
                  </a:lnTo>
                  <a:lnTo>
                    <a:pt x="4816592" y="255151"/>
                  </a:lnTo>
                  <a:lnTo>
                    <a:pt x="0" y="255151"/>
                  </a:lnTo>
                  <a:close/>
                </a:path>
              </a:pathLst>
            </a:custGeom>
            <a:solidFill>
              <a:srgbClr val="00BF63"/>
            </a:solidFill>
          </p:spPr>
        </p:sp>
        <p:sp>
          <p:nvSpPr>
            <p:cNvPr name="TextBox 63" id="63"/>
            <p:cNvSpPr txBox="true"/>
            <p:nvPr/>
          </p:nvSpPr>
          <p:spPr>
            <a:xfrm>
              <a:off x="0" y="-76200"/>
              <a:ext cx="4816593" cy="331351"/>
            </a:xfrm>
            <a:prstGeom prst="rect">
              <a:avLst/>
            </a:prstGeom>
          </p:spPr>
          <p:txBody>
            <a:bodyPr anchor="ctr" rtlCol="false" tIns="50800" lIns="50800" bIns="50800" rIns="50800"/>
            <a:lstStyle/>
            <a:p>
              <a:pPr algn="ctr">
                <a:lnSpc>
                  <a:spcPts val="6299"/>
                </a:lnSpc>
              </a:pPr>
              <a:r>
                <a:rPr lang="en-US" sz="4500">
                  <a:solidFill>
                    <a:srgbClr val="FFFFFF"/>
                  </a:solidFill>
                  <a:latin typeface="Canva Sans Bold"/>
                </a:rPr>
                <a:t>Problem Statement Explanation</a:t>
              </a:r>
            </a:p>
          </p:txBody>
        </p:sp>
      </p:grpSp>
      <p:sp>
        <p:nvSpPr>
          <p:cNvPr name="TextBox 64" id="64"/>
          <p:cNvSpPr txBox="true"/>
          <p:nvPr/>
        </p:nvSpPr>
        <p:spPr>
          <a:xfrm rot="0">
            <a:off x="104775" y="7460871"/>
            <a:ext cx="4284864" cy="5143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anva Sans Bold"/>
              </a:rPr>
              <a:t>Our Solution - AgriGo</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45589"/>
            <a:ext cx="18288000" cy="968778"/>
            <a:chOff x="0" y="0"/>
            <a:chExt cx="4816593" cy="255151"/>
          </a:xfrm>
        </p:grpSpPr>
        <p:sp>
          <p:nvSpPr>
            <p:cNvPr name="Freeform 3" id="3"/>
            <p:cNvSpPr/>
            <p:nvPr/>
          </p:nvSpPr>
          <p:spPr>
            <a:xfrm flipH="false" flipV="false" rot="0">
              <a:off x="0" y="0"/>
              <a:ext cx="4816592" cy="255151"/>
            </a:xfrm>
            <a:custGeom>
              <a:avLst/>
              <a:gdLst/>
              <a:ahLst/>
              <a:cxnLst/>
              <a:rect r="r" b="b" t="t" l="l"/>
              <a:pathLst>
                <a:path h="255151" w="4816592">
                  <a:moveTo>
                    <a:pt x="0" y="0"/>
                  </a:moveTo>
                  <a:lnTo>
                    <a:pt x="4816592" y="0"/>
                  </a:lnTo>
                  <a:lnTo>
                    <a:pt x="4816592" y="255151"/>
                  </a:lnTo>
                  <a:lnTo>
                    <a:pt x="0" y="255151"/>
                  </a:lnTo>
                  <a:close/>
                </a:path>
              </a:pathLst>
            </a:custGeom>
            <a:solidFill>
              <a:srgbClr val="00BF63"/>
            </a:solidFill>
          </p:spPr>
        </p:sp>
        <p:sp>
          <p:nvSpPr>
            <p:cNvPr name="TextBox 4" id="4"/>
            <p:cNvSpPr txBox="true"/>
            <p:nvPr/>
          </p:nvSpPr>
          <p:spPr>
            <a:xfrm>
              <a:off x="0" y="-76200"/>
              <a:ext cx="4816593" cy="331351"/>
            </a:xfrm>
            <a:prstGeom prst="rect">
              <a:avLst/>
            </a:prstGeom>
          </p:spPr>
          <p:txBody>
            <a:bodyPr anchor="ctr" rtlCol="false" tIns="50800" lIns="50800" bIns="50800" rIns="50800"/>
            <a:lstStyle/>
            <a:p>
              <a:pPr algn="ctr">
                <a:lnSpc>
                  <a:spcPts val="6299"/>
                </a:lnSpc>
              </a:pPr>
              <a:r>
                <a:rPr lang="en-US" sz="4500">
                  <a:solidFill>
                    <a:srgbClr val="FFFFFF"/>
                  </a:solidFill>
                  <a:latin typeface="Canva Sans"/>
                </a:rPr>
                <a:t>Working</a:t>
              </a:r>
            </a:p>
          </p:txBody>
        </p:sp>
      </p:grpSp>
      <p:grpSp>
        <p:nvGrpSpPr>
          <p:cNvPr name="Group 5" id="5"/>
          <p:cNvGrpSpPr/>
          <p:nvPr/>
        </p:nvGrpSpPr>
        <p:grpSpPr>
          <a:xfrm rot="0">
            <a:off x="116200" y="5311272"/>
            <a:ext cx="2931355" cy="1458502"/>
            <a:chOff x="0" y="0"/>
            <a:chExt cx="816799" cy="406400"/>
          </a:xfrm>
        </p:grpSpPr>
        <p:sp>
          <p:nvSpPr>
            <p:cNvPr name="Freeform 6" id="6"/>
            <p:cNvSpPr/>
            <p:nvPr/>
          </p:nvSpPr>
          <p:spPr>
            <a:xfrm flipH="false" flipV="false" rot="0">
              <a:off x="0" y="0"/>
              <a:ext cx="816799" cy="406400"/>
            </a:xfrm>
            <a:custGeom>
              <a:avLst/>
              <a:gdLst/>
              <a:ahLst/>
              <a:cxnLst/>
              <a:rect r="r" b="b" t="t" l="l"/>
              <a:pathLst>
                <a:path h="406400" w="816799">
                  <a:moveTo>
                    <a:pt x="613599" y="0"/>
                  </a:moveTo>
                  <a:lnTo>
                    <a:pt x="0" y="0"/>
                  </a:lnTo>
                  <a:lnTo>
                    <a:pt x="0" y="406400"/>
                  </a:lnTo>
                  <a:lnTo>
                    <a:pt x="613599" y="406400"/>
                  </a:lnTo>
                  <a:lnTo>
                    <a:pt x="816799" y="203200"/>
                  </a:lnTo>
                  <a:lnTo>
                    <a:pt x="613599" y="0"/>
                  </a:lnTo>
                  <a:close/>
                </a:path>
              </a:pathLst>
            </a:custGeom>
            <a:solidFill>
              <a:srgbClr val="00BF63"/>
            </a:solidFill>
          </p:spPr>
        </p:sp>
        <p:sp>
          <p:nvSpPr>
            <p:cNvPr name="TextBox 7" id="7"/>
            <p:cNvSpPr txBox="true"/>
            <p:nvPr/>
          </p:nvSpPr>
          <p:spPr>
            <a:xfrm>
              <a:off x="0" y="-47625"/>
              <a:ext cx="702499" cy="454025"/>
            </a:xfrm>
            <a:prstGeom prst="rect">
              <a:avLst/>
            </a:prstGeom>
          </p:spPr>
          <p:txBody>
            <a:bodyPr anchor="ctr" rtlCol="false" tIns="50800" lIns="50800" bIns="50800" rIns="50800"/>
            <a:lstStyle/>
            <a:p>
              <a:pPr algn="ctr">
                <a:lnSpc>
                  <a:spcPts val="3499"/>
                </a:lnSpc>
              </a:pPr>
              <a:r>
                <a:rPr lang="en-US" sz="2499">
                  <a:solidFill>
                    <a:srgbClr val="FFFFFF"/>
                  </a:solidFill>
                  <a:latin typeface="Canva Sans Bold"/>
                </a:rPr>
                <a:t>Distributor</a:t>
              </a:r>
            </a:p>
            <a:p>
              <a:pPr algn="ctr">
                <a:lnSpc>
                  <a:spcPts val="2100"/>
                </a:lnSpc>
              </a:pPr>
              <a:r>
                <a:rPr lang="en-US" sz="1500">
                  <a:solidFill>
                    <a:srgbClr val="004AAD"/>
                  </a:solidFill>
                  <a:latin typeface="Canva Sans Bold"/>
                </a:rPr>
                <a:t>(Selects the Order and gives payment)</a:t>
              </a:r>
            </a:p>
          </p:txBody>
        </p:sp>
      </p:grpSp>
      <p:grpSp>
        <p:nvGrpSpPr>
          <p:cNvPr name="Group 8" id="8"/>
          <p:cNvGrpSpPr/>
          <p:nvPr/>
        </p:nvGrpSpPr>
        <p:grpSpPr>
          <a:xfrm rot="0">
            <a:off x="5920702" y="5311272"/>
            <a:ext cx="2917003" cy="1458502"/>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0" y="0"/>
                  </a:moveTo>
                  <a:lnTo>
                    <a:pt x="609600" y="0"/>
                  </a:lnTo>
                  <a:lnTo>
                    <a:pt x="812800" y="203200"/>
                  </a:lnTo>
                  <a:lnTo>
                    <a:pt x="609600" y="406400"/>
                  </a:lnTo>
                  <a:lnTo>
                    <a:pt x="0" y="406400"/>
                  </a:lnTo>
                  <a:lnTo>
                    <a:pt x="203200" y="203200"/>
                  </a:lnTo>
                  <a:lnTo>
                    <a:pt x="0" y="0"/>
                  </a:lnTo>
                  <a:close/>
                </a:path>
              </a:pathLst>
            </a:custGeom>
            <a:solidFill>
              <a:srgbClr val="00BF63"/>
            </a:solidFill>
          </p:spPr>
        </p:sp>
        <p:sp>
          <p:nvSpPr>
            <p:cNvPr name="TextBox 10" id="10"/>
            <p:cNvSpPr txBox="true"/>
            <p:nvPr/>
          </p:nvSpPr>
          <p:spPr>
            <a:xfrm>
              <a:off x="177800" y="-47625"/>
              <a:ext cx="558800" cy="454025"/>
            </a:xfrm>
            <a:prstGeom prst="rect">
              <a:avLst/>
            </a:prstGeom>
          </p:spPr>
          <p:txBody>
            <a:bodyPr anchor="ctr" rtlCol="false" tIns="50800" lIns="50800" bIns="50800" rIns="50800"/>
            <a:lstStyle/>
            <a:p>
              <a:pPr algn="ctr">
                <a:lnSpc>
                  <a:spcPts val="2800"/>
                </a:lnSpc>
              </a:pPr>
            </a:p>
          </p:txBody>
        </p:sp>
      </p:grpSp>
      <p:grpSp>
        <p:nvGrpSpPr>
          <p:cNvPr name="Group 11" id="11"/>
          <p:cNvGrpSpPr/>
          <p:nvPr/>
        </p:nvGrpSpPr>
        <p:grpSpPr>
          <a:xfrm rot="0">
            <a:off x="2565345" y="5311272"/>
            <a:ext cx="3806992" cy="1458502"/>
            <a:chOff x="0" y="0"/>
            <a:chExt cx="1060788" cy="406400"/>
          </a:xfrm>
        </p:grpSpPr>
        <p:sp>
          <p:nvSpPr>
            <p:cNvPr name="Freeform 12" id="12"/>
            <p:cNvSpPr/>
            <p:nvPr/>
          </p:nvSpPr>
          <p:spPr>
            <a:xfrm flipH="false" flipV="false" rot="0">
              <a:off x="0" y="0"/>
              <a:ext cx="1060788" cy="406400"/>
            </a:xfrm>
            <a:custGeom>
              <a:avLst/>
              <a:gdLst/>
              <a:ahLst/>
              <a:cxnLst/>
              <a:rect r="r" b="b" t="t" l="l"/>
              <a:pathLst>
                <a:path h="406400" w="1060788">
                  <a:moveTo>
                    <a:pt x="0" y="0"/>
                  </a:moveTo>
                  <a:lnTo>
                    <a:pt x="857588" y="0"/>
                  </a:lnTo>
                  <a:lnTo>
                    <a:pt x="1060788" y="203200"/>
                  </a:lnTo>
                  <a:lnTo>
                    <a:pt x="857588" y="406400"/>
                  </a:lnTo>
                  <a:lnTo>
                    <a:pt x="0" y="406400"/>
                  </a:lnTo>
                  <a:lnTo>
                    <a:pt x="203200" y="203200"/>
                  </a:lnTo>
                  <a:lnTo>
                    <a:pt x="0" y="0"/>
                  </a:lnTo>
                  <a:close/>
                </a:path>
              </a:pathLst>
            </a:custGeom>
            <a:solidFill>
              <a:srgbClr val="00BF63"/>
            </a:solidFill>
          </p:spPr>
        </p:sp>
        <p:sp>
          <p:nvSpPr>
            <p:cNvPr name="TextBox 13" id="13"/>
            <p:cNvSpPr txBox="true"/>
            <p:nvPr/>
          </p:nvSpPr>
          <p:spPr>
            <a:xfrm>
              <a:off x="177800" y="-47625"/>
              <a:ext cx="806788" cy="454025"/>
            </a:xfrm>
            <a:prstGeom prst="rect">
              <a:avLst/>
            </a:prstGeom>
          </p:spPr>
          <p:txBody>
            <a:bodyPr anchor="ctr" rtlCol="false" tIns="50800" lIns="50800" bIns="50800" rIns="50800"/>
            <a:lstStyle/>
            <a:p>
              <a:pPr algn="ctr">
                <a:lnSpc>
                  <a:spcPts val="3499"/>
                </a:lnSpc>
              </a:pPr>
              <a:r>
                <a:rPr lang="en-US" sz="2499">
                  <a:solidFill>
                    <a:srgbClr val="FFFFFF"/>
                  </a:solidFill>
                  <a:latin typeface="Canva Sans Bold"/>
                </a:rPr>
                <a:t>Transporter</a:t>
              </a:r>
            </a:p>
            <a:p>
              <a:pPr algn="ctr">
                <a:lnSpc>
                  <a:spcPts val="2100"/>
                </a:lnSpc>
              </a:pPr>
              <a:r>
                <a:rPr lang="en-US" sz="1500">
                  <a:solidFill>
                    <a:srgbClr val="004AAD"/>
                  </a:solidFill>
                  <a:latin typeface="Canva Sans Bold"/>
                </a:rPr>
                <a:t>(Receives location, payment and details) </a:t>
              </a:r>
            </a:p>
          </p:txBody>
        </p:sp>
      </p:grpSp>
      <p:grpSp>
        <p:nvGrpSpPr>
          <p:cNvPr name="Group 14" id="14"/>
          <p:cNvGrpSpPr/>
          <p:nvPr/>
        </p:nvGrpSpPr>
        <p:grpSpPr>
          <a:xfrm rot="0">
            <a:off x="6920391" y="5311272"/>
            <a:ext cx="2606048" cy="1458502"/>
            <a:chOff x="0" y="0"/>
            <a:chExt cx="726155" cy="406400"/>
          </a:xfrm>
        </p:grpSpPr>
        <p:sp>
          <p:nvSpPr>
            <p:cNvPr name="Freeform 15" id="15"/>
            <p:cNvSpPr/>
            <p:nvPr/>
          </p:nvSpPr>
          <p:spPr>
            <a:xfrm flipH="false" flipV="false" rot="0">
              <a:off x="0" y="0"/>
              <a:ext cx="726155" cy="406400"/>
            </a:xfrm>
            <a:custGeom>
              <a:avLst/>
              <a:gdLst/>
              <a:ahLst/>
              <a:cxnLst/>
              <a:rect r="r" b="b" t="t" l="l"/>
              <a:pathLst>
                <a:path h="406400" w="726155">
                  <a:moveTo>
                    <a:pt x="0" y="0"/>
                  </a:moveTo>
                  <a:lnTo>
                    <a:pt x="726155" y="0"/>
                  </a:lnTo>
                  <a:lnTo>
                    <a:pt x="726155" y="406400"/>
                  </a:lnTo>
                  <a:lnTo>
                    <a:pt x="0" y="406400"/>
                  </a:lnTo>
                  <a:close/>
                </a:path>
              </a:pathLst>
            </a:custGeom>
            <a:solidFill>
              <a:srgbClr val="00BF63"/>
            </a:solidFill>
          </p:spPr>
        </p:sp>
        <p:sp>
          <p:nvSpPr>
            <p:cNvPr name="TextBox 16" id="16"/>
            <p:cNvSpPr txBox="true"/>
            <p:nvPr/>
          </p:nvSpPr>
          <p:spPr>
            <a:xfrm>
              <a:off x="0" y="-47625"/>
              <a:ext cx="726155" cy="454025"/>
            </a:xfrm>
            <a:prstGeom prst="rect">
              <a:avLst/>
            </a:prstGeom>
          </p:spPr>
          <p:txBody>
            <a:bodyPr anchor="ctr" rtlCol="false" tIns="50800" lIns="50800" bIns="50800" rIns="50800"/>
            <a:lstStyle/>
            <a:p>
              <a:pPr algn="ctr">
                <a:lnSpc>
                  <a:spcPts val="2800"/>
                </a:lnSpc>
              </a:pPr>
            </a:p>
          </p:txBody>
        </p:sp>
      </p:grpSp>
      <p:grpSp>
        <p:nvGrpSpPr>
          <p:cNvPr name="Group 17" id="17"/>
          <p:cNvGrpSpPr/>
          <p:nvPr/>
        </p:nvGrpSpPr>
        <p:grpSpPr>
          <a:xfrm rot="0">
            <a:off x="116200" y="6927335"/>
            <a:ext cx="2931355" cy="2778245"/>
            <a:chOff x="0" y="0"/>
            <a:chExt cx="816799" cy="774136"/>
          </a:xfrm>
        </p:grpSpPr>
        <p:sp>
          <p:nvSpPr>
            <p:cNvPr name="Freeform 18" id="18"/>
            <p:cNvSpPr/>
            <p:nvPr/>
          </p:nvSpPr>
          <p:spPr>
            <a:xfrm flipH="false" flipV="false" rot="0">
              <a:off x="0" y="0"/>
              <a:ext cx="816799" cy="774136"/>
            </a:xfrm>
            <a:custGeom>
              <a:avLst/>
              <a:gdLst/>
              <a:ahLst/>
              <a:cxnLst/>
              <a:rect r="r" b="b" t="t" l="l"/>
              <a:pathLst>
                <a:path h="774136" w="816799">
                  <a:moveTo>
                    <a:pt x="0" y="0"/>
                  </a:moveTo>
                  <a:lnTo>
                    <a:pt x="816799" y="0"/>
                  </a:lnTo>
                  <a:lnTo>
                    <a:pt x="816799" y="774136"/>
                  </a:lnTo>
                  <a:lnTo>
                    <a:pt x="0" y="774136"/>
                  </a:lnTo>
                  <a:close/>
                </a:path>
              </a:pathLst>
            </a:custGeom>
            <a:solidFill>
              <a:srgbClr val="00BF63"/>
            </a:solidFill>
          </p:spPr>
        </p:sp>
        <p:sp>
          <p:nvSpPr>
            <p:cNvPr name="TextBox 19" id="19"/>
            <p:cNvSpPr txBox="true"/>
            <p:nvPr/>
          </p:nvSpPr>
          <p:spPr>
            <a:xfrm>
              <a:off x="0" y="-28575"/>
              <a:ext cx="816799" cy="802711"/>
            </a:xfrm>
            <a:prstGeom prst="rect">
              <a:avLst/>
            </a:prstGeom>
          </p:spPr>
          <p:txBody>
            <a:bodyPr anchor="ctr" rtlCol="false" tIns="50800" lIns="50800" bIns="50800" rIns="50800"/>
            <a:lstStyle/>
            <a:p>
              <a:pPr algn="ctr">
                <a:lnSpc>
                  <a:spcPts val="2100"/>
                </a:lnSpc>
              </a:pPr>
            </a:p>
          </p:txBody>
        </p:sp>
      </p:grpSp>
      <p:grpSp>
        <p:nvGrpSpPr>
          <p:cNvPr name="Group 20" id="20"/>
          <p:cNvGrpSpPr/>
          <p:nvPr/>
        </p:nvGrpSpPr>
        <p:grpSpPr>
          <a:xfrm rot="0">
            <a:off x="3243584" y="6927335"/>
            <a:ext cx="3128754" cy="2778245"/>
            <a:chOff x="0" y="0"/>
            <a:chExt cx="871803" cy="774136"/>
          </a:xfrm>
        </p:grpSpPr>
        <p:sp>
          <p:nvSpPr>
            <p:cNvPr name="Freeform 21" id="21"/>
            <p:cNvSpPr/>
            <p:nvPr/>
          </p:nvSpPr>
          <p:spPr>
            <a:xfrm flipH="false" flipV="false" rot="0">
              <a:off x="0" y="0"/>
              <a:ext cx="871803" cy="774136"/>
            </a:xfrm>
            <a:custGeom>
              <a:avLst/>
              <a:gdLst/>
              <a:ahLst/>
              <a:cxnLst/>
              <a:rect r="r" b="b" t="t" l="l"/>
              <a:pathLst>
                <a:path h="774136" w="871803">
                  <a:moveTo>
                    <a:pt x="0" y="0"/>
                  </a:moveTo>
                  <a:lnTo>
                    <a:pt x="871803" y="0"/>
                  </a:lnTo>
                  <a:lnTo>
                    <a:pt x="871803" y="774136"/>
                  </a:lnTo>
                  <a:lnTo>
                    <a:pt x="0" y="774136"/>
                  </a:lnTo>
                  <a:close/>
                </a:path>
              </a:pathLst>
            </a:custGeom>
            <a:solidFill>
              <a:srgbClr val="00BF63"/>
            </a:solidFill>
          </p:spPr>
        </p:sp>
        <p:sp>
          <p:nvSpPr>
            <p:cNvPr name="TextBox 22" id="22"/>
            <p:cNvSpPr txBox="true"/>
            <p:nvPr/>
          </p:nvSpPr>
          <p:spPr>
            <a:xfrm>
              <a:off x="0" y="-28575"/>
              <a:ext cx="871803" cy="802711"/>
            </a:xfrm>
            <a:prstGeom prst="rect">
              <a:avLst/>
            </a:prstGeom>
          </p:spPr>
          <p:txBody>
            <a:bodyPr anchor="ctr" rtlCol="false" tIns="50800" lIns="50800" bIns="50800" rIns="50800"/>
            <a:lstStyle/>
            <a:p>
              <a:pPr algn="ctr">
                <a:lnSpc>
                  <a:spcPts val="2100"/>
                </a:lnSpc>
              </a:pPr>
              <a:r>
                <a:rPr lang="en-US" sz="1500">
                  <a:solidFill>
                    <a:srgbClr val="000000"/>
                  </a:solidFill>
                  <a:latin typeface="Canva Sans Bold"/>
                </a:rPr>
                <a:t>Receives the order details with pickup and drop location, the payment amount to be done after delivery, vehicle to be used (depending on the shelf life)</a:t>
              </a:r>
            </a:p>
            <a:p>
              <a:pPr algn="ctr">
                <a:lnSpc>
                  <a:spcPts val="2800"/>
                </a:lnSpc>
              </a:pPr>
            </a:p>
            <a:p>
              <a:pPr algn="ctr">
                <a:lnSpc>
                  <a:spcPts val="2100"/>
                </a:lnSpc>
              </a:pPr>
              <a:r>
                <a:rPr lang="en-US" sz="1500">
                  <a:solidFill>
                    <a:srgbClr val="000000"/>
                  </a:solidFill>
                  <a:latin typeface="Canva Sans Bold"/>
                </a:rPr>
                <a:t>Confirms the order acceptance and  gives the pickup time to the warehouse</a:t>
              </a:r>
            </a:p>
          </p:txBody>
        </p:sp>
      </p:grpSp>
      <p:grpSp>
        <p:nvGrpSpPr>
          <p:cNvPr name="Group 23" id="23"/>
          <p:cNvGrpSpPr/>
          <p:nvPr/>
        </p:nvGrpSpPr>
        <p:grpSpPr>
          <a:xfrm rot="0">
            <a:off x="6565430" y="6927335"/>
            <a:ext cx="2961009" cy="2778245"/>
            <a:chOff x="0" y="0"/>
            <a:chExt cx="825062" cy="774136"/>
          </a:xfrm>
        </p:grpSpPr>
        <p:sp>
          <p:nvSpPr>
            <p:cNvPr name="Freeform 24" id="24"/>
            <p:cNvSpPr/>
            <p:nvPr/>
          </p:nvSpPr>
          <p:spPr>
            <a:xfrm flipH="false" flipV="false" rot="0">
              <a:off x="0" y="0"/>
              <a:ext cx="825062" cy="774136"/>
            </a:xfrm>
            <a:custGeom>
              <a:avLst/>
              <a:gdLst/>
              <a:ahLst/>
              <a:cxnLst/>
              <a:rect r="r" b="b" t="t" l="l"/>
              <a:pathLst>
                <a:path h="774136" w="825062">
                  <a:moveTo>
                    <a:pt x="0" y="0"/>
                  </a:moveTo>
                  <a:lnTo>
                    <a:pt x="825062" y="0"/>
                  </a:lnTo>
                  <a:lnTo>
                    <a:pt x="825062" y="774136"/>
                  </a:lnTo>
                  <a:lnTo>
                    <a:pt x="0" y="774136"/>
                  </a:lnTo>
                  <a:close/>
                </a:path>
              </a:pathLst>
            </a:custGeom>
            <a:solidFill>
              <a:srgbClr val="00BF63"/>
            </a:solidFill>
          </p:spPr>
        </p:sp>
        <p:sp>
          <p:nvSpPr>
            <p:cNvPr name="TextBox 25" id="25"/>
            <p:cNvSpPr txBox="true"/>
            <p:nvPr/>
          </p:nvSpPr>
          <p:spPr>
            <a:xfrm>
              <a:off x="0" y="-28575"/>
              <a:ext cx="825062" cy="802711"/>
            </a:xfrm>
            <a:prstGeom prst="rect">
              <a:avLst/>
            </a:prstGeom>
          </p:spPr>
          <p:txBody>
            <a:bodyPr anchor="ctr" rtlCol="false" tIns="50800" lIns="50800" bIns="50800" rIns="50800"/>
            <a:lstStyle/>
            <a:p>
              <a:pPr algn="ctr">
                <a:lnSpc>
                  <a:spcPts val="2100"/>
                </a:lnSpc>
              </a:pPr>
              <a:r>
                <a:rPr lang="en-US" sz="1500">
                  <a:solidFill>
                    <a:srgbClr val="000000"/>
                  </a:solidFill>
                  <a:latin typeface="Canva Sans Bold"/>
                </a:rPr>
                <a:t>Receives the order details with pickup timing and the payment to be received in after the pickup</a:t>
              </a:r>
            </a:p>
            <a:p>
              <a:pPr algn="ctr">
                <a:lnSpc>
                  <a:spcPts val="2100"/>
                </a:lnSpc>
              </a:pPr>
            </a:p>
            <a:p>
              <a:pPr algn="ctr">
                <a:lnSpc>
                  <a:spcPts val="2100"/>
                </a:lnSpc>
              </a:pPr>
              <a:r>
                <a:rPr lang="en-US" sz="1500">
                  <a:solidFill>
                    <a:srgbClr val="000000"/>
                  </a:solidFill>
                  <a:latin typeface="Canva Sans Bold"/>
                </a:rPr>
                <a:t>Confirms the order acceptance and prepares the order for transportation.</a:t>
              </a:r>
            </a:p>
          </p:txBody>
        </p:sp>
      </p:grpSp>
      <p:sp>
        <p:nvSpPr>
          <p:cNvPr name="TextBox 26" id="26"/>
          <p:cNvSpPr txBox="true"/>
          <p:nvPr/>
        </p:nvSpPr>
        <p:spPr>
          <a:xfrm rot="0">
            <a:off x="6555958" y="5590376"/>
            <a:ext cx="3135686" cy="860050"/>
          </a:xfrm>
          <a:prstGeom prst="rect">
            <a:avLst/>
          </a:prstGeom>
        </p:spPr>
        <p:txBody>
          <a:bodyPr anchor="t" rtlCol="false" tIns="0" lIns="0" bIns="0" rIns="0">
            <a:spAutoFit/>
          </a:bodyPr>
          <a:lstStyle/>
          <a:p>
            <a:pPr algn="ctr">
              <a:lnSpc>
                <a:spcPts val="2956"/>
              </a:lnSpc>
            </a:pPr>
            <a:r>
              <a:rPr lang="en-US" sz="2111">
                <a:solidFill>
                  <a:srgbClr val="FFFFFF"/>
                </a:solidFill>
                <a:latin typeface="Canva Sans Bold"/>
              </a:rPr>
              <a:t>WAREHOUSE</a:t>
            </a:r>
            <a:r>
              <a:rPr lang="en-US" sz="2111">
                <a:solidFill>
                  <a:srgbClr val="FFFFFF"/>
                </a:solidFill>
                <a:latin typeface="Canva Sans Bold"/>
              </a:rPr>
              <a:t> </a:t>
            </a:r>
          </a:p>
          <a:p>
            <a:pPr algn="ctr">
              <a:lnSpc>
                <a:spcPts val="1984"/>
              </a:lnSpc>
            </a:pPr>
            <a:r>
              <a:rPr lang="en-US" sz="1417">
                <a:solidFill>
                  <a:srgbClr val="004AAD"/>
                </a:solidFill>
                <a:latin typeface="Canva Sans Bold"/>
              </a:rPr>
              <a:t>(Receives order, payment and</a:t>
            </a:r>
          </a:p>
          <a:p>
            <a:pPr algn="ctr">
              <a:lnSpc>
                <a:spcPts val="1984"/>
              </a:lnSpc>
            </a:pPr>
            <a:r>
              <a:rPr lang="en-US" sz="1417">
                <a:solidFill>
                  <a:srgbClr val="004AAD"/>
                </a:solidFill>
                <a:latin typeface="Canva Sans Bold"/>
              </a:rPr>
              <a:t>transporter details) </a:t>
            </a:r>
          </a:p>
        </p:txBody>
      </p:sp>
      <p:grpSp>
        <p:nvGrpSpPr>
          <p:cNvPr name="Group 27" id="27"/>
          <p:cNvGrpSpPr/>
          <p:nvPr/>
        </p:nvGrpSpPr>
        <p:grpSpPr>
          <a:xfrm rot="0">
            <a:off x="13053098" y="4582478"/>
            <a:ext cx="2045112" cy="2045112"/>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BF63">
                <a:alpha val="80000"/>
              </a:srgbClr>
            </a:solidFill>
          </p:spPr>
        </p:sp>
        <p:sp>
          <p:nvSpPr>
            <p:cNvPr name="TextBox 29" id="29"/>
            <p:cNvSpPr txBox="true"/>
            <p:nvPr/>
          </p:nvSpPr>
          <p:spPr>
            <a:xfrm>
              <a:off x="76200" y="47625"/>
              <a:ext cx="660400" cy="688975"/>
            </a:xfrm>
            <a:prstGeom prst="rect">
              <a:avLst/>
            </a:prstGeom>
          </p:spPr>
          <p:txBody>
            <a:bodyPr anchor="ctr" rtlCol="false" tIns="34431" lIns="34431" bIns="34431" rIns="34431"/>
            <a:lstStyle/>
            <a:p>
              <a:pPr algn="ctr">
                <a:lnSpc>
                  <a:spcPts val="2380"/>
                </a:lnSpc>
              </a:pPr>
              <a:r>
                <a:rPr lang="en-US" sz="1700">
                  <a:solidFill>
                    <a:srgbClr val="000000">
                      <a:alpha val="80000"/>
                    </a:srgbClr>
                  </a:solidFill>
                  <a:latin typeface="Canva Sans"/>
                </a:rPr>
                <a:t>TRANSPORTER</a:t>
              </a:r>
            </a:p>
          </p:txBody>
        </p:sp>
      </p:grpSp>
      <p:grpSp>
        <p:nvGrpSpPr>
          <p:cNvPr name="Group 30" id="30"/>
          <p:cNvGrpSpPr/>
          <p:nvPr/>
        </p:nvGrpSpPr>
        <p:grpSpPr>
          <a:xfrm rot="0">
            <a:off x="11830838" y="2416072"/>
            <a:ext cx="2045112" cy="2045112"/>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BF63">
                <a:alpha val="80000"/>
              </a:srgbClr>
            </a:solidFill>
          </p:spPr>
        </p:sp>
        <p:sp>
          <p:nvSpPr>
            <p:cNvPr name="TextBox 32" id="32"/>
            <p:cNvSpPr txBox="true"/>
            <p:nvPr/>
          </p:nvSpPr>
          <p:spPr>
            <a:xfrm>
              <a:off x="76200" y="47625"/>
              <a:ext cx="660400" cy="688975"/>
            </a:xfrm>
            <a:prstGeom prst="rect">
              <a:avLst/>
            </a:prstGeom>
          </p:spPr>
          <p:txBody>
            <a:bodyPr anchor="ctr" rtlCol="false" tIns="34431" lIns="34431" bIns="34431" rIns="34431"/>
            <a:lstStyle/>
            <a:p>
              <a:pPr algn="ctr">
                <a:lnSpc>
                  <a:spcPts val="2520"/>
                </a:lnSpc>
              </a:pPr>
              <a:r>
                <a:rPr lang="en-US" sz="1800">
                  <a:solidFill>
                    <a:srgbClr val="000000">
                      <a:alpha val="80000"/>
                    </a:srgbClr>
                  </a:solidFill>
                  <a:latin typeface="Canva Sans"/>
                </a:rPr>
                <a:t>WAREHOUSE</a:t>
              </a:r>
            </a:p>
          </p:txBody>
        </p:sp>
      </p:grpSp>
      <p:grpSp>
        <p:nvGrpSpPr>
          <p:cNvPr name="Group 33" id="33"/>
          <p:cNvGrpSpPr/>
          <p:nvPr/>
        </p:nvGrpSpPr>
        <p:grpSpPr>
          <a:xfrm rot="0">
            <a:off x="14201564" y="2416072"/>
            <a:ext cx="2045112" cy="2045112"/>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BF63">
                <a:alpha val="80000"/>
              </a:srgbClr>
            </a:solidFill>
          </p:spPr>
        </p:sp>
        <p:sp>
          <p:nvSpPr>
            <p:cNvPr name="TextBox 35" id="35"/>
            <p:cNvSpPr txBox="true"/>
            <p:nvPr/>
          </p:nvSpPr>
          <p:spPr>
            <a:xfrm>
              <a:off x="76200" y="47625"/>
              <a:ext cx="660400" cy="688975"/>
            </a:xfrm>
            <a:prstGeom prst="rect">
              <a:avLst/>
            </a:prstGeom>
          </p:spPr>
          <p:txBody>
            <a:bodyPr anchor="ctr" rtlCol="false" tIns="34431" lIns="34431" bIns="34431" rIns="34431"/>
            <a:lstStyle/>
            <a:p>
              <a:pPr algn="ctr">
                <a:lnSpc>
                  <a:spcPts val="2520"/>
                </a:lnSpc>
              </a:pPr>
              <a:r>
                <a:rPr lang="en-US" sz="1800">
                  <a:solidFill>
                    <a:srgbClr val="000000">
                      <a:alpha val="80000"/>
                    </a:srgbClr>
                  </a:solidFill>
                  <a:latin typeface="Canva Sans"/>
                </a:rPr>
                <a:t>DISTRIBUTER</a:t>
              </a:r>
            </a:p>
          </p:txBody>
        </p:sp>
      </p:grpSp>
      <p:grpSp>
        <p:nvGrpSpPr>
          <p:cNvPr name="Group 36" id="36"/>
          <p:cNvGrpSpPr/>
          <p:nvPr/>
        </p:nvGrpSpPr>
        <p:grpSpPr>
          <a:xfrm rot="0">
            <a:off x="13183004" y="3456194"/>
            <a:ext cx="1785299" cy="1785299"/>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CE1E6">
                <a:alpha val="89804"/>
              </a:srgbClr>
            </a:solidFill>
          </p:spPr>
        </p:sp>
        <p:sp>
          <p:nvSpPr>
            <p:cNvPr name="TextBox 38" id="38"/>
            <p:cNvSpPr txBox="true"/>
            <p:nvPr/>
          </p:nvSpPr>
          <p:spPr>
            <a:xfrm>
              <a:off x="76200" y="19050"/>
              <a:ext cx="660400" cy="717550"/>
            </a:xfrm>
            <a:prstGeom prst="rect">
              <a:avLst/>
            </a:prstGeom>
          </p:spPr>
          <p:txBody>
            <a:bodyPr anchor="ctr" rtlCol="false" tIns="34431" lIns="34431" bIns="34431" rIns="34431"/>
            <a:lstStyle/>
            <a:p>
              <a:pPr algn="ctr">
                <a:lnSpc>
                  <a:spcPts val="4200"/>
                </a:lnSpc>
              </a:pPr>
              <a:r>
                <a:rPr lang="en-US" sz="3000">
                  <a:solidFill>
                    <a:srgbClr val="000000">
                      <a:alpha val="89804"/>
                    </a:srgbClr>
                  </a:solidFill>
                  <a:latin typeface="Canva Sans"/>
                </a:rPr>
                <a:t>AgriGo</a:t>
              </a:r>
            </a:p>
          </p:txBody>
        </p:sp>
      </p:grpSp>
      <p:grpSp>
        <p:nvGrpSpPr>
          <p:cNvPr name="Group 39" id="39"/>
          <p:cNvGrpSpPr/>
          <p:nvPr/>
        </p:nvGrpSpPr>
        <p:grpSpPr>
          <a:xfrm rot="0">
            <a:off x="15488691" y="5627402"/>
            <a:ext cx="2570217" cy="1300686"/>
            <a:chOff x="0" y="0"/>
            <a:chExt cx="812800" cy="411326"/>
          </a:xfrm>
        </p:grpSpPr>
        <p:sp>
          <p:nvSpPr>
            <p:cNvPr name="Freeform 40" id="40"/>
            <p:cNvSpPr/>
            <p:nvPr/>
          </p:nvSpPr>
          <p:spPr>
            <a:xfrm flipH="false" flipV="false" rot="0">
              <a:off x="0" y="0"/>
              <a:ext cx="812800" cy="411326"/>
            </a:xfrm>
            <a:custGeom>
              <a:avLst/>
              <a:gdLst/>
              <a:ahLst/>
              <a:cxnLst/>
              <a:rect r="r" b="b" t="t" l="l"/>
              <a:pathLst>
                <a:path h="411326" w="812800">
                  <a:moveTo>
                    <a:pt x="153620" y="0"/>
                  </a:moveTo>
                  <a:lnTo>
                    <a:pt x="659180" y="0"/>
                  </a:lnTo>
                  <a:cubicBezTo>
                    <a:pt x="744022" y="0"/>
                    <a:pt x="812800" y="68778"/>
                    <a:pt x="812800" y="153620"/>
                  </a:cubicBezTo>
                  <a:lnTo>
                    <a:pt x="812800" y="257706"/>
                  </a:lnTo>
                  <a:cubicBezTo>
                    <a:pt x="812800" y="298449"/>
                    <a:pt x="796615" y="337523"/>
                    <a:pt x="767806" y="366332"/>
                  </a:cubicBezTo>
                  <a:cubicBezTo>
                    <a:pt x="738996" y="395141"/>
                    <a:pt x="699922" y="411326"/>
                    <a:pt x="659180" y="411326"/>
                  </a:cubicBezTo>
                  <a:lnTo>
                    <a:pt x="153620" y="411326"/>
                  </a:lnTo>
                  <a:cubicBezTo>
                    <a:pt x="68778" y="411326"/>
                    <a:pt x="0" y="342548"/>
                    <a:pt x="0" y="257706"/>
                  </a:cubicBezTo>
                  <a:lnTo>
                    <a:pt x="0" y="153620"/>
                  </a:lnTo>
                  <a:cubicBezTo>
                    <a:pt x="0" y="68778"/>
                    <a:pt x="68778" y="0"/>
                    <a:pt x="153620" y="0"/>
                  </a:cubicBezTo>
                  <a:close/>
                </a:path>
              </a:pathLst>
            </a:custGeom>
            <a:solidFill>
              <a:srgbClr val="0097B2"/>
            </a:solidFill>
          </p:spPr>
        </p:sp>
        <p:sp>
          <p:nvSpPr>
            <p:cNvPr name="TextBox 41" id="41"/>
            <p:cNvSpPr txBox="true"/>
            <p:nvPr/>
          </p:nvSpPr>
          <p:spPr>
            <a:xfrm>
              <a:off x="0" y="-28575"/>
              <a:ext cx="812800" cy="439901"/>
            </a:xfrm>
            <a:prstGeom prst="rect">
              <a:avLst/>
            </a:prstGeom>
          </p:spPr>
          <p:txBody>
            <a:bodyPr anchor="ctr" rtlCol="false" tIns="43271" lIns="43271" bIns="43271" rIns="43271"/>
            <a:lstStyle/>
            <a:p>
              <a:pPr algn="ctr">
                <a:lnSpc>
                  <a:spcPts val="2100"/>
                </a:lnSpc>
              </a:pPr>
              <a:r>
                <a:rPr lang="en-US" sz="1500">
                  <a:solidFill>
                    <a:srgbClr val="FFFFFF"/>
                  </a:solidFill>
                  <a:latin typeface="Canva Sans"/>
                </a:rPr>
                <a:t>CURRENT ORDERS</a:t>
              </a:r>
            </a:p>
            <a:p>
              <a:pPr algn="ctr">
                <a:lnSpc>
                  <a:spcPts val="2100"/>
                </a:lnSpc>
              </a:pPr>
              <a:r>
                <a:rPr lang="en-US" sz="1500">
                  <a:solidFill>
                    <a:srgbClr val="FFFFFF"/>
                  </a:solidFill>
                  <a:latin typeface="Canva Sans"/>
                </a:rPr>
                <a:t>DRIVER DETAILS</a:t>
              </a:r>
            </a:p>
            <a:p>
              <a:pPr algn="ctr">
                <a:lnSpc>
                  <a:spcPts val="2100"/>
                </a:lnSpc>
              </a:pPr>
              <a:r>
                <a:rPr lang="en-US" sz="1500">
                  <a:solidFill>
                    <a:srgbClr val="FFFFFF"/>
                  </a:solidFill>
                  <a:latin typeface="Canva Sans"/>
                </a:rPr>
                <a:t>VEICHLE DETAILS</a:t>
              </a:r>
            </a:p>
          </p:txBody>
        </p:sp>
      </p:grpSp>
      <p:grpSp>
        <p:nvGrpSpPr>
          <p:cNvPr name="Group 42" id="42"/>
          <p:cNvGrpSpPr/>
          <p:nvPr/>
        </p:nvGrpSpPr>
        <p:grpSpPr>
          <a:xfrm rot="0">
            <a:off x="9862049" y="1249411"/>
            <a:ext cx="2408382" cy="1573813"/>
            <a:chOff x="0" y="0"/>
            <a:chExt cx="761622" cy="497699"/>
          </a:xfrm>
        </p:grpSpPr>
        <p:sp>
          <p:nvSpPr>
            <p:cNvPr name="Freeform 43" id="43"/>
            <p:cNvSpPr/>
            <p:nvPr/>
          </p:nvSpPr>
          <p:spPr>
            <a:xfrm flipH="false" flipV="false" rot="0">
              <a:off x="0" y="0"/>
              <a:ext cx="761622" cy="497699"/>
            </a:xfrm>
            <a:custGeom>
              <a:avLst/>
              <a:gdLst/>
              <a:ahLst/>
              <a:cxnLst/>
              <a:rect r="r" b="b" t="t" l="l"/>
              <a:pathLst>
                <a:path h="497699" w="761622">
                  <a:moveTo>
                    <a:pt x="157514" y="0"/>
                  </a:moveTo>
                  <a:lnTo>
                    <a:pt x="604107" y="0"/>
                  </a:lnTo>
                  <a:cubicBezTo>
                    <a:pt x="645883" y="0"/>
                    <a:pt x="685947" y="16595"/>
                    <a:pt x="715487" y="46135"/>
                  </a:cubicBezTo>
                  <a:cubicBezTo>
                    <a:pt x="745026" y="75674"/>
                    <a:pt x="761622" y="115739"/>
                    <a:pt x="761622" y="157514"/>
                  </a:cubicBezTo>
                  <a:lnTo>
                    <a:pt x="761622" y="340185"/>
                  </a:lnTo>
                  <a:cubicBezTo>
                    <a:pt x="761622" y="381961"/>
                    <a:pt x="745026" y="422025"/>
                    <a:pt x="715487" y="451564"/>
                  </a:cubicBezTo>
                  <a:cubicBezTo>
                    <a:pt x="685947" y="481104"/>
                    <a:pt x="645883" y="497699"/>
                    <a:pt x="604107" y="497699"/>
                  </a:cubicBezTo>
                  <a:lnTo>
                    <a:pt x="157514" y="497699"/>
                  </a:lnTo>
                  <a:cubicBezTo>
                    <a:pt x="115739" y="497699"/>
                    <a:pt x="75674" y="481104"/>
                    <a:pt x="46135" y="451564"/>
                  </a:cubicBezTo>
                  <a:cubicBezTo>
                    <a:pt x="16595" y="422025"/>
                    <a:pt x="0" y="381961"/>
                    <a:pt x="0" y="340185"/>
                  </a:cubicBezTo>
                  <a:lnTo>
                    <a:pt x="0" y="157514"/>
                  </a:lnTo>
                  <a:cubicBezTo>
                    <a:pt x="0" y="115739"/>
                    <a:pt x="16595" y="75674"/>
                    <a:pt x="46135" y="46135"/>
                  </a:cubicBezTo>
                  <a:cubicBezTo>
                    <a:pt x="75674" y="16595"/>
                    <a:pt x="115739" y="0"/>
                    <a:pt x="157514" y="0"/>
                  </a:cubicBezTo>
                  <a:close/>
                </a:path>
              </a:pathLst>
            </a:custGeom>
            <a:solidFill>
              <a:srgbClr val="0097B2"/>
            </a:solidFill>
          </p:spPr>
        </p:sp>
        <p:sp>
          <p:nvSpPr>
            <p:cNvPr name="TextBox 44" id="44"/>
            <p:cNvSpPr txBox="true"/>
            <p:nvPr/>
          </p:nvSpPr>
          <p:spPr>
            <a:xfrm>
              <a:off x="0" y="-28575"/>
              <a:ext cx="761622" cy="526274"/>
            </a:xfrm>
            <a:prstGeom prst="rect">
              <a:avLst/>
            </a:prstGeom>
          </p:spPr>
          <p:txBody>
            <a:bodyPr anchor="ctr" rtlCol="false" tIns="43271" lIns="43271" bIns="43271" rIns="43271"/>
            <a:lstStyle/>
            <a:p>
              <a:pPr algn="ctr">
                <a:lnSpc>
                  <a:spcPts val="2100"/>
                </a:lnSpc>
              </a:pPr>
              <a:r>
                <a:rPr lang="en-US" sz="1500">
                  <a:solidFill>
                    <a:srgbClr val="FFFFFF"/>
                  </a:solidFill>
                  <a:latin typeface="Canva Sans"/>
                </a:rPr>
                <a:t>CURRENT REPOSITORY</a:t>
              </a:r>
            </a:p>
            <a:p>
              <a:pPr algn="ctr">
                <a:lnSpc>
                  <a:spcPts val="2100"/>
                </a:lnSpc>
              </a:pPr>
              <a:r>
                <a:rPr lang="en-US" sz="1500">
                  <a:solidFill>
                    <a:srgbClr val="FFFFFF"/>
                  </a:solidFill>
                  <a:latin typeface="Canva Sans"/>
                </a:rPr>
                <a:t>CURRENT ORDERS</a:t>
              </a:r>
            </a:p>
            <a:p>
              <a:pPr algn="ctr">
                <a:lnSpc>
                  <a:spcPts val="2100"/>
                </a:lnSpc>
              </a:pPr>
              <a:r>
                <a:rPr lang="en-US" sz="1500">
                  <a:solidFill>
                    <a:srgbClr val="FFFFFF"/>
                  </a:solidFill>
                  <a:latin typeface="Canva Sans"/>
                </a:rPr>
                <a:t>PREVIOUS ORDERS</a:t>
              </a:r>
            </a:p>
            <a:p>
              <a:pPr algn="ctr">
                <a:lnSpc>
                  <a:spcPts val="2100"/>
                </a:lnSpc>
              </a:pPr>
              <a:r>
                <a:rPr lang="en-US" sz="1500">
                  <a:solidFill>
                    <a:srgbClr val="FFFFFF"/>
                  </a:solidFill>
                  <a:latin typeface="Canva Sans"/>
                </a:rPr>
                <a:t>DYNAMIC BATCH DETAILS</a:t>
              </a:r>
            </a:p>
          </p:txBody>
        </p:sp>
      </p:grpSp>
      <p:grpSp>
        <p:nvGrpSpPr>
          <p:cNvPr name="Group 45" id="45"/>
          <p:cNvGrpSpPr/>
          <p:nvPr/>
        </p:nvGrpSpPr>
        <p:grpSpPr>
          <a:xfrm rot="0">
            <a:off x="9973718" y="5250816"/>
            <a:ext cx="2296713" cy="1480221"/>
            <a:chOff x="0" y="0"/>
            <a:chExt cx="726308" cy="468102"/>
          </a:xfrm>
        </p:grpSpPr>
        <p:sp>
          <p:nvSpPr>
            <p:cNvPr name="Freeform 46" id="46"/>
            <p:cNvSpPr/>
            <p:nvPr/>
          </p:nvSpPr>
          <p:spPr>
            <a:xfrm flipH="false" flipV="false" rot="0">
              <a:off x="0" y="0"/>
              <a:ext cx="726308" cy="468102"/>
            </a:xfrm>
            <a:custGeom>
              <a:avLst/>
              <a:gdLst/>
              <a:ahLst/>
              <a:cxnLst/>
              <a:rect r="r" b="b" t="t" l="l"/>
              <a:pathLst>
                <a:path h="468102" w="726308">
                  <a:moveTo>
                    <a:pt x="171914" y="0"/>
                  </a:moveTo>
                  <a:lnTo>
                    <a:pt x="554393" y="0"/>
                  </a:lnTo>
                  <a:cubicBezTo>
                    <a:pt x="649339" y="0"/>
                    <a:pt x="726308" y="76969"/>
                    <a:pt x="726308" y="171914"/>
                  </a:cubicBezTo>
                  <a:lnTo>
                    <a:pt x="726308" y="296188"/>
                  </a:lnTo>
                  <a:cubicBezTo>
                    <a:pt x="726308" y="391133"/>
                    <a:pt x="649339" y="468102"/>
                    <a:pt x="554393" y="468102"/>
                  </a:cubicBezTo>
                  <a:lnTo>
                    <a:pt x="171914" y="468102"/>
                  </a:lnTo>
                  <a:cubicBezTo>
                    <a:pt x="126320" y="468102"/>
                    <a:pt x="82593" y="449990"/>
                    <a:pt x="50353" y="417749"/>
                  </a:cubicBezTo>
                  <a:cubicBezTo>
                    <a:pt x="18112" y="385509"/>
                    <a:pt x="0" y="341782"/>
                    <a:pt x="0" y="296188"/>
                  </a:cubicBezTo>
                  <a:lnTo>
                    <a:pt x="0" y="171914"/>
                  </a:lnTo>
                  <a:cubicBezTo>
                    <a:pt x="0" y="76969"/>
                    <a:pt x="76969" y="0"/>
                    <a:pt x="171914" y="0"/>
                  </a:cubicBezTo>
                  <a:close/>
                </a:path>
              </a:pathLst>
            </a:custGeom>
            <a:solidFill>
              <a:srgbClr val="0097B2"/>
            </a:solidFill>
          </p:spPr>
        </p:sp>
        <p:sp>
          <p:nvSpPr>
            <p:cNvPr name="TextBox 47" id="47"/>
            <p:cNvSpPr txBox="true"/>
            <p:nvPr/>
          </p:nvSpPr>
          <p:spPr>
            <a:xfrm>
              <a:off x="0" y="-28575"/>
              <a:ext cx="726308" cy="496677"/>
            </a:xfrm>
            <a:prstGeom prst="rect">
              <a:avLst/>
            </a:prstGeom>
          </p:spPr>
          <p:txBody>
            <a:bodyPr anchor="ctr" rtlCol="false" tIns="43271" lIns="43271" bIns="43271" rIns="43271"/>
            <a:lstStyle/>
            <a:p>
              <a:pPr algn="ctr">
                <a:lnSpc>
                  <a:spcPts val="2100"/>
                </a:lnSpc>
              </a:pPr>
              <a:r>
                <a:rPr lang="en-US" sz="1500">
                  <a:solidFill>
                    <a:srgbClr val="FFFFFF"/>
                  </a:solidFill>
                  <a:latin typeface="Canva Sans"/>
                </a:rPr>
                <a:t>ALL in 1 </a:t>
              </a:r>
            </a:p>
            <a:p>
              <a:pPr algn="ctr">
                <a:lnSpc>
                  <a:spcPts val="2100"/>
                </a:lnSpc>
              </a:pPr>
              <a:r>
                <a:rPr lang="en-US" sz="1500">
                  <a:solidFill>
                    <a:srgbClr val="FFFFFF"/>
                  </a:solidFill>
                  <a:latin typeface="Canva Sans"/>
                </a:rPr>
                <a:t>EASY OPERATION</a:t>
              </a:r>
            </a:p>
            <a:p>
              <a:pPr algn="ctr">
                <a:lnSpc>
                  <a:spcPts val="2100"/>
                </a:lnSpc>
              </a:pPr>
              <a:r>
                <a:rPr lang="en-US" sz="1500">
                  <a:solidFill>
                    <a:srgbClr val="FFFFFF"/>
                  </a:solidFill>
                  <a:latin typeface="Canva Sans"/>
                </a:rPr>
                <a:t>GREAT CONNECTIVITY</a:t>
              </a:r>
            </a:p>
            <a:p>
              <a:pPr algn="ctr">
                <a:lnSpc>
                  <a:spcPts val="2100"/>
                </a:lnSpc>
              </a:pPr>
              <a:r>
                <a:rPr lang="en-US" sz="1500">
                  <a:solidFill>
                    <a:srgbClr val="FFFFFF"/>
                  </a:solidFill>
                  <a:latin typeface="Canva Sans"/>
                </a:rPr>
                <a:t>TRANSPARENT WORK</a:t>
              </a:r>
            </a:p>
            <a:p>
              <a:pPr algn="ctr">
                <a:lnSpc>
                  <a:spcPts val="2100"/>
                </a:lnSpc>
              </a:pPr>
              <a:r>
                <a:rPr lang="en-US" sz="1500">
                  <a:solidFill>
                    <a:srgbClr val="FFFFFF"/>
                  </a:solidFill>
                  <a:latin typeface="Canva Sans"/>
                </a:rPr>
                <a:t>BUSINESS MODEL</a:t>
              </a:r>
            </a:p>
          </p:txBody>
        </p:sp>
      </p:grpSp>
      <p:sp>
        <p:nvSpPr>
          <p:cNvPr name="Freeform 48" id="48"/>
          <p:cNvSpPr/>
          <p:nvPr/>
        </p:nvSpPr>
        <p:spPr>
          <a:xfrm flipH="false" flipV="false" rot="8006902">
            <a:off x="12552648" y="1640131"/>
            <a:ext cx="366037" cy="1094134"/>
          </a:xfrm>
          <a:custGeom>
            <a:avLst/>
            <a:gdLst/>
            <a:ahLst/>
            <a:cxnLst/>
            <a:rect r="r" b="b" t="t" l="l"/>
            <a:pathLst>
              <a:path h="1094134" w="366037">
                <a:moveTo>
                  <a:pt x="0" y="0"/>
                </a:moveTo>
                <a:lnTo>
                  <a:pt x="366038" y="0"/>
                </a:lnTo>
                <a:lnTo>
                  <a:pt x="366038" y="1094134"/>
                </a:lnTo>
                <a:lnTo>
                  <a:pt x="0" y="10941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9" id="49"/>
          <p:cNvSpPr/>
          <p:nvPr/>
        </p:nvSpPr>
        <p:spPr>
          <a:xfrm flipH="false" flipV="false" rot="-4097151">
            <a:off x="14840939" y="6125268"/>
            <a:ext cx="405314" cy="1211538"/>
          </a:xfrm>
          <a:custGeom>
            <a:avLst/>
            <a:gdLst/>
            <a:ahLst/>
            <a:cxnLst/>
            <a:rect r="r" b="b" t="t" l="l"/>
            <a:pathLst>
              <a:path h="1211538" w="405314">
                <a:moveTo>
                  <a:pt x="0" y="0"/>
                </a:moveTo>
                <a:lnTo>
                  <a:pt x="405314" y="0"/>
                </a:lnTo>
                <a:lnTo>
                  <a:pt x="405314" y="1211538"/>
                </a:lnTo>
                <a:lnTo>
                  <a:pt x="0" y="12115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0" id="50"/>
          <p:cNvSpPr/>
          <p:nvPr/>
        </p:nvSpPr>
        <p:spPr>
          <a:xfrm flipH="false" flipV="false" rot="3890581">
            <a:off x="12411005" y="4276777"/>
            <a:ext cx="453476" cy="1355498"/>
          </a:xfrm>
          <a:custGeom>
            <a:avLst/>
            <a:gdLst/>
            <a:ahLst/>
            <a:cxnLst/>
            <a:rect r="r" b="b" t="t" l="l"/>
            <a:pathLst>
              <a:path h="1355498" w="453476">
                <a:moveTo>
                  <a:pt x="0" y="0"/>
                </a:moveTo>
                <a:lnTo>
                  <a:pt x="453475" y="0"/>
                </a:lnTo>
                <a:lnTo>
                  <a:pt x="453475" y="1355498"/>
                </a:lnTo>
                <a:lnTo>
                  <a:pt x="0" y="13554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1" id="51"/>
          <p:cNvSpPr/>
          <p:nvPr/>
        </p:nvSpPr>
        <p:spPr>
          <a:xfrm flipH="false" flipV="false" rot="-7069222">
            <a:off x="16487505" y="2736695"/>
            <a:ext cx="379733" cy="1135072"/>
          </a:xfrm>
          <a:custGeom>
            <a:avLst/>
            <a:gdLst/>
            <a:ahLst/>
            <a:cxnLst/>
            <a:rect r="r" b="b" t="t" l="l"/>
            <a:pathLst>
              <a:path h="1135072" w="379733">
                <a:moveTo>
                  <a:pt x="0" y="0"/>
                </a:moveTo>
                <a:lnTo>
                  <a:pt x="379733" y="0"/>
                </a:lnTo>
                <a:lnTo>
                  <a:pt x="379733" y="1135072"/>
                </a:lnTo>
                <a:lnTo>
                  <a:pt x="0" y="11350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2" id="52"/>
          <p:cNvGrpSpPr/>
          <p:nvPr/>
        </p:nvGrpSpPr>
        <p:grpSpPr>
          <a:xfrm rot="0">
            <a:off x="16031240" y="1453703"/>
            <a:ext cx="1722353" cy="1466417"/>
            <a:chOff x="0" y="0"/>
            <a:chExt cx="544673" cy="463737"/>
          </a:xfrm>
        </p:grpSpPr>
        <p:sp>
          <p:nvSpPr>
            <p:cNvPr name="Freeform 53" id="53"/>
            <p:cNvSpPr/>
            <p:nvPr/>
          </p:nvSpPr>
          <p:spPr>
            <a:xfrm flipH="false" flipV="false" rot="0">
              <a:off x="0" y="0"/>
              <a:ext cx="544673" cy="463737"/>
            </a:xfrm>
            <a:custGeom>
              <a:avLst/>
              <a:gdLst/>
              <a:ahLst/>
              <a:cxnLst/>
              <a:rect r="r" b="b" t="t" l="l"/>
              <a:pathLst>
                <a:path h="463737" w="544673">
                  <a:moveTo>
                    <a:pt x="220253" y="0"/>
                  </a:moveTo>
                  <a:lnTo>
                    <a:pt x="324420" y="0"/>
                  </a:lnTo>
                  <a:cubicBezTo>
                    <a:pt x="446063" y="0"/>
                    <a:pt x="544673" y="98611"/>
                    <a:pt x="544673" y="220253"/>
                  </a:cubicBezTo>
                  <a:lnTo>
                    <a:pt x="544673" y="243483"/>
                  </a:lnTo>
                  <a:cubicBezTo>
                    <a:pt x="544673" y="365126"/>
                    <a:pt x="446063" y="463737"/>
                    <a:pt x="324420" y="463737"/>
                  </a:cubicBezTo>
                  <a:lnTo>
                    <a:pt x="220253" y="463737"/>
                  </a:lnTo>
                  <a:cubicBezTo>
                    <a:pt x="98611" y="463737"/>
                    <a:pt x="0" y="365126"/>
                    <a:pt x="0" y="243483"/>
                  </a:cubicBezTo>
                  <a:lnTo>
                    <a:pt x="0" y="220253"/>
                  </a:lnTo>
                  <a:cubicBezTo>
                    <a:pt x="0" y="98611"/>
                    <a:pt x="98611" y="0"/>
                    <a:pt x="220253" y="0"/>
                  </a:cubicBezTo>
                  <a:close/>
                </a:path>
              </a:pathLst>
            </a:custGeom>
            <a:solidFill>
              <a:srgbClr val="0097B2"/>
            </a:solidFill>
          </p:spPr>
        </p:sp>
        <p:sp>
          <p:nvSpPr>
            <p:cNvPr name="TextBox 54" id="54"/>
            <p:cNvSpPr txBox="true"/>
            <p:nvPr/>
          </p:nvSpPr>
          <p:spPr>
            <a:xfrm>
              <a:off x="0" y="-28575"/>
              <a:ext cx="544673" cy="492312"/>
            </a:xfrm>
            <a:prstGeom prst="rect">
              <a:avLst/>
            </a:prstGeom>
          </p:spPr>
          <p:txBody>
            <a:bodyPr anchor="ctr" rtlCol="false" tIns="43271" lIns="43271" bIns="43271" rIns="43271"/>
            <a:lstStyle/>
            <a:p>
              <a:pPr algn="ctr">
                <a:lnSpc>
                  <a:spcPts val="2100"/>
                </a:lnSpc>
              </a:pPr>
              <a:r>
                <a:rPr lang="en-US" sz="1500">
                  <a:solidFill>
                    <a:srgbClr val="FFFFFF"/>
                  </a:solidFill>
                  <a:latin typeface="Canva Sans"/>
                </a:rPr>
                <a:t>PRICES</a:t>
              </a:r>
            </a:p>
            <a:p>
              <a:pPr algn="ctr">
                <a:lnSpc>
                  <a:spcPts val="2100"/>
                </a:lnSpc>
              </a:pPr>
              <a:r>
                <a:rPr lang="en-US" sz="1500">
                  <a:solidFill>
                    <a:srgbClr val="FFFFFF"/>
                  </a:solidFill>
                  <a:latin typeface="Canva Sans"/>
                </a:rPr>
                <a:t>RATINGS</a:t>
              </a:r>
            </a:p>
            <a:p>
              <a:pPr algn="ctr">
                <a:lnSpc>
                  <a:spcPts val="2100"/>
                </a:lnSpc>
              </a:pPr>
              <a:r>
                <a:rPr lang="en-US" sz="1500">
                  <a:solidFill>
                    <a:srgbClr val="FFFFFF"/>
                  </a:solidFill>
                  <a:latin typeface="Canva Sans"/>
                </a:rPr>
                <a:t>PRODUCTS</a:t>
              </a:r>
            </a:p>
            <a:p>
              <a:pPr algn="ctr">
                <a:lnSpc>
                  <a:spcPts val="2100"/>
                </a:lnSpc>
              </a:pPr>
              <a:r>
                <a:rPr lang="en-US" sz="1500">
                  <a:solidFill>
                    <a:srgbClr val="FFFFFF"/>
                  </a:solidFill>
                  <a:latin typeface="Canva Sans"/>
                </a:rPr>
                <a:t>WAREHOUSES</a:t>
              </a:r>
            </a:p>
          </p:txBody>
        </p:sp>
      </p:grpSp>
      <p:grpSp>
        <p:nvGrpSpPr>
          <p:cNvPr name="Group 55" id="55"/>
          <p:cNvGrpSpPr/>
          <p:nvPr/>
        </p:nvGrpSpPr>
        <p:grpSpPr>
          <a:xfrm rot="0">
            <a:off x="16750639" y="8972527"/>
            <a:ext cx="1212496" cy="1076749"/>
            <a:chOff x="0" y="0"/>
            <a:chExt cx="1616661" cy="1435665"/>
          </a:xfrm>
        </p:grpSpPr>
        <p:sp>
          <p:nvSpPr>
            <p:cNvPr name="TextBox 56" id="56"/>
            <p:cNvSpPr txBox="true"/>
            <p:nvPr/>
          </p:nvSpPr>
          <p:spPr>
            <a:xfrm rot="0">
              <a:off x="216436" y="915993"/>
              <a:ext cx="789403" cy="518969"/>
            </a:xfrm>
            <a:prstGeom prst="rect">
              <a:avLst/>
            </a:prstGeom>
          </p:spPr>
          <p:txBody>
            <a:bodyPr anchor="t" rtlCol="false" tIns="0" lIns="0" bIns="0" rIns="0">
              <a:spAutoFit/>
            </a:bodyPr>
            <a:lstStyle/>
            <a:p>
              <a:pPr algn="ctr">
                <a:lnSpc>
                  <a:spcPts val="3316"/>
                </a:lnSpc>
                <a:spcBef>
                  <a:spcPct val="0"/>
                </a:spcBef>
              </a:pPr>
              <a:r>
                <a:rPr lang="en-US" sz="2368">
                  <a:solidFill>
                    <a:srgbClr val="00BF63"/>
                  </a:solidFill>
                  <a:latin typeface="Canva Sans Bold"/>
                </a:rPr>
                <a:t>Agri</a:t>
              </a:r>
            </a:p>
          </p:txBody>
        </p:sp>
        <p:sp>
          <p:nvSpPr>
            <p:cNvPr name="TextBox 57" id="57"/>
            <p:cNvSpPr txBox="true"/>
            <p:nvPr/>
          </p:nvSpPr>
          <p:spPr>
            <a:xfrm rot="0">
              <a:off x="1005854" y="915993"/>
              <a:ext cx="610807" cy="519672"/>
            </a:xfrm>
            <a:prstGeom prst="rect">
              <a:avLst/>
            </a:prstGeom>
          </p:spPr>
          <p:txBody>
            <a:bodyPr anchor="t" rtlCol="false" tIns="0" lIns="0" bIns="0" rIns="0">
              <a:spAutoFit/>
            </a:bodyPr>
            <a:lstStyle/>
            <a:p>
              <a:pPr algn="ctr">
                <a:lnSpc>
                  <a:spcPts val="3316"/>
                </a:lnSpc>
                <a:spcBef>
                  <a:spcPct val="0"/>
                </a:spcBef>
              </a:pPr>
              <a:r>
                <a:rPr lang="en-US" sz="2368">
                  <a:solidFill>
                    <a:srgbClr val="FFBD59"/>
                  </a:solidFill>
                  <a:latin typeface="Canva Sans Bold Italics"/>
                </a:rPr>
                <a:t>GO</a:t>
              </a:r>
            </a:p>
          </p:txBody>
        </p:sp>
        <p:sp>
          <p:nvSpPr>
            <p:cNvPr name="Freeform 58" id="58"/>
            <p:cNvSpPr/>
            <p:nvPr/>
          </p:nvSpPr>
          <p:spPr>
            <a:xfrm flipH="false" flipV="false" rot="0">
              <a:off x="0" y="0"/>
              <a:ext cx="1616131" cy="963618"/>
            </a:xfrm>
            <a:custGeom>
              <a:avLst/>
              <a:gdLst/>
              <a:ahLst/>
              <a:cxnLst/>
              <a:rect r="r" b="b" t="t" l="l"/>
              <a:pathLst>
                <a:path h="963618" w="1616131">
                  <a:moveTo>
                    <a:pt x="0" y="0"/>
                  </a:moveTo>
                  <a:lnTo>
                    <a:pt x="1616131" y="0"/>
                  </a:lnTo>
                  <a:lnTo>
                    <a:pt x="1616131" y="963618"/>
                  </a:lnTo>
                  <a:lnTo>
                    <a:pt x="0" y="9636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TextBox 59" id="59"/>
          <p:cNvSpPr txBox="true"/>
          <p:nvPr/>
        </p:nvSpPr>
        <p:spPr>
          <a:xfrm rot="0">
            <a:off x="116200" y="1475301"/>
            <a:ext cx="9388773" cy="3572136"/>
          </a:xfrm>
          <a:prstGeom prst="rect">
            <a:avLst/>
          </a:prstGeom>
        </p:spPr>
        <p:txBody>
          <a:bodyPr anchor="t" rtlCol="false" tIns="0" lIns="0" bIns="0" rIns="0">
            <a:spAutoFit/>
          </a:bodyPr>
          <a:lstStyle/>
          <a:p>
            <a:pPr algn="just" marL="442190" indent="-221095" lvl="1">
              <a:lnSpc>
                <a:spcPts val="2867"/>
              </a:lnSpc>
              <a:buFont typeface="Arial"/>
              <a:buChar char="•"/>
            </a:pPr>
            <a:r>
              <a:rPr lang="en-US" sz="2048">
                <a:solidFill>
                  <a:srgbClr val="000000"/>
                </a:solidFill>
                <a:latin typeface="Canva Sans"/>
              </a:rPr>
              <a:t>Real-Time Tracking: All parties can track product transit with live location and driver details, allowing direct driver contact for coordination.</a:t>
            </a:r>
          </a:p>
          <a:p>
            <a:pPr algn="just" marL="442190" indent="-221095" lvl="1">
              <a:lnSpc>
                <a:spcPts val="2867"/>
              </a:lnSpc>
              <a:buFont typeface="Arial"/>
              <a:buChar char="•"/>
            </a:pPr>
            <a:r>
              <a:rPr lang="en-US" sz="2048">
                <a:solidFill>
                  <a:srgbClr val="000000"/>
                </a:solidFill>
                <a:latin typeface="Canva Sans"/>
              </a:rPr>
              <a:t>Product Insurance: Transporter-provided product insurance ensures reliability and reduces the risk of loss.</a:t>
            </a:r>
          </a:p>
          <a:p>
            <a:pPr algn="just" marL="442190" indent="-221095" lvl="1">
              <a:lnSpc>
                <a:spcPts val="2867"/>
              </a:lnSpc>
              <a:buFont typeface="Arial"/>
              <a:buChar char="•"/>
            </a:pPr>
            <a:r>
              <a:rPr lang="en-US" sz="2048">
                <a:solidFill>
                  <a:srgbClr val="000000"/>
                </a:solidFill>
                <a:latin typeface="Canva Sans"/>
              </a:rPr>
              <a:t>Feedback Incentives: A feedback system promotes good performance, rewarding with better orders and employment opportunities.</a:t>
            </a:r>
          </a:p>
          <a:p>
            <a:pPr algn="just" marL="442190" indent="-221095" lvl="1">
              <a:lnSpc>
                <a:spcPts val="2867"/>
              </a:lnSpc>
              <a:spcBef>
                <a:spcPct val="0"/>
              </a:spcBef>
              <a:buFont typeface="Arial"/>
              <a:buChar char="•"/>
            </a:pPr>
            <a:r>
              <a:rPr lang="en-US" sz="2048">
                <a:solidFill>
                  <a:srgbClr val="000000"/>
                </a:solidFill>
                <a:latin typeface="Canva Sans"/>
              </a:rPr>
              <a:t>AgriGo's Recommendations: AgriGo suggests the best warehouses and transporters, estimating costs and delivery times for efficient ordering.</a:t>
            </a:r>
          </a:p>
          <a:p>
            <a:pPr algn="just">
              <a:lnSpc>
                <a:spcPts val="2867"/>
              </a:lnSpc>
              <a:spcBef>
                <a:spcPct val="0"/>
              </a:spcBef>
            </a:pPr>
          </a:p>
        </p:txBody>
      </p:sp>
      <p:sp>
        <p:nvSpPr>
          <p:cNvPr name="TextBox 60" id="60"/>
          <p:cNvSpPr txBox="true"/>
          <p:nvPr/>
        </p:nvSpPr>
        <p:spPr>
          <a:xfrm rot="0">
            <a:off x="9973718" y="7229159"/>
            <a:ext cx="5870377" cy="2519680"/>
          </a:xfrm>
          <a:prstGeom prst="rect">
            <a:avLst/>
          </a:prstGeom>
        </p:spPr>
        <p:txBody>
          <a:bodyPr anchor="t" rtlCol="false" tIns="0" lIns="0" bIns="0" rIns="0">
            <a:spAutoFit/>
          </a:bodyPr>
          <a:lstStyle/>
          <a:p>
            <a:pPr>
              <a:lnSpc>
                <a:spcPts val="2869"/>
              </a:lnSpc>
            </a:pPr>
            <a:r>
              <a:rPr lang="en-US" sz="2049">
                <a:solidFill>
                  <a:srgbClr val="000000"/>
                </a:solidFill>
                <a:latin typeface="Canva Sans Bold"/>
              </a:rPr>
              <a:t>Benefits</a:t>
            </a:r>
          </a:p>
          <a:p>
            <a:pPr algn="ctr" marL="442594" indent="-221297" lvl="1">
              <a:lnSpc>
                <a:spcPts val="2869"/>
              </a:lnSpc>
              <a:buFont typeface="Arial"/>
              <a:buChar char="•"/>
            </a:pPr>
            <a:r>
              <a:rPr lang="en-US" sz="2049">
                <a:solidFill>
                  <a:srgbClr val="000000"/>
                </a:solidFill>
                <a:latin typeface="Canva Sans"/>
              </a:rPr>
              <a:t>Transparent an</a:t>
            </a:r>
            <a:r>
              <a:rPr lang="en-US" sz="2049">
                <a:solidFill>
                  <a:srgbClr val="000000"/>
                </a:solidFill>
                <a:latin typeface="Canva Sans"/>
              </a:rPr>
              <a:t>d Trustworthy Transactions.</a:t>
            </a:r>
          </a:p>
          <a:p>
            <a:pPr algn="ctr" marL="442594" indent="-221297" lvl="1">
              <a:lnSpc>
                <a:spcPts val="2869"/>
              </a:lnSpc>
              <a:buFont typeface="Arial"/>
              <a:buChar char="•"/>
            </a:pPr>
            <a:r>
              <a:rPr lang="en-US" sz="2049">
                <a:solidFill>
                  <a:srgbClr val="000000"/>
                </a:solidFill>
                <a:latin typeface="Canva Sans"/>
              </a:rPr>
              <a:t>Easy Product Comparison for Distributors.</a:t>
            </a:r>
          </a:p>
          <a:p>
            <a:pPr algn="ctr" marL="442594" indent="-221297" lvl="1">
              <a:lnSpc>
                <a:spcPts val="2869"/>
              </a:lnSpc>
              <a:buFont typeface="Arial"/>
              <a:buChar char="•"/>
            </a:pPr>
            <a:r>
              <a:rPr lang="en-US" sz="2049">
                <a:solidFill>
                  <a:srgbClr val="000000"/>
                </a:solidFill>
                <a:latin typeface="Canva Sans"/>
              </a:rPr>
              <a:t>Verified Transporters for Secure Deliveries.</a:t>
            </a:r>
          </a:p>
          <a:p>
            <a:pPr>
              <a:lnSpc>
                <a:spcPts val="2869"/>
              </a:lnSpc>
            </a:pPr>
            <a:r>
              <a:rPr lang="en-US" sz="2049">
                <a:solidFill>
                  <a:srgbClr val="000000"/>
                </a:solidFill>
                <a:latin typeface="Canva Sans Bold"/>
              </a:rPr>
              <a:t>Improved Efficiency</a:t>
            </a:r>
          </a:p>
          <a:p>
            <a:pPr algn="ctr" marL="442594" indent="-221297" lvl="1">
              <a:lnSpc>
                <a:spcPts val="2869"/>
              </a:lnSpc>
              <a:buFont typeface="Arial"/>
              <a:buChar char="•"/>
            </a:pPr>
            <a:r>
              <a:rPr lang="en-US" sz="2049">
                <a:solidFill>
                  <a:srgbClr val="000000"/>
                </a:solidFill>
                <a:latin typeface="Canva Sans"/>
              </a:rPr>
              <a:t>Cost-effective, reduced risk, and reliability.</a:t>
            </a:r>
          </a:p>
          <a:p>
            <a:pPr algn="ctr">
              <a:lnSpc>
                <a:spcPts val="2869"/>
              </a:lnSpc>
            </a:pPr>
          </a:p>
        </p:txBody>
      </p:sp>
      <p:sp>
        <p:nvSpPr>
          <p:cNvPr name="TextBox 61" id="61"/>
          <p:cNvSpPr txBox="true"/>
          <p:nvPr/>
        </p:nvSpPr>
        <p:spPr>
          <a:xfrm rot="0">
            <a:off x="116200" y="7007899"/>
            <a:ext cx="2936883" cy="2375573"/>
          </a:xfrm>
          <a:prstGeom prst="rect">
            <a:avLst/>
          </a:prstGeom>
        </p:spPr>
        <p:txBody>
          <a:bodyPr anchor="t" rtlCol="false" tIns="0" lIns="0" bIns="0" rIns="0">
            <a:spAutoFit/>
          </a:bodyPr>
          <a:lstStyle/>
          <a:p>
            <a:pPr algn="ctr">
              <a:lnSpc>
                <a:spcPts val="1887"/>
              </a:lnSpc>
            </a:pPr>
            <a:r>
              <a:rPr lang="en-US" sz="1348">
                <a:solidFill>
                  <a:srgbClr val="000000"/>
                </a:solidFill>
                <a:latin typeface="Canva Sans Bold"/>
              </a:rPr>
              <a:t>Check all the available warehouses, views the available products with their quality, quantity rating and pricing.</a:t>
            </a:r>
          </a:p>
          <a:p>
            <a:pPr algn="ctr">
              <a:lnSpc>
                <a:spcPts val="1887"/>
              </a:lnSpc>
            </a:pPr>
          </a:p>
          <a:p>
            <a:pPr algn="ctr">
              <a:lnSpc>
                <a:spcPts val="1887"/>
              </a:lnSpc>
            </a:pPr>
            <a:r>
              <a:rPr lang="en-US" sz="1348">
                <a:solidFill>
                  <a:srgbClr val="000000"/>
                </a:solidFill>
                <a:latin typeface="Canva Sans Bold"/>
              </a:rPr>
              <a:t>Selects the desired warehouse &amp; product -&gt; quantity -&gt; location of delivery -&gt; type of transportation makes payment</a:t>
            </a:r>
          </a:p>
          <a:p>
            <a:pPr algn="ctr">
              <a:lnSpc>
                <a:spcPts val="1887"/>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45589"/>
            <a:ext cx="18288000" cy="968778"/>
            <a:chOff x="0" y="0"/>
            <a:chExt cx="4816593" cy="255151"/>
          </a:xfrm>
        </p:grpSpPr>
        <p:sp>
          <p:nvSpPr>
            <p:cNvPr name="Freeform 3" id="3"/>
            <p:cNvSpPr/>
            <p:nvPr/>
          </p:nvSpPr>
          <p:spPr>
            <a:xfrm flipH="false" flipV="false" rot="0">
              <a:off x="0" y="0"/>
              <a:ext cx="4816592" cy="255151"/>
            </a:xfrm>
            <a:custGeom>
              <a:avLst/>
              <a:gdLst/>
              <a:ahLst/>
              <a:cxnLst/>
              <a:rect r="r" b="b" t="t" l="l"/>
              <a:pathLst>
                <a:path h="255151" w="4816592">
                  <a:moveTo>
                    <a:pt x="0" y="0"/>
                  </a:moveTo>
                  <a:lnTo>
                    <a:pt x="4816592" y="0"/>
                  </a:lnTo>
                  <a:lnTo>
                    <a:pt x="4816592" y="255151"/>
                  </a:lnTo>
                  <a:lnTo>
                    <a:pt x="0" y="255151"/>
                  </a:lnTo>
                  <a:close/>
                </a:path>
              </a:pathLst>
            </a:custGeom>
            <a:solidFill>
              <a:srgbClr val="00BF63"/>
            </a:solidFill>
          </p:spPr>
        </p:sp>
        <p:sp>
          <p:nvSpPr>
            <p:cNvPr name="TextBox 4" id="4"/>
            <p:cNvSpPr txBox="true"/>
            <p:nvPr/>
          </p:nvSpPr>
          <p:spPr>
            <a:xfrm>
              <a:off x="0" y="-76200"/>
              <a:ext cx="4816593" cy="331351"/>
            </a:xfrm>
            <a:prstGeom prst="rect">
              <a:avLst/>
            </a:prstGeom>
          </p:spPr>
          <p:txBody>
            <a:bodyPr anchor="ctr" rtlCol="false" tIns="50800" lIns="50800" bIns="50800" rIns="50800"/>
            <a:lstStyle/>
            <a:p>
              <a:pPr algn="ctr">
                <a:lnSpc>
                  <a:spcPts val="6299"/>
                </a:lnSpc>
              </a:pPr>
              <a:r>
                <a:rPr lang="en-US" sz="4500">
                  <a:solidFill>
                    <a:srgbClr val="FFFFFF"/>
                  </a:solidFill>
                  <a:latin typeface="Canva Sans"/>
                </a:rPr>
                <a:t>Benefits</a:t>
              </a:r>
            </a:p>
          </p:txBody>
        </p:sp>
      </p:grpSp>
      <p:sp>
        <p:nvSpPr>
          <p:cNvPr name="Freeform 5" id="5"/>
          <p:cNvSpPr/>
          <p:nvPr/>
        </p:nvSpPr>
        <p:spPr>
          <a:xfrm flipH="false" flipV="false" rot="0">
            <a:off x="14819713" y="1446788"/>
            <a:ext cx="1178059" cy="1205176"/>
          </a:xfrm>
          <a:custGeom>
            <a:avLst/>
            <a:gdLst/>
            <a:ahLst/>
            <a:cxnLst/>
            <a:rect r="r" b="b" t="t" l="l"/>
            <a:pathLst>
              <a:path h="1205176" w="1178059">
                <a:moveTo>
                  <a:pt x="0" y="0"/>
                </a:moveTo>
                <a:lnTo>
                  <a:pt x="1178059" y="0"/>
                </a:lnTo>
                <a:lnTo>
                  <a:pt x="1178059" y="1205176"/>
                </a:lnTo>
                <a:lnTo>
                  <a:pt x="0" y="12051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2091902" y="2438680"/>
            <a:ext cx="1974944" cy="999816"/>
          </a:xfrm>
          <a:custGeom>
            <a:avLst/>
            <a:gdLst/>
            <a:ahLst/>
            <a:cxnLst/>
            <a:rect r="r" b="b" t="t" l="l"/>
            <a:pathLst>
              <a:path h="999816" w="1974944">
                <a:moveTo>
                  <a:pt x="0" y="0"/>
                </a:moveTo>
                <a:lnTo>
                  <a:pt x="1974945" y="0"/>
                </a:lnTo>
                <a:lnTo>
                  <a:pt x="1974945" y="999816"/>
                </a:lnTo>
                <a:lnTo>
                  <a:pt x="0" y="999816"/>
                </a:lnTo>
                <a:lnTo>
                  <a:pt x="0" y="0"/>
                </a:lnTo>
                <a:close/>
              </a:path>
            </a:pathLst>
          </a:custGeom>
          <a:blipFill>
            <a:blip r:embed="rId4"/>
            <a:stretch>
              <a:fillRect l="0" t="0" r="0" b="0"/>
            </a:stretch>
          </a:blipFill>
        </p:spPr>
      </p:sp>
      <p:sp>
        <p:nvSpPr>
          <p:cNvPr name="TextBox 7" id="7"/>
          <p:cNvSpPr txBox="true"/>
          <p:nvPr/>
        </p:nvSpPr>
        <p:spPr>
          <a:xfrm rot="0">
            <a:off x="316521" y="1264043"/>
            <a:ext cx="11560798" cy="6363352"/>
          </a:xfrm>
          <a:prstGeom prst="rect">
            <a:avLst/>
          </a:prstGeom>
        </p:spPr>
        <p:txBody>
          <a:bodyPr anchor="t" rtlCol="false" tIns="0" lIns="0" bIns="0" rIns="0">
            <a:spAutoFit/>
          </a:bodyPr>
          <a:lstStyle/>
          <a:p>
            <a:pPr algn="just">
              <a:lnSpc>
                <a:spcPts val="2665"/>
              </a:lnSpc>
              <a:spcBef>
                <a:spcPct val="0"/>
              </a:spcBef>
            </a:pPr>
            <a:r>
              <a:rPr lang="en-US" sz="1903">
                <a:solidFill>
                  <a:srgbClr val="000000"/>
                </a:solidFill>
                <a:latin typeface="Canva Sans Bold"/>
              </a:rPr>
              <a:t>1. T</a:t>
            </a:r>
            <a:r>
              <a:rPr lang="en-US" sz="1903">
                <a:solidFill>
                  <a:srgbClr val="000000"/>
                </a:solidFill>
                <a:latin typeface="Canva Sans Bold"/>
              </a:rPr>
              <a:t>ransparent and Trustworthy Transactions:</a:t>
            </a:r>
            <a:r>
              <a:rPr lang="en-US" sz="1903">
                <a:solidFill>
                  <a:srgbClr val="000000"/>
                </a:solidFill>
                <a:latin typeface="Canva Sans"/>
              </a:rPr>
              <a:t> AgriGo ensures transparency and trust within the agri-food supply chain. By connecting warehouses, distributors, and transporters, all transactions become more reliable. The platform verifies and validates all stakeholders, reducing the risk of fraud or misunderstandings. This increased trust fosters stronger business relationships and reduces the chances of disputes.</a:t>
            </a:r>
          </a:p>
          <a:p>
            <a:pPr algn="just">
              <a:lnSpc>
                <a:spcPts val="2665"/>
              </a:lnSpc>
              <a:spcBef>
                <a:spcPct val="0"/>
              </a:spcBef>
            </a:pPr>
            <a:r>
              <a:rPr lang="en-US" sz="1903">
                <a:solidFill>
                  <a:srgbClr val="000000"/>
                </a:solidFill>
                <a:latin typeface="Canva Sans Bold"/>
              </a:rPr>
              <a:t>2. </a:t>
            </a:r>
            <a:r>
              <a:rPr lang="en-US" sz="1903">
                <a:solidFill>
                  <a:srgbClr val="000000"/>
                </a:solidFill>
                <a:latin typeface="Canva Sans Bold"/>
              </a:rPr>
              <a:t>Easy Product Comparison for Distributors:</a:t>
            </a:r>
            <a:r>
              <a:rPr lang="en-US" sz="1903">
                <a:solidFill>
                  <a:srgbClr val="000000"/>
                </a:solidFill>
                <a:latin typeface="Canva Sans"/>
              </a:rPr>
              <a:t> Distributors benefit from AgriGo's user-friendly interface, which allows them to effortlessly compare product options. They can evaluate various factors, such as pricing, quality, and availability, helping them make informed decisions quickly. This streamlined process simplifies the procurement of goods, making it more efficient and cost-effective.</a:t>
            </a:r>
          </a:p>
          <a:p>
            <a:pPr algn="just">
              <a:lnSpc>
                <a:spcPts val="2665"/>
              </a:lnSpc>
              <a:spcBef>
                <a:spcPct val="0"/>
              </a:spcBef>
            </a:pPr>
            <a:r>
              <a:rPr lang="en-US" sz="1903">
                <a:solidFill>
                  <a:srgbClr val="000000"/>
                </a:solidFill>
                <a:latin typeface="Canva Sans Bold"/>
              </a:rPr>
              <a:t>3. Verified Transporters for Secure Deliveries:</a:t>
            </a:r>
            <a:r>
              <a:rPr lang="en-US" sz="1903">
                <a:solidFill>
                  <a:srgbClr val="000000"/>
                </a:solidFill>
                <a:latin typeface="Canva Sans"/>
              </a:rPr>
              <a:t> One of the core advantages of AgriGo is the assurance of verified transporters. The platform rigorously screens and verifies transport service providers, ensuring the secure and timely delivery of goods. This reduces the risk of product damage, theft, or other transportation-related issues, making AgriGo a trusted choice for distributors.</a:t>
            </a:r>
          </a:p>
          <a:p>
            <a:pPr algn="just">
              <a:lnSpc>
                <a:spcPts val="2665"/>
              </a:lnSpc>
              <a:spcBef>
                <a:spcPct val="0"/>
              </a:spcBef>
            </a:pPr>
            <a:r>
              <a:rPr lang="en-US" sz="1903">
                <a:solidFill>
                  <a:srgbClr val="000000"/>
                </a:solidFill>
                <a:latin typeface="Canva Sans Bold"/>
              </a:rPr>
              <a:t>4. </a:t>
            </a:r>
            <a:r>
              <a:rPr lang="en-US" sz="1903">
                <a:solidFill>
                  <a:srgbClr val="000000"/>
                </a:solidFill>
                <a:latin typeface="Canva Sans Bold"/>
              </a:rPr>
              <a:t> Improved Efficiency:</a:t>
            </a:r>
            <a:r>
              <a:rPr lang="en-US" sz="1903">
                <a:solidFill>
                  <a:srgbClr val="000000"/>
                </a:solidFill>
                <a:latin typeface="Canva Sans"/>
              </a:rPr>
              <a:t> AgriGo's benefits translate into enhanced efficiency throughout the supply chain. Distributors can optimize their operations, reducing costs and risks. The platform's reliability and transparency offer a competitive edge, allowing all stakeholders to work together more seamlessly, ensuring the delivery of quality products.</a:t>
            </a:r>
          </a:p>
        </p:txBody>
      </p:sp>
      <p:grpSp>
        <p:nvGrpSpPr>
          <p:cNvPr name="Group 8" id="8"/>
          <p:cNvGrpSpPr/>
          <p:nvPr/>
        </p:nvGrpSpPr>
        <p:grpSpPr>
          <a:xfrm rot="0">
            <a:off x="16750639" y="8972527"/>
            <a:ext cx="1212496" cy="1076749"/>
            <a:chOff x="0" y="0"/>
            <a:chExt cx="1616661" cy="1435665"/>
          </a:xfrm>
        </p:grpSpPr>
        <p:sp>
          <p:nvSpPr>
            <p:cNvPr name="TextBox 9" id="9"/>
            <p:cNvSpPr txBox="true"/>
            <p:nvPr/>
          </p:nvSpPr>
          <p:spPr>
            <a:xfrm rot="0">
              <a:off x="216436" y="915993"/>
              <a:ext cx="789403" cy="518969"/>
            </a:xfrm>
            <a:prstGeom prst="rect">
              <a:avLst/>
            </a:prstGeom>
          </p:spPr>
          <p:txBody>
            <a:bodyPr anchor="t" rtlCol="false" tIns="0" lIns="0" bIns="0" rIns="0">
              <a:spAutoFit/>
            </a:bodyPr>
            <a:lstStyle/>
            <a:p>
              <a:pPr algn="ctr">
                <a:lnSpc>
                  <a:spcPts val="3316"/>
                </a:lnSpc>
                <a:spcBef>
                  <a:spcPct val="0"/>
                </a:spcBef>
              </a:pPr>
              <a:r>
                <a:rPr lang="en-US" sz="2368">
                  <a:solidFill>
                    <a:srgbClr val="00BF63"/>
                  </a:solidFill>
                  <a:latin typeface="Canva Sans Bold"/>
                </a:rPr>
                <a:t>Agri</a:t>
              </a:r>
            </a:p>
          </p:txBody>
        </p:sp>
        <p:sp>
          <p:nvSpPr>
            <p:cNvPr name="TextBox 10" id="10"/>
            <p:cNvSpPr txBox="true"/>
            <p:nvPr/>
          </p:nvSpPr>
          <p:spPr>
            <a:xfrm rot="0">
              <a:off x="1005854" y="915993"/>
              <a:ext cx="610807" cy="519672"/>
            </a:xfrm>
            <a:prstGeom prst="rect">
              <a:avLst/>
            </a:prstGeom>
          </p:spPr>
          <p:txBody>
            <a:bodyPr anchor="t" rtlCol="false" tIns="0" lIns="0" bIns="0" rIns="0">
              <a:spAutoFit/>
            </a:bodyPr>
            <a:lstStyle/>
            <a:p>
              <a:pPr algn="ctr">
                <a:lnSpc>
                  <a:spcPts val="3316"/>
                </a:lnSpc>
                <a:spcBef>
                  <a:spcPct val="0"/>
                </a:spcBef>
              </a:pPr>
              <a:r>
                <a:rPr lang="en-US" sz="2368">
                  <a:solidFill>
                    <a:srgbClr val="FFBD59"/>
                  </a:solidFill>
                  <a:latin typeface="Canva Sans Bold Italics"/>
                </a:rPr>
                <a:t>GO</a:t>
              </a:r>
            </a:p>
          </p:txBody>
        </p:sp>
        <p:sp>
          <p:nvSpPr>
            <p:cNvPr name="Freeform 11" id="11"/>
            <p:cNvSpPr/>
            <p:nvPr/>
          </p:nvSpPr>
          <p:spPr>
            <a:xfrm flipH="false" flipV="false" rot="0">
              <a:off x="0" y="0"/>
              <a:ext cx="1616131" cy="963618"/>
            </a:xfrm>
            <a:custGeom>
              <a:avLst/>
              <a:gdLst/>
              <a:ahLst/>
              <a:cxnLst/>
              <a:rect r="r" b="b" t="t" l="l"/>
              <a:pathLst>
                <a:path h="963618" w="1616131">
                  <a:moveTo>
                    <a:pt x="0" y="0"/>
                  </a:moveTo>
                  <a:lnTo>
                    <a:pt x="1616131" y="0"/>
                  </a:lnTo>
                  <a:lnTo>
                    <a:pt x="1616131" y="963618"/>
                  </a:lnTo>
                  <a:lnTo>
                    <a:pt x="0" y="9636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sp>
        <p:nvSpPr>
          <p:cNvPr name="Freeform 12" id="12"/>
          <p:cNvSpPr/>
          <p:nvPr/>
        </p:nvSpPr>
        <p:spPr>
          <a:xfrm flipH="false" flipV="false" rot="0">
            <a:off x="16750639" y="2165237"/>
            <a:ext cx="1410813" cy="1273259"/>
          </a:xfrm>
          <a:custGeom>
            <a:avLst/>
            <a:gdLst/>
            <a:ahLst/>
            <a:cxnLst/>
            <a:rect r="r" b="b" t="t" l="l"/>
            <a:pathLst>
              <a:path h="1273259" w="1410813">
                <a:moveTo>
                  <a:pt x="0" y="0"/>
                </a:moveTo>
                <a:lnTo>
                  <a:pt x="1410813" y="0"/>
                </a:lnTo>
                <a:lnTo>
                  <a:pt x="1410813" y="1273259"/>
                </a:lnTo>
                <a:lnTo>
                  <a:pt x="0" y="127325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12364901" y="8489611"/>
            <a:ext cx="1049261" cy="1537379"/>
          </a:xfrm>
          <a:custGeom>
            <a:avLst/>
            <a:gdLst/>
            <a:ahLst/>
            <a:cxnLst/>
            <a:rect r="r" b="b" t="t" l="l"/>
            <a:pathLst>
              <a:path h="1537379" w="1049261">
                <a:moveTo>
                  <a:pt x="0" y="0"/>
                </a:moveTo>
                <a:lnTo>
                  <a:pt x="1049261" y="0"/>
                </a:lnTo>
                <a:lnTo>
                  <a:pt x="1049261" y="1537378"/>
                </a:lnTo>
                <a:lnTo>
                  <a:pt x="0" y="153737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4" id="14"/>
          <p:cNvSpPr/>
          <p:nvPr/>
        </p:nvSpPr>
        <p:spPr>
          <a:xfrm flipH="false" flipV="false" rot="0">
            <a:off x="16472835" y="6247410"/>
            <a:ext cx="1425536" cy="1449083"/>
          </a:xfrm>
          <a:custGeom>
            <a:avLst/>
            <a:gdLst/>
            <a:ahLst/>
            <a:cxnLst/>
            <a:rect r="r" b="b" t="t" l="l"/>
            <a:pathLst>
              <a:path h="1449083" w="1425536">
                <a:moveTo>
                  <a:pt x="0" y="0"/>
                </a:moveTo>
                <a:lnTo>
                  <a:pt x="1425536" y="0"/>
                </a:lnTo>
                <a:lnTo>
                  <a:pt x="1425536" y="1449084"/>
                </a:lnTo>
                <a:lnTo>
                  <a:pt x="0" y="144908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5" id="15"/>
          <p:cNvSpPr/>
          <p:nvPr/>
        </p:nvSpPr>
        <p:spPr>
          <a:xfrm flipH="false" flipV="false" rot="0">
            <a:off x="316521" y="8609037"/>
            <a:ext cx="1388030" cy="1440239"/>
          </a:xfrm>
          <a:custGeom>
            <a:avLst/>
            <a:gdLst/>
            <a:ahLst/>
            <a:cxnLst/>
            <a:rect r="r" b="b" t="t" l="l"/>
            <a:pathLst>
              <a:path h="1440239" w="1388030">
                <a:moveTo>
                  <a:pt x="0" y="0"/>
                </a:moveTo>
                <a:lnTo>
                  <a:pt x="1388030" y="0"/>
                </a:lnTo>
                <a:lnTo>
                  <a:pt x="1388030" y="1440238"/>
                </a:lnTo>
                <a:lnTo>
                  <a:pt x="0" y="1440238"/>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6" id="16"/>
          <p:cNvSpPr/>
          <p:nvPr/>
        </p:nvSpPr>
        <p:spPr>
          <a:xfrm flipH="false" flipV="false" rot="0">
            <a:off x="8550445" y="8779344"/>
            <a:ext cx="1694594" cy="1247645"/>
          </a:xfrm>
          <a:custGeom>
            <a:avLst/>
            <a:gdLst/>
            <a:ahLst/>
            <a:cxnLst/>
            <a:rect r="r" b="b" t="t" l="l"/>
            <a:pathLst>
              <a:path h="1247645" w="1694594">
                <a:moveTo>
                  <a:pt x="0" y="0"/>
                </a:moveTo>
                <a:lnTo>
                  <a:pt x="1694595" y="0"/>
                </a:lnTo>
                <a:lnTo>
                  <a:pt x="1694595" y="1247645"/>
                </a:lnTo>
                <a:lnTo>
                  <a:pt x="0" y="1247645"/>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7" id="17"/>
          <p:cNvSpPr/>
          <p:nvPr/>
        </p:nvSpPr>
        <p:spPr>
          <a:xfrm flipH="false" flipV="false" rot="0">
            <a:off x="14344651" y="3771738"/>
            <a:ext cx="2128184" cy="1892149"/>
          </a:xfrm>
          <a:custGeom>
            <a:avLst/>
            <a:gdLst/>
            <a:ahLst/>
            <a:cxnLst/>
            <a:rect r="r" b="b" t="t" l="l"/>
            <a:pathLst>
              <a:path h="1892149" w="2128184">
                <a:moveTo>
                  <a:pt x="0" y="0"/>
                </a:moveTo>
                <a:lnTo>
                  <a:pt x="2128184" y="0"/>
                </a:lnTo>
                <a:lnTo>
                  <a:pt x="2128184" y="1892149"/>
                </a:lnTo>
                <a:lnTo>
                  <a:pt x="0" y="1892149"/>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8" id="18"/>
          <p:cNvSpPr/>
          <p:nvPr/>
        </p:nvSpPr>
        <p:spPr>
          <a:xfrm flipH="false" flipV="false" rot="0">
            <a:off x="3503011" y="8170995"/>
            <a:ext cx="2329650" cy="1878280"/>
          </a:xfrm>
          <a:custGeom>
            <a:avLst/>
            <a:gdLst/>
            <a:ahLst/>
            <a:cxnLst/>
            <a:rect r="r" b="b" t="t" l="l"/>
            <a:pathLst>
              <a:path h="1878280" w="2329650">
                <a:moveTo>
                  <a:pt x="0" y="0"/>
                </a:moveTo>
                <a:lnTo>
                  <a:pt x="2329650" y="0"/>
                </a:lnTo>
                <a:lnTo>
                  <a:pt x="2329650" y="1878280"/>
                </a:lnTo>
                <a:lnTo>
                  <a:pt x="0" y="187828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19" id="19"/>
          <p:cNvSpPr/>
          <p:nvPr/>
        </p:nvSpPr>
        <p:spPr>
          <a:xfrm flipH="false" flipV="false" rot="0">
            <a:off x="12532322" y="6150199"/>
            <a:ext cx="1763679" cy="1763679"/>
          </a:xfrm>
          <a:custGeom>
            <a:avLst/>
            <a:gdLst/>
            <a:ahLst/>
            <a:cxnLst/>
            <a:rect r="r" b="b" t="t" l="l"/>
            <a:pathLst>
              <a:path h="1763679" w="1763679">
                <a:moveTo>
                  <a:pt x="0" y="0"/>
                </a:moveTo>
                <a:lnTo>
                  <a:pt x="1763679" y="0"/>
                </a:lnTo>
                <a:lnTo>
                  <a:pt x="1763679" y="1763679"/>
                </a:lnTo>
                <a:lnTo>
                  <a:pt x="0" y="1763679"/>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5345"/>
            <a:ext cx="18288000" cy="968778"/>
            <a:chOff x="0" y="0"/>
            <a:chExt cx="4816593" cy="255151"/>
          </a:xfrm>
        </p:grpSpPr>
        <p:sp>
          <p:nvSpPr>
            <p:cNvPr name="Freeform 3" id="3"/>
            <p:cNvSpPr/>
            <p:nvPr/>
          </p:nvSpPr>
          <p:spPr>
            <a:xfrm flipH="false" flipV="false" rot="0">
              <a:off x="0" y="0"/>
              <a:ext cx="4816592" cy="255151"/>
            </a:xfrm>
            <a:custGeom>
              <a:avLst/>
              <a:gdLst/>
              <a:ahLst/>
              <a:cxnLst/>
              <a:rect r="r" b="b" t="t" l="l"/>
              <a:pathLst>
                <a:path h="255151" w="4816592">
                  <a:moveTo>
                    <a:pt x="0" y="0"/>
                  </a:moveTo>
                  <a:lnTo>
                    <a:pt x="4816592" y="0"/>
                  </a:lnTo>
                  <a:lnTo>
                    <a:pt x="4816592" y="255151"/>
                  </a:lnTo>
                  <a:lnTo>
                    <a:pt x="0" y="255151"/>
                  </a:lnTo>
                  <a:close/>
                </a:path>
              </a:pathLst>
            </a:custGeom>
            <a:solidFill>
              <a:srgbClr val="00BF63"/>
            </a:solidFill>
          </p:spPr>
        </p:sp>
        <p:sp>
          <p:nvSpPr>
            <p:cNvPr name="TextBox 4" id="4"/>
            <p:cNvSpPr txBox="true"/>
            <p:nvPr/>
          </p:nvSpPr>
          <p:spPr>
            <a:xfrm>
              <a:off x="0" y="-76200"/>
              <a:ext cx="4816593" cy="331351"/>
            </a:xfrm>
            <a:prstGeom prst="rect">
              <a:avLst/>
            </a:prstGeom>
          </p:spPr>
          <p:txBody>
            <a:bodyPr anchor="ctr" rtlCol="false" tIns="50800" lIns="50800" bIns="50800" rIns="50800"/>
            <a:lstStyle/>
            <a:p>
              <a:pPr algn="ctr">
                <a:lnSpc>
                  <a:spcPts val="6299"/>
                </a:lnSpc>
              </a:pPr>
              <a:r>
                <a:rPr lang="en-US" sz="4500">
                  <a:solidFill>
                    <a:srgbClr val="FFFFFF"/>
                  </a:solidFill>
                  <a:latin typeface="Canva Sans"/>
                </a:rPr>
                <a:t>Conclusion</a:t>
              </a:r>
            </a:p>
          </p:txBody>
        </p:sp>
      </p:grpSp>
      <p:grpSp>
        <p:nvGrpSpPr>
          <p:cNvPr name="Group 5" id="5"/>
          <p:cNvGrpSpPr/>
          <p:nvPr/>
        </p:nvGrpSpPr>
        <p:grpSpPr>
          <a:xfrm rot="0">
            <a:off x="16750639" y="8972527"/>
            <a:ext cx="1212496" cy="1076749"/>
            <a:chOff x="0" y="0"/>
            <a:chExt cx="1616661" cy="1435665"/>
          </a:xfrm>
        </p:grpSpPr>
        <p:sp>
          <p:nvSpPr>
            <p:cNvPr name="TextBox 6" id="6"/>
            <p:cNvSpPr txBox="true"/>
            <p:nvPr/>
          </p:nvSpPr>
          <p:spPr>
            <a:xfrm rot="0">
              <a:off x="216436" y="915993"/>
              <a:ext cx="789403" cy="518969"/>
            </a:xfrm>
            <a:prstGeom prst="rect">
              <a:avLst/>
            </a:prstGeom>
          </p:spPr>
          <p:txBody>
            <a:bodyPr anchor="t" rtlCol="false" tIns="0" lIns="0" bIns="0" rIns="0">
              <a:spAutoFit/>
            </a:bodyPr>
            <a:lstStyle/>
            <a:p>
              <a:pPr algn="ctr">
                <a:lnSpc>
                  <a:spcPts val="3316"/>
                </a:lnSpc>
                <a:spcBef>
                  <a:spcPct val="0"/>
                </a:spcBef>
              </a:pPr>
              <a:r>
                <a:rPr lang="en-US" sz="2368">
                  <a:solidFill>
                    <a:srgbClr val="00BF63"/>
                  </a:solidFill>
                  <a:latin typeface="Canva Sans Bold"/>
                </a:rPr>
                <a:t>Agri</a:t>
              </a:r>
            </a:p>
          </p:txBody>
        </p:sp>
        <p:sp>
          <p:nvSpPr>
            <p:cNvPr name="TextBox 7" id="7"/>
            <p:cNvSpPr txBox="true"/>
            <p:nvPr/>
          </p:nvSpPr>
          <p:spPr>
            <a:xfrm rot="0">
              <a:off x="1005854" y="915993"/>
              <a:ext cx="610807" cy="519672"/>
            </a:xfrm>
            <a:prstGeom prst="rect">
              <a:avLst/>
            </a:prstGeom>
          </p:spPr>
          <p:txBody>
            <a:bodyPr anchor="t" rtlCol="false" tIns="0" lIns="0" bIns="0" rIns="0">
              <a:spAutoFit/>
            </a:bodyPr>
            <a:lstStyle/>
            <a:p>
              <a:pPr algn="ctr">
                <a:lnSpc>
                  <a:spcPts val="3316"/>
                </a:lnSpc>
                <a:spcBef>
                  <a:spcPct val="0"/>
                </a:spcBef>
              </a:pPr>
              <a:r>
                <a:rPr lang="en-US" sz="2368">
                  <a:solidFill>
                    <a:srgbClr val="FFBD59"/>
                  </a:solidFill>
                  <a:latin typeface="Canva Sans Bold Italics"/>
                </a:rPr>
                <a:t>GO</a:t>
              </a:r>
            </a:p>
          </p:txBody>
        </p:sp>
        <p:sp>
          <p:nvSpPr>
            <p:cNvPr name="Freeform 8" id="8"/>
            <p:cNvSpPr/>
            <p:nvPr/>
          </p:nvSpPr>
          <p:spPr>
            <a:xfrm flipH="false" flipV="false" rot="0">
              <a:off x="0" y="0"/>
              <a:ext cx="1616131" cy="963618"/>
            </a:xfrm>
            <a:custGeom>
              <a:avLst/>
              <a:gdLst/>
              <a:ahLst/>
              <a:cxnLst/>
              <a:rect r="r" b="b" t="t" l="l"/>
              <a:pathLst>
                <a:path h="963618" w="1616131">
                  <a:moveTo>
                    <a:pt x="0" y="0"/>
                  </a:moveTo>
                  <a:lnTo>
                    <a:pt x="1616131" y="0"/>
                  </a:lnTo>
                  <a:lnTo>
                    <a:pt x="1616131" y="963618"/>
                  </a:lnTo>
                  <a:lnTo>
                    <a:pt x="0" y="9636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9" id="9"/>
          <p:cNvSpPr/>
          <p:nvPr/>
        </p:nvSpPr>
        <p:spPr>
          <a:xfrm flipH="false" flipV="false" rot="0">
            <a:off x="316521" y="8710858"/>
            <a:ext cx="1289900" cy="1338418"/>
          </a:xfrm>
          <a:custGeom>
            <a:avLst/>
            <a:gdLst/>
            <a:ahLst/>
            <a:cxnLst/>
            <a:rect r="r" b="b" t="t" l="l"/>
            <a:pathLst>
              <a:path h="1338418" w="1289900">
                <a:moveTo>
                  <a:pt x="0" y="0"/>
                </a:moveTo>
                <a:lnTo>
                  <a:pt x="1289900" y="0"/>
                </a:lnTo>
                <a:lnTo>
                  <a:pt x="1289900" y="1338417"/>
                </a:lnTo>
                <a:lnTo>
                  <a:pt x="0" y="13384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1446068" y="1165225"/>
            <a:ext cx="8700116" cy="8157210"/>
          </a:xfrm>
          <a:prstGeom prst="rect">
            <a:avLst/>
          </a:prstGeom>
        </p:spPr>
        <p:txBody>
          <a:bodyPr anchor="t" rtlCol="false" tIns="0" lIns="0" bIns="0" rIns="0">
            <a:spAutoFit/>
          </a:bodyPr>
          <a:lstStyle/>
          <a:p>
            <a:pPr algn="just">
              <a:lnSpc>
                <a:spcPts val="2940"/>
              </a:lnSpc>
            </a:pPr>
            <a:r>
              <a:rPr lang="en-US" sz="2100">
                <a:solidFill>
                  <a:srgbClr val="000000"/>
                </a:solidFill>
                <a:latin typeface="Canva Sans Bold"/>
              </a:rPr>
              <a:t>Challenges in </a:t>
            </a:r>
            <a:r>
              <a:rPr lang="en-US" sz="2100">
                <a:solidFill>
                  <a:srgbClr val="000000"/>
                </a:solidFill>
                <a:latin typeface="Canva Sans Bold"/>
              </a:rPr>
              <a:t>Agri-Food Supply Chain:</a:t>
            </a:r>
          </a:p>
          <a:p>
            <a:pPr algn="just" marL="453390" indent="-226695" lvl="1">
              <a:lnSpc>
                <a:spcPts val="2940"/>
              </a:lnSpc>
              <a:buFont typeface="Arial"/>
              <a:buChar char="•"/>
            </a:pPr>
            <a:r>
              <a:rPr lang="en-US" sz="2100">
                <a:solidFill>
                  <a:srgbClr val="000000"/>
                </a:solidFill>
                <a:latin typeface="Canva Sans"/>
              </a:rPr>
              <a:t>Complex operations involving multiple stakeholders.</a:t>
            </a:r>
          </a:p>
          <a:p>
            <a:pPr algn="just" marL="453390" indent="-226695" lvl="1">
              <a:lnSpc>
                <a:spcPts val="2940"/>
              </a:lnSpc>
              <a:buFont typeface="Arial"/>
              <a:buChar char="•"/>
            </a:pPr>
            <a:r>
              <a:rPr lang="en-US" sz="2100">
                <a:solidFill>
                  <a:srgbClr val="000000"/>
                </a:solidFill>
                <a:latin typeface="Canva Sans"/>
              </a:rPr>
              <a:t>Varying transportation modes.</a:t>
            </a:r>
          </a:p>
          <a:p>
            <a:pPr algn="just" marL="453390" indent="-226695" lvl="1">
              <a:lnSpc>
                <a:spcPts val="2940"/>
              </a:lnSpc>
              <a:buFont typeface="Arial"/>
              <a:buChar char="•"/>
            </a:pPr>
            <a:r>
              <a:rPr lang="en-US" sz="2100">
                <a:solidFill>
                  <a:srgbClr val="000000"/>
                </a:solidFill>
                <a:latin typeface="Canva Sans"/>
              </a:rPr>
              <a:t>Changing environmental conditions.</a:t>
            </a:r>
          </a:p>
          <a:p>
            <a:pPr algn="just" marL="453390" indent="-226695" lvl="1">
              <a:lnSpc>
                <a:spcPts val="2940"/>
              </a:lnSpc>
              <a:buFont typeface="Arial"/>
              <a:buChar char="•"/>
            </a:pPr>
            <a:r>
              <a:rPr lang="en-US" sz="2100">
                <a:solidFill>
                  <a:srgbClr val="000000"/>
                </a:solidFill>
                <a:latin typeface="Canva Sans"/>
              </a:rPr>
              <a:t>Need for route optimization and cost reduction.</a:t>
            </a:r>
          </a:p>
          <a:p>
            <a:pPr algn="just" marL="453390" indent="-226695" lvl="1">
              <a:lnSpc>
                <a:spcPts val="2940"/>
              </a:lnSpc>
              <a:buFont typeface="Arial"/>
              <a:buChar char="•"/>
            </a:pPr>
            <a:r>
              <a:rPr lang="en-US" sz="2100">
                <a:solidFill>
                  <a:srgbClr val="000000"/>
                </a:solidFill>
                <a:latin typeface="Canva Sans"/>
              </a:rPr>
              <a:t>Lack of a specialized transportation management system.</a:t>
            </a:r>
          </a:p>
          <a:p>
            <a:pPr algn="just">
              <a:lnSpc>
                <a:spcPts val="2940"/>
              </a:lnSpc>
            </a:pPr>
            <a:r>
              <a:rPr lang="en-US" sz="2100">
                <a:solidFill>
                  <a:srgbClr val="000000"/>
                </a:solidFill>
                <a:latin typeface="Canva Sans Bold"/>
              </a:rPr>
              <a:t>AgriGo's Solution:</a:t>
            </a:r>
          </a:p>
          <a:p>
            <a:pPr algn="just" marL="453390" indent="-226695" lvl="1">
              <a:lnSpc>
                <a:spcPts val="2940"/>
              </a:lnSpc>
              <a:buFont typeface="Arial"/>
              <a:buChar char="•"/>
            </a:pPr>
            <a:r>
              <a:rPr lang="en-US" sz="2100">
                <a:solidFill>
                  <a:srgbClr val="000000"/>
                </a:solidFill>
                <a:latin typeface="Canva Sans"/>
              </a:rPr>
              <a:t>AgriGo connects warehouses, distributors, and transporters.</a:t>
            </a:r>
          </a:p>
          <a:p>
            <a:pPr algn="just" marL="453390" indent="-226695" lvl="1">
              <a:lnSpc>
                <a:spcPts val="2940"/>
              </a:lnSpc>
              <a:buFont typeface="Arial"/>
              <a:buChar char="•"/>
            </a:pPr>
            <a:r>
              <a:rPr lang="en-US" sz="2100">
                <a:solidFill>
                  <a:srgbClr val="000000"/>
                </a:solidFill>
                <a:latin typeface="Canva Sans"/>
              </a:rPr>
              <a:t>Simplifies product ordering and transportation.</a:t>
            </a:r>
          </a:p>
          <a:p>
            <a:pPr algn="just" marL="453390" indent="-226695" lvl="1">
              <a:lnSpc>
                <a:spcPts val="2940"/>
              </a:lnSpc>
              <a:buFont typeface="Arial"/>
              <a:buChar char="•"/>
            </a:pPr>
            <a:r>
              <a:rPr lang="en-US" sz="2100">
                <a:solidFill>
                  <a:srgbClr val="000000"/>
                </a:solidFill>
                <a:latin typeface="Canva Sans"/>
              </a:rPr>
              <a:t>Ensures transparent and trustworthy transactions.</a:t>
            </a:r>
          </a:p>
          <a:p>
            <a:pPr algn="just" marL="453390" indent="-226695" lvl="1">
              <a:lnSpc>
                <a:spcPts val="2940"/>
              </a:lnSpc>
              <a:buFont typeface="Arial"/>
              <a:buChar char="•"/>
            </a:pPr>
            <a:r>
              <a:rPr lang="en-US" sz="2100">
                <a:solidFill>
                  <a:srgbClr val="000000"/>
                </a:solidFill>
                <a:latin typeface="Canva Sans"/>
              </a:rPr>
              <a:t>Allows distributors to compare pricing and quality.</a:t>
            </a:r>
          </a:p>
          <a:p>
            <a:pPr algn="just" marL="453390" indent="-226695" lvl="1">
              <a:lnSpc>
                <a:spcPts val="2940"/>
              </a:lnSpc>
              <a:buFont typeface="Arial"/>
              <a:buChar char="•"/>
            </a:pPr>
            <a:r>
              <a:rPr lang="en-US" sz="2100">
                <a:solidFill>
                  <a:srgbClr val="000000"/>
                </a:solidFill>
                <a:latin typeface="Canva Sans"/>
              </a:rPr>
              <a:t>Provides reliable transporters for secure deliveries.</a:t>
            </a:r>
          </a:p>
          <a:p>
            <a:pPr algn="just">
              <a:lnSpc>
                <a:spcPts val="2940"/>
              </a:lnSpc>
            </a:pPr>
            <a:r>
              <a:rPr lang="en-US" sz="2100">
                <a:solidFill>
                  <a:srgbClr val="000000"/>
                </a:solidFill>
                <a:latin typeface="Canva Sans Bold"/>
              </a:rPr>
              <a:t>Key Features of AgriGo:</a:t>
            </a:r>
          </a:p>
          <a:p>
            <a:pPr algn="just" marL="453390" indent="-226695" lvl="1">
              <a:lnSpc>
                <a:spcPts val="2940"/>
              </a:lnSpc>
              <a:buFont typeface="Arial"/>
              <a:buChar char="•"/>
            </a:pPr>
            <a:r>
              <a:rPr lang="en-US" sz="2100">
                <a:solidFill>
                  <a:srgbClr val="000000"/>
                </a:solidFill>
                <a:latin typeface="Canva Sans"/>
              </a:rPr>
              <a:t>Real-time tracking and coordination for all parties.</a:t>
            </a:r>
          </a:p>
          <a:p>
            <a:pPr algn="just" marL="453390" indent="-226695" lvl="1">
              <a:lnSpc>
                <a:spcPts val="2940"/>
              </a:lnSpc>
              <a:buFont typeface="Arial"/>
              <a:buChar char="•"/>
            </a:pPr>
            <a:r>
              <a:rPr lang="en-US" sz="2100">
                <a:solidFill>
                  <a:srgbClr val="000000"/>
                </a:solidFill>
                <a:latin typeface="Canva Sans"/>
              </a:rPr>
              <a:t>Transporter-provided product insurance.</a:t>
            </a:r>
          </a:p>
          <a:p>
            <a:pPr algn="just" marL="453390" indent="-226695" lvl="1">
              <a:lnSpc>
                <a:spcPts val="2940"/>
              </a:lnSpc>
              <a:buFont typeface="Arial"/>
              <a:buChar char="•"/>
            </a:pPr>
            <a:r>
              <a:rPr lang="en-US" sz="2100">
                <a:solidFill>
                  <a:srgbClr val="000000"/>
                </a:solidFill>
                <a:latin typeface="Canva Sans"/>
              </a:rPr>
              <a:t>Feedback system incentivizing good performance.</a:t>
            </a:r>
          </a:p>
          <a:p>
            <a:pPr algn="just" marL="453390" indent="-226695" lvl="1">
              <a:lnSpc>
                <a:spcPts val="2940"/>
              </a:lnSpc>
              <a:buFont typeface="Arial"/>
              <a:buChar char="•"/>
            </a:pPr>
            <a:r>
              <a:rPr lang="en-US" sz="2100">
                <a:solidFill>
                  <a:srgbClr val="000000"/>
                </a:solidFill>
                <a:latin typeface="Canva Sans"/>
              </a:rPr>
              <a:t>AgriGo's recommendations for efficient ordering.</a:t>
            </a:r>
          </a:p>
          <a:p>
            <a:pPr algn="just">
              <a:lnSpc>
                <a:spcPts val="2940"/>
              </a:lnSpc>
            </a:pPr>
            <a:r>
              <a:rPr lang="en-US" sz="2100">
                <a:solidFill>
                  <a:srgbClr val="000000"/>
                </a:solidFill>
                <a:latin typeface="Canva Sans Bold"/>
              </a:rPr>
              <a:t>Additional Benefits:</a:t>
            </a:r>
          </a:p>
          <a:p>
            <a:pPr algn="just" marL="453390" indent="-226695" lvl="1">
              <a:lnSpc>
                <a:spcPts val="2940"/>
              </a:lnSpc>
              <a:buFont typeface="Arial"/>
              <a:buChar char="•"/>
            </a:pPr>
            <a:r>
              <a:rPr lang="en-US" sz="2100">
                <a:solidFill>
                  <a:srgbClr val="000000"/>
                </a:solidFill>
                <a:latin typeface="Canva Sans"/>
              </a:rPr>
              <a:t>Enhanced efficiency in the supply chain.</a:t>
            </a:r>
          </a:p>
          <a:p>
            <a:pPr algn="just" marL="453390" indent="-226695" lvl="1">
              <a:lnSpc>
                <a:spcPts val="2940"/>
              </a:lnSpc>
              <a:buFont typeface="Arial"/>
              <a:buChar char="•"/>
            </a:pPr>
            <a:r>
              <a:rPr lang="en-US" sz="2100">
                <a:solidFill>
                  <a:srgbClr val="000000"/>
                </a:solidFill>
                <a:latin typeface="Canva Sans"/>
              </a:rPr>
              <a:t>Secure and verified orders.</a:t>
            </a:r>
          </a:p>
          <a:p>
            <a:pPr algn="just" marL="453390" indent="-226695" lvl="1">
              <a:lnSpc>
                <a:spcPts val="2940"/>
              </a:lnSpc>
              <a:buFont typeface="Arial"/>
              <a:buChar char="•"/>
            </a:pPr>
            <a:r>
              <a:rPr lang="en-US" sz="2100">
                <a:solidFill>
                  <a:srgbClr val="000000"/>
                </a:solidFill>
                <a:latin typeface="Canva Sans"/>
              </a:rPr>
              <a:t>Product tracking and quality assurance.</a:t>
            </a:r>
          </a:p>
          <a:p>
            <a:pPr algn="just" marL="453390" indent="-226695" lvl="1">
              <a:lnSpc>
                <a:spcPts val="2940"/>
              </a:lnSpc>
              <a:buFont typeface="Arial"/>
              <a:buChar char="•"/>
            </a:pPr>
            <a:r>
              <a:rPr lang="en-US" sz="2100">
                <a:solidFill>
                  <a:srgbClr val="000000"/>
                </a:solidFill>
                <a:latin typeface="Canva Sans"/>
              </a:rPr>
              <a:t>Improved transparency and reduced risks.</a:t>
            </a:r>
          </a:p>
        </p:txBody>
      </p:sp>
      <p:sp>
        <p:nvSpPr>
          <p:cNvPr name="TextBox 11" id="11"/>
          <p:cNvSpPr txBox="true"/>
          <p:nvPr/>
        </p:nvSpPr>
        <p:spPr>
          <a:xfrm rot="0">
            <a:off x="11737757" y="4151287"/>
            <a:ext cx="5347841" cy="3920188"/>
          </a:xfrm>
          <a:prstGeom prst="rect">
            <a:avLst/>
          </a:prstGeom>
        </p:spPr>
        <p:txBody>
          <a:bodyPr anchor="t" rtlCol="false" tIns="0" lIns="0" bIns="0" rIns="0">
            <a:spAutoFit/>
          </a:bodyPr>
          <a:lstStyle/>
          <a:p>
            <a:pPr algn="ctr">
              <a:lnSpc>
                <a:spcPts val="4426"/>
              </a:lnSpc>
            </a:pPr>
            <a:r>
              <a:rPr lang="en-US" sz="3161">
                <a:solidFill>
                  <a:srgbClr val="000000"/>
                </a:solidFill>
                <a:latin typeface="Canva Sans Bold"/>
              </a:rPr>
              <a:t>Team:</a:t>
            </a:r>
          </a:p>
          <a:p>
            <a:pPr algn="ctr">
              <a:lnSpc>
                <a:spcPts val="4426"/>
              </a:lnSpc>
            </a:pPr>
            <a:r>
              <a:rPr lang="en-US" sz="3161">
                <a:solidFill>
                  <a:srgbClr val="000000"/>
                </a:solidFill>
                <a:latin typeface="Canva Sans"/>
              </a:rPr>
              <a:t>The Cosmos</a:t>
            </a:r>
          </a:p>
          <a:p>
            <a:pPr algn="ctr">
              <a:lnSpc>
                <a:spcPts val="4426"/>
              </a:lnSpc>
            </a:pPr>
            <a:r>
              <a:rPr lang="en-US" sz="3161">
                <a:solidFill>
                  <a:srgbClr val="000000"/>
                </a:solidFill>
                <a:latin typeface="Canva Sans Bold"/>
              </a:rPr>
              <a:t>Team Members</a:t>
            </a:r>
            <a:r>
              <a:rPr lang="en-US" sz="3161">
                <a:solidFill>
                  <a:srgbClr val="000000"/>
                </a:solidFill>
                <a:latin typeface="Canva Sans"/>
              </a:rPr>
              <a:t>:</a:t>
            </a:r>
          </a:p>
          <a:p>
            <a:pPr algn="ctr">
              <a:lnSpc>
                <a:spcPts val="4426"/>
              </a:lnSpc>
            </a:pPr>
            <a:r>
              <a:rPr lang="en-US" sz="3161">
                <a:solidFill>
                  <a:srgbClr val="000000"/>
                </a:solidFill>
                <a:latin typeface="Canva Sans"/>
              </a:rPr>
              <a:t>Harsh Agrawal (Mechanical)</a:t>
            </a:r>
          </a:p>
          <a:p>
            <a:pPr algn="ctr">
              <a:lnSpc>
                <a:spcPts val="4426"/>
              </a:lnSpc>
            </a:pPr>
            <a:r>
              <a:rPr lang="en-US" sz="3161">
                <a:solidFill>
                  <a:srgbClr val="000000"/>
                </a:solidFill>
                <a:latin typeface="Canva Sans"/>
              </a:rPr>
              <a:t>Raj Motwani(Mechanical)</a:t>
            </a:r>
          </a:p>
          <a:p>
            <a:pPr algn="ctr">
              <a:lnSpc>
                <a:spcPts val="4426"/>
              </a:lnSpc>
            </a:pPr>
            <a:r>
              <a:rPr lang="en-US" sz="3161">
                <a:solidFill>
                  <a:srgbClr val="000000"/>
                </a:solidFill>
                <a:latin typeface="Canva Sans"/>
              </a:rPr>
              <a:t>Shivam Gupta (MME)</a:t>
            </a:r>
          </a:p>
          <a:p>
            <a:pPr algn="ctr">
              <a:lnSpc>
                <a:spcPts val="4426"/>
              </a:lnSpc>
              <a:spcBef>
                <a:spcPct val="0"/>
              </a:spcBef>
            </a:pPr>
            <a:r>
              <a:rPr lang="en-US" sz="3161">
                <a:solidFill>
                  <a:srgbClr val="000000"/>
                </a:solidFill>
                <a:latin typeface="Canva Sans"/>
              </a:rPr>
              <a:t>Anadi Agrawal( ECE)</a:t>
            </a:r>
          </a:p>
        </p:txBody>
      </p:sp>
      <p:grpSp>
        <p:nvGrpSpPr>
          <p:cNvPr name="Group 12" id="12"/>
          <p:cNvGrpSpPr/>
          <p:nvPr/>
        </p:nvGrpSpPr>
        <p:grpSpPr>
          <a:xfrm rot="0">
            <a:off x="13595287" y="1630242"/>
            <a:ext cx="2283035" cy="2027434"/>
            <a:chOff x="0" y="0"/>
            <a:chExt cx="3044047" cy="2703245"/>
          </a:xfrm>
        </p:grpSpPr>
        <p:sp>
          <p:nvSpPr>
            <p:cNvPr name="TextBox 13" id="13"/>
            <p:cNvSpPr txBox="true"/>
            <p:nvPr/>
          </p:nvSpPr>
          <p:spPr>
            <a:xfrm rot="0">
              <a:off x="407533" y="1728692"/>
              <a:ext cx="1486384" cy="973229"/>
            </a:xfrm>
            <a:prstGeom prst="rect">
              <a:avLst/>
            </a:prstGeom>
          </p:spPr>
          <p:txBody>
            <a:bodyPr anchor="t" rtlCol="false" tIns="0" lIns="0" bIns="0" rIns="0">
              <a:spAutoFit/>
            </a:bodyPr>
            <a:lstStyle/>
            <a:p>
              <a:pPr algn="ctr">
                <a:lnSpc>
                  <a:spcPts val="6244"/>
                </a:lnSpc>
                <a:spcBef>
                  <a:spcPct val="0"/>
                </a:spcBef>
              </a:pPr>
              <a:r>
                <a:rPr lang="en-US" sz="4460">
                  <a:solidFill>
                    <a:srgbClr val="00BF63"/>
                  </a:solidFill>
                  <a:latin typeface="Canva Sans Bold"/>
                </a:rPr>
                <a:t>Agri</a:t>
              </a:r>
            </a:p>
          </p:txBody>
        </p:sp>
        <p:sp>
          <p:nvSpPr>
            <p:cNvPr name="TextBox 14" id="14"/>
            <p:cNvSpPr txBox="true"/>
            <p:nvPr/>
          </p:nvSpPr>
          <p:spPr>
            <a:xfrm rot="0">
              <a:off x="1893945" y="1728692"/>
              <a:ext cx="1150102" cy="974552"/>
            </a:xfrm>
            <a:prstGeom prst="rect">
              <a:avLst/>
            </a:prstGeom>
          </p:spPr>
          <p:txBody>
            <a:bodyPr anchor="t" rtlCol="false" tIns="0" lIns="0" bIns="0" rIns="0">
              <a:spAutoFit/>
            </a:bodyPr>
            <a:lstStyle/>
            <a:p>
              <a:pPr algn="ctr">
                <a:lnSpc>
                  <a:spcPts val="6244"/>
                </a:lnSpc>
                <a:spcBef>
                  <a:spcPct val="0"/>
                </a:spcBef>
              </a:pPr>
              <a:r>
                <a:rPr lang="en-US" sz="4460">
                  <a:solidFill>
                    <a:srgbClr val="FFBD59"/>
                  </a:solidFill>
                  <a:latin typeface="Canva Sans Bold Italics"/>
                </a:rPr>
                <a:t>GO</a:t>
              </a:r>
            </a:p>
          </p:txBody>
        </p:sp>
        <p:sp>
          <p:nvSpPr>
            <p:cNvPr name="Freeform 15" id="15"/>
            <p:cNvSpPr/>
            <p:nvPr/>
          </p:nvSpPr>
          <p:spPr>
            <a:xfrm flipH="false" flipV="false" rot="0">
              <a:off x="0" y="0"/>
              <a:ext cx="3043048" cy="1814417"/>
            </a:xfrm>
            <a:custGeom>
              <a:avLst/>
              <a:gdLst/>
              <a:ahLst/>
              <a:cxnLst/>
              <a:rect r="r" b="b" t="t" l="l"/>
              <a:pathLst>
                <a:path h="1814417" w="3043048">
                  <a:moveTo>
                    <a:pt x="0" y="0"/>
                  </a:moveTo>
                  <a:lnTo>
                    <a:pt x="3043048" y="0"/>
                  </a:lnTo>
                  <a:lnTo>
                    <a:pt x="3043048" y="1814417"/>
                  </a:lnTo>
                  <a:lnTo>
                    <a:pt x="0" y="18144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DAFy5QfcEo8</dc:identifier>
  <dcterms:modified xsi:type="dcterms:W3CDTF">2011-08-01T06:04:30Z</dcterms:modified>
  <cp:revision>1</cp:revision>
  <dc:title>Codeutsava</dc:title>
</cp:coreProperties>
</file>