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0" r:id="rId13"/>
    <p:sldId id="281" r:id="rId14"/>
    <p:sldId id="288" r:id="rId15"/>
    <p:sldId id="268" r:id="rId16"/>
    <p:sldId id="269" r:id="rId17"/>
    <p:sldId id="270" r:id="rId18"/>
    <p:sldId id="271" r:id="rId19"/>
    <p:sldId id="272" r:id="rId20"/>
    <p:sldId id="293" r:id="rId21"/>
    <p:sldId id="273" r:id="rId22"/>
    <p:sldId id="282" r:id="rId23"/>
    <p:sldId id="283" r:id="rId24"/>
    <p:sldId id="284" r:id="rId25"/>
    <p:sldId id="285" r:id="rId26"/>
    <p:sldId id="287" r:id="rId27"/>
    <p:sldId id="286" r:id="rId28"/>
    <p:sldId id="274" r:id="rId29"/>
    <p:sldId id="275" r:id="rId30"/>
    <p:sldId id="289" r:id="rId31"/>
    <p:sldId id="290" r:id="rId32"/>
    <p:sldId id="291" r:id="rId33"/>
    <p:sldId id="278" r:id="rId34"/>
  </p:sldIdLst>
  <p:sldSz cx="9144000" cy="6858000" type="screen4x3"/>
  <p:notesSz cx="6858000" cy="9144000"/>
  <p:embeddedFontLst>
    <p:embeddedFont>
      <p:font typeface="Cambria" pitchFamily="18" charset="0"/>
      <p:regular r:id="rId37"/>
      <p:bold r:id="rId38"/>
      <p:italic r:id="rId39"/>
      <p:boldItalic r:id="rId40"/>
    </p:embeddedFont>
    <p:embeddedFont>
      <p:font typeface="Verdana" pitchFamily="34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  <p:embeddedFont>
      <p:font typeface="Gill Sans" charset="0"/>
      <p:regular r:id="rId49"/>
      <p:bold r:id="rId50"/>
    </p:embeddedFont>
    <p:embeddedFont>
      <p:font typeface="Century Gothic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AD27-D268-4158-847F-D8886AC57FC0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3779-5177-4879-A024-7B5A7003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85096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4c11e34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4c11e34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4c11e34f9_0_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c11e34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c11e34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4c11e34f9_0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c11e34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c11e34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4c11e34f9_0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c11e34f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c11e34f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4c11e34f9_5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c11e34f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c11e34f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4c11e34f9_1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1"/>
              <a:buNone/>
              <a:defRPr sz="2601">
                <a:solidFill>
                  <a:srgbClr val="333A52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535289" y="6294261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456267" y="6271683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4F8FA">
              <a:alpha val="32549"/>
            </a:srgbClr>
          </a:solidFill>
          <a:ln w="9525" cap="rnd" cmpd="sng">
            <a:solidFill>
              <a:srgbClr val="A0B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E0EEF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8D9AA1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6FAFA">
                  <a:alpha val="69803"/>
                </a:srgbClr>
              </a:gs>
              <a:gs pos="70000">
                <a:srgbClr val="FAFEFE">
                  <a:alpha val="54901"/>
                </a:srgbClr>
              </a:gs>
              <a:gs pos="100000">
                <a:srgbClr val="96BFD1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93A7B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24A4E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5D646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FFD6CD">
                  <a:alpha val="94901"/>
                </a:srgbClr>
              </a:gs>
              <a:gs pos="50000">
                <a:srgbClr val="FFC1BA">
                  <a:alpha val="89803"/>
                </a:srgbClr>
              </a:gs>
              <a:gs pos="95000">
                <a:srgbClr val="FF7258">
                  <a:alpha val="87843"/>
                </a:srgbClr>
              </a:gs>
              <a:gs pos="100000">
                <a:srgbClr val="FF2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D5A3E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w="12700" cap="rnd" cmpd="sng">
            <a:solidFill>
              <a:srgbClr val="B8563F">
                <a:alpha val="5960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9C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8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433689" y="6282972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4F8FA">
              <a:alpha val="32549"/>
            </a:srgbClr>
          </a:solidFill>
          <a:ln w="9525" cap="rnd" cmpd="sng">
            <a:solidFill>
              <a:srgbClr val="A0B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E0EEF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8D9AA1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6FAFA">
                  <a:alpha val="69803"/>
                </a:srgbClr>
              </a:gs>
              <a:gs pos="70000">
                <a:srgbClr val="FAFEFE">
                  <a:alpha val="54901"/>
                </a:srgbClr>
              </a:gs>
              <a:gs pos="100000">
                <a:srgbClr val="96BFD1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93A7B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24A4E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5D646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9C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8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1454252" y="6282972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Macro-Enabled_Worksheet1.xlsm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challenge-2019/1.0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1371600" y="1295400"/>
            <a:ext cx="7332133" cy="191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Prediction of Sepsis from Clinical Data</a:t>
            </a:r>
            <a:r>
              <a:rPr lang="en-US" sz="4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198684" y="4233634"/>
            <a:ext cx="7730827" cy="2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By:			    </a:t>
            </a:r>
            <a:r>
              <a:rPr lang="en-US" sz="20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Guided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                                              </a:t>
            </a:r>
            <a:endParaRPr dirty="0"/>
          </a:p>
          <a:p>
            <a:pPr marL="18288" lvl="0" indent="0" algn="l" rtl="0">
              <a:lnSpc>
                <a:spcPct val="100000"/>
              </a:lnSpc>
              <a:spcBef>
                <a:spcPts val="600"/>
              </a:spcBef>
              <a:buSzPts val="1440"/>
              <a:buNone/>
            </a:pP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Raj </a:t>
            </a: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Maharajwala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201703100810108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                                 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Ms. </a:t>
            </a: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Palak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V. Desai</a:t>
            </a:r>
            <a:endParaRPr sz="18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 indent="0">
              <a:spcBef>
                <a:spcPts val="200"/>
              </a:spcBef>
              <a:buSzPts val="1440"/>
            </a:pP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Paawan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Bhatt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(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201703100810118)                                  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Assistant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Professor Amish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Sharma     (201703100810084)		 Dept. of Information  </a:t>
            </a:r>
            <a:r>
              <a:rPr lang="en-US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B.Tech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IT (7</a:t>
            </a:r>
            <a:r>
              <a:rPr lang="en-US" sz="18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Semester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Technology, 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CGPIT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	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</a:t>
            </a: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	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CGPIT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      	            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 dirty="0"/>
          </a:p>
        </p:txBody>
      </p:sp>
      <p:sp>
        <p:nvSpPr>
          <p:cNvPr id="51" name="Google Shape;51;p5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5" descr="UT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"/>
            <a:ext cx="1676400" cy="1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 descr="Image result for cgpit logo"/>
          <p:cNvSpPr txBox="1"/>
          <p:nvPr/>
        </p:nvSpPr>
        <p:spPr>
          <a:xfrm>
            <a:off x="155575" y="-6937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 descr="Image result for cgpit logo"/>
          <p:cNvSpPr txBox="1"/>
          <p:nvPr/>
        </p:nvSpPr>
        <p:spPr>
          <a:xfrm>
            <a:off x="155575" y="-6937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5" descr="Image result for cgp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500" y="0"/>
            <a:ext cx="24765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development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435100" y="1417625"/>
            <a:ext cx="7499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b="1" u="sng" dirty="0">
                <a:latin typeface="Cambria"/>
                <a:ea typeface="Cambria"/>
                <a:cs typeface="Cambria"/>
                <a:sym typeface="Cambria"/>
              </a:rPr>
              <a:t> Hardware Requirement</a:t>
            </a:r>
            <a:r>
              <a:rPr lang="en-US" sz="2600" b="1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600" b="1" dirty="0">
              <a:latin typeface="Cambria"/>
              <a:ea typeface="Cambria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Arial"/>
                <a:sym typeface="Arial"/>
              </a:rPr>
              <a:t>-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RAM: Minimum 8 GB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Processor : Minimum 2GHz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Hard Drive : Minimum 32 GB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Storage : Minimum 1 GB Recommended Google Cloud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</a:t>
            </a:r>
            <a:r>
              <a:rPr lang="en-US" sz="42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development </a:t>
            </a:r>
            <a:r>
              <a:rPr lang="en-US" sz="4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(cont..)</a:t>
            </a:r>
            <a:endParaRPr lang="en-US"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 algn="just">
              <a:lnSpc>
                <a:spcPct val="115000"/>
              </a:lnSpc>
              <a:spcBef>
                <a:spcPts val="1200"/>
              </a:spcBef>
              <a:buClrTx/>
              <a:buSzPct val="83000"/>
              <a:buFont typeface="Wingdings" pitchFamily="2" charset="2"/>
              <a:buChar char="§"/>
            </a:pPr>
            <a:r>
              <a:rPr lang="en-US" sz="2600" b="1" u="sng" dirty="0">
                <a:latin typeface="Cambria" pitchFamily="18" charset="0"/>
                <a:ea typeface="Cambria" pitchFamily="18" charset="0"/>
                <a:cs typeface="Arial"/>
                <a:sym typeface="Arial"/>
              </a:rPr>
              <a:t>Software </a:t>
            </a:r>
            <a:r>
              <a:rPr lang="en-US" sz="2600" b="1" u="sng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Requirement</a:t>
            </a:r>
            <a:endParaRPr lang="en-US" sz="2600" b="1" dirty="0">
              <a:latin typeface="Cambria" pitchFamily="18" charset="0"/>
              <a:ea typeface="Cambria" pitchFamily="18" charset="0"/>
              <a:cs typeface="Arial"/>
              <a:sym typeface="Arial"/>
            </a:endParaRPr>
          </a:p>
          <a:p>
            <a:pPr marL="363537" lv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-	R (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RStudio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) for preprocessing and data analysis.</a:t>
            </a:r>
            <a:endParaRPr lang="en-US"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	Python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(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Jupyter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)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for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applying LSTM, data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analysis and data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visualization</a:t>
            </a:r>
          </a:p>
          <a:p>
            <a:pPr marL="363537" lv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	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Django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/ Flask to deploy the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model</a:t>
            </a:r>
            <a:endParaRPr lang="en-US"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</p:txBody>
      </p:sp>
      <p:sp>
        <p:nvSpPr>
          <p:cNvPr id="5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fld>
            <a:endParaRPr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Dataset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§"/>
            </a:pPr>
            <a:endParaRPr lang="en-US" sz="2600" dirty="0" smtClean="0"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data is sourced from ICU patients in two separate hospital systems and is obtained from ‘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libri" pitchFamily="34" charset="0"/>
              </a:rPr>
              <a:t>Physionet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’ </a:t>
            </a:r>
            <a:r>
              <a:rPr lang="en-US" sz="14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[1].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data for each patient is contained within a single pipe delimited text file. Each row in a 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libri" pitchFamily="34" charset="0"/>
              </a:rPr>
              <a:t>psv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 file represent a single hour’s worth of data. In total, there are 40,000 patients.</a:t>
            </a:r>
          </a:p>
          <a:p>
            <a:pPr algn="just">
              <a:buClrTx/>
              <a:buFont typeface="Wingdings" pitchFamily="2" charset="2"/>
              <a:buChar char="§"/>
            </a:pPr>
            <a:endParaRPr lang="en-US" sz="1400" dirty="0" smtClean="0"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sp>
        <p:nvSpPr>
          <p:cNvPr id="5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8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Dataset </a:t>
            </a:r>
            <a:r>
              <a:rPr lang="en-US" sz="40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148FBF-1C70-4F4D-B7FF-1E5C9F4A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7" y="1555750"/>
            <a:ext cx="7813964" cy="4096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3161" y="5703120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3: Raw data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Implementation</a:t>
            </a:r>
            <a:endParaRPr dirty="0"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435100" y="1038225"/>
            <a:ext cx="7499400" cy="521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lvl="0" indent="-457200" algn="just" rtl="0"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31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Feature Engineering</a:t>
            </a:r>
            <a:endParaRPr sz="31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Two Approaches employed for Feature Selection:</a:t>
            </a:r>
            <a:endParaRPr sz="20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Checked correlation of features contributing to the presence of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endParaRPr sz="20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Review of the research papers [2][3][4]. 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4040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                </a:t>
            </a:r>
            <a:endParaRPr lang="en-US" sz="1800" dirty="0" smtClean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	</a:t>
            </a:r>
            <a:endParaRPr sz="3100" dirty="0">
              <a:latin typeface="Cambria" pitchFamily="18" charset="0"/>
              <a:ea typeface="Cambria" pitchFamily="18" charset="0"/>
            </a:endParaRPr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3484963"/>
            <a:ext cx="6315074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500084" y="5297013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4: Extracted features</a:t>
            </a:r>
            <a:endParaRPr lang="en-US" i="1" dirty="0"/>
          </a:p>
        </p:txBody>
      </p:sp>
      <p:sp>
        <p:nvSpPr>
          <p:cNvPr id="10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2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466470" y="1163782"/>
            <a:ext cx="7499400" cy="51592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5450" algn="just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 dirty="0" smtClean="0">
                <a:latin typeface="Cambria"/>
                <a:ea typeface="Cambria"/>
                <a:cs typeface="Cambria"/>
                <a:sym typeface="Cambria"/>
              </a:rPr>
              <a:t> Data Imbalance:</a:t>
            </a:r>
            <a:endParaRPr sz="3100" dirty="0">
              <a:latin typeface="Cambria"/>
              <a:ea typeface="Cambria"/>
              <a:cs typeface="Cambria"/>
              <a:sym typeface="Cambria"/>
            </a:endParaRPr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635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None/>
            </a:pPr>
            <a:endParaRPr lang="en-US" sz="2600" dirty="0" smtClean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endParaRPr lang="en-US" sz="2600" dirty="0" smtClean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2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98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% of patients does not have sepsis and 2% have sepsis.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Under sampling: </a:t>
            </a: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Way 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to deal with Imbalance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26" name="Picture 2" descr="C:\Users\DELL\Pictures\Screenshots\Screenshot (3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146" y="1821392"/>
            <a:ext cx="2854676" cy="26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ELL\Pictures\Screenshots\Sepsis\plot_zoom_pn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77" y="1821392"/>
            <a:ext cx="4053001" cy="28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935678" y="4693575"/>
            <a:ext cx="3721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5(a)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Data Imbalance – Histogram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5152" y="4690917"/>
            <a:ext cx="3360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5(b)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Data Imbalance – </a:t>
            </a:r>
          </a:p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Pie chart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2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435100" y="1362075"/>
            <a:ext cx="7499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lvl="0" indent="-457200" algn="just" rtl="0"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After </a:t>
            </a: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Under sampling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401725"/>
            <a:ext cx="3513200" cy="3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475" y="2124075"/>
            <a:ext cx="3006825" cy="344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ttp://127.0.0.1:29970/graphics/plot_zoom_png?width=1366&amp;height=74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127.0.0.1:29970/graphics/plot_zoom_png?width=1366&amp;height=74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329337" y="5809012"/>
            <a:ext cx="2778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6(a)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Handling data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mbalance – Histogram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6865" y="5809013"/>
            <a:ext cx="2614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6(b)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Handling data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mbalance –  Pie chart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435100" y="203200"/>
            <a:ext cx="7499350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435099" y="1241778"/>
            <a:ext cx="7635875" cy="561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Missing values (before down-sampling):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1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 smtClean="0">
              <a:latin typeface="Cambria"/>
              <a:ea typeface="Cambria"/>
              <a:cs typeface="Cambria"/>
              <a:sym typeface="Cambria"/>
            </a:endParaRPr>
          </a:p>
          <a:p>
            <a:pPr marL="914400" indent="0" algn="just">
              <a:spcBef>
                <a:spcPts val="100"/>
              </a:spcBef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                                                  </a:t>
            </a:r>
          </a:p>
          <a:p>
            <a:pPr indent="0" algn="just">
              <a:lnSpc>
                <a:spcPct val="115000"/>
              </a:lnSpc>
              <a:spcBef>
                <a:spcPts val="50"/>
              </a:spcBef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-   Most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of Laboratory Data are having missing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   values (see fig 7) </a:t>
            </a:r>
            <a:endParaRPr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-  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There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is more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than 90% of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missing values.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</p:txBody>
      </p:sp>
      <p:sp>
        <p:nvSpPr>
          <p:cNvPr id="195" name="Google Shape;195;p2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fld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88" y="1722097"/>
            <a:ext cx="6600826" cy="30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301998" y="4736747"/>
            <a:ext cx="3704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7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Missing values in the raw data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4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 </a:t>
            </a:r>
            <a:r>
              <a:rPr lang="en-US" sz="4800" dirty="0">
                <a:solidFill>
                  <a:schemeClr val="tx1"/>
                </a:solidFill>
              </a:rPr>
              <a:t>(cont..)</a:t>
            </a:r>
            <a:endParaRPr sz="47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1282535" y="1187532"/>
            <a:ext cx="7788439" cy="50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261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Missing values (After down-sampling)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76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mbria"/>
              <a:buChar char="-"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indent="-381000" algn="just">
              <a:buSzPts val="2400"/>
              <a:buFont typeface="Cambria"/>
              <a:buChar char="-"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PMM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method from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ultivariate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I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mputation by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C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hained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E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quations (MICE)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package is used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for imputation.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836311"/>
            <a:ext cx="5932425" cy="32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975031" y="5309108"/>
            <a:ext cx="4001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8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Missing values in down sampled data.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734766"/>
          </a:xfrm>
        </p:spPr>
        <p:txBody>
          <a:bodyPr/>
          <a:lstStyle/>
          <a:p>
            <a:r>
              <a:rPr lang="en-US" sz="4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912" y="4944849"/>
            <a:ext cx="5337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1 : Dataset characteristics – before &amp; after preprocessing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6726"/>
              </p:ext>
            </p:extLst>
          </p:nvPr>
        </p:nvGraphicFramePr>
        <p:xfrm>
          <a:off x="1577602" y="964846"/>
          <a:ext cx="7137069" cy="396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476"/>
                <a:gridCol w="2111783"/>
                <a:gridCol w="2208810"/>
              </a:tblGrid>
              <a:tr h="787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Total tuples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Before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pre-processing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After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pre-processing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1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Total tuples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1552210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56110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941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Total attributes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41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12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941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Class labels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 (‘0’ / ‘1’)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 (‘0’ / ‘1’)</a:t>
                      </a:r>
                    </a:p>
                  </a:txBody>
                  <a:tcPr/>
                </a:tc>
              </a:tr>
              <a:tr h="561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Missing values 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(in %)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90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87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Data imbalance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(in %)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Non-Septic: 98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Septic: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Non-Septic: 52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Septic: 48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222;p23"/>
          <p:cNvSpPr txBox="1">
            <a:spLocks noGrp="1"/>
          </p:cNvSpPr>
          <p:nvPr>
            <p:ph type="body" idx="1"/>
          </p:nvPr>
        </p:nvSpPr>
        <p:spPr>
          <a:xfrm>
            <a:off x="1270660" y="819397"/>
            <a:ext cx="7663790" cy="550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3000"/>
              <a:buNone/>
            </a:pPr>
            <a:r>
              <a:rPr lang="en-US" sz="2400" u="sng" dirty="0" smtClean="0">
                <a:latin typeface="Cambria"/>
                <a:ea typeface="Cambria"/>
                <a:cs typeface="Cambria"/>
                <a:sym typeface="Cambria"/>
              </a:rPr>
              <a:t>Selected features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HR, O2Sat, Temp, SBP, MAP, DBP, </a:t>
            </a:r>
            <a:r>
              <a:rPr lang="en-US" sz="2400" dirty="0" err="1" smtClean="0">
                <a:latin typeface="Cambria"/>
                <a:ea typeface="Cambria"/>
                <a:cs typeface="Cambria"/>
                <a:sym typeface="Cambria"/>
              </a:rPr>
              <a:t>Resp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, EtCo2, Glucose, Gender, ICULOS, </a:t>
            </a:r>
            <a:r>
              <a:rPr lang="en-US" sz="2400" dirty="0" err="1" smtClean="0">
                <a:latin typeface="Cambria"/>
                <a:ea typeface="Cambria"/>
                <a:cs typeface="Cambria"/>
                <a:sym typeface="Cambria"/>
              </a:rPr>
              <a:t>SepsisLabel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. </a:t>
            </a:r>
            <a:endParaRPr lang="en-US" sz="24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866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152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</a:t>
            </a:r>
            <a:endParaRPr sz="4200"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71525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75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Introduction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Motivation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Objective</a:t>
            </a:r>
            <a:endParaRPr sz="2600" b="0" i="0" u="none" strike="noStrike" cap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Scope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Analysis for development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Modules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Diagrams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development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Implementation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Future work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endParaRPr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fld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1435100" y="6323012"/>
            <a:ext cx="460944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1435100" y="332509"/>
            <a:ext cx="7499400" cy="59158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chemeClr val="tx1"/>
              </a:buClr>
              <a:buSzPct val="65000"/>
              <a:buNone/>
            </a:pPr>
            <a:r>
              <a:rPr lang="en-US" sz="4000" b="1" dirty="0" smtClean="0">
                <a:latin typeface="Cambria"/>
                <a:ea typeface="Cambria"/>
                <a:cs typeface="Cambria"/>
                <a:sym typeface="Cambria"/>
              </a:rPr>
              <a:t>Cleaned dataset</a:t>
            </a:r>
            <a:r>
              <a:rPr lang="en-US" sz="4000" dirty="0" smtClean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381022" y="5997772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</a:t>
            </a:r>
            <a:r>
              <a:rPr lang="en-US" i="1" dirty="0"/>
              <a:t>2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Cleaned dataset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79960"/>
              </p:ext>
            </p:extLst>
          </p:nvPr>
        </p:nvGraphicFramePr>
        <p:xfrm>
          <a:off x="1674421" y="1080655"/>
          <a:ext cx="6939354" cy="49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Macro-Enabled Worksheet" r:id="rId4" imgW="8724741" imgH="6486657" progId="Excel.SheetMacroEnabled.12">
                  <p:embed/>
                </p:oleObj>
              </mc:Choice>
              <mc:Fallback>
                <p:oleObj name="Macro-Enabled Worksheet" r:id="rId4" imgW="8724741" imgH="648665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4421" y="1080655"/>
                        <a:ext cx="6939354" cy="491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Preprocessed data</a:t>
            </a:r>
            <a:endParaRPr lang="en-US" dirty="0"/>
          </a:p>
        </p:txBody>
      </p:sp>
      <p:sp>
        <p:nvSpPr>
          <p:cNvPr id="5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18280"/>
              </p:ext>
            </p:extLst>
          </p:nvPr>
        </p:nvGraphicFramePr>
        <p:xfrm>
          <a:off x="1520043" y="1177163"/>
          <a:ext cx="7018316" cy="514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Worksheet" r:id="rId3" imgW="8544116" imgH="6486657" progId="Excel.Sheet.12">
                  <p:embed/>
                </p:oleObj>
              </mc:Choice>
              <mc:Fallback>
                <p:oleObj name="Worksheet" r:id="rId3" imgW="8544116" imgH="64866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043" y="1177163"/>
                        <a:ext cx="7018316" cy="5145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0125" y="6323012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</a:t>
            </a:r>
            <a:r>
              <a:rPr lang="en-US" i="1" dirty="0"/>
              <a:t>3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Pre-processed dataset</a:t>
            </a:r>
            <a:endParaRPr lang="en-US" i="1" dirty="0"/>
          </a:p>
        </p:txBody>
      </p:sp>
      <p:sp>
        <p:nvSpPr>
          <p:cNvPr id="6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7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Long Short-Term Memory</a:t>
            </a:r>
            <a:endParaRPr lang="en-US" sz="1600" dirty="0"/>
          </a:p>
        </p:txBody>
      </p:sp>
      <p:pic>
        <p:nvPicPr>
          <p:cNvPr id="2050" name="Picture 2" descr="C:\Users\DELL\Pictures\Screenshots\Screenshot (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92" y="1140160"/>
            <a:ext cx="7006441" cy="48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9721" y="6032450"/>
            <a:ext cx="3143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9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The structure of LSTM neural network [5]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00" y="1246909"/>
            <a:ext cx="7499350" cy="5001491"/>
          </a:xfrm>
        </p:spPr>
        <p:txBody>
          <a:bodyPr/>
          <a:lstStyle/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No. of hidden layers: 4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Hidden neurons: (32, 16, 4)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Output neurons: 1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Epochs: 500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Activation: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r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</a:rPr>
              <a:t>elu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, sigmoid (o/p layer)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Dropout: 20%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Loss: binary cross-entropy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Optimizer: 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</a:rPr>
              <a:t>adam</a:t>
            </a: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Metrics: Accuracy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Input Shape: (31, 11)</a:t>
            </a:r>
            <a:endParaRPr lang="en-US"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5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</a:t>
            </a:r>
            <a:endParaRPr lang="en-US" dirty="0"/>
          </a:p>
        </p:txBody>
      </p:sp>
      <p:pic>
        <p:nvPicPr>
          <p:cNvPr id="3074" name="Picture 2" descr="C:\Users\DELL\Pictures\Screenshots\Screenshot (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3" y="1349330"/>
            <a:ext cx="6674799" cy="45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9721" y="6032450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10 </a:t>
            </a:r>
            <a:r>
              <a:rPr lang="en-US" i="1" dirty="0"/>
              <a:t>: </a:t>
            </a:r>
            <a:r>
              <a:rPr lang="en-US" i="1" dirty="0" smtClean="0"/>
              <a:t>Model structure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7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60339"/>
            <a:ext cx="7499350" cy="86041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Loss and Accuracy</a:t>
            </a:r>
            <a:endParaRPr lang="en-US" dirty="0"/>
          </a:p>
        </p:txBody>
      </p:sp>
      <p:sp>
        <p:nvSpPr>
          <p:cNvPr id="4" name="AutoShape 2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 descr="C:\Users\DELL\Desktop\Sepsis\Data\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74" y="3978234"/>
            <a:ext cx="4574761" cy="27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DELL\Desktop\Sepsis\Data\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771366"/>
            <a:ext cx="4479760" cy="30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768934" y="2159845"/>
            <a:ext cx="192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11(a) </a:t>
            </a:r>
            <a:r>
              <a:rPr lang="en-US" i="1" dirty="0"/>
              <a:t>: </a:t>
            </a:r>
            <a:endParaRPr lang="en-US" i="1" dirty="0" smtClean="0"/>
          </a:p>
          <a:p>
            <a:pPr algn="ctr"/>
            <a:r>
              <a:rPr lang="en-US" i="1" dirty="0" smtClean="0"/>
              <a:t>Loss v/s Epoch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6921334" y="5076132"/>
            <a:ext cx="192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11(b) </a:t>
            </a:r>
            <a:r>
              <a:rPr lang="en-US" i="1" dirty="0"/>
              <a:t>: </a:t>
            </a:r>
            <a:r>
              <a:rPr lang="en-US" i="1" dirty="0" smtClean="0"/>
              <a:t>Accuracy v/s Epoch</a:t>
            </a:r>
            <a:endParaRPr lang="en-US" i="1" dirty="0"/>
          </a:p>
        </p:txBody>
      </p:sp>
      <p:sp>
        <p:nvSpPr>
          <p:cNvPr id="11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6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35475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Evaluation metrics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0125" y="6306115"/>
            <a:ext cx="3318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4(b) : Classification report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51317"/>
              </p:ext>
            </p:extLst>
          </p:nvPr>
        </p:nvGraphicFramePr>
        <p:xfrm>
          <a:off x="2308417" y="3140211"/>
          <a:ext cx="5477593" cy="313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14"/>
                <a:gridCol w="1467640"/>
                <a:gridCol w="1130181"/>
                <a:gridCol w="1223158"/>
              </a:tblGrid>
              <a:tr h="73471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Precision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Recall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F1-score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0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0.58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0.67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1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0.91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0.84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Accuracy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Macro avg.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0.75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0.76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347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Weighted avg.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4854"/>
              </p:ext>
            </p:extLst>
          </p:nvPr>
        </p:nvGraphicFramePr>
        <p:xfrm>
          <a:off x="2089129" y="914827"/>
          <a:ext cx="5916168" cy="170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18"/>
                <a:gridCol w="1936009"/>
                <a:gridCol w="1921073"/>
                <a:gridCol w="1412568"/>
              </a:tblGrid>
              <a:tr h="3989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Predicted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9469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Actual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Negative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Positive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3989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Negative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100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71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3989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Positive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26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255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08917" y="2704124"/>
            <a:ext cx="447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4(a) : Confusion / Misclassification matrix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2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Future work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000"/>
              <a:buNone/>
            </a:pPr>
            <a:endParaRPr dirty="0" smtClean="0"/>
          </a:p>
          <a:p>
            <a:pPr marL="51816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Deployment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1151467" y="1125415"/>
            <a:ext cx="7919507" cy="535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[1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] 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  <a:hlinkClick r:id="rId3"/>
              </a:rPr>
              <a:t>https://physionet.org/content/challenge-2019/1.0.0/</a:t>
            </a:r>
            <a:endParaRPr lang="en-US"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[2]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Z. He et al., "Early Sepsis Prediction Using Ensemble Learning with Features Extracted from LSTM Recurrent Neural Network," 2019 Computing in Cardiology (</a:t>
            </a: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4.</a:t>
            </a:r>
          </a:p>
          <a:p>
            <a:pPr marL="182880" lvl="1" indent="0" algn="just">
              <a:spcBef>
                <a:spcPts val="10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3]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Y. Wang, B. Xiao, X. Bi, W. Li, J. Zhang and X. Ma, "Prediction of Sepsis from Clinical Data Using Long Short-Term Memory and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eXtreme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Gradient Boosting," 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2019 Computing in Cardiology (</a:t>
            </a:r>
            <a:r>
              <a:rPr lang="en-US" sz="2400" i="1" dirty="0" err="1">
                <a:latin typeface="Cambria" pitchFamily="18" charset="0"/>
                <a:ea typeface="Cambria" pitchFamily="18" charset="0"/>
              </a:rPr>
              <a:t>CinC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)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4.</a:t>
            </a:r>
            <a:endParaRPr sz="2400" dirty="0" smtClean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fld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r>
              <a:rPr lang="en-US" sz="40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(cont</a:t>
            </a:r>
            <a:r>
              <a:rPr lang="en-US" sz="4000" dirty="0">
                <a:solidFill>
                  <a:schemeClr val="tx1"/>
                </a:solidFill>
              </a:rPr>
              <a:t>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[3]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Y. Wang, B. Xiao, X. Bi, W. Li, J. Zhang and X. Ma, "Prediction of Sepsis from Clinical Data Using Long Short-Term Memory and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eXtreme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Gradient Boosting," 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2019 Computing in Cardiology (</a:t>
            </a:r>
            <a:r>
              <a:rPr lang="en-US" sz="2400" i="1" dirty="0" err="1">
                <a:latin typeface="Cambria" pitchFamily="18" charset="0"/>
                <a:ea typeface="Cambria" pitchFamily="18" charset="0"/>
              </a:rPr>
              <a:t>CinC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)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4</a:t>
            </a:r>
            <a:endParaRPr lang="en-US" sz="2400" u="sng" dirty="0" smtClean="0">
              <a:solidFill>
                <a:schemeClr val="hlink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endParaRPr lang="en-US" sz="2400" u="sng" dirty="0">
              <a:solidFill>
                <a:schemeClr val="hlink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[4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] P.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Nejedly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F.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Plesinger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I.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Viscor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J.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Halamek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and P.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Jurak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"Prediction of Sepsis Using LSTM Neural Network With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Hyperparameter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Optimization With a Genetic Algorithm," 2019 Computing in Cardiology (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4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Introduction</a:t>
            </a:r>
            <a:endParaRPr sz="4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1"/>
          </p:nvPr>
        </p:nvSpPr>
        <p:spPr>
          <a:xfrm>
            <a:off x="1435100" y="871550"/>
            <a:ext cx="7499400" cy="5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 is a life-threatening illness caused by our body’s response to an infection.</a:t>
            </a:r>
            <a:endParaRPr sz="2600" dirty="0"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The goal of this 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project </a:t>
            </a: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is the prediction of sepsis six hours before the clinical prediction of 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 </a:t>
            </a: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using physiological data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.</a:t>
            </a:r>
            <a:endParaRPr sz="28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36353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fld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00" y="1318161"/>
            <a:ext cx="7499350" cy="4930239"/>
          </a:xfrm>
        </p:spPr>
        <p:txBody>
          <a:bodyPr/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[5] Le,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Xuan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Hien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&amp; Ho, Hung &amp; Lee,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Giha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&amp; Jung,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Sungho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. (2019). Application of Long Short-Term Memory (LSTM) Neural Network for Flood Forecasting. Water. 11. 1387. 10.3390/w11071387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.</a:t>
            </a: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6] Reyna, Matthew A. PhD1; Josef, Christopher S. MD1; Jeter, Russell PhD1;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Shashikumar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Supreeth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P. B.Tech2,3; Westover, M. Brandon MD, PhD4;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Nemati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Shamim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PhD1,3; Clifford,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Gari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D. DPhil1,2; Sharma,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Ashish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PhD1 Early Prediction of Sepsis From Clinical Data: The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PhysioNet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/Computing in Cardiology Challenge 2019, Critical Care Medicine: February 2020 - Volume 48 - Issue 2 - p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210-217</a:t>
            </a:r>
            <a:endParaRPr lang="en-US" dirty="0"/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r>
              <a:rPr lang="en-US" sz="4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lvl="0" indent="0" algn="just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7]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P. Hsu and C. Holtz, "A Comparison of Machine Learning Tools for Early Prediction of Sepsis from ICU Data," 2019 Computing in Cardiology (</a:t>
            </a:r>
            <a:r>
              <a:rPr lang="en-US" sz="24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Noto Sans Symbols"/>
              <a:buNone/>
            </a:pPr>
            <a:endParaRPr sz="8000" b="1" i="0" u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80962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Noto Sans Symbols"/>
              <a:buNone/>
            </a:pPr>
            <a:r>
              <a:rPr lang="en-US" sz="80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Thank You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500"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1435075" y="619125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6413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Sepsis is a life threatening response to infection that can lead to </a:t>
            </a:r>
            <a:r>
              <a:rPr lang="en-US" sz="2600" b="1" dirty="0">
                <a:latin typeface="Cambria"/>
                <a:ea typeface="Cambria"/>
                <a:cs typeface="Cambria"/>
                <a:sym typeface="Cambria"/>
              </a:rPr>
              <a:t>death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6413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In the USA, more than 270,000 people die from sepsis. Internationally, 6 Million people die each year; each hour of delay in treatment can roughly increase mortality by 4-8 %. US hospitals spend 24 Billion each year on sepsis (13 % of Health Budget). 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820737" indent="-457200">
              <a:spcBef>
                <a:spcPts val="1200"/>
              </a:spcBef>
              <a:buFont typeface="Wingdings" pitchFamily="2" charset="2"/>
              <a:buChar char="§"/>
            </a:pPr>
            <a:endParaRPr dirty="0"/>
          </a:p>
        </p:txBody>
      </p:sp>
      <p:sp>
        <p:nvSpPr>
          <p:cNvPr id="92" name="Google Shape;92;p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fld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1435099" y="6323012"/>
            <a:ext cx="484694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</a:t>
            </a: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Clinical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D</a:t>
            </a: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Objective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goal of this project is to predict sepsis six hours before its onset using clinical data.</a:t>
            </a:r>
            <a:endParaRPr sz="2600" dirty="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final expected outcome is to accurately classify 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‘</a:t>
            </a:r>
            <a:r>
              <a:rPr lang="en-US" sz="2600" dirty="0" err="1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SepsisLabel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’ (‘1’ – meaning patient is suffering from sepsis </a:t>
            </a: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‘0’ – meaning patient is not suffering from sepsis).</a:t>
            </a:r>
            <a:endParaRPr sz="2600" dirty="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fld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Scope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1435100" y="1025769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endParaRPr lang="en-US" sz="2600" dirty="0" smtClean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In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this work, we address the problem of sepsis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prediction using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L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ong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S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hort-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erm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emory (LSTM), a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recurrent neural network with specialized deep architecture. </a:t>
            </a:r>
            <a:endParaRPr lang="en-US" sz="2600" dirty="0" smtClean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We have followed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the temporal approach that will take into consideration the time component of the data. </a:t>
            </a:r>
            <a:endParaRPr sz="28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363537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mbria" pitchFamily="18" charset="0"/>
              <a:ea typeface="Cambria" pitchFamily="18" charset="0"/>
            </a:endParaRPr>
          </a:p>
          <a:p>
            <a:pPr marL="363538" marR="0" lvl="0" indent="-138748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fld>
            <a:endParaRPr/>
          </a:p>
        </p:txBody>
      </p:sp>
      <p:sp>
        <p:nvSpPr>
          <p:cNvPr id="6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Analysis for development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ct val="83000"/>
              <a:buFont typeface="Wingdings" pitchFamily="2" charset="2"/>
              <a:buChar char="§"/>
            </a:pPr>
            <a:r>
              <a:rPr lang="en-US" sz="26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Workflow:</a:t>
            </a:r>
            <a:endParaRPr sz="32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435100" y="6323012"/>
            <a:ext cx="412255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8276" y="598390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1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Workflow of the project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93665" y="2269660"/>
            <a:ext cx="848416" cy="86275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Oval 10"/>
          <p:cNvSpPr/>
          <p:nvPr/>
        </p:nvSpPr>
        <p:spPr>
          <a:xfrm>
            <a:off x="2375325" y="2306611"/>
            <a:ext cx="890650" cy="8646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Oval 11"/>
          <p:cNvSpPr/>
          <p:nvPr/>
        </p:nvSpPr>
        <p:spPr>
          <a:xfrm>
            <a:off x="3681097" y="2273757"/>
            <a:ext cx="865310" cy="85865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Oval 12"/>
          <p:cNvSpPr/>
          <p:nvPr/>
        </p:nvSpPr>
        <p:spPr>
          <a:xfrm>
            <a:off x="4956900" y="2296382"/>
            <a:ext cx="861095" cy="836031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Oval 13"/>
          <p:cNvSpPr/>
          <p:nvPr/>
        </p:nvSpPr>
        <p:spPr>
          <a:xfrm>
            <a:off x="6195261" y="2281290"/>
            <a:ext cx="821864" cy="85112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Oval 14"/>
          <p:cNvSpPr/>
          <p:nvPr/>
        </p:nvSpPr>
        <p:spPr>
          <a:xfrm>
            <a:off x="6114600" y="4337709"/>
            <a:ext cx="902525" cy="82509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Oval 15"/>
          <p:cNvSpPr/>
          <p:nvPr/>
        </p:nvSpPr>
        <p:spPr>
          <a:xfrm>
            <a:off x="7397473" y="4312941"/>
            <a:ext cx="924414" cy="8894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2042081" y="258416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3290731" y="2596036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4572000" y="2596036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5829842" y="258416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7048501" y="2571522"/>
            <a:ext cx="381558" cy="260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>
            <a:off x="8321887" y="2546039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 descr="Database"/>
          <p:cNvSpPr/>
          <p:nvPr/>
        </p:nvSpPr>
        <p:spPr>
          <a:xfrm>
            <a:off x="1323791" y="2406955"/>
            <a:ext cx="588164" cy="58816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 descr="Forbidden"/>
          <p:cNvSpPr/>
          <p:nvPr/>
        </p:nvSpPr>
        <p:spPr>
          <a:xfrm>
            <a:off x="2528675" y="2441431"/>
            <a:ext cx="583950" cy="57121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Scales of Justice"/>
          <p:cNvSpPr/>
          <p:nvPr/>
        </p:nvSpPr>
        <p:spPr>
          <a:xfrm>
            <a:off x="3819670" y="2432954"/>
            <a:ext cx="588164" cy="58816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 descr="Gears"/>
          <p:cNvSpPr/>
          <p:nvPr/>
        </p:nvSpPr>
        <p:spPr>
          <a:xfrm>
            <a:off x="5093365" y="2406955"/>
            <a:ext cx="588164" cy="58816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 descr="Warning"/>
          <p:cNvSpPr/>
          <p:nvPr/>
        </p:nvSpPr>
        <p:spPr>
          <a:xfrm>
            <a:off x="6312111" y="2337470"/>
            <a:ext cx="588164" cy="588164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8" name="Picture 3" descr="C:\Users\DELL\Desktop\dump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92" y="4487581"/>
            <a:ext cx="735347" cy="4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 descr="Bar chart"/>
          <p:cNvSpPr/>
          <p:nvPr/>
        </p:nvSpPr>
        <p:spPr>
          <a:xfrm>
            <a:off x="6312111" y="4444286"/>
            <a:ext cx="588164" cy="588164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398473" y="3325873"/>
            <a:ext cx="1825128" cy="1367449"/>
            <a:chOff x="2681" y="1121829"/>
            <a:chExt cx="2204405" cy="1367449"/>
          </a:xfrm>
        </p:grpSpPr>
        <p:sp>
          <p:nvSpPr>
            <p:cNvPr id="31" name="Rectangle 30"/>
            <p:cNvSpPr/>
            <p:nvPr/>
          </p:nvSpPr>
          <p:spPr>
            <a:xfrm>
              <a:off x="2681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43880" y="1121829"/>
              <a:ext cx="1463206" cy="672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Combine all Data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89808" y="3301046"/>
            <a:ext cx="1682576" cy="1392276"/>
            <a:chOff x="1977232" y="1097002"/>
            <a:chExt cx="2047193" cy="1392276"/>
          </a:xfrm>
        </p:grpSpPr>
        <p:sp>
          <p:nvSpPr>
            <p:cNvPr id="34" name="Rectangle 33"/>
            <p:cNvSpPr/>
            <p:nvPr/>
          </p:nvSpPr>
          <p:spPr>
            <a:xfrm>
              <a:off x="1977232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438493" y="1097002"/>
              <a:ext cx="1585932" cy="6125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time dependent approach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55865" y="3308321"/>
            <a:ext cx="1856368" cy="549297"/>
            <a:chOff x="2836372" y="1750005"/>
            <a:chExt cx="2795879" cy="889022"/>
          </a:xfrm>
        </p:grpSpPr>
        <p:sp>
          <p:nvSpPr>
            <p:cNvPr id="37" name="Rectangle 36"/>
            <p:cNvSpPr/>
            <p:nvPr/>
          </p:nvSpPr>
          <p:spPr>
            <a:xfrm>
              <a:off x="3951783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2836372" y="1750005"/>
              <a:ext cx="1680468" cy="889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Feature engineering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96460" y="3308322"/>
            <a:ext cx="1714601" cy="1293758"/>
            <a:chOff x="5916318" y="849560"/>
            <a:chExt cx="2310189" cy="1693735"/>
          </a:xfrm>
        </p:grpSpPr>
        <p:sp>
          <p:nvSpPr>
            <p:cNvPr id="40" name="Rectangle 39"/>
            <p:cNvSpPr/>
            <p:nvPr/>
          </p:nvSpPr>
          <p:spPr>
            <a:xfrm>
              <a:off x="5916318" y="1871108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546039" y="849560"/>
              <a:ext cx="1680468" cy="672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Handling data imbalance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96164" y="3308323"/>
            <a:ext cx="1655396" cy="1293758"/>
            <a:chOff x="8182665" y="1068811"/>
            <a:chExt cx="2321688" cy="1343073"/>
          </a:xfrm>
        </p:grpSpPr>
        <p:sp>
          <p:nvSpPr>
            <p:cNvPr id="43" name="Rectangle 42"/>
            <p:cNvSpPr/>
            <p:nvPr/>
          </p:nvSpPr>
          <p:spPr>
            <a:xfrm>
              <a:off x="8182665" y="1811561"/>
              <a:ext cx="1680468" cy="6003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8823885" y="1068811"/>
              <a:ext cx="1680468" cy="600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>
                  <a:latin typeface="Century Gothic" pitchFamily="34" charset="0"/>
                </a:rPr>
                <a:t>Handling </a:t>
              </a:r>
              <a:r>
                <a:rPr lang="en-US" sz="1300" kern="1200" dirty="0" smtClean="0">
                  <a:latin typeface="Century Gothic" pitchFamily="34" charset="0"/>
                </a:rPr>
                <a:t>Missing values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69929" y="4088627"/>
            <a:ext cx="3712255" cy="1659531"/>
            <a:chOff x="6754261" y="1856933"/>
            <a:chExt cx="4804324" cy="1767448"/>
          </a:xfrm>
        </p:grpSpPr>
        <p:sp>
          <p:nvSpPr>
            <p:cNvPr id="46" name="Rectangle 45"/>
            <p:cNvSpPr/>
            <p:nvPr/>
          </p:nvSpPr>
          <p:spPr>
            <a:xfrm>
              <a:off x="9878117" y="1856933"/>
              <a:ext cx="1680468" cy="5398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6754261" y="3084554"/>
              <a:ext cx="2060159" cy="53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Classification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31766" y="3159086"/>
            <a:ext cx="4763612" cy="2586935"/>
            <a:chOff x="9878117" y="1856933"/>
            <a:chExt cx="4763612" cy="2586935"/>
          </a:xfrm>
        </p:grpSpPr>
        <p:sp>
          <p:nvSpPr>
            <p:cNvPr id="49" name="Rectangle 48"/>
            <p:cNvSpPr/>
            <p:nvPr/>
          </p:nvSpPr>
          <p:spPr>
            <a:xfrm>
              <a:off x="9878117" y="1856933"/>
              <a:ext cx="1680468" cy="5398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13370333" y="3930420"/>
              <a:ext cx="1271396" cy="513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Model Evaluation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7486385" y="2281290"/>
            <a:ext cx="835502" cy="8511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176" name="Picture 8" descr="C:\Users\DELL\Desktop\d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60" y="2449389"/>
            <a:ext cx="556251" cy="48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 rot="5400000">
            <a:off x="8573747" y="360488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92370" y="3300708"/>
            <a:ext cx="1271396" cy="5134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300" kern="1200" dirty="0" smtClean="0">
                <a:latin typeface="Century Gothic" pitchFamily="34" charset="0"/>
              </a:rPr>
              <a:t>Model Training</a:t>
            </a:r>
            <a:endParaRPr lang="en-US" sz="1300" kern="1200" dirty="0">
              <a:latin typeface="Century Gothic" pitchFamily="34" charset="0"/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 rot="10800000">
            <a:off x="8347295" y="4595493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="" xmlns:a16="http://schemas.microsoft.com/office/drawing/2014/main" id="{8ACFF6C1-8AA1-0E40-ABAD-7146F4FC1AB3}"/>
              </a:ext>
            </a:extLst>
          </p:cNvPr>
          <p:cNvSpPr/>
          <p:nvPr/>
        </p:nvSpPr>
        <p:spPr>
          <a:xfrm rot="10800000">
            <a:off x="7017126" y="4582613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Modules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1128156" y="1447800"/>
            <a:ext cx="801584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Collection of reliable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dataset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Feature selection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Data imbalance handling</a:t>
            </a: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Imputation using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redictive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ean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atching (PMM)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lvl="0" indent="-457200" algn="just">
              <a:spcBef>
                <a:spcPts val="0"/>
              </a:spcBef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Data preparation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LSTM modeling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Model evaluation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Model deployment</a:t>
            </a:r>
            <a:endParaRPr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1071575" y="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194;p20"/>
          <p:cNvSpPr txBox="1"/>
          <p:nvPr/>
        </p:nvSpPr>
        <p:spPr>
          <a:xfrm>
            <a:off x="907254" y="6305550"/>
            <a:ext cx="305910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C</a:t>
            </a: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linical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D</a:t>
            </a: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ata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18136" y="6205121"/>
            <a:ext cx="2767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2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Data Flow Diagram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75" y="33556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Diagram</a:t>
            </a:r>
            <a:endParaRPr lang="en-US" sz="3200" b="1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</p:txBody>
      </p:sp>
      <p:pic>
        <p:nvPicPr>
          <p:cNvPr id="7170" name="Picture 2" descr="C:\Users\DELL\Desktop\Sepsis\Presentation\Images\DF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534390"/>
            <a:ext cx="5890161" cy="567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lstic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olstic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1433</Words>
  <Application>Microsoft Office PowerPoint</Application>
  <PresentationFormat>On-screen Show (4:3)</PresentationFormat>
  <Paragraphs>318</Paragraphs>
  <Slides>32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Cambria</vt:lpstr>
      <vt:lpstr>Wingdings</vt:lpstr>
      <vt:lpstr>Times New Roman</vt:lpstr>
      <vt:lpstr>Verdana</vt:lpstr>
      <vt:lpstr>Calibri</vt:lpstr>
      <vt:lpstr>Gill Sans</vt:lpstr>
      <vt:lpstr>Noto Sans Symbols</vt:lpstr>
      <vt:lpstr>Century Gothic</vt:lpstr>
      <vt:lpstr>1_Solstice</vt:lpstr>
      <vt:lpstr>2_Solstice</vt:lpstr>
      <vt:lpstr>Macro-Enabled Worksheet</vt:lpstr>
      <vt:lpstr>Worksheet</vt:lpstr>
      <vt:lpstr> Early Prediction of Sepsis from Clinical Data    </vt:lpstr>
      <vt:lpstr>Outline </vt:lpstr>
      <vt:lpstr>Introduction</vt:lpstr>
      <vt:lpstr>Motivation</vt:lpstr>
      <vt:lpstr>Objective</vt:lpstr>
      <vt:lpstr>Scope</vt:lpstr>
      <vt:lpstr>Analysis for development</vt:lpstr>
      <vt:lpstr>Modules</vt:lpstr>
      <vt:lpstr>PowerPoint Presentation</vt:lpstr>
      <vt:lpstr>Technologies/Platform to be used for development</vt:lpstr>
      <vt:lpstr>Technologies/Platform to be used for development (cont..)</vt:lpstr>
      <vt:lpstr>Dataset</vt:lpstr>
      <vt:lpstr>Dataset (cont..)</vt:lpstr>
      <vt:lpstr>Implementation </vt:lpstr>
      <vt:lpstr>Implementation (cont..)</vt:lpstr>
      <vt:lpstr>Implementation (cont..)</vt:lpstr>
      <vt:lpstr>Implementation (cont..)</vt:lpstr>
      <vt:lpstr>Implementation (cont..)</vt:lpstr>
      <vt:lpstr>Dataset</vt:lpstr>
      <vt:lpstr>PowerPoint Presentation</vt:lpstr>
      <vt:lpstr>Preprocessed data</vt:lpstr>
      <vt:lpstr>Long Short-Term Memory</vt:lpstr>
      <vt:lpstr>Model parameters</vt:lpstr>
      <vt:lpstr>Model structure</vt:lpstr>
      <vt:lpstr>Loss and Accuracy</vt:lpstr>
      <vt:lpstr>Evaluation metrics</vt:lpstr>
      <vt:lpstr>Future work</vt:lpstr>
      <vt:lpstr>References</vt:lpstr>
      <vt:lpstr>References (cont..)</vt:lpstr>
      <vt:lpstr>References (cont..)</vt:lpstr>
      <vt:lpstr>References (cont..)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Prediction of Sepsis from Clinical Data</dc:title>
  <dc:creator>Amish Sharma</dc:creator>
  <cp:lastModifiedBy>amish19</cp:lastModifiedBy>
  <cp:revision>133</cp:revision>
  <dcterms:modified xsi:type="dcterms:W3CDTF">2020-11-28T04:03:33Z</dcterms:modified>
</cp:coreProperties>
</file>