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4179-A5BE-41C1-A240-118EB476D1C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C2076-A954-487A-8EC4-EB7704E803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5DAD-1A0A-439E-8D8E-3BDE20A19693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26C5-40F4-410E-ABCE-A43D5FAC2A84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8D37-B6DD-417B-9906-53B7423A1376}" type="datetime1">
              <a:rPr lang="en-US" smtClean="0"/>
              <a:t>7/13/2020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2A75-B92B-4F89-8736-449741C5797A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5780-868A-4472-BAFA-68DD412FE6E0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9011" y="871169"/>
            <a:ext cx="412597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898775"/>
            <a:ext cx="8072119" cy="176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©DTA-Rajneesh Kumar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5220-0A15-4051-B843-399C6D2A8AD0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81000" y="838200"/>
            <a:ext cx="8458200" cy="3962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3343870"/>
            <a:ext cx="2529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dirty="0" smtClean="0">
                <a:ln w="1905"/>
                <a:blipFill>
                  <a:blip r:embed="rId7"/>
                  <a:tile tx="0" ty="0" sx="100000" sy="100000" flip="none" algn="tl"/>
                </a:blip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FUNCTION</a:t>
            </a:r>
            <a:endParaRPr lang="en-US" sz="5400" b="1" dirty="0">
              <a:ln w="1905"/>
              <a:blipFill>
                <a:blip r:embed="rId7"/>
                <a:tile tx="0" ty="0" sx="100000" sy="100000" flip="none" algn="tl"/>
              </a:blip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Himalaya" pitchFamily="2" charset="0"/>
              <a:ea typeface="Microsoft Himalaya" pitchFamily="2" charset="0"/>
              <a:cs typeface="Microsoft Himalaya" pitchFamily="2" charset="0"/>
            </a:endParaRPr>
          </a:p>
        </p:txBody>
      </p:sp>
      <p:pic>
        <p:nvPicPr>
          <p:cNvPr id="20486" name="Picture 6" descr="Python Logo Vector (.SVG) Free Downloa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1219200"/>
            <a:ext cx="2552700" cy="2857500"/>
          </a:xfrm>
          <a:prstGeom prst="rect">
            <a:avLst/>
          </a:prstGeom>
          <a:noFill/>
        </p:spPr>
      </p:pic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24774" y="4876800"/>
            <a:ext cx="51343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r"/>
            <a:r>
              <a:rPr lang="en-US" sz="4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LECTURE 7:</a:t>
            </a:r>
          </a:p>
          <a:p>
            <a:pPr algn="r"/>
            <a:r>
              <a:rPr lang="en-US" sz="4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 EXPLORE THE DEPTH</a:t>
            </a:r>
            <a:endParaRPr lang="en-US" sz="4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pic>
        <p:nvPicPr>
          <p:cNvPr id="20488" name="Picture 8" descr="Python Snake PNG Transparent Python Snake.PNG Images. | Plus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62400" y="685800"/>
            <a:ext cx="6096000" cy="3990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9475" y="664463"/>
            <a:ext cx="8386572" cy="1299972"/>
            <a:chOff x="379475" y="664463"/>
            <a:chExt cx="8386572" cy="1299972"/>
          </a:xfrm>
        </p:grpSpPr>
        <p:sp>
          <p:nvSpPr>
            <p:cNvPr id="9" name="object 9"/>
            <p:cNvSpPr/>
            <p:nvPr/>
          </p:nvSpPr>
          <p:spPr>
            <a:xfrm>
              <a:off x="379475" y="664463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1" y="704849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1" y="704849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799588" y="3934967"/>
            <a:ext cx="3694429" cy="1438910"/>
            <a:chOff x="2799588" y="3934967"/>
            <a:chExt cx="3694429" cy="1438910"/>
          </a:xfrm>
        </p:grpSpPr>
        <p:sp>
          <p:nvSpPr>
            <p:cNvPr id="15" name="object 15"/>
            <p:cNvSpPr/>
            <p:nvPr/>
          </p:nvSpPr>
          <p:spPr>
            <a:xfrm>
              <a:off x="2799588" y="3956303"/>
              <a:ext cx="3694176" cy="1342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4720" y="3934967"/>
              <a:ext cx="2343912" cy="1438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8074" y="3996689"/>
              <a:ext cx="3537585" cy="1186180"/>
            </a:xfrm>
            <a:custGeom>
              <a:avLst/>
              <a:gdLst/>
              <a:ahLst/>
              <a:cxnLst/>
              <a:rect l="l" t="t" r="r" b="b"/>
              <a:pathLst>
                <a:path w="3537585" h="1186179">
                  <a:moveTo>
                    <a:pt x="1768602" y="0"/>
                  </a:moveTo>
                  <a:lnTo>
                    <a:pt x="1699156" y="448"/>
                  </a:lnTo>
                  <a:lnTo>
                    <a:pt x="1630388" y="1783"/>
                  </a:lnTo>
                  <a:lnTo>
                    <a:pt x="1562348" y="3988"/>
                  </a:lnTo>
                  <a:lnTo>
                    <a:pt x="1495084" y="7046"/>
                  </a:lnTo>
                  <a:lnTo>
                    <a:pt x="1428646" y="10942"/>
                  </a:lnTo>
                  <a:lnTo>
                    <a:pt x="1363082" y="15657"/>
                  </a:lnTo>
                  <a:lnTo>
                    <a:pt x="1298442" y="21177"/>
                  </a:lnTo>
                  <a:lnTo>
                    <a:pt x="1234775" y="27484"/>
                  </a:lnTo>
                  <a:lnTo>
                    <a:pt x="1172131" y="34562"/>
                  </a:lnTo>
                  <a:lnTo>
                    <a:pt x="1110558" y="42395"/>
                  </a:lnTo>
                  <a:lnTo>
                    <a:pt x="1050105" y="50965"/>
                  </a:lnTo>
                  <a:lnTo>
                    <a:pt x="990822" y="60257"/>
                  </a:lnTo>
                  <a:lnTo>
                    <a:pt x="932757" y="70255"/>
                  </a:lnTo>
                  <a:lnTo>
                    <a:pt x="875961" y="80941"/>
                  </a:lnTo>
                  <a:lnTo>
                    <a:pt x="820481" y="92299"/>
                  </a:lnTo>
                  <a:lnTo>
                    <a:pt x="766368" y="104313"/>
                  </a:lnTo>
                  <a:lnTo>
                    <a:pt x="713671" y="116966"/>
                  </a:lnTo>
                  <a:lnTo>
                    <a:pt x="662437" y="130242"/>
                  </a:lnTo>
                  <a:lnTo>
                    <a:pt x="612718" y="144123"/>
                  </a:lnTo>
                  <a:lnTo>
                    <a:pt x="564561" y="158595"/>
                  </a:lnTo>
                  <a:lnTo>
                    <a:pt x="518017" y="173640"/>
                  </a:lnTo>
                  <a:lnTo>
                    <a:pt x="473133" y="189242"/>
                  </a:lnTo>
                  <a:lnTo>
                    <a:pt x="429960" y="205384"/>
                  </a:lnTo>
                  <a:lnTo>
                    <a:pt x="388546" y="222050"/>
                  </a:lnTo>
                  <a:lnTo>
                    <a:pt x="348941" y="239224"/>
                  </a:lnTo>
                  <a:lnTo>
                    <a:pt x="311194" y="256888"/>
                  </a:lnTo>
                  <a:lnTo>
                    <a:pt x="275353" y="275027"/>
                  </a:lnTo>
                  <a:lnTo>
                    <a:pt x="241469" y="293624"/>
                  </a:lnTo>
                  <a:lnTo>
                    <a:pt x="179765" y="332125"/>
                  </a:lnTo>
                  <a:lnTo>
                    <a:pt x="126475" y="372260"/>
                  </a:lnTo>
                  <a:lnTo>
                    <a:pt x="81992" y="413898"/>
                  </a:lnTo>
                  <a:lnTo>
                    <a:pt x="46710" y="456906"/>
                  </a:lnTo>
                  <a:lnTo>
                    <a:pt x="21022" y="501153"/>
                  </a:lnTo>
                  <a:lnTo>
                    <a:pt x="5321" y="546507"/>
                  </a:lnTo>
                  <a:lnTo>
                    <a:pt x="0" y="592836"/>
                  </a:lnTo>
                  <a:lnTo>
                    <a:pt x="1338" y="616113"/>
                  </a:lnTo>
                  <a:lnTo>
                    <a:pt x="11898" y="661971"/>
                  </a:lnTo>
                  <a:lnTo>
                    <a:pt x="32642" y="706788"/>
                  </a:lnTo>
                  <a:lnTo>
                    <a:pt x="63177" y="750432"/>
                  </a:lnTo>
                  <a:lnTo>
                    <a:pt x="103108" y="792771"/>
                  </a:lnTo>
                  <a:lnTo>
                    <a:pt x="152044" y="833674"/>
                  </a:lnTo>
                  <a:lnTo>
                    <a:pt x="209590" y="873009"/>
                  </a:lnTo>
                  <a:lnTo>
                    <a:pt x="275353" y="910644"/>
                  </a:lnTo>
                  <a:lnTo>
                    <a:pt x="311194" y="928783"/>
                  </a:lnTo>
                  <a:lnTo>
                    <a:pt x="348941" y="946447"/>
                  </a:lnTo>
                  <a:lnTo>
                    <a:pt x="388546" y="963621"/>
                  </a:lnTo>
                  <a:lnTo>
                    <a:pt x="429960" y="980287"/>
                  </a:lnTo>
                  <a:lnTo>
                    <a:pt x="473133" y="996429"/>
                  </a:lnTo>
                  <a:lnTo>
                    <a:pt x="518017" y="1012031"/>
                  </a:lnTo>
                  <a:lnTo>
                    <a:pt x="564561" y="1027076"/>
                  </a:lnTo>
                  <a:lnTo>
                    <a:pt x="612718" y="1041548"/>
                  </a:lnTo>
                  <a:lnTo>
                    <a:pt x="662437" y="1055429"/>
                  </a:lnTo>
                  <a:lnTo>
                    <a:pt x="713671" y="1068705"/>
                  </a:lnTo>
                  <a:lnTo>
                    <a:pt x="766368" y="1081358"/>
                  </a:lnTo>
                  <a:lnTo>
                    <a:pt x="820481" y="1093372"/>
                  </a:lnTo>
                  <a:lnTo>
                    <a:pt x="875961" y="1104730"/>
                  </a:lnTo>
                  <a:lnTo>
                    <a:pt x="932757" y="1115416"/>
                  </a:lnTo>
                  <a:lnTo>
                    <a:pt x="990822" y="1125414"/>
                  </a:lnTo>
                  <a:lnTo>
                    <a:pt x="1050105" y="1134706"/>
                  </a:lnTo>
                  <a:lnTo>
                    <a:pt x="1110558" y="1143276"/>
                  </a:lnTo>
                  <a:lnTo>
                    <a:pt x="1172131" y="1151109"/>
                  </a:lnTo>
                  <a:lnTo>
                    <a:pt x="1234775" y="1158187"/>
                  </a:lnTo>
                  <a:lnTo>
                    <a:pt x="1298442" y="1164494"/>
                  </a:lnTo>
                  <a:lnTo>
                    <a:pt x="1363082" y="1170014"/>
                  </a:lnTo>
                  <a:lnTo>
                    <a:pt x="1428646" y="1174729"/>
                  </a:lnTo>
                  <a:lnTo>
                    <a:pt x="1495084" y="1178625"/>
                  </a:lnTo>
                  <a:lnTo>
                    <a:pt x="1562348" y="1181683"/>
                  </a:lnTo>
                  <a:lnTo>
                    <a:pt x="1630388" y="1183888"/>
                  </a:lnTo>
                  <a:lnTo>
                    <a:pt x="1699156" y="1185223"/>
                  </a:lnTo>
                  <a:lnTo>
                    <a:pt x="1768602" y="1185672"/>
                  </a:lnTo>
                  <a:lnTo>
                    <a:pt x="1838047" y="1185223"/>
                  </a:lnTo>
                  <a:lnTo>
                    <a:pt x="1906815" y="1183888"/>
                  </a:lnTo>
                  <a:lnTo>
                    <a:pt x="1974855" y="1181683"/>
                  </a:lnTo>
                  <a:lnTo>
                    <a:pt x="2042119" y="1178625"/>
                  </a:lnTo>
                  <a:lnTo>
                    <a:pt x="2108557" y="1174729"/>
                  </a:lnTo>
                  <a:lnTo>
                    <a:pt x="2174121" y="1170014"/>
                  </a:lnTo>
                  <a:lnTo>
                    <a:pt x="2238761" y="1164494"/>
                  </a:lnTo>
                  <a:lnTo>
                    <a:pt x="2302428" y="1158187"/>
                  </a:lnTo>
                  <a:lnTo>
                    <a:pt x="2365072" y="1151109"/>
                  </a:lnTo>
                  <a:lnTo>
                    <a:pt x="2426645" y="1143276"/>
                  </a:lnTo>
                  <a:lnTo>
                    <a:pt x="2487098" y="1134706"/>
                  </a:lnTo>
                  <a:lnTo>
                    <a:pt x="2546381" y="1125414"/>
                  </a:lnTo>
                  <a:lnTo>
                    <a:pt x="2604446" y="1115416"/>
                  </a:lnTo>
                  <a:lnTo>
                    <a:pt x="2661242" y="1104730"/>
                  </a:lnTo>
                  <a:lnTo>
                    <a:pt x="2716722" y="1093372"/>
                  </a:lnTo>
                  <a:lnTo>
                    <a:pt x="2770835" y="1081358"/>
                  </a:lnTo>
                  <a:lnTo>
                    <a:pt x="2823532" y="1068705"/>
                  </a:lnTo>
                  <a:lnTo>
                    <a:pt x="2874766" y="1055429"/>
                  </a:lnTo>
                  <a:lnTo>
                    <a:pt x="2924485" y="1041548"/>
                  </a:lnTo>
                  <a:lnTo>
                    <a:pt x="2972642" y="1027076"/>
                  </a:lnTo>
                  <a:lnTo>
                    <a:pt x="3019186" y="1012031"/>
                  </a:lnTo>
                  <a:lnTo>
                    <a:pt x="3064070" y="996429"/>
                  </a:lnTo>
                  <a:lnTo>
                    <a:pt x="3107243" y="980287"/>
                  </a:lnTo>
                  <a:lnTo>
                    <a:pt x="3148657" y="963621"/>
                  </a:lnTo>
                  <a:lnTo>
                    <a:pt x="3188262" y="946447"/>
                  </a:lnTo>
                  <a:lnTo>
                    <a:pt x="3226009" y="928783"/>
                  </a:lnTo>
                  <a:lnTo>
                    <a:pt x="3261850" y="910644"/>
                  </a:lnTo>
                  <a:lnTo>
                    <a:pt x="3295734" y="892048"/>
                  </a:lnTo>
                  <a:lnTo>
                    <a:pt x="3357438" y="853546"/>
                  </a:lnTo>
                  <a:lnTo>
                    <a:pt x="3410728" y="813411"/>
                  </a:lnTo>
                  <a:lnTo>
                    <a:pt x="3455211" y="771773"/>
                  </a:lnTo>
                  <a:lnTo>
                    <a:pt x="3490493" y="728765"/>
                  </a:lnTo>
                  <a:lnTo>
                    <a:pt x="3516181" y="684518"/>
                  </a:lnTo>
                  <a:lnTo>
                    <a:pt x="3531882" y="639164"/>
                  </a:lnTo>
                  <a:lnTo>
                    <a:pt x="3537204" y="592836"/>
                  </a:lnTo>
                  <a:lnTo>
                    <a:pt x="3535865" y="569558"/>
                  </a:lnTo>
                  <a:lnTo>
                    <a:pt x="3525305" y="523700"/>
                  </a:lnTo>
                  <a:lnTo>
                    <a:pt x="3504561" y="478883"/>
                  </a:lnTo>
                  <a:lnTo>
                    <a:pt x="3474026" y="435239"/>
                  </a:lnTo>
                  <a:lnTo>
                    <a:pt x="3434095" y="392900"/>
                  </a:lnTo>
                  <a:lnTo>
                    <a:pt x="3385159" y="351997"/>
                  </a:lnTo>
                  <a:lnTo>
                    <a:pt x="3327613" y="312662"/>
                  </a:lnTo>
                  <a:lnTo>
                    <a:pt x="3261850" y="275027"/>
                  </a:lnTo>
                  <a:lnTo>
                    <a:pt x="3226009" y="256888"/>
                  </a:lnTo>
                  <a:lnTo>
                    <a:pt x="3188262" y="239224"/>
                  </a:lnTo>
                  <a:lnTo>
                    <a:pt x="3148657" y="222050"/>
                  </a:lnTo>
                  <a:lnTo>
                    <a:pt x="3107243" y="205384"/>
                  </a:lnTo>
                  <a:lnTo>
                    <a:pt x="3064070" y="189242"/>
                  </a:lnTo>
                  <a:lnTo>
                    <a:pt x="3019186" y="173640"/>
                  </a:lnTo>
                  <a:lnTo>
                    <a:pt x="2972642" y="158595"/>
                  </a:lnTo>
                  <a:lnTo>
                    <a:pt x="2924485" y="144123"/>
                  </a:lnTo>
                  <a:lnTo>
                    <a:pt x="2874766" y="130242"/>
                  </a:lnTo>
                  <a:lnTo>
                    <a:pt x="2823532" y="116966"/>
                  </a:lnTo>
                  <a:lnTo>
                    <a:pt x="2770835" y="104313"/>
                  </a:lnTo>
                  <a:lnTo>
                    <a:pt x="2716722" y="92299"/>
                  </a:lnTo>
                  <a:lnTo>
                    <a:pt x="2661242" y="80941"/>
                  </a:lnTo>
                  <a:lnTo>
                    <a:pt x="2604446" y="70255"/>
                  </a:lnTo>
                  <a:lnTo>
                    <a:pt x="2546381" y="60257"/>
                  </a:lnTo>
                  <a:lnTo>
                    <a:pt x="2487098" y="50965"/>
                  </a:lnTo>
                  <a:lnTo>
                    <a:pt x="2426645" y="42395"/>
                  </a:lnTo>
                  <a:lnTo>
                    <a:pt x="2365072" y="34562"/>
                  </a:lnTo>
                  <a:lnTo>
                    <a:pt x="2302428" y="27484"/>
                  </a:lnTo>
                  <a:lnTo>
                    <a:pt x="2238761" y="21177"/>
                  </a:lnTo>
                  <a:lnTo>
                    <a:pt x="2174121" y="15657"/>
                  </a:lnTo>
                  <a:lnTo>
                    <a:pt x="2108557" y="10942"/>
                  </a:lnTo>
                  <a:lnTo>
                    <a:pt x="2042119" y="7046"/>
                  </a:lnTo>
                  <a:lnTo>
                    <a:pt x="1974855" y="3988"/>
                  </a:lnTo>
                  <a:lnTo>
                    <a:pt x="1906815" y="1783"/>
                  </a:lnTo>
                  <a:lnTo>
                    <a:pt x="1838047" y="448"/>
                  </a:lnTo>
                  <a:lnTo>
                    <a:pt x="1768602" y="0"/>
                  </a:ln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8074" y="3996689"/>
              <a:ext cx="3537585" cy="1186180"/>
            </a:xfrm>
            <a:custGeom>
              <a:avLst/>
              <a:gdLst/>
              <a:ahLst/>
              <a:cxnLst/>
              <a:rect l="l" t="t" r="r" b="b"/>
              <a:pathLst>
                <a:path w="3537585" h="1186179">
                  <a:moveTo>
                    <a:pt x="0" y="592836"/>
                  </a:moveTo>
                  <a:lnTo>
                    <a:pt x="5321" y="546507"/>
                  </a:lnTo>
                  <a:lnTo>
                    <a:pt x="21022" y="501153"/>
                  </a:lnTo>
                  <a:lnTo>
                    <a:pt x="46710" y="456906"/>
                  </a:lnTo>
                  <a:lnTo>
                    <a:pt x="81992" y="413898"/>
                  </a:lnTo>
                  <a:lnTo>
                    <a:pt x="126475" y="372260"/>
                  </a:lnTo>
                  <a:lnTo>
                    <a:pt x="179765" y="332125"/>
                  </a:lnTo>
                  <a:lnTo>
                    <a:pt x="241469" y="293624"/>
                  </a:lnTo>
                  <a:lnTo>
                    <a:pt x="275353" y="275027"/>
                  </a:lnTo>
                  <a:lnTo>
                    <a:pt x="311194" y="256888"/>
                  </a:lnTo>
                  <a:lnTo>
                    <a:pt x="348941" y="239224"/>
                  </a:lnTo>
                  <a:lnTo>
                    <a:pt x="388546" y="222050"/>
                  </a:lnTo>
                  <a:lnTo>
                    <a:pt x="429960" y="205384"/>
                  </a:lnTo>
                  <a:lnTo>
                    <a:pt x="473133" y="189242"/>
                  </a:lnTo>
                  <a:lnTo>
                    <a:pt x="518017" y="173640"/>
                  </a:lnTo>
                  <a:lnTo>
                    <a:pt x="564561" y="158595"/>
                  </a:lnTo>
                  <a:lnTo>
                    <a:pt x="612718" y="144123"/>
                  </a:lnTo>
                  <a:lnTo>
                    <a:pt x="662437" y="130242"/>
                  </a:lnTo>
                  <a:lnTo>
                    <a:pt x="713671" y="116966"/>
                  </a:lnTo>
                  <a:lnTo>
                    <a:pt x="766368" y="104313"/>
                  </a:lnTo>
                  <a:lnTo>
                    <a:pt x="820481" y="92299"/>
                  </a:lnTo>
                  <a:lnTo>
                    <a:pt x="875961" y="80941"/>
                  </a:lnTo>
                  <a:lnTo>
                    <a:pt x="932757" y="70255"/>
                  </a:lnTo>
                  <a:lnTo>
                    <a:pt x="990822" y="60257"/>
                  </a:lnTo>
                  <a:lnTo>
                    <a:pt x="1050105" y="50965"/>
                  </a:lnTo>
                  <a:lnTo>
                    <a:pt x="1110558" y="42395"/>
                  </a:lnTo>
                  <a:lnTo>
                    <a:pt x="1172131" y="34562"/>
                  </a:lnTo>
                  <a:lnTo>
                    <a:pt x="1234775" y="27484"/>
                  </a:lnTo>
                  <a:lnTo>
                    <a:pt x="1298442" y="21177"/>
                  </a:lnTo>
                  <a:lnTo>
                    <a:pt x="1363082" y="15657"/>
                  </a:lnTo>
                  <a:lnTo>
                    <a:pt x="1428646" y="10942"/>
                  </a:lnTo>
                  <a:lnTo>
                    <a:pt x="1495084" y="7046"/>
                  </a:lnTo>
                  <a:lnTo>
                    <a:pt x="1562348" y="3988"/>
                  </a:lnTo>
                  <a:lnTo>
                    <a:pt x="1630388" y="1783"/>
                  </a:lnTo>
                  <a:lnTo>
                    <a:pt x="1699156" y="448"/>
                  </a:lnTo>
                  <a:lnTo>
                    <a:pt x="1768602" y="0"/>
                  </a:lnTo>
                  <a:lnTo>
                    <a:pt x="1838047" y="448"/>
                  </a:lnTo>
                  <a:lnTo>
                    <a:pt x="1906815" y="1783"/>
                  </a:lnTo>
                  <a:lnTo>
                    <a:pt x="1974855" y="3988"/>
                  </a:lnTo>
                  <a:lnTo>
                    <a:pt x="2042119" y="7046"/>
                  </a:lnTo>
                  <a:lnTo>
                    <a:pt x="2108557" y="10942"/>
                  </a:lnTo>
                  <a:lnTo>
                    <a:pt x="2174121" y="15657"/>
                  </a:lnTo>
                  <a:lnTo>
                    <a:pt x="2238761" y="21177"/>
                  </a:lnTo>
                  <a:lnTo>
                    <a:pt x="2302428" y="27484"/>
                  </a:lnTo>
                  <a:lnTo>
                    <a:pt x="2365072" y="34562"/>
                  </a:lnTo>
                  <a:lnTo>
                    <a:pt x="2426645" y="42395"/>
                  </a:lnTo>
                  <a:lnTo>
                    <a:pt x="2487098" y="50965"/>
                  </a:lnTo>
                  <a:lnTo>
                    <a:pt x="2546381" y="60257"/>
                  </a:lnTo>
                  <a:lnTo>
                    <a:pt x="2604446" y="70255"/>
                  </a:lnTo>
                  <a:lnTo>
                    <a:pt x="2661242" y="80941"/>
                  </a:lnTo>
                  <a:lnTo>
                    <a:pt x="2716722" y="92299"/>
                  </a:lnTo>
                  <a:lnTo>
                    <a:pt x="2770835" y="104313"/>
                  </a:lnTo>
                  <a:lnTo>
                    <a:pt x="2823532" y="116966"/>
                  </a:lnTo>
                  <a:lnTo>
                    <a:pt x="2874766" y="130242"/>
                  </a:lnTo>
                  <a:lnTo>
                    <a:pt x="2924485" y="144123"/>
                  </a:lnTo>
                  <a:lnTo>
                    <a:pt x="2972642" y="158595"/>
                  </a:lnTo>
                  <a:lnTo>
                    <a:pt x="3019186" y="173640"/>
                  </a:lnTo>
                  <a:lnTo>
                    <a:pt x="3064070" y="189242"/>
                  </a:lnTo>
                  <a:lnTo>
                    <a:pt x="3107243" y="205384"/>
                  </a:lnTo>
                  <a:lnTo>
                    <a:pt x="3148657" y="222050"/>
                  </a:lnTo>
                  <a:lnTo>
                    <a:pt x="3188262" y="239224"/>
                  </a:lnTo>
                  <a:lnTo>
                    <a:pt x="3226009" y="256888"/>
                  </a:lnTo>
                  <a:lnTo>
                    <a:pt x="3261850" y="275027"/>
                  </a:lnTo>
                  <a:lnTo>
                    <a:pt x="3295734" y="293623"/>
                  </a:lnTo>
                  <a:lnTo>
                    <a:pt x="3357438" y="332125"/>
                  </a:lnTo>
                  <a:lnTo>
                    <a:pt x="3410728" y="372260"/>
                  </a:lnTo>
                  <a:lnTo>
                    <a:pt x="3455211" y="413898"/>
                  </a:lnTo>
                  <a:lnTo>
                    <a:pt x="3490493" y="456906"/>
                  </a:lnTo>
                  <a:lnTo>
                    <a:pt x="3516181" y="501153"/>
                  </a:lnTo>
                  <a:lnTo>
                    <a:pt x="3531882" y="546507"/>
                  </a:lnTo>
                  <a:lnTo>
                    <a:pt x="3537204" y="592836"/>
                  </a:lnTo>
                  <a:lnTo>
                    <a:pt x="3535865" y="616113"/>
                  </a:lnTo>
                  <a:lnTo>
                    <a:pt x="3525305" y="661971"/>
                  </a:lnTo>
                  <a:lnTo>
                    <a:pt x="3504561" y="706788"/>
                  </a:lnTo>
                  <a:lnTo>
                    <a:pt x="3474026" y="750432"/>
                  </a:lnTo>
                  <a:lnTo>
                    <a:pt x="3434095" y="792771"/>
                  </a:lnTo>
                  <a:lnTo>
                    <a:pt x="3385159" y="833674"/>
                  </a:lnTo>
                  <a:lnTo>
                    <a:pt x="3327613" y="873009"/>
                  </a:lnTo>
                  <a:lnTo>
                    <a:pt x="3261850" y="910644"/>
                  </a:lnTo>
                  <a:lnTo>
                    <a:pt x="3226009" y="928783"/>
                  </a:lnTo>
                  <a:lnTo>
                    <a:pt x="3188262" y="946447"/>
                  </a:lnTo>
                  <a:lnTo>
                    <a:pt x="3148657" y="963621"/>
                  </a:lnTo>
                  <a:lnTo>
                    <a:pt x="3107243" y="980287"/>
                  </a:lnTo>
                  <a:lnTo>
                    <a:pt x="3064070" y="996429"/>
                  </a:lnTo>
                  <a:lnTo>
                    <a:pt x="3019186" y="1012031"/>
                  </a:lnTo>
                  <a:lnTo>
                    <a:pt x="2972642" y="1027076"/>
                  </a:lnTo>
                  <a:lnTo>
                    <a:pt x="2924485" y="1041548"/>
                  </a:lnTo>
                  <a:lnTo>
                    <a:pt x="2874766" y="1055429"/>
                  </a:lnTo>
                  <a:lnTo>
                    <a:pt x="2823532" y="1068705"/>
                  </a:lnTo>
                  <a:lnTo>
                    <a:pt x="2770835" y="1081358"/>
                  </a:lnTo>
                  <a:lnTo>
                    <a:pt x="2716722" y="1093372"/>
                  </a:lnTo>
                  <a:lnTo>
                    <a:pt x="2661242" y="1104730"/>
                  </a:lnTo>
                  <a:lnTo>
                    <a:pt x="2604446" y="1115416"/>
                  </a:lnTo>
                  <a:lnTo>
                    <a:pt x="2546381" y="1125414"/>
                  </a:lnTo>
                  <a:lnTo>
                    <a:pt x="2487098" y="1134706"/>
                  </a:lnTo>
                  <a:lnTo>
                    <a:pt x="2426645" y="1143276"/>
                  </a:lnTo>
                  <a:lnTo>
                    <a:pt x="2365072" y="1151109"/>
                  </a:lnTo>
                  <a:lnTo>
                    <a:pt x="2302428" y="1158187"/>
                  </a:lnTo>
                  <a:lnTo>
                    <a:pt x="2238761" y="1164494"/>
                  </a:lnTo>
                  <a:lnTo>
                    <a:pt x="2174121" y="1170014"/>
                  </a:lnTo>
                  <a:lnTo>
                    <a:pt x="2108557" y="1174729"/>
                  </a:lnTo>
                  <a:lnTo>
                    <a:pt x="2042119" y="1178625"/>
                  </a:lnTo>
                  <a:lnTo>
                    <a:pt x="1974855" y="1181683"/>
                  </a:lnTo>
                  <a:lnTo>
                    <a:pt x="1906815" y="1183888"/>
                  </a:lnTo>
                  <a:lnTo>
                    <a:pt x="1838047" y="1185223"/>
                  </a:lnTo>
                  <a:lnTo>
                    <a:pt x="1768602" y="1185672"/>
                  </a:lnTo>
                  <a:lnTo>
                    <a:pt x="1699156" y="1185223"/>
                  </a:lnTo>
                  <a:lnTo>
                    <a:pt x="1630388" y="1183888"/>
                  </a:lnTo>
                  <a:lnTo>
                    <a:pt x="1562348" y="1181683"/>
                  </a:lnTo>
                  <a:lnTo>
                    <a:pt x="1495084" y="1178625"/>
                  </a:lnTo>
                  <a:lnTo>
                    <a:pt x="1428646" y="1174729"/>
                  </a:lnTo>
                  <a:lnTo>
                    <a:pt x="1363082" y="1170014"/>
                  </a:lnTo>
                  <a:lnTo>
                    <a:pt x="1298442" y="1164494"/>
                  </a:lnTo>
                  <a:lnTo>
                    <a:pt x="1234775" y="1158187"/>
                  </a:lnTo>
                  <a:lnTo>
                    <a:pt x="1172131" y="1151109"/>
                  </a:lnTo>
                  <a:lnTo>
                    <a:pt x="1110558" y="1143276"/>
                  </a:lnTo>
                  <a:lnTo>
                    <a:pt x="1050105" y="1134706"/>
                  </a:lnTo>
                  <a:lnTo>
                    <a:pt x="990822" y="1125414"/>
                  </a:lnTo>
                  <a:lnTo>
                    <a:pt x="932757" y="1115416"/>
                  </a:lnTo>
                  <a:lnTo>
                    <a:pt x="875961" y="1104730"/>
                  </a:lnTo>
                  <a:lnTo>
                    <a:pt x="820481" y="1093372"/>
                  </a:lnTo>
                  <a:lnTo>
                    <a:pt x="766368" y="1081358"/>
                  </a:lnTo>
                  <a:lnTo>
                    <a:pt x="713671" y="1068705"/>
                  </a:lnTo>
                  <a:lnTo>
                    <a:pt x="662437" y="1055429"/>
                  </a:lnTo>
                  <a:lnTo>
                    <a:pt x="612718" y="1041548"/>
                  </a:lnTo>
                  <a:lnTo>
                    <a:pt x="564561" y="1027076"/>
                  </a:lnTo>
                  <a:lnTo>
                    <a:pt x="518017" y="1012031"/>
                  </a:lnTo>
                  <a:lnTo>
                    <a:pt x="473133" y="996429"/>
                  </a:lnTo>
                  <a:lnTo>
                    <a:pt x="429960" y="980287"/>
                  </a:lnTo>
                  <a:lnTo>
                    <a:pt x="388546" y="963621"/>
                  </a:lnTo>
                  <a:lnTo>
                    <a:pt x="348941" y="946447"/>
                  </a:lnTo>
                  <a:lnTo>
                    <a:pt x="311194" y="928783"/>
                  </a:lnTo>
                  <a:lnTo>
                    <a:pt x="275353" y="910644"/>
                  </a:lnTo>
                  <a:lnTo>
                    <a:pt x="241469" y="892048"/>
                  </a:lnTo>
                  <a:lnTo>
                    <a:pt x="179765" y="853546"/>
                  </a:lnTo>
                  <a:lnTo>
                    <a:pt x="126475" y="813411"/>
                  </a:lnTo>
                  <a:lnTo>
                    <a:pt x="81992" y="771773"/>
                  </a:lnTo>
                  <a:lnTo>
                    <a:pt x="46710" y="728765"/>
                  </a:lnTo>
                  <a:lnTo>
                    <a:pt x="21022" y="684518"/>
                  </a:lnTo>
                  <a:lnTo>
                    <a:pt x="5321" y="639164"/>
                  </a:lnTo>
                  <a:lnTo>
                    <a:pt x="0" y="59283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95600" y="4343400"/>
            <a:ext cx="3276600" cy="723788"/>
          </a:xfrm>
          <a:prstGeom prst="rect">
            <a:avLst/>
          </a:prstGeom>
        </p:spPr>
        <p:txBody>
          <a:bodyPr vert="horz" wrap="square" lIns="0" tIns="43815" rIns="0" bIns="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12700" marR="5080" indent="220979" algn="ctr">
              <a:lnSpc>
                <a:spcPct val="91500"/>
              </a:lnSpc>
              <a:spcBef>
                <a:spcPts val="345"/>
              </a:spcBef>
            </a:pPr>
            <a:r>
              <a:rPr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howcard Gothic" pitchFamily="82" charset="0"/>
                <a:cs typeface="Times New Roman"/>
              </a:rPr>
              <a:t>VARIABLE</a:t>
            </a:r>
            <a:r>
              <a:rPr lang="en-US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howcard Gothic" pitchFamily="82" charset="0"/>
                <a:cs typeface="Times New Roman"/>
              </a:rPr>
              <a:t> </a:t>
            </a:r>
            <a:r>
              <a:rPr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howcard Gothic" pitchFamily="82" charset="0"/>
                <a:cs typeface="Times New Roman"/>
              </a:rPr>
              <a:t>FUNCTION  </a:t>
            </a:r>
            <a:r>
              <a:rPr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howcard Gothic" pitchFamily="82" charset="0"/>
                <a:cs typeface="Times New Roman"/>
              </a:rPr>
              <a:t>ARGUMENTS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4346447" y="3384803"/>
            <a:ext cx="599440" cy="459105"/>
            <a:chOff x="4346447" y="3384803"/>
            <a:chExt cx="599440" cy="459105"/>
          </a:xfrm>
        </p:grpSpPr>
        <p:sp>
          <p:nvSpPr>
            <p:cNvPr id="21" name="object 21"/>
            <p:cNvSpPr/>
            <p:nvPr/>
          </p:nvSpPr>
          <p:spPr>
            <a:xfrm>
              <a:off x="4346447" y="3384803"/>
              <a:ext cx="598931" cy="4587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05883" y="3406139"/>
              <a:ext cx="480059" cy="340360"/>
            </a:xfrm>
            <a:custGeom>
              <a:avLst/>
              <a:gdLst/>
              <a:ahLst/>
              <a:cxnLst/>
              <a:rect l="l" t="t" r="r" b="b"/>
              <a:pathLst>
                <a:path w="480060" h="340360">
                  <a:moveTo>
                    <a:pt x="240029" y="0"/>
                  </a:moveTo>
                  <a:lnTo>
                    <a:pt x="0" y="169925"/>
                  </a:lnTo>
                  <a:lnTo>
                    <a:pt x="96012" y="169925"/>
                  </a:lnTo>
                  <a:lnTo>
                    <a:pt x="96012" y="339852"/>
                  </a:lnTo>
                  <a:lnTo>
                    <a:pt x="384048" y="339852"/>
                  </a:lnTo>
                  <a:lnTo>
                    <a:pt x="384048" y="169925"/>
                  </a:lnTo>
                  <a:lnTo>
                    <a:pt x="480060" y="169925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AAB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17164" y="2048255"/>
            <a:ext cx="2859405" cy="1199515"/>
            <a:chOff x="3217164" y="2048255"/>
            <a:chExt cx="2859405" cy="1199515"/>
          </a:xfrm>
        </p:grpSpPr>
        <p:sp>
          <p:nvSpPr>
            <p:cNvPr id="24" name="object 24"/>
            <p:cNvSpPr/>
            <p:nvPr/>
          </p:nvSpPr>
          <p:spPr>
            <a:xfrm>
              <a:off x="3217164" y="2048255"/>
              <a:ext cx="2859024" cy="11993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50920" y="2122931"/>
              <a:ext cx="2188464" cy="11049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5650" y="2088641"/>
              <a:ext cx="2702560" cy="1042669"/>
            </a:xfrm>
            <a:custGeom>
              <a:avLst/>
              <a:gdLst/>
              <a:ahLst/>
              <a:cxnLst/>
              <a:rect l="l" t="t" r="r" b="b"/>
              <a:pathLst>
                <a:path w="2702560" h="1042669">
                  <a:moveTo>
                    <a:pt x="1351026" y="0"/>
                  </a:moveTo>
                  <a:lnTo>
                    <a:pt x="1283598" y="637"/>
                  </a:lnTo>
                  <a:lnTo>
                    <a:pt x="1217026" y="2531"/>
                  </a:lnTo>
                  <a:lnTo>
                    <a:pt x="1151387" y="5650"/>
                  </a:lnTo>
                  <a:lnTo>
                    <a:pt x="1086758" y="9964"/>
                  </a:lnTo>
                  <a:lnTo>
                    <a:pt x="1023217" y="15445"/>
                  </a:lnTo>
                  <a:lnTo>
                    <a:pt x="960841" y="22063"/>
                  </a:lnTo>
                  <a:lnTo>
                    <a:pt x="899708" y="29786"/>
                  </a:lnTo>
                  <a:lnTo>
                    <a:pt x="839894" y="38586"/>
                  </a:lnTo>
                  <a:lnTo>
                    <a:pt x="781478" y="48433"/>
                  </a:lnTo>
                  <a:lnTo>
                    <a:pt x="724537" y="59297"/>
                  </a:lnTo>
                  <a:lnTo>
                    <a:pt x="669148" y="71148"/>
                  </a:lnTo>
                  <a:lnTo>
                    <a:pt x="615389" y="83956"/>
                  </a:lnTo>
                  <a:lnTo>
                    <a:pt x="563337" y="97691"/>
                  </a:lnTo>
                  <a:lnTo>
                    <a:pt x="513069" y="112324"/>
                  </a:lnTo>
                  <a:lnTo>
                    <a:pt x="464664" y="127825"/>
                  </a:lnTo>
                  <a:lnTo>
                    <a:pt x="418197" y="144163"/>
                  </a:lnTo>
                  <a:lnTo>
                    <a:pt x="373748" y="161310"/>
                  </a:lnTo>
                  <a:lnTo>
                    <a:pt x="331392" y="179235"/>
                  </a:lnTo>
                  <a:lnTo>
                    <a:pt x="291208" y="197908"/>
                  </a:lnTo>
                  <a:lnTo>
                    <a:pt x="253273" y="217300"/>
                  </a:lnTo>
                  <a:lnTo>
                    <a:pt x="217665" y="237381"/>
                  </a:lnTo>
                  <a:lnTo>
                    <a:pt x="184460" y="258120"/>
                  </a:lnTo>
                  <a:lnTo>
                    <a:pt x="125571" y="301456"/>
                  </a:lnTo>
                  <a:lnTo>
                    <a:pt x="77227" y="347070"/>
                  </a:lnTo>
                  <a:lnTo>
                    <a:pt x="40047" y="394722"/>
                  </a:lnTo>
                  <a:lnTo>
                    <a:pt x="14649" y="444175"/>
                  </a:lnTo>
                  <a:lnTo>
                    <a:pt x="1653" y="495189"/>
                  </a:lnTo>
                  <a:lnTo>
                    <a:pt x="0" y="521208"/>
                  </a:lnTo>
                  <a:lnTo>
                    <a:pt x="1653" y="547226"/>
                  </a:lnTo>
                  <a:lnTo>
                    <a:pt x="14649" y="598240"/>
                  </a:lnTo>
                  <a:lnTo>
                    <a:pt x="40047" y="647693"/>
                  </a:lnTo>
                  <a:lnTo>
                    <a:pt x="77227" y="695345"/>
                  </a:lnTo>
                  <a:lnTo>
                    <a:pt x="125571" y="740959"/>
                  </a:lnTo>
                  <a:lnTo>
                    <a:pt x="184460" y="784295"/>
                  </a:lnTo>
                  <a:lnTo>
                    <a:pt x="217665" y="805034"/>
                  </a:lnTo>
                  <a:lnTo>
                    <a:pt x="253273" y="825115"/>
                  </a:lnTo>
                  <a:lnTo>
                    <a:pt x="291208" y="844507"/>
                  </a:lnTo>
                  <a:lnTo>
                    <a:pt x="331392" y="863180"/>
                  </a:lnTo>
                  <a:lnTo>
                    <a:pt x="373748" y="881105"/>
                  </a:lnTo>
                  <a:lnTo>
                    <a:pt x="418197" y="898252"/>
                  </a:lnTo>
                  <a:lnTo>
                    <a:pt x="464664" y="914590"/>
                  </a:lnTo>
                  <a:lnTo>
                    <a:pt x="513069" y="930091"/>
                  </a:lnTo>
                  <a:lnTo>
                    <a:pt x="563337" y="944724"/>
                  </a:lnTo>
                  <a:lnTo>
                    <a:pt x="615389" y="958459"/>
                  </a:lnTo>
                  <a:lnTo>
                    <a:pt x="669148" y="971267"/>
                  </a:lnTo>
                  <a:lnTo>
                    <a:pt x="724537" y="983118"/>
                  </a:lnTo>
                  <a:lnTo>
                    <a:pt x="781478" y="993982"/>
                  </a:lnTo>
                  <a:lnTo>
                    <a:pt x="839894" y="1003829"/>
                  </a:lnTo>
                  <a:lnTo>
                    <a:pt x="899708" y="1012629"/>
                  </a:lnTo>
                  <a:lnTo>
                    <a:pt x="960841" y="1020352"/>
                  </a:lnTo>
                  <a:lnTo>
                    <a:pt x="1023217" y="1026970"/>
                  </a:lnTo>
                  <a:lnTo>
                    <a:pt x="1086758" y="1032451"/>
                  </a:lnTo>
                  <a:lnTo>
                    <a:pt x="1151387" y="1036765"/>
                  </a:lnTo>
                  <a:lnTo>
                    <a:pt x="1217026" y="1039884"/>
                  </a:lnTo>
                  <a:lnTo>
                    <a:pt x="1283598" y="1041778"/>
                  </a:lnTo>
                  <a:lnTo>
                    <a:pt x="1351026" y="1042416"/>
                  </a:lnTo>
                  <a:lnTo>
                    <a:pt x="1418453" y="1041778"/>
                  </a:lnTo>
                  <a:lnTo>
                    <a:pt x="1485025" y="1039884"/>
                  </a:lnTo>
                  <a:lnTo>
                    <a:pt x="1550664" y="1036765"/>
                  </a:lnTo>
                  <a:lnTo>
                    <a:pt x="1615293" y="1032451"/>
                  </a:lnTo>
                  <a:lnTo>
                    <a:pt x="1678834" y="1026970"/>
                  </a:lnTo>
                  <a:lnTo>
                    <a:pt x="1741210" y="1020352"/>
                  </a:lnTo>
                  <a:lnTo>
                    <a:pt x="1802343" y="1012629"/>
                  </a:lnTo>
                  <a:lnTo>
                    <a:pt x="1862157" y="1003829"/>
                  </a:lnTo>
                  <a:lnTo>
                    <a:pt x="1920573" y="993982"/>
                  </a:lnTo>
                  <a:lnTo>
                    <a:pt x="1977514" y="983118"/>
                  </a:lnTo>
                  <a:lnTo>
                    <a:pt x="2032903" y="971267"/>
                  </a:lnTo>
                  <a:lnTo>
                    <a:pt x="2086662" y="958459"/>
                  </a:lnTo>
                  <a:lnTo>
                    <a:pt x="2138714" y="944724"/>
                  </a:lnTo>
                  <a:lnTo>
                    <a:pt x="2188982" y="930091"/>
                  </a:lnTo>
                  <a:lnTo>
                    <a:pt x="2237387" y="914590"/>
                  </a:lnTo>
                  <a:lnTo>
                    <a:pt x="2283854" y="898252"/>
                  </a:lnTo>
                  <a:lnTo>
                    <a:pt x="2328303" y="881105"/>
                  </a:lnTo>
                  <a:lnTo>
                    <a:pt x="2370659" y="863180"/>
                  </a:lnTo>
                  <a:lnTo>
                    <a:pt x="2410843" y="844507"/>
                  </a:lnTo>
                  <a:lnTo>
                    <a:pt x="2448778" y="825115"/>
                  </a:lnTo>
                  <a:lnTo>
                    <a:pt x="2484386" y="805034"/>
                  </a:lnTo>
                  <a:lnTo>
                    <a:pt x="2517591" y="784295"/>
                  </a:lnTo>
                  <a:lnTo>
                    <a:pt x="2576480" y="740959"/>
                  </a:lnTo>
                  <a:lnTo>
                    <a:pt x="2624824" y="695345"/>
                  </a:lnTo>
                  <a:lnTo>
                    <a:pt x="2662004" y="647693"/>
                  </a:lnTo>
                  <a:lnTo>
                    <a:pt x="2687402" y="598240"/>
                  </a:lnTo>
                  <a:lnTo>
                    <a:pt x="2700398" y="547226"/>
                  </a:lnTo>
                  <a:lnTo>
                    <a:pt x="2702052" y="521208"/>
                  </a:lnTo>
                  <a:lnTo>
                    <a:pt x="2700398" y="495189"/>
                  </a:lnTo>
                  <a:lnTo>
                    <a:pt x="2687402" y="444175"/>
                  </a:lnTo>
                  <a:lnTo>
                    <a:pt x="2662004" y="394722"/>
                  </a:lnTo>
                  <a:lnTo>
                    <a:pt x="2624824" y="347070"/>
                  </a:lnTo>
                  <a:lnTo>
                    <a:pt x="2576480" y="301456"/>
                  </a:lnTo>
                  <a:lnTo>
                    <a:pt x="2517591" y="258120"/>
                  </a:lnTo>
                  <a:lnTo>
                    <a:pt x="2484386" y="237381"/>
                  </a:lnTo>
                  <a:lnTo>
                    <a:pt x="2448778" y="217300"/>
                  </a:lnTo>
                  <a:lnTo>
                    <a:pt x="2410843" y="197908"/>
                  </a:lnTo>
                  <a:lnTo>
                    <a:pt x="2370659" y="179235"/>
                  </a:lnTo>
                  <a:lnTo>
                    <a:pt x="2328303" y="161310"/>
                  </a:lnTo>
                  <a:lnTo>
                    <a:pt x="2283854" y="144163"/>
                  </a:lnTo>
                  <a:lnTo>
                    <a:pt x="2237387" y="127825"/>
                  </a:lnTo>
                  <a:lnTo>
                    <a:pt x="2188982" y="112324"/>
                  </a:lnTo>
                  <a:lnTo>
                    <a:pt x="2138714" y="97691"/>
                  </a:lnTo>
                  <a:lnTo>
                    <a:pt x="2086662" y="83956"/>
                  </a:lnTo>
                  <a:lnTo>
                    <a:pt x="2032903" y="71148"/>
                  </a:lnTo>
                  <a:lnTo>
                    <a:pt x="1977514" y="59297"/>
                  </a:lnTo>
                  <a:lnTo>
                    <a:pt x="1920573" y="48433"/>
                  </a:lnTo>
                  <a:lnTo>
                    <a:pt x="1862157" y="38586"/>
                  </a:lnTo>
                  <a:lnTo>
                    <a:pt x="1802343" y="29786"/>
                  </a:lnTo>
                  <a:lnTo>
                    <a:pt x="1741210" y="22063"/>
                  </a:lnTo>
                  <a:lnTo>
                    <a:pt x="1678834" y="15445"/>
                  </a:lnTo>
                  <a:lnTo>
                    <a:pt x="1615293" y="9964"/>
                  </a:lnTo>
                  <a:lnTo>
                    <a:pt x="1550664" y="5650"/>
                  </a:lnTo>
                  <a:lnTo>
                    <a:pt x="1485025" y="2531"/>
                  </a:lnTo>
                  <a:lnTo>
                    <a:pt x="1418453" y="637"/>
                  </a:lnTo>
                  <a:lnTo>
                    <a:pt x="1351026" y="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95650" y="2088641"/>
              <a:ext cx="2702560" cy="1042669"/>
            </a:xfrm>
            <a:custGeom>
              <a:avLst/>
              <a:gdLst/>
              <a:ahLst/>
              <a:cxnLst/>
              <a:rect l="l" t="t" r="r" b="b"/>
              <a:pathLst>
                <a:path w="2702560" h="1042669">
                  <a:moveTo>
                    <a:pt x="0" y="521208"/>
                  </a:moveTo>
                  <a:lnTo>
                    <a:pt x="6562" y="469502"/>
                  </a:lnTo>
                  <a:lnTo>
                    <a:pt x="25836" y="419239"/>
                  </a:lnTo>
                  <a:lnTo>
                    <a:pt x="57203" y="370656"/>
                  </a:lnTo>
                  <a:lnTo>
                    <a:pt x="100043" y="323993"/>
                  </a:lnTo>
                  <a:lnTo>
                    <a:pt x="153736" y="279488"/>
                  </a:lnTo>
                  <a:lnTo>
                    <a:pt x="217665" y="237381"/>
                  </a:lnTo>
                  <a:lnTo>
                    <a:pt x="253273" y="217300"/>
                  </a:lnTo>
                  <a:lnTo>
                    <a:pt x="291208" y="197908"/>
                  </a:lnTo>
                  <a:lnTo>
                    <a:pt x="331392" y="179235"/>
                  </a:lnTo>
                  <a:lnTo>
                    <a:pt x="373748" y="161310"/>
                  </a:lnTo>
                  <a:lnTo>
                    <a:pt x="418197" y="144163"/>
                  </a:lnTo>
                  <a:lnTo>
                    <a:pt x="464664" y="127825"/>
                  </a:lnTo>
                  <a:lnTo>
                    <a:pt x="513069" y="112324"/>
                  </a:lnTo>
                  <a:lnTo>
                    <a:pt x="563337" y="97691"/>
                  </a:lnTo>
                  <a:lnTo>
                    <a:pt x="615389" y="83956"/>
                  </a:lnTo>
                  <a:lnTo>
                    <a:pt x="669148" y="71148"/>
                  </a:lnTo>
                  <a:lnTo>
                    <a:pt x="724537" y="59297"/>
                  </a:lnTo>
                  <a:lnTo>
                    <a:pt x="781478" y="48433"/>
                  </a:lnTo>
                  <a:lnTo>
                    <a:pt x="839894" y="38586"/>
                  </a:lnTo>
                  <a:lnTo>
                    <a:pt x="899708" y="29786"/>
                  </a:lnTo>
                  <a:lnTo>
                    <a:pt x="960841" y="22063"/>
                  </a:lnTo>
                  <a:lnTo>
                    <a:pt x="1023217" y="15445"/>
                  </a:lnTo>
                  <a:lnTo>
                    <a:pt x="1086758" y="9964"/>
                  </a:lnTo>
                  <a:lnTo>
                    <a:pt x="1151387" y="5650"/>
                  </a:lnTo>
                  <a:lnTo>
                    <a:pt x="1217026" y="2531"/>
                  </a:lnTo>
                  <a:lnTo>
                    <a:pt x="1283598" y="637"/>
                  </a:lnTo>
                  <a:lnTo>
                    <a:pt x="1351026" y="0"/>
                  </a:lnTo>
                  <a:lnTo>
                    <a:pt x="1418453" y="637"/>
                  </a:lnTo>
                  <a:lnTo>
                    <a:pt x="1485025" y="2531"/>
                  </a:lnTo>
                  <a:lnTo>
                    <a:pt x="1550664" y="5650"/>
                  </a:lnTo>
                  <a:lnTo>
                    <a:pt x="1615293" y="9964"/>
                  </a:lnTo>
                  <a:lnTo>
                    <a:pt x="1678834" y="15445"/>
                  </a:lnTo>
                  <a:lnTo>
                    <a:pt x="1741210" y="22063"/>
                  </a:lnTo>
                  <a:lnTo>
                    <a:pt x="1802343" y="29786"/>
                  </a:lnTo>
                  <a:lnTo>
                    <a:pt x="1862157" y="38586"/>
                  </a:lnTo>
                  <a:lnTo>
                    <a:pt x="1920573" y="48433"/>
                  </a:lnTo>
                  <a:lnTo>
                    <a:pt x="1977514" y="59297"/>
                  </a:lnTo>
                  <a:lnTo>
                    <a:pt x="2032903" y="71148"/>
                  </a:lnTo>
                  <a:lnTo>
                    <a:pt x="2086662" y="83956"/>
                  </a:lnTo>
                  <a:lnTo>
                    <a:pt x="2138714" y="97691"/>
                  </a:lnTo>
                  <a:lnTo>
                    <a:pt x="2188982" y="112324"/>
                  </a:lnTo>
                  <a:lnTo>
                    <a:pt x="2237387" y="127825"/>
                  </a:lnTo>
                  <a:lnTo>
                    <a:pt x="2283854" y="144163"/>
                  </a:lnTo>
                  <a:lnTo>
                    <a:pt x="2328303" y="161310"/>
                  </a:lnTo>
                  <a:lnTo>
                    <a:pt x="2370659" y="179235"/>
                  </a:lnTo>
                  <a:lnTo>
                    <a:pt x="2410843" y="197908"/>
                  </a:lnTo>
                  <a:lnTo>
                    <a:pt x="2448778" y="217300"/>
                  </a:lnTo>
                  <a:lnTo>
                    <a:pt x="2484386" y="237381"/>
                  </a:lnTo>
                  <a:lnTo>
                    <a:pt x="2517591" y="258120"/>
                  </a:lnTo>
                  <a:lnTo>
                    <a:pt x="2576480" y="301456"/>
                  </a:lnTo>
                  <a:lnTo>
                    <a:pt x="2624824" y="347070"/>
                  </a:lnTo>
                  <a:lnTo>
                    <a:pt x="2662004" y="394722"/>
                  </a:lnTo>
                  <a:lnTo>
                    <a:pt x="2687402" y="444175"/>
                  </a:lnTo>
                  <a:lnTo>
                    <a:pt x="2700398" y="495189"/>
                  </a:lnTo>
                  <a:lnTo>
                    <a:pt x="2702052" y="521208"/>
                  </a:lnTo>
                  <a:lnTo>
                    <a:pt x="2700398" y="547226"/>
                  </a:lnTo>
                  <a:lnTo>
                    <a:pt x="2687402" y="598240"/>
                  </a:lnTo>
                  <a:lnTo>
                    <a:pt x="2662004" y="647693"/>
                  </a:lnTo>
                  <a:lnTo>
                    <a:pt x="2624824" y="695345"/>
                  </a:lnTo>
                  <a:lnTo>
                    <a:pt x="2576480" y="740959"/>
                  </a:lnTo>
                  <a:lnTo>
                    <a:pt x="2517591" y="784295"/>
                  </a:lnTo>
                  <a:lnTo>
                    <a:pt x="2484386" y="805034"/>
                  </a:lnTo>
                  <a:lnTo>
                    <a:pt x="2448778" y="825115"/>
                  </a:lnTo>
                  <a:lnTo>
                    <a:pt x="2410843" y="844507"/>
                  </a:lnTo>
                  <a:lnTo>
                    <a:pt x="2370659" y="863180"/>
                  </a:lnTo>
                  <a:lnTo>
                    <a:pt x="2328303" y="881105"/>
                  </a:lnTo>
                  <a:lnTo>
                    <a:pt x="2283854" y="898252"/>
                  </a:lnTo>
                  <a:lnTo>
                    <a:pt x="2237387" y="914590"/>
                  </a:lnTo>
                  <a:lnTo>
                    <a:pt x="2188982" y="930091"/>
                  </a:lnTo>
                  <a:lnTo>
                    <a:pt x="2138714" y="944724"/>
                  </a:lnTo>
                  <a:lnTo>
                    <a:pt x="2086662" y="958459"/>
                  </a:lnTo>
                  <a:lnTo>
                    <a:pt x="2032903" y="971267"/>
                  </a:lnTo>
                  <a:lnTo>
                    <a:pt x="1977514" y="983118"/>
                  </a:lnTo>
                  <a:lnTo>
                    <a:pt x="1920573" y="993982"/>
                  </a:lnTo>
                  <a:lnTo>
                    <a:pt x="1862157" y="1003829"/>
                  </a:lnTo>
                  <a:lnTo>
                    <a:pt x="1802343" y="1012629"/>
                  </a:lnTo>
                  <a:lnTo>
                    <a:pt x="1741210" y="1020352"/>
                  </a:lnTo>
                  <a:lnTo>
                    <a:pt x="1678834" y="1026970"/>
                  </a:lnTo>
                  <a:lnTo>
                    <a:pt x="1615293" y="1032451"/>
                  </a:lnTo>
                  <a:lnTo>
                    <a:pt x="1550664" y="1036765"/>
                  </a:lnTo>
                  <a:lnTo>
                    <a:pt x="1485025" y="1039884"/>
                  </a:lnTo>
                  <a:lnTo>
                    <a:pt x="1418453" y="1041778"/>
                  </a:lnTo>
                  <a:lnTo>
                    <a:pt x="1351026" y="1042416"/>
                  </a:lnTo>
                  <a:lnTo>
                    <a:pt x="1283598" y="1041778"/>
                  </a:lnTo>
                  <a:lnTo>
                    <a:pt x="1217026" y="1039884"/>
                  </a:lnTo>
                  <a:lnTo>
                    <a:pt x="1151387" y="1036765"/>
                  </a:lnTo>
                  <a:lnTo>
                    <a:pt x="1086758" y="1032451"/>
                  </a:lnTo>
                  <a:lnTo>
                    <a:pt x="1023217" y="1026970"/>
                  </a:lnTo>
                  <a:lnTo>
                    <a:pt x="960841" y="1020352"/>
                  </a:lnTo>
                  <a:lnTo>
                    <a:pt x="899708" y="1012629"/>
                  </a:lnTo>
                  <a:lnTo>
                    <a:pt x="839894" y="1003829"/>
                  </a:lnTo>
                  <a:lnTo>
                    <a:pt x="781478" y="993982"/>
                  </a:lnTo>
                  <a:lnTo>
                    <a:pt x="724537" y="983118"/>
                  </a:lnTo>
                  <a:lnTo>
                    <a:pt x="669148" y="971267"/>
                  </a:lnTo>
                  <a:lnTo>
                    <a:pt x="615389" y="958459"/>
                  </a:lnTo>
                  <a:lnTo>
                    <a:pt x="563337" y="944724"/>
                  </a:lnTo>
                  <a:lnTo>
                    <a:pt x="513069" y="930091"/>
                  </a:lnTo>
                  <a:lnTo>
                    <a:pt x="464664" y="914590"/>
                  </a:lnTo>
                  <a:lnTo>
                    <a:pt x="418197" y="898252"/>
                  </a:lnTo>
                  <a:lnTo>
                    <a:pt x="373748" y="881105"/>
                  </a:lnTo>
                  <a:lnTo>
                    <a:pt x="331392" y="863180"/>
                  </a:lnTo>
                  <a:lnTo>
                    <a:pt x="291208" y="844507"/>
                  </a:lnTo>
                  <a:lnTo>
                    <a:pt x="253273" y="825115"/>
                  </a:lnTo>
                  <a:lnTo>
                    <a:pt x="217665" y="805034"/>
                  </a:lnTo>
                  <a:lnTo>
                    <a:pt x="184460" y="784295"/>
                  </a:lnTo>
                  <a:lnTo>
                    <a:pt x="125571" y="740959"/>
                  </a:lnTo>
                  <a:lnTo>
                    <a:pt x="77227" y="695345"/>
                  </a:lnTo>
                  <a:lnTo>
                    <a:pt x="40047" y="647693"/>
                  </a:lnTo>
                  <a:lnTo>
                    <a:pt x="14649" y="598240"/>
                  </a:lnTo>
                  <a:lnTo>
                    <a:pt x="1653" y="547226"/>
                  </a:lnTo>
                  <a:lnTo>
                    <a:pt x="0" y="52120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783838" y="2210561"/>
            <a:ext cx="1724025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marR="5080" indent="19812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ln/>
                <a:solidFill>
                  <a:schemeClr val="accent3"/>
                </a:solidFill>
                <a:latin typeface="Showcard Gothic" pitchFamily="82" charset="0"/>
              </a:rPr>
              <a:t>DEFAULT  ARGUMENT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5870447" y="4867655"/>
            <a:ext cx="2895600" cy="1435735"/>
            <a:chOff x="5870447" y="4867655"/>
            <a:chExt cx="2895600" cy="1435735"/>
          </a:xfrm>
        </p:grpSpPr>
        <p:sp>
          <p:nvSpPr>
            <p:cNvPr id="30" name="object 30"/>
            <p:cNvSpPr/>
            <p:nvPr/>
          </p:nvSpPr>
          <p:spPr>
            <a:xfrm>
              <a:off x="5870447" y="4867655"/>
              <a:ext cx="457200" cy="571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9375" y="4888864"/>
              <a:ext cx="338455" cy="453390"/>
            </a:xfrm>
            <a:custGeom>
              <a:avLst/>
              <a:gdLst/>
              <a:ahLst/>
              <a:cxnLst/>
              <a:rect l="l" t="t" r="r" b="b"/>
              <a:pathLst>
                <a:path w="338454" h="453389">
                  <a:moveTo>
                    <a:pt x="274065" y="0"/>
                  </a:moveTo>
                  <a:lnTo>
                    <a:pt x="241808" y="90551"/>
                  </a:lnTo>
                  <a:lnTo>
                    <a:pt x="96900" y="38989"/>
                  </a:lnTo>
                  <a:lnTo>
                    <a:pt x="0" y="310769"/>
                  </a:lnTo>
                  <a:lnTo>
                    <a:pt x="144779" y="362331"/>
                  </a:lnTo>
                  <a:lnTo>
                    <a:pt x="112522" y="453009"/>
                  </a:lnTo>
                  <a:lnTo>
                    <a:pt x="338200" y="278130"/>
                  </a:lnTo>
                  <a:lnTo>
                    <a:pt x="274065" y="0"/>
                  </a:lnTo>
                  <a:close/>
                </a:path>
              </a:pathLst>
            </a:custGeom>
            <a:solidFill>
              <a:srgbClr val="AAB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77711" y="4930139"/>
              <a:ext cx="2688336" cy="13731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6123" y="5093207"/>
              <a:ext cx="2188464" cy="11049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56197" y="4970525"/>
              <a:ext cx="2531745" cy="1216660"/>
            </a:xfrm>
            <a:custGeom>
              <a:avLst/>
              <a:gdLst/>
              <a:ahLst/>
              <a:cxnLst/>
              <a:rect l="l" t="t" r="r" b="b"/>
              <a:pathLst>
                <a:path w="2531745" h="1216660">
                  <a:moveTo>
                    <a:pt x="1265681" y="0"/>
                  </a:moveTo>
                  <a:lnTo>
                    <a:pt x="1202512" y="744"/>
                  </a:lnTo>
                  <a:lnTo>
                    <a:pt x="1140144" y="2953"/>
                  </a:lnTo>
                  <a:lnTo>
                    <a:pt x="1078650" y="6594"/>
                  </a:lnTo>
                  <a:lnTo>
                    <a:pt x="1018103" y="11629"/>
                  </a:lnTo>
                  <a:lnTo>
                    <a:pt x="958575" y="18026"/>
                  </a:lnTo>
                  <a:lnTo>
                    <a:pt x="900139" y="25748"/>
                  </a:lnTo>
                  <a:lnTo>
                    <a:pt x="842867" y="34762"/>
                  </a:lnTo>
                  <a:lnTo>
                    <a:pt x="786832" y="45032"/>
                  </a:lnTo>
                  <a:lnTo>
                    <a:pt x="732106" y="56523"/>
                  </a:lnTo>
                  <a:lnTo>
                    <a:pt x="678761" y="69200"/>
                  </a:lnTo>
                  <a:lnTo>
                    <a:pt x="626871" y="83029"/>
                  </a:lnTo>
                  <a:lnTo>
                    <a:pt x="576508" y="97975"/>
                  </a:lnTo>
                  <a:lnTo>
                    <a:pt x="527744" y="114003"/>
                  </a:lnTo>
                  <a:lnTo>
                    <a:pt x="480652" y="131078"/>
                  </a:lnTo>
                  <a:lnTo>
                    <a:pt x="435305" y="149165"/>
                  </a:lnTo>
                  <a:lnTo>
                    <a:pt x="391774" y="168229"/>
                  </a:lnTo>
                  <a:lnTo>
                    <a:pt x="350132" y="188236"/>
                  </a:lnTo>
                  <a:lnTo>
                    <a:pt x="310453" y="209150"/>
                  </a:lnTo>
                  <a:lnTo>
                    <a:pt x="272808" y="230938"/>
                  </a:lnTo>
                  <a:lnTo>
                    <a:pt x="237270" y="253563"/>
                  </a:lnTo>
                  <a:lnTo>
                    <a:pt x="203911" y="276991"/>
                  </a:lnTo>
                  <a:lnTo>
                    <a:pt x="172804" y="301187"/>
                  </a:lnTo>
                  <a:lnTo>
                    <a:pt x="117637" y="351745"/>
                  </a:lnTo>
                  <a:lnTo>
                    <a:pt x="72347" y="404957"/>
                  </a:lnTo>
                  <a:lnTo>
                    <a:pt x="37516" y="460544"/>
                  </a:lnTo>
                  <a:lnTo>
                    <a:pt x="13723" y="518228"/>
                  </a:lnTo>
                  <a:lnTo>
                    <a:pt x="1548" y="577730"/>
                  </a:lnTo>
                  <a:lnTo>
                    <a:pt x="0" y="608076"/>
                  </a:lnTo>
                  <a:lnTo>
                    <a:pt x="1548" y="638424"/>
                  </a:lnTo>
                  <a:lnTo>
                    <a:pt x="13723" y="697931"/>
                  </a:lnTo>
                  <a:lnTo>
                    <a:pt x="37516" y="755619"/>
                  </a:lnTo>
                  <a:lnTo>
                    <a:pt x="72347" y="811209"/>
                  </a:lnTo>
                  <a:lnTo>
                    <a:pt x="117637" y="864423"/>
                  </a:lnTo>
                  <a:lnTo>
                    <a:pt x="172804" y="914981"/>
                  </a:lnTo>
                  <a:lnTo>
                    <a:pt x="203911" y="939177"/>
                  </a:lnTo>
                  <a:lnTo>
                    <a:pt x="237270" y="962605"/>
                  </a:lnTo>
                  <a:lnTo>
                    <a:pt x="272808" y="985229"/>
                  </a:lnTo>
                  <a:lnTo>
                    <a:pt x="310453" y="1007016"/>
                  </a:lnTo>
                  <a:lnTo>
                    <a:pt x="350132" y="1027930"/>
                  </a:lnTo>
                  <a:lnTo>
                    <a:pt x="391774" y="1047936"/>
                  </a:lnTo>
                  <a:lnTo>
                    <a:pt x="435305" y="1066999"/>
                  </a:lnTo>
                  <a:lnTo>
                    <a:pt x="480652" y="1085085"/>
                  </a:lnTo>
                  <a:lnTo>
                    <a:pt x="527744" y="1102159"/>
                  </a:lnTo>
                  <a:lnTo>
                    <a:pt x="576508" y="1118185"/>
                  </a:lnTo>
                  <a:lnTo>
                    <a:pt x="626871" y="1133130"/>
                  </a:lnTo>
                  <a:lnTo>
                    <a:pt x="678761" y="1146958"/>
                  </a:lnTo>
                  <a:lnTo>
                    <a:pt x="732106" y="1159635"/>
                  </a:lnTo>
                  <a:lnTo>
                    <a:pt x="786832" y="1171125"/>
                  </a:lnTo>
                  <a:lnTo>
                    <a:pt x="842867" y="1181393"/>
                  </a:lnTo>
                  <a:lnTo>
                    <a:pt x="900139" y="1190406"/>
                  </a:lnTo>
                  <a:lnTo>
                    <a:pt x="958575" y="1198127"/>
                  </a:lnTo>
                  <a:lnTo>
                    <a:pt x="1018103" y="1204523"/>
                  </a:lnTo>
                  <a:lnTo>
                    <a:pt x="1078650" y="1209558"/>
                  </a:lnTo>
                  <a:lnTo>
                    <a:pt x="1140144" y="1213198"/>
                  </a:lnTo>
                  <a:lnTo>
                    <a:pt x="1202512" y="1215407"/>
                  </a:lnTo>
                  <a:lnTo>
                    <a:pt x="1265681" y="1216152"/>
                  </a:lnTo>
                  <a:lnTo>
                    <a:pt x="1328851" y="1215407"/>
                  </a:lnTo>
                  <a:lnTo>
                    <a:pt x="1391219" y="1213198"/>
                  </a:lnTo>
                  <a:lnTo>
                    <a:pt x="1452713" y="1209558"/>
                  </a:lnTo>
                  <a:lnTo>
                    <a:pt x="1513260" y="1204523"/>
                  </a:lnTo>
                  <a:lnTo>
                    <a:pt x="1572788" y="1198127"/>
                  </a:lnTo>
                  <a:lnTo>
                    <a:pt x="1631224" y="1190406"/>
                  </a:lnTo>
                  <a:lnTo>
                    <a:pt x="1688496" y="1181393"/>
                  </a:lnTo>
                  <a:lnTo>
                    <a:pt x="1744531" y="1171125"/>
                  </a:lnTo>
                  <a:lnTo>
                    <a:pt x="1799257" y="1159635"/>
                  </a:lnTo>
                  <a:lnTo>
                    <a:pt x="1852602" y="1146958"/>
                  </a:lnTo>
                  <a:lnTo>
                    <a:pt x="1904492" y="1133130"/>
                  </a:lnTo>
                  <a:lnTo>
                    <a:pt x="1954855" y="1118185"/>
                  </a:lnTo>
                  <a:lnTo>
                    <a:pt x="2003619" y="1102159"/>
                  </a:lnTo>
                  <a:lnTo>
                    <a:pt x="2050711" y="1085085"/>
                  </a:lnTo>
                  <a:lnTo>
                    <a:pt x="2096058" y="1066999"/>
                  </a:lnTo>
                  <a:lnTo>
                    <a:pt x="2139589" y="1047936"/>
                  </a:lnTo>
                  <a:lnTo>
                    <a:pt x="2181231" y="1027930"/>
                  </a:lnTo>
                  <a:lnTo>
                    <a:pt x="2220910" y="1007016"/>
                  </a:lnTo>
                  <a:lnTo>
                    <a:pt x="2258555" y="985229"/>
                  </a:lnTo>
                  <a:lnTo>
                    <a:pt x="2294093" y="962605"/>
                  </a:lnTo>
                  <a:lnTo>
                    <a:pt x="2327452" y="939177"/>
                  </a:lnTo>
                  <a:lnTo>
                    <a:pt x="2358559" y="914981"/>
                  </a:lnTo>
                  <a:lnTo>
                    <a:pt x="2413726" y="864423"/>
                  </a:lnTo>
                  <a:lnTo>
                    <a:pt x="2459016" y="811209"/>
                  </a:lnTo>
                  <a:lnTo>
                    <a:pt x="2493847" y="755619"/>
                  </a:lnTo>
                  <a:lnTo>
                    <a:pt x="2517640" y="697931"/>
                  </a:lnTo>
                  <a:lnTo>
                    <a:pt x="2529815" y="638424"/>
                  </a:lnTo>
                  <a:lnTo>
                    <a:pt x="2531363" y="608076"/>
                  </a:lnTo>
                  <a:lnTo>
                    <a:pt x="2529815" y="577730"/>
                  </a:lnTo>
                  <a:lnTo>
                    <a:pt x="2517640" y="518228"/>
                  </a:lnTo>
                  <a:lnTo>
                    <a:pt x="2493847" y="460544"/>
                  </a:lnTo>
                  <a:lnTo>
                    <a:pt x="2459016" y="404957"/>
                  </a:lnTo>
                  <a:lnTo>
                    <a:pt x="2413726" y="351745"/>
                  </a:lnTo>
                  <a:lnTo>
                    <a:pt x="2358559" y="301187"/>
                  </a:lnTo>
                  <a:lnTo>
                    <a:pt x="2327452" y="276991"/>
                  </a:lnTo>
                  <a:lnTo>
                    <a:pt x="2294093" y="253563"/>
                  </a:lnTo>
                  <a:lnTo>
                    <a:pt x="2258555" y="230938"/>
                  </a:lnTo>
                  <a:lnTo>
                    <a:pt x="2220910" y="209150"/>
                  </a:lnTo>
                  <a:lnTo>
                    <a:pt x="2181231" y="188236"/>
                  </a:lnTo>
                  <a:lnTo>
                    <a:pt x="2139589" y="168229"/>
                  </a:lnTo>
                  <a:lnTo>
                    <a:pt x="2096058" y="149165"/>
                  </a:lnTo>
                  <a:lnTo>
                    <a:pt x="2050711" y="131078"/>
                  </a:lnTo>
                  <a:lnTo>
                    <a:pt x="2003619" y="114003"/>
                  </a:lnTo>
                  <a:lnTo>
                    <a:pt x="1954855" y="97975"/>
                  </a:lnTo>
                  <a:lnTo>
                    <a:pt x="1904492" y="83029"/>
                  </a:lnTo>
                  <a:lnTo>
                    <a:pt x="1852602" y="69200"/>
                  </a:lnTo>
                  <a:lnTo>
                    <a:pt x="1799257" y="56523"/>
                  </a:lnTo>
                  <a:lnTo>
                    <a:pt x="1744531" y="45032"/>
                  </a:lnTo>
                  <a:lnTo>
                    <a:pt x="1688496" y="34762"/>
                  </a:lnTo>
                  <a:lnTo>
                    <a:pt x="1631224" y="25748"/>
                  </a:lnTo>
                  <a:lnTo>
                    <a:pt x="1572788" y="18026"/>
                  </a:lnTo>
                  <a:lnTo>
                    <a:pt x="1513260" y="11629"/>
                  </a:lnTo>
                  <a:lnTo>
                    <a:pt x="1452713" y="6594"/>
                  </a:lnTo>
                  <a:lnTo>
                    <a:pt x="1391219" y="2953"/>
                  </a:lnTo>
                  <a:lnTo>
                    <a:pt x="1328851" y="744"/>
                  </a:lnTo>
                  <a:lnTo>
                    <a:pt x="1265681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6197" y="4970525"/>
              <a:ext cx="2531745" cy="1216660"/>
            </a:xfrm>
            <a:custGeom>
              <a:avLst/>
              <a:gdLst/>
              <a:ahLst/>
              <a:cxnLst/>
              <a:rect l="l" t="t" r="r" b="b"/>
              <a:pathLst>
                <a:path w="2531745" h="1216660">
                  <a:moveTo>
                    <a:pt x="0" y="608076"/>
                  </a:moveTo>
                  <a:lnTo>
                    <a:pt x="6147" y="547769"/>
                  </a:lnTo>
                  <a:lnTo>
                    <a:pt x="24203" y="489142"/>
                  </a:lnTo>
                  <a:lnTo>
                    <a:pt x="53588" y="432471"/>
                  </a:lnTo>
                  <a:lnTo>
                    <a:pt x="93721" y="378036"/>
                  </a:lnTo>
                  <a:lnTo>
                    <a:pt x="144022" y="326117"/>
                  </a:lnTo>
                  <a:lnTo>
                    <a:pt x="203911" y="276991"/>
                  </a:lnTo>
                  <a:lnTo>
                    <a:pt x="237270" y="253563"/>
                  </a:lnTo>
                  <a:lnTo>
                    <a:pt x="272808" y="230938"/>
                  </a:lnTo>
                  <a:lnTo>
                    <a:pt x="310453" y="209150"/>
                  </a:lnTo>
                  <a:lnTo>
                    <a:pt x="350132" y="188236"/>
                  </a:lnTo>
                  <a:lnTo>
                    <a:pt x="391774" y="168229"/>
                  </a:lnTo>
                  <a:lnTo>
                    <a:pt x="435305" y="149165"/>
                  </a:lnTo>
                  <a:lnTo>
                    <a:pt x="480652" y="131078"/>
                  </a:lnTo>
                  <a:lnTo>
                    <a:pt x="527744" y="114003"/>
                  </a:lnTo>
                  <a:lnTo>
                    <a:pt x="576508" y="97975"/>
                  </a:lnTo>
                  <a:lnTo>
                    <a:pt x="626871" y="83029"/>
                  </a:lnTo>
                  <a:lnTo>
                    <a:pt x="678761" y="69200"/>
                  </a:lnTo>
                  <a:lnTo>
                    <a:pt x="732106" y="56523"/>
                  </a:lnTo>
                  <a:lnTo>
                    <a:pt x="786832" y="45032"/>
                  </a:lnTo>
                  <a:lnTo>
                    <a:pt x="842867" y="34762"/>
                  </a:lnTo>
                  <a:lnTo>
                    <a:pt x="900139" y="25748"/>
                  </a:lnTo>
                  <a:lnTo>
                    <a:pt x="958575" y="18026"/>
                  </a:lnTo>
                  <a:lnTo>
                    <a:pt x="1018103" y="11629"/>
                  </a:lnTo>
                  <a:lnTo>
                    <a:pt x="1078650" y="6594"/>
                  </a:lnTo>
                  <a:lnTo>
                    <a:pt x="1140144" y="2953"/>
                  </a:lnTo>
                  <a:lnTo>
                    <a:pt x="1202512" y="744"/>
                  </a:lnTo>
                  <a:lnTo>
                    <a:pt x="1265681" y="0"/>
                  </a:lnTo>
                  <a:lnTo>
                    <a:pt x="1328851" y="744"/>
                  </a:lnTo>
                  <a:lnTo>
                    <a:pt x="1391219" y="2953"/>
                  </a:lnTo>
                  <a:lnTo>
                    <a:pt x="1452713" y="6594"/>
                  </a:lnTo>
                  <a:lnTo>
                    <a:pt x="1513260" y="11629"/>
                  </a:lnTo>
                  <a:lnTo>
                    <a:pt x="1572788" y="18026"/>
                  </a:lnTo>
                  <a:lnTo>
                    <a:pt x="1631224" y="25748"/>
                  </a:lnTo>
                  <a:lnTo>
                    <a:pt x="1688496" y="34762"/>
                  </a:lnTo>
                  <a:lnTo>
                    <a:pt x="1744531" y="45032"/>
                  </a:lnTo>
                  <a:lnTo>
                    <a:pt x="1799257" y="56523"/>
                  </a:lnTo>
                  <a:lnTo>
                    <a:pt x="1852602" y="69200"/>
                  </a:lnTo>
                  <a:lnTo>
                    <a:pt x="1904492" y="83029"/>
                  </a:lnTo>
                  <a:lnTo>
                    <a:pt x="1954855" y="97975"/>
                  </a:lnTo>
                  <a:lnTo>
                    <a:pt x="2003619" y="114003"/>
                  </a:lnTo>
                  <a:lnTo>
                    <a:pt x="2050711" y="131078"/>
                  </a:lnTo>
                  <a:lnTo>
                    <a:pt x="2096058" y="149165"/>
                  </a:lnTo>
                  <a:lnTo>
                    <a:pt x="2139589" y="168229"/>
                  </a:lnTo>
                  <a:lnTo>
                    <a:pt x="2181231" y="188236"/>
                  </a:lnTo>
                  <a:lnTo>
                    <a:pt x="2220910" y="209150"/>
                  </a:lnTo>
                  <a:lnTo>
                    <a:pt x="2258555" y="230938"/>
                  </a:lnTo>
                  <a:lnTo>
                    <a:pt x="2294093" y="253563"/>
                  </a:lnTo>
                  <a:lnTo>
                    <a:pt x="2327452" y="276991"/>
                  </a:lnTo>
                  <a:lnTo>
                    <a:pt x="2358559" y="301187"/>
                  </a:lnTo>
                  <a:lnTo>
                    <a:pt x="2413726" y="351745"/>
                  </a:lnTo>
                  <a:lnTo>
                    <a:pt x="2459016" y="404957"/>
                  </a:lnTo>
                  <a:lnTo>
                    <a:pt x="2493847" y="460544"/>
                  </a:lnTo>
                  <a:lnTo>
                    <a:pt x="2517640" y="518228"/>
                  </a:lnTo>
                  <a:lnTo>
                    <a:pt x="2529815" y="577730"/>
                  </a:lnTo>
                  <a:lnTo>
                    <a:pt x="2531363" y="608076"/>
                  </a:lnTo>
                  <a:lnTo>
                    <a:pt x="2529815" y="638424"/>
                  </a:lnTo>
                  <a:lnTo>
                    <a:pt x="2517640" y="697931"/>
                  </a:lnTo>
                  <a:lnTo>
                    <a:pt x="2493847" y="755619"/>
                  </a:lnTo>
                  <a:lnTo>
                    <a:pt x="2459016" y="811209"/>
                  </a:lnTo>
                  <a:lnTo>
                    <a:pt x="2413726" y="864423"/>
                  </a:lnTo>
                  <a:lnTo>
                    <a:pt x="2358559" y="914981"/>
                  </a:lnTo>
                  <a:lnTo>
                    <a:pt x="2327452" y="939177"/>
                  </a:lnTo>
                  <a:lnTo>
                    <a:pt x="2294093" y="962605"/>
                  </a:lnTo>
                  <a:lnTo>
                    <a:pt x="2258555" y="985229"/>
                  </a:lnTo>
                  <a:lnTo>
                    <a:pt x="2220910" y="1007016"/>
                  </a:lnTo>
                  <a:lnTo>
                    <a:pt x="2181231" y="1027930"/>
                  </a:lnTo>
                  <a:lnTo>
                    <a:pt x="2139589" y="1047936"/>
                  </a:lnTo>
                  <a:lnTo>
                    <a:pt x="2096058" y="1066999"/>
                  </a:lnTo>
                  <a:lnTo>
                    <a:pt x="2050711" y="1085085"/>
                  </a:lnTo>
                  <a:lnTo>
                    <a:pt x="2003619" y="1102159"/>
                  </a:lnTo>
                  <a:lnTo>
                    <a:pt x="1954855" y="1118185"/>
                  </a:lnTo>
                  <a:lnTo>
                    <a:pt x="1904492" y="1133130"/>
                  </a:lnTo>
                  <a:lnTo>
                    <a:pt x="1852602" y="1146958"/>
                  </a:lnTo>
                  <a:lnTo>
                    <a:pt x="1799257" y="1159635"/>
                  </a:lnTo>
                  <a:lnTo>
                    <a:pt x="1744531" y="1171125"/>
                  </a:lnTo>
                  <a:lnTo>
                    <a:pt x="1688496" y="1181393"/>
                  </a:lnTo>
                  <a:lnTo>
                    <a:pt x="1631224" y="1190406"/>
                  </a:lnTo>
                  <a:lnTo>
                    <a:pt x="1572788" y="1198127"/>
                  </a:lnTo>
                  <a:lnTo>
                    <a:pt x="1513260" y="1204523"/>
                  </a:lnTo>
                  <a:lnTo>
                    <a:pt x="1452713" y="1209558"/>
                  </a:lnTo>
                  <a:lnTo>
                    <a:pt x="1391219" y="1213198"/>
                  </a:lnTo>
                  <a:lnTo>
                    <a:pt x="1328851" y="1215407"/>
                  </a:lnTo>
                  <a:lnTo>
                    <a:pt x="1265681" y="1216152"/>
                  </a:lnTo>
                  <a:lnTo>
                    <a:pt x="1202512" y="1215407"/>
                  </a:lnTo>
                  <a:lnTo>
                    <a:pt x="1140144" y="1213198"/>
                  </a:lnTo>
                  <a:lnTo>
                    <a:pt x="1078650" y="1209558"/>
                  </a:lnTo>
                  <a:lnTo>
                    <a:pt x="1018103" y="1204523"/>
                  </a:lnTo>
                  <a:lnTo>
                    <a:pt x="958575" y="1198127"/>
                  </a:lnTo>
                  <a:lnTo>
                    <a:pt x="900139" y="1190406"/>
                  </a:lnTo>
                  <a:lnTo>
                    <a:pt x="842867" y="1181393"/>
                  </a:lnTo>
                  <a:lnTo>
                    <a:pt x="786832" y="1171125"/>
                  </a:lnTo>
                  <a:lnTo>
                    <a:pt x="732106" y="1159635"/>
                  </a:lnTo>
                  <a:lnTo>
                    <a:pt x="678761" y="1146958"/>
                  </a:lnTo>
                  <a:lnTo>
                    <a:pt x="626871" y="1133130"/>
                  </a:lnTo>
                  <a:lnTo>
                    <a:pt x="576508" y="1118185"/>
                  </a:lnTo>
                  <a:lnTo>
                    <a:pt x="527744" y="1102159"/>
                  </a:lnTo>
                  <a:lnTo>
                    <a:pt x="480652" y="1085085"/>
                  </a:lnTo>
                  <a:lnTo>
                    <a:pt x="435305" y="1066999"/>
                  </a:lnTo>
                  <a:lnTo>
                    <a:pt x="391774" y="1047936"/>
                  </a:lnTo>
                  <a:lnTo>
                    <a:pt x="350132" y="1027930"/>
                  </a:lnTo>
                  <a:lnTo>
                    <a:pt x="310453" y="1007016"/>
                  </a:lnTo>
                  <a:lnTo>
                    <a:pt x="272808" y="985229"/>
                  </a:lnTo>
                  <a:lnTo>
                    <a:pt x="237270" y="962605"/>
                  </a:lnTo>
                  <a:lnTo>
                    <a:pt x="203911" y="939177"/>
                  </a:lnTo>
                  <a:lnTo>
                    <a:pt x="172804" y="914981"/>
                  </a:lnTo>
                  <a:lnTo>
                    <a:pt x="117637" y="864423"/>
                  </a:lnTo>
                  <a:lnTo>
                    <a:pt x="72347" y="811209"/>
                  </a:lnTo>
                  <a:lnTo>
                    <a:pt x="37516" y="755619"/>
                  </a:lnTo>
                  <a:lnTo>
                    <a:pt x="13723" y="697931"/>
                  </a:lnTo>
                  <a:lnTo>
                    <a:pt x="1548" y="638424"/>
                  </a:lnTo>
                  <a:lnTo>
                    <a:pt x="0" y="60807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59677" y="5180203"/>
            <a:ext cx="1723389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marR="5080" indent="88265">
              <a:lnSpc>
                <a:spcPts val="2640"/>
              </a:lnSpc>
              <a:spcBef>
                <a:spcPts val="385"/>
              </a:spcBef>
            </a:pPr>
            <a:r>
              <a:rPr sz="2400" b="1" dirty="0">
                <a:ln/>
                <a:solidFill>
                  <a:schemeClr val="accent3"/>
                </a:solidFill>
                <a:latin typeface="Showcard Gothic" pitchFamily="82" charset="0"/>
                <a:cs typeface="Times New Roman"/>
              </a:rPr>
              <a:t>KEYWORD  ARGUMENT</a:t>
            </a:r>
          </a:p>
        </p:txBody>
      </p:sp>
      <p:grpSp>
        <p:nvGrpSpPr>
          <p:cNvPr id="37" name="object 37"/>
          <p:cNvGrpSpPr/>
          <p:nvPr/>
        </p:nvGrpSpPr>
        <p:grpSpPr>
          <a:xfrm>
            <a:off x="499872" y="4846320"/>
            <a:ext cx="2996565" cy="1533525"/>
            <a:chOff x="499872" y="4846320"/>
            <a:chExt cx="2996565" cy="1533525"/>
          </a:xfrm>
        </p:grpSpPr>
        <p:sp>
          <p:nvSpPr>
            <p:cNvPr id="38" name="object 38"/>
            <p:cNvSpPr/>
            <p:nvPr/>
          </p:nvSpPr>
          <p:spPr>
            <a:xfrm>
              <a:off x="3140964" y="4846320"/>
              <a:ext cx="355091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99892" y="4867910"/>
              <a:ext cx="236854" cy="450850"/>
            </a:xfrm>
            <a:custGeom>
              <a:avLst/>
              <a:gdLst/>
              <a:ahLst/>
              <a:cxnLst/>
              <a:rect l="l" t="t" r="r" b="b"/>
              <a:pathLst>
                <a:path w="236854" h="450850">
                  <a:moveTo>
                    <a:pt x="9143" y="0"/>
                  </a:moveTo>
                  <a:lnTo>
                    <a:pt x="0" y="259969"/>
                  </a:lnTo>
                  <a:lnTo>
                    <a:pt x="177165" y="450595"/>
                  </a:lnTo>
                  <a:lnTo>
                    <a:pt x="143509" y="360425"/>
                  </a:lnTo>
                  <a:lnTo>
                    <a:pt x="236600" y="325754"/>
                  </a:lnTo>
                  <a:lnTo>
                    <a:pt x="135762" y="55371"/>
                  </a:lnTo>
                  <a:lnTo>
                    <a:pt x="42671" y="9004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AAB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872" y="4853940"/>
              <a:ext cx="2985516" cy="15255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9912" y="5093208"/>
              <a:ext cx="2343912" cy="1104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8358" y="4894326"/>
              <a:ext cx="2828925" cy="1369060"/>
            </a:xfrm>
            <a:custGeom>
              <a:avLst/>
              <a:gdLst/>
              <a:ahLst/>
              <a:cxnLst/>
              <a:rect l="l" t="t" r="r" b="b"/>
              <a:pathLst>
                <a:path w="2828925" h="1369060">
                  <a:moveTo>
                    <a:pt x="1414272" y="0"/>
                  </a:moveTo>
                  <a:lnTo>
                    <a:pt x="1351275" y="666"/>
                  </a:lnTo>
                  <a:lnTo>
                    <a:pt x="1288984" y="2648"/>
                  </a:lnTo>
                  <a:lnTo>
                    <a:pt x="1227455" y="5916"/>
                  </a:lnTo>
                  <a:lnTo>
                    <a:pt x="1166748" y="10443"/>
                  </a:lnTo>
                  <a:lnTo>
                    <a:pt x="1106918" y="16202"/>
                  </a:lnTo>
                  <a:lnTo>
                    <a:pt x="1048025" y="23164"/>
                  </a:lnTo>
                  <a:lnTo>
                    <a:pt x="990124" y="31303"/>
                  </a:lnTo>
                  <a:lnTo>
                    <a:pt x="933273" y="40589"/>
                  </a:lnTo>
                  <a:lnTo>
                    <a:pt x="877531" y="50995"/>
                  </a:lnTo>
                  <a:lnTo>
                    <a:pt x="822954" y="62493"/>
                  </a:lnTo>
                  <a:lnTo>
                    <a:pt x="769600" y="75056"/>
                  </a:lnTo>
                  <a:lnTo>
                    <a:pt x="717527" y="88656"/>
                  </a:lnTo>
                  <a:lnTo>
                    <a:pt x="666792" y="103265"/>
                  </a:lnTo>
                  <a:lnTo>
                    <a:pt x="617452" y="118855"/>
                  </a:lnTo>
                  <a:lnTo>
                    <a:pt x="569565" y="135398"/>
                  </a:lnTo>
                  <a:lnTo>
                    <a:pt x="523188" y="152867"/>
                  </a:lnTo>
                  <a:lnTo>
                    <a:pt x="478380" y="171233"/>
                  </a:lnTo>
                  <a:lnTo>
                    <a:pt x="435196" y="190470"/>
                  </a:lnTo>
                  <a:lnTo>
                    <a:pt x="393696" y="210548"/>
                  </a:lnTo>
                  <a:lnTo>
                    <a:pt x="353936" y="231441"/>
                  </a:lnTo>
                  <a:lnTo>
                    <a:pt x="315974" y="253121"/>
                  </a:lnTo>
                  <a:lnTo>
                    <a:pt x="279867" y="275559"/>
                  </a:lnTo>
                  <a:lnTo>
                    <a:pt x="245673" y="298728"/>
                  </a:lnTo>
                  <a:lnTo>
                    <a:pt x="213450" y="322600"/>
                  </a:lnTo>
                  <a:lnTo>
                    <a:pt x="183254" y="347148"/>
                  </a:lnTo>
                  <a:lnTo>
                    <a:pt x="129176" y="398158"/>
                  </a:lnTo>
                  <a:lnTo>
                    <a:pt x="83899" y="451535"/>
                  </a:lnTo>
                  <a:lnTo>
                    <a:pt x="47883" y="507058"/>
                  </a:lnTo>
                  <a:lnTo>
                    <a:pt x="21587" y="564504"/>
                  </a:lnTo>
                  <a:lnTo>
                    <a:pt x="5473" y="623651"/>
                  </a:lnTo>
                  <a:lnTo>
                    <a:pt x="0" y="684276"/>
                  </a:lnTo>
                  <a:lnTo>
                    <a:pt x="1377" y="714756"/>
                  </a:lnTo>
                  <a:lnTo>
                    <a:pt x="12229" y="774664"/>
                  </a:lnTo>
                  <a:lnTo>
                    <a:pt x="33491" y="832984"/>
                  </a:lnTo>
                  <a:lnTo>
                    <a:pt x="64704" y="889494"/>
                  </a:lnTo>
                  <a:lnTo>
                    <a:pt x="105408" y="943971"/>
                  </a:lnTo>
                  <a:lnTo>
                    <a:pt x="155143" y="996191"/>
                  </a:lnTo>
                  <a:lnTo>
                    <a:pt x="213450" y="1045934"/>
                  </a:lnTo>
                  <a:lnTo>
                    <a:pt x="245673" y="1069806"/>
                  </a:lnTo>
                  <a:lnTo>
                    <a:pt x="279867" y="1092976"/>
                  </a:lnTo>
                  <a:lnTo>
                    <a:pt x="315974" y="1115414"/>
                  </a:lnTo>
                  <a:lnTo>
                    <a:pt x="353936" y="1137094"/>
                  </a:lnTo>
                  <a:lnTo>
                    <a:pt x="393696" y="1157988"/>
                  </a:lnTo>
                  <a:lnTo>
                    <a:pt x="435196" y="1178067"/>
                  </a:lnTo>
                  <a:lnTo>
                    <a:pt x="478380" y="1197305"/>
                  </a:lnTo>
                  <a:lnTo>
                    <a:pt x="523188" y="1215672"/>
                  </a:lnTo>
                  <a:lnTo>
                    <a:pt x="569565" y="1233142"/>
                  </a:lnTo>
                  <a:lnTo>
                    <a:pt x="617452" y="1249686"/>
                  </a:lnTo>
                  <a:lnTo>
                    <a:pt x="666792" y="1265277"/>
                  </a:lnTo>
                  <a:lnTo>
                    <a:pt x="717527" y="1279887"/>
                  </a:lnTo>
                  <a:lnTo>
                    <a:pt x="769600" y="1293487"/>
                  </a:lnTo>
                  <a:lnTo>
                    <a:pt x="822954" y="1306052"/>
                  </a:lnTo>
                  <a:lnTo>
                    <a:pt x="877531" y="1317551"/>
                  </a:lnTo>
                  <a:lnTo>
                    <a:pt x="933273" y="1327958"/>
                  </a:lnTo>
                  <a:lnTo>
                    <a:pt x="990124" y="1337245"/>
                  </a:lnTo>
                  <a:lnTo>
                    <a:pt x="1048025" y="1345384"/>
                  </a:lnTo>
                  <a:lnTo>
                    <a:pt x="1106918" y="1352347"/>
                  </a:lnTo>
                  <a:lnTo>
                    <a:pt x="1166748" y="1358106"/>
                  </a:lnTo>
                  <a:lnTo>
                    <a:pt x="1227455" y="1362634"/>
                  </a:lnTo>
                  <a:lnTo>
                    <a:pt x="1288984" y="1365903"/>
                  </a:lnTo>
                  <a:lnTo>
                    <a:pt x="1351275" y="1367885"/>
                  </a:lnTo>
                  <a:lnTo>
                    <a:pt x="1414272" y="1368552"/>
                  </a:lnTo>
                  <a:lnTo>
                    <a:pt x="1477266" y="1367885"/>
                  </a:lnTo>
                  <a:lnTo>
                    <a:pt x="1539556" y="1365903"/>
                  </a:lnTo>
                  <a:lnTo>
                    <a:pt x="1601082" y="1362634"/>
                  </a:lnTo>
                  <a:lnTo>
                    <a:pt x="1661789" y="1358106"/>
                  </a:lnTo>
                  <a:lnTo>
                    <a:pt x="1721617" y="1352347"/>
                  </a:lnTo>
                  <a:lnTo>
                    <a:pt x="1780510" y="1345384"/>
                  </a:lnTo>
                  <a:lnTo>
                    <a:pt x="1838410" y="1337245"/>
                  </a:lnTo>
                  <a:lnTo>
                    <a:pt x="1895260" y="1327958"/>
                  </a:lnTo>
                  <a:lnTo>
                    <a:pt x="1951001" y="1317551"/>
                  </a:lnTo>
                  <a:lnTo>
                    <a:pt x="2005578" y="1306052"/>
                  </a:lnTo>
                  <a:lnTo>
                    <a:pt x="2058931" y="1293487"/>
                  </a:lnTo>
                  <a:lnTo>
                    <a:pt x="2111005" y="1279887"/>
                  </a:lnTo>
                  <a:lnTo>
                    <a:pt x="2161740" y="1265277"/>
                  </a:lnTo>
                  <a:lnTo>
                    <a:pt x="2211080" y="1249686"/>
                  </a:lnTo>
                  <a:lnTo>
                    <a:pt x="2258967" y="1233142"/>
                  </a:lnTo>
                  <a:lnTo>
                    <a:pt x="2305344" y="1215672"/>
                  </a:lnTo>
                  <a:lnTo>
                    <a:pt x="2350153" y="1197305"/>
                  </a:lnTo>
                  <a:lnTo>
                    <a:pt x="2393337" y="1178067"/>
                  </a:lnTo>
                  <a:lnTo>
                    <a:pt x="2434838" y="1157988"/>
                  </a:lnTo>
                  <a:lnTo>
                    <a:pt x="2474598" y="1137094"/>
                  </a:lnTo>
                  <a:lnTo>
                    <a:pt x="2512561" y="1115414"/>
                  </a:lnTo>
                  <a:lnTo>
                    <a:pt x="2548668" y="1092976"/>
                  </a:lnTo>
                  <a:lnTo>
                    <a:pt x="2582863" y="1069806"/>
                  </a:lnTo>
                  <a:lnTo>
                    <a:pt x="2615087" y="1045934"/>
                  </a:lnTo>
                  <a:lnTo>
                    <a:pt x="2645284" y="1021386"/>
                  </a:lnTo>
                  <a:lnTo>
                    <a:pt x="2699363" y="970377"/>
                  </a:lnTo>
                  <a:lnTo>
                    <a:pt x="2744642" y="917000"/>
                  </a:lnTo>
                  <a:lnTo>
                    <a:pt x="2780659" y="861480"/>
                  </a:lnTo>
                  <a:lnTo>
                    <a:pt x="2806955" y="804037"/>
                  </a:lnTo>
                  <a:lnTo>
                    <a:pt x="2823070" y="744895"/>
                  </a:lnTo>
                  <a:lnTo>
                    <a:pt x="2828544" y="684276"/>
                  </a:lnTo>
                  <a:lnTo>
                    <a:pt x="2827165" y="653792"/>
                  </a:lnTo>
                  <a:lnTo>
                    <a:pt x="2816314" y="593879"/>
                  </a:lnTo>
                  <a:lnTo>
                    <a:pt x="2795051" y="535555"/>
                  </a:lnTo>
                  <a:lnTo>
                    <a:pt x="2763836" y="479043"/>
                  </a:lnTo>
                  <a:lnTo>
                    <a:pt x="2723131" y="424565"/>
                  </a:lnTo>
                  <a:lnTo>
                    <a:pt x="2673395" y="372343"/>
                  </a:lnTo>
                  <a:lnTo>
                    <a:pt x="2615087" y="322600"/>
                  </a:lnTo>
                  <a:lnTo>
                    <a:pt x="2582863" y="298728"/>
                  </a:lnTo>
                  <a:lnTo>
                    <a:pt x="2548668" y="275559"/>
                  </a:lnTo>
                  <a:lnTo>
                    <a:pt x="2512561" y="253121"/>
                  </a:lnTo>
                  <a:lnTo>
                    <a:pt x="2474598" y="231441"/>
                  </a:lnTo>
                  <a:lnTo>
                    <a:pt x="2434838" y="210548"/>
                  </a:lnTo>
                  <a:lnTo>
                    <a:pt x="2393337" y="190470"/>
                  </a:lnTo>
                  <a:lnTo>
                    <a:pt x="2350153" y="171233"/>
                  </a:lnTo>
                  <a:lnTo>
                    <a:pt x="2305344" y="152867"/>
                  </a:lnTo>
                  <a:lnTo>
                    <a:pt x="2258967" y="135398"/>
                  </a:lnTo>
                  <a:lnTo>
                    <a:pt x="2211080" y="118855"/>
                  </a:lnTo>
                  <a:lnTo>
                    <a:pt x="2161740" y="103265"/>
                  </a:lnTo>
                  <a:lnTo>
                    <a:pt x="2111005" y="88656"/>
                  </a:lnTo>
                  <a:lnTo>
                    <a:pt x="2058931" y="75056"/>
                  </a:lnTo>
                  <a:lnTo>
                    <a:pt x="2005578" y="62493"/>
                  </a:lnTo>
                  <a:lnTo>
                    <a:pt x="1951001" y="50995"/>
                  </a:lnTo>
                  <a:lnTo>
                    <a:pt x="1895260" y="40589"/>
                  </a:lnTo>
                  <a:lnTo>
                    <a:pt x="1838410" y="31303"/>
                  </a:lnTo>
                  <a:lnTo>
                    <a:pt x="1780510" y="23164"/>
                  </a:lnTo>
                  <a:lnTo>
                    <a:pt x="1721617" y="16202"/>
                  </a:lnTo>
                  <a:lnTo>
                    <a:pt x="1661789" y="10443"/>
                  </a:lnTo>
                  <a:lnTo>
                    <a:pt x="1601082" y="5916"/>
                  </a:lnTo>
                  <a:lnTo>
                    <a:pt x="1539556" y="2648"/>
                  </a:lnTo>
                  <a:lnTo>
                    <a:pt x="1477266" y="666"/>
                  </a:lnTo>
                  <a:lnTo>
                    <a:pt x="1414272" y="0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358" y="4894326"/>
              <a:ext cx="2828925" cy="1369060"/>
            </a:xfrm>
            <a:custGeom>
              <a:avLst/>
              <a:gdLst/>
              <a:ahLst/>
              <a:cxnLst/>
              <a:rect l="l" t="t" r="r" b="b"/>
              <a:pathLst>
                <a:path w="2828925" h="1369060">
                  <a:moveTo>
                    <a:pt x="0" y="684276"/>
                  </a:moveTo>
                  <a:lnTo>
                    <a:pt x="5473" y="623651"/>
                  </a:lnTo>
                  <a:lnTo>
                    <a:pt x="21587" y="564504"/>
                  </a:lnTo>
                  <a:lnTo>
                    <a:pt x="47883" y="507058"/>
                  </a:lnTo>
                  <a:lnTo>
                    <a:pt x="83899" y="451535"/>
                  </a:lnTo>
                  <a:lnTo>
                    <a:pt x="129176" y="398158"/>
                  </a:lnTo>
                  <a:lnTo>
                    <a:pt x="183254" y="347148"/>
                  </a:lnTo>
                  <a:lnTo>
                    <a:pt x="213450" y="322600"/>
                  </a:lnTo>
                  <a:lnTo>
                    <a:pt x="245673" y="298728"/>
                  </a:lnTo>
                  <a:lnTo>
                    <a:pt x="279867" y="275559"/>
                  </a:lnTo>
                  <a:lnTo>
                    <a:pt x="315974" y="253121"/>
                  </a:lnTo>
                  <a:lnTo>
                    <a:pt x="353936" y="231441"/>
                  </a:lnTo>
                  <a:lnTo>
                    <a:pt x="393696" y="210548"/>
                  </a:lnTo>
                  <a:lnTo>
                    <a:pt x="435196" y="190470"/>
                  </a:lnTo>
                  <a:lnTo>
                    <a:pt x="478380" y="171233"/>
                  </a:lnTo>
                  <a:lnTo>
                    <a:pt x="523188" y="152867"/>
                  </a:lnTo>
                  <a:lnTo>
                    <a:pt x="569565" y="135398"/>
                  </a:lnTo>
                  <a:lnTo>
                    <a:pt x="617452" y="118855"/>
                  </a:lnTo>
                  <a:lnTo>
                    <a:pt x="666792" y="103265"/>
                  </a:lnTo>
                  <a:lnTo>
                    <a:pt x="717527" y="88656"/>
                  </a:lnTo>
                  <a:lnTo>
                    <a:pt x="769600" y="75056"/>
                  </a:lnTo>
                  <a:lnTo>
                    <a:pt x="822954" y="62493"/>
                  </a:lnTo>
                  <a:lnTo>
                    <a:pt x="877531" y="50995"/>
                  </a:lnTo>
                  <a:lnTo>
                    <a:pt x="933273" y="40589"/>
                  </a:lnTo>
                  <a:lnTo>
                    <a:pt x="990124" y="31303"/>
                  </a:lnTo>
                  <a:lnTo>
                    <a:pt x="1048025" y="23164"/>
                  </a:lnTo>
                  <a:lnTo>
                    <a:pt x="1106918" y="16202"/>
                  </a:lnTo>
                  <a:lnTo>
                    <a:pt x="1166748" y="10443"/>
                  </a:lnTo>
                  <a:lnTo>
                    <a:pt x="1227455" y="5916"/>
                  </a:lnTo>
                  <a:lnTo>
                    <a:pt x="1288984" y="2648"/>
                  </a:lnTo>
                  <a:lnTo>
                    <a:pt x="1351275" y="666"/>
                  </a:lnTo>
                  <a:lnTo>
                    <a:pt x="1414272" y="0"/>
                  </a:lnTo>
                  <a:lnTo>
                    <a:pt x="1477266" y="666"/>
                  </a:lnTo>
                  <a:lnTo>
                    <a:pt x="1539556" y="2648"/>
                  </a:lnTo>
                  <a:lnTo>
                    <a:pt x="1601082" y="5916"/>
                  </a:lnTo>
                  <a:lnTo>
                    <a:pt x="1661789" y="10443"/>
                  </a:lnTo>
                  <a:lnTo>
                    <a:pt x="1721617" y="16202"/>
                  </a:lnTo>
                  <a:lnTo>
                    <a:pt x="1780510" y="23164"/>
                  </a:lnTo>
                  <a:lnTo>
                    <a:pt x="1838410" y="31303"/>
                  </a:lnTo>
                  <a:lnTo>
                    <a:pt x="1895260" y="40589"/>
                  </a:lnTo>
                  <a:lnTo>
                    <a:pt x="1951001" y="50995"/>
                  </a:lnTo>
                  <a:lnTo>
                    <a:pt x="2005578" y="62493"/>
                  </a:lnTo>
                  <a:lnTo>
                    <a:pt x="2058931" y="75056"/>
                  </a:lnTo>
                  <a:lnTo>
                    <a:pt x="2111005" y="88656"/>
                  </a:lnTo>
                  <a:lnTo>
                    <a:pt x="2161740" y="103265"/>
                  </a:lnTo>
                  <a:lnTo>
                    <a:pt x="2211080" y="118855"/>
                  </a:lnTo>
                  <a:lnTo>
                    <a:pt x="2258967" y="135398"/>
                  </a:lnTo>
                  <a:lnTo>
                    <a:pt x="2305344" y="152867"/>
                  </a:lnTo>
                  <a:lnTo>
                    <a:pt x="2350153" y="171233"/>
                  </a:lnTo>
                  <a:lnTo>
                    <a:pt x="2393337" y="190470"/>
                  </a:lnTo>
                  <a:lnTo>
                    <a:pt x="2434838" y="210548"/>
                  </a:lnTo>
                  <a:lnTo>
                    <a:pt x="2474598" y="231441"/>
                  </a:lnTo>
                  <a:lnTo>
                    <a:pt x="2512561" y="253121"/>
                  </a:lnTo>
                  <a:lnTo>
                    <a:pt x="2548668" y="275559"/>
                  </a:lnTo>
                  <a:lnTo>
                    <a:pt x="2582863" y="298728"/>
                  </a:lnTo>
                  <a:lnTo>
                    <a:pt x="2615087" y="322600"/>
                  </a:lnTo>
                  <a:lnTo>
                    <a:pt x="2645284" y="347148"/>
                  </a:lnTo>
                  <a:lnTo>
                    <a:pt x="2699363" y="398158"/>
                  </a:lnTo>
                  <a:lnTo>
                    <a:pt x="2744642" y="451535"/>
                  </a:lnTo>
                  <a:lnTo>
                    <a:pt x="2780659" y="507058"/>
                  </a:lnTo>
                  <a:lnTo>
                    <a:pt x="2806955" y="564504"/>
                  </a:lnTo>
                  <a:lnTo>
                    <a:pt x="2823070" y="623651"/>
                  </a:lnTo>
                  <a:lnTo>
                    <a:pt x="2828544" y="684276"/>
                  </a:lnTo>
                  <a:lnTo>
                    <a:pt x="2827165" y="714756"/>
                  </a:lnTo>
                  <a:lnTo>
                    <a:pt x="2816314" y="774664"/>
                  </a:lnTo>
                  <a:lnTo>
                    <a:pt x="2795051" y="832984"/>
                  </a:lnTo>
                  <a:lnTo>
                    <a:pt x="2763836" y="889494"/>
                  </a:lnTo>
                  <a:lnTo>
                    <a:pt x="2723131" y="943971"/>
                  </a:lnTo>
                  <a:lnTo>
                    <a:pt x="2673395" y="996191"/>
                  </a:lnTo>
                  <a:lnTo>
                    <a:pt x="2615087" y="1045934"/>
                  </a:lnTo>
                  <a:lnTo>
                    <a:pt x="2582863" y="1069806"/>
                  </a:lnTo>
                  <a:lnTo>
                    <a:pt x="2548668" y="1092976"/>
                  </a:lnTo>
                  <a:lnTo>
                    <a:pt x="2512561" y="1115414"/>
                  </a:lnTo>
                  <a:lnTo>
                    <a:pt x="2474598" y="1137094"/>
                  </a:lnTo>
                  <a:lnTo>
                    <a:pt x="2434838" y="1157988"/>
                  </a:lnTo>
                  <a:lnTo>
                    <a:pt x="2393337" y="1178067"/>
                  </a:lnTo>
                  <a:lnTo>
                    <a:pt x="2350153" y="1197305"/>
                  </a:lnTo>
                  <a:lnTo>
                    <a:pt x="2305344" y="1215672"/>
                  </a:lnTo>
                  <a:lnTo>
                    <a:pt x="2258967" y="1233142"/>
                  </a:lnTo>
                  <a:lnTo>
                    <a:pt x="2211080" y="1249686"/>
                  </a:lnTo>
                  <a:lnTo>
                    <a:pt x="2161740" y="1265277"/>
                  </a:lnTo>
                  <a:lnTo>
                    <a:pt x="2111005" y="1279887"/>
                  </a:lnTo>
                  <a:lnTo>
                    <a:pt x="2058931" y="1293487"/>
                  </a:lnTo>
                  <a:lnTo>
                    <a:pt x="2005578" y="1306052"/>
                  </a:lnTo>
                  <a:lnTo>
                    <a:pt x="1951001" y="1317551"/>
                  </a:lnTo>
                  <a:lnTo>
                    <a:pt x="1895260" y="1327958"/>
                  </a:lnTo>
                  <a:lnTo>
                    <a:pt x="1838410" y="1337245"/>
                  </a:lnTo>
                  <a:lnTo>
                    <a:pt x="1780510" y="1345384"/>
                  </a:lnTo>
                  <a:lnTo>
                    <a:pt x="1721617" y="1352347"/>
                  </a:lnTo>
                  <a:lnTo>
                    <a:pt x="1661789" y="1358106"/>
                  </a:lnTo>
                  <a:lnTo>
                    <a:pt x="1601082" y="1362634"/>
                  </a:lnTo>
                  <a:lnTo>
                    <a:pt x="1539556" y="1365903"/>
                  </a:lnTo>
                  <a:lnTo>
                    <a:pt x="1477266" y="1367885"/>
                  </a:lnTo>
                  <a:lnTo>
                    <a:pt x="1414272" y="1368552"/>
                  </a:lnTo>
                  <a:lnTo>
                    <a:pt x="1351275" y="1367885"/>
                  </a:lnTo>
                  <a:lnTo>
                    <a:pt x="1288984" y="1365903"/>
                  </a:lnTo>
                  <a:lnTo>
                    <a:pt x="1227455" y="1362634"/>
                  </a:lnTo>
                  <a:lnTo>
                    <a:pt x="1166748" y="1358106"/>
                  </a:lnTo>
                  <a:lnTo>
                    <a:pt x="1106918" y="1352347"/>
                  </a:lnTo>
                  <a:lnTo>
                    <a:pt x="1048025" y="1345384"/>
                  </a:lnTo>
                  <a:lnTo>
                    <a:pt x="990124" y="1337245"/>
                  </a:lnTo>
                  <a:lnTo>
                    <a:pt x="933273" y="1327958"/>
                  </a:lnTo>
                  <a:lnTo>
                    <a:pt x="877531" y="1317551"/>
                  </a:lnTo>
                  <a:lnTo>
                    <a:pt x="822954" y="1306052"/>
                  </a:lnTo>
                  <a:lnTo>
                    <a:pt x="769600" y="1293487"/>
                  </a:lnTo>
                  <a:lnTo>
                    <a:pt x="717527" y="1279887"/>
                  </a:lnTo>
                  <a:lnTo>
                    <a:pt x="666792" y="1265277"/>
                  </a:lnTo>
                  <a:lnTo>
                    <a:pt x="617452" y="1249686"/>
                  </a:lnTo>
                  <a:lnTo>
                    <a:pt x="569565" y="1233142"/>
                  </a:lnTo>
                  <a:lnTo>
                    <a:pt x="523188" y="1215672"/>
                  </a:lnTo>
                  <a:lnTo>
                    <a:pt x="478380" y="1197305"/>
                  </a:lnTo>
                  <a:lnTo>
                    <a:pt x="435196" y="1178067"/>
                  </a:lnTo>
                  <a:lnTo>
                    <a:pt x="393696" y="1157988"/>
                  </a:lnTo>
                  <a:lnTo>
                    <a:pt x="353936" y="1137094"/>
                  </a:lnTo>
                  <a:lnTo>
                    <a:pt x="315974" y="1115414"/>
                  </a:lnTo>
                  <a:lnTo>
                    <a:pt x="279867" y="1092976"/>
                  </a:lnTo>
                  <a:lnTo>
                    <a:pt x="245673" y="1069806"/>
                  </a:lnTo>
                  <a:lnTo>
                    <a:pt x="213450" y="1045934"/>
                  </a:lnTo>
                  <a:lnTo>
                    <a:pt x="183254" y="1021386"/>
                  </a:lnTo>
                  <a:lnTo>
                    <a:pt x="129176" y="970377"/>
                  </a:lnTo>
                  <a:lnTo>
                    <a:pt x="83899" y="917000"/>
                  </a:lnTo>
                  <a:lnTo>
                    <a:pt x="47883" y="861480"/>
                  </a:lnTo>
                  <a:lnTo>
                    <a:pt x="21587" y="804037"/>
                  </a:lnTo>
                  <a:lnTo>
                    <a:pt x="5473" y="744895"/>
                  </a:lnTo>
                  <a:lnTo>
                    <a:pt x="0" y="68427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52575" y="5180203"/>
            <a:ext cx="1878964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marR="5080" indent="115570">
              <a:lnSpc>
                <a:spcPts val="2640"/>
              </a:lnSpc>
              <a:spcBef>
                <a:spcPts val="385"/>
              </a:spcBef>
            </a:pPr>
            <a:r>
              <a:rPr sz="2400" b="1" dirty="0">
                <a:ln/>
                <a:solidFill>
                  <a:schemeClr val="accent3"/>
                </a:solidFill>
                <a:latin typeface="Showcard Gothic" pitchFamily="82" charset="0"/>
                <a:cs typeface="Times New Roman"/>
              </a:rPr>
              <a:t>ARBITRARY  ARGUMENTS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81671" y="838200"/>
            <a:ext cx="6180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FUNCTION ARGUMENTS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9475" y="664463"/>
            <a:ext cx="8387080" cy="1661160"/>
            <a:chOff x="379475" y="664463"/>
            <a:chExt cx="8387080" cy="1661160"/>
          </a:xfrm>
        </p:grpSpPr>
        <p:sp>
          <p:nvSpPr>
            <p:cNvPr id="9" name="object 9"/>
            <p:cNvSpPr/>
            <p:nvPr/>
          </p:nvSpPr>
          <p:spPr>
            <a:xfrm>
              <a:off x="379475" y="664463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095" y="873252"/>
              <a:ext cx="7607808" cy="1452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962" y="704850"/>
            <a:ext cx="8229600" cy="1143000"/>
          </a:xfrm>
          <a:prstGeom prst="rect">
            <a:avLst/>
          </a:prstGeom>
          <a:solidFill>
            <a:srgbClr val="0FCF9B"/>
          </a:solidFill>
          <a:ln w="38100">
            <a:solidFill>
              <a:srgbClr val="FFFFFF"/>
            </a:solidFill>
          </a:ln>
        </p:spPr>
        <p:txBody>
          <a:bodyPr vert="horz" wrap="square" lIns="0" tIns="339725" rIns="0" bIns="0" rtlCol="0">
            <a:prstTxWarp prst="textDeflateBottom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750570">
              <a:lnSpc>
                <a:spcPct val="100000"/>
              </a:lnSpc>
              <a:spcBef>
                <a:spcPts val="2675"/>
              </a:spcBef>
            </a:pPr>
            <a:r>
              <a:rPr sz="5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DEFAULT ARGUMENTS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0" y="1981200"/>
            <a:ext cx="9448800" cy="4473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54659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Default value to function </a:t>
            </a:r>
            <a:r>
              <a:rPr sz="2600" spc="-10" dirty="0">
                <a:latin typeface="Times New Roman"/>
                <a:cs typeface="Times New Roman"/>
              </a:rPr>
              <a:t>argument </a:t>
            </a:r>
            <a:r>
              <a:rPr sz="2600" dirty="0">
                <a:latin typeface="Times New Roman"/>
                <a:cs typeface="Times New Roman"/>
              </a:rPr>
              <a:t>is passed </a:t>
            </a:r>
            <a:r>
              <a:rPr sz="2600" spc="-95" dirty="0">
                <a:latin typeface="Times New Roman"/>
                <a:cs typeface="Times New Roman"/>
              </a:rPr>
              <a:t>using  </a:t>
            </a:r>
            <a:r>
              <a:rPr sz="2600" spc="-5" dirty="0">
                <a:latin typeface="Times New Roman"/>
                <a:cs typeface="Times New Roman"/>
              </a:rPr>
              <a:t>assignment </a:t>
            </a:r>
            <a:r>
              <a:rPr sz="2600" dirty="0">
                <a:latin typeface="Times New Roman"/>
                <a:cs typeface="Times New Roman"/>
              </a:rPr>
              <a:t>operator ‘ =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‘.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b="1" dirty="0">
                <a:latin typeface="Times New Roman"/>
                <a:cs typeface="Times New Roman"/>
              </a:rPr>
              <a:t>Example:</a:t>
            </a:r>
            <a:endParaRPr sz="2600" dirty="0">
              <a:latin typeface="Times New Roman"/>
              <a:cs typeface="Times New Roman"/>
            </a:endParaRPr>
          </a:p>
          <a:p>
            <a:pPr marL="12700" marR="1521460">
              <a:lnSpc>
                <a:spcPts val="3750"/>
              </a:lnSpc>
              <a:spcBef>
                <a:spcPts val="155"/>
              </a:spcBef>
            </a:pPr>
            <a:r>
              <a:rPr sz="2600" spc="65" dirty="0">
                <a:latin typeface="Courier New" pitchFamily="49" charset="0"/>
                <a:cs typeface="Courier New" pitchFamily="49" charset="0"/>
              </a:rPr>
              <a:t>def </a:t>
            </a:r>
            <a:r>
              <a:rPr sz="2600" spc="110" dirty="0">
                <a:latin typeface="Courier New" pitchFamily="49" charset="0"/>
                <a:cs typeface="Courier New" pitchFamily="49" charset="0"/>
              </a:rPr>
              <a:t>greet(name, </a:t>
            </a:r>
            <a:r>
              <a:rPr sz="2600" spc="100" dirty="0">
                <a:latin typeface="Courier New" pitchFamily="49" charset="0"/>
                <a:cs typeface="Courier New" pitchFamily="49" charset="0"/>
              </a:rPr>
              <a:t>msg </a:t>
            </a:r>
            <a:r>
              <a:rPr sz="2600" spc="-30" dirty="0">
                <a:latin typeface="Courier New" pitchFamily="49" charset="0"/>
                <a:cs typeface="Courier New" pitchFamily="49" charset="0"/>
              </a:rPr>
              <a:t>= </a:t>
            </a:r>
            <a:r>
              <a:rPr sz="2600" spc="35" dirty="0">
                <a:latin typeface="Courier New" pitchFamily="49" charset="0"/>
                <a:cs typeface="Courier New" pitchFamily="49" charset="0"/>
              </a:rPr>
              <a:t>"</a:t>
            </a:r>
            <a:r>
              <a:rPr sz="2400" spc="35" dirty="0" smtClean="0">
                <a:latin typeface="Courier New" pitchFamily="49" charset="0"/>
                <a:cs typeface="Courier New" pitchFamily="49" charset="0"/>
              </a:rPr>
              <a:t>Good</a:t>
            </a:r>
            <a:r>
              <a:rPr lang="en-US" sz="2400" spc="-27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400" spc="55" dirty="0" smtClean="0">
                <a:latin typeface="Courier New" pitchFamily="49" charset="0"/>
                <a:cs typeface="Courier New" pitchFamily="49" charset="0"/>
              </a:rPr>
              <a:t>morning</a:t>
            </a:r>
            <a:r>
              <a:rPr sz="2400" spc="55" dirty="0">
                <a:latin typeface="Courier New" pitchFamily="49" charset="0"/>
                <a:cs typeface="Courier New" pitchFamily="49" charset="0"/>
              </a:rPr>
              <a:t>!</a:t>
            </a:r>
            <a:r>
              <a:rPr sz="2600" spc="55" dirty="0">
                <a:latin typeface="Courier New" pitchFamily="49" charset="0"/>
                <a:cs typeface="Courier New" pitchFamily="49" charset="0"/>
              </a:rPr>
              <a:t>"):  </a:t>
            </a:r>
            <a:r>
              <a:rPr sz="2600" spc="70" dirty="0">
                <a:latin typeface="Courier New" pitchFamily="49" charset="0"/>
                <a:cs typeface="Courier New" pitchFamily="49" charset="0"/>
              </a:rPr>
              <a:t>print("Hello, </a:t>
            </a:r>
            <a:r>
              <a:rPr sz="2600" spc="-130" dirty="0">
                <a:latin typeface="Courier New" pitchFamily="49" charset="0"/>
                <a:cs typeface="Courier New" pitchFamily="49" charset="0"/>
              </a:rPr>
              <a:t>" </a:t>
            </a:r>
            <a:r>
              <a:rPr sz="2600" spc="155" dirty="0">
                <a:latin typeface="Courier New" pitchFamily="49" charset="0"/>
                <a:cs typeface="Courier New" pitchFamily="49" charset="0"/>
              </a:rPr>
              <a:t>name </a:t>
            </a:r>
            <a:r>
              <a:rPr sz="2600" spc="-30" dirty="0">
                <a:latin typeface="Courier New" pitchFamily="49" charset="0"/>
                <a:cs typeface="Courier New" pitchFamily="49" charset="0"/>
              </a:rPr>
              <a:t>+ </a:t>
            </a:r>
            <a:r>
              <a:rPr sz="2600" spc="25" dirty="0">
                <a:latin typeface="Courier New" pitchFamily="49" charset="0"/>
                <a:cs typeface="Courier New" pitchFamily="49" charset="0"/>
              </a:rPr>
              <a:t>', </a:t>
            </a:r>
            <a:r>
              <a:rPr sz="2600" spc="45" dirty="0">
                <a:latin typeface="Courier New" pitchFamily="49" charset="0"/>
                <a:cs typeface="Courier New" pitchFamily="49" charset="0"/>
              </a:rPr>
              <a:t>' </a:t>
            </a:r>
            <a:r>
              <a:rPr sz="2600" spc="-30" dirty="0">
                <a:latin typeface="Courier New" pitchFamily="49" charset="0"/>
                <a:cs typeface="Courier New" pitchFamily="49" charset="0"/>
              </a:rPr>
              <a:t>+</a:t>
            </a:r>
            <a:r>
              <a:rPr sz="2600" spc="-27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600" spc="105" dirty="0">
                <a:latin typeface="Courier New" pitchFamily="49" charset="0"/>
                <a:cs typeface="Courier New" pitchFamily="49" charset="0"/>
              </a:rPr>
              <a:t>msg)</a:t>
            </a:r>
            <a:endParaRPr sz="2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Non-default </a:t>
            </a:r>
            <a:r>
              <a:rPr sz="2600" spc="-10" dirty="0">
                <a:latin typeface="Times New Roman"/>
                <a:cs typeface="Times New Roman"/>
              </a:rPr>
              <a:t>argument </a:t>
            </a:r>
            <a:r>
              <a:rPr sz="2600" dirty="0">
                <a:latin typeface="Times New Roman"/>
                <a:cs typeface="Times New Roman"/>
              </a:rPr>
              <a:t>cannot follow default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argument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600" b="1" dirty="0">
                <a:latin typeface="Times New Roman"/>
                <a:cs typeface="Times New Roman"/>
              </a:rPr>
              <a:t>Example: </a:t>
            </a:r>
            <a:r>
              <a:rPr sz="2000" spc="6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sz="2000" spc="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greet(msg </a:t>
            </a:r>
            <a:r>
              <a:rPr sz="2000" spc="-3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sz="2000" spc="3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"Good </a:t>
            </a:r>
            <a:r>
              <a:rPr sz="2000" spc="6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morning!",</a:t>
            </a:r>
            <a:r>
              <a:rPr sz="2000" spc="-23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name):</a:t>
            </a:r>
            <a:endParaRPr sz="2600" dirty="0">
              <a:latin typeface="Courier New" pitchFamily="49" charset="0"/>
              <a:cs typeface="Courier New" pitchFamily="49" charset="0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15" dirty="0">
                <a:latin typeface="Times New Roman"/>
                <a:cs typeface="Times New Roman"/>
              </a:rPr>
              <a:t>SyntaxError:</a:t>
            </a:r>
            <a:endParaRPr sz="2000" dirty="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490"/>
              </a:spcBef>
            </a:pPr>
            <a:r>
              <a:rPr sz="2000" b="1" spc="120" dirty="0">
                <a:latin typeface="Times New Roman"/>
                <a:cs typeface="Times New Roman"/>
              </a:rPr>
              <a:t>non-default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argument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follows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default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110" dirty="0">
                <a:latin typeface="Times New Roman"/>
                <a:cs typeface="Times New Roman"/>
              </a:rPr>
              <a:t>argument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35772" y="5266944"/>
            <a:ext cx="1017905" cy="1050290"/>
            <a:chOff x="7835772" y="5266944"/>
            <a:chExt cx="1017905" cy="1050290"/>
          </a:xfrm>
        </p:grpSpPr>
        <p:sp>
          <p:nvSpPr>
            <p:cNvPr id="14" name="object 14"/>
            <p:cNvSpPr/>
            <p:nvPr/>
          </p:nvSpPr>
          <p:spPr>
            <a:xfrm>
              <a:off x="7848726" y="5279898"/>
              <a:ext cx="991869" cy="1024255"/>
            </a:xfrm>
            <a:custGeom>
              <a:avLst/>
              <a:gdLst/>
              <a:ahLst/>
              <a:cxnLst/>
              <a:rect l="l" t="t" r="r" b="b"/>
              <a:pathLst>
                <a:path w="991870" h="1024254">
                  <a:moveTo>
                    <a:pt x="831596" y="0"/>
                  </a:moveTo>
                  <a:lnTo>
                    <a:pt x="495934" y="351574"/>
                  </a:lnTo>
                  <a:lnTo>
                    <a:pt x="160274" y="0"/>
                  </a:lnTo>
                  <a:lnTo>
                    <a:pt x="0" y="153034"/>
                  </a:lnTo>
                  <a:lnTo>
                    <a:pt x="342773" y="512063"/>
                  </a:lnTo>
                  <a:lnTo>
                    <a:pt x="0" y="871118"/>
                  </a:lnTo>
                  <a:lnTo>
                    <a:pt x="160274" y="1024153"/>
                  </a:lnTo>
                  <a:lnTo>
                    <a:pt x="495934" y="672553"/>
                  </a:lnTo>
                  <a:lnTo>
                    <a:pt x="831596" y="1024153"/>
                  </a:lnTo>
                  <a:lnTo>
                    <a:pt x="991870" y="871118"/>
                  </a:lnTo>
                  <a:lnTo>
                    <a:pt x="649097" y="512063"/>
                  </a:lnTo>
                  <a:lnTo>
                    <a:pt x="991870" y="153034"/>
                  </a:lnTo>
                  <a:lnTo>
                    <a:pt x="8315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48726" y="5279898"/>
              <a:ext cx="991869" cy="1024255"/>
            </a:xfrm>
            <a:custGeom>
              <a:avLst/>
              <a:gdLst/>
              <a:ahLst/>
              <a:cxnLst/>
              <a:rect l="l" t="t" r="r" b="b"/>
              <a:pathLst>
                <a:path w="991870" h="1024254">
                  <a:moveTo>
                    <a:pt x="0" y="153034"/>
                  </a:moveTo>
                  <a:lnTo>
                    <a:pt x="160274" y="0"/>
                  </a:lnTo>
                  <a:lnTo>
                    <a:pt x="495934" y="351574"/>
                  </a:lnTo>
                  <a:lnTo>
                    <a:pt x="831596" y="0"/>
                  </a:lnTo>
                  <a:lnTo>
                    <a:pt x="991870" y="153034"/>
                  </a:lnTo>
                  <a:lnTo>
                    <a:pt x="649097" y="512063"/>
                  </a:lnTo>
                  <a:lnTo>
                    <a:pt x="991870" y="871118"/>
                  </a:lnTo>
                  <a:lnTo>
                    <a:pt x="831596" y="1024153"/>
                  </a:lnTo>
                  <a:lnTo>
                    <a:pt x="495934" y="672553"/>
                  </a:lnTo>
                  <a:lnTo>
                    <a:pt x="160274" y="1024153"/>
                  </a:lnTo>
                  <a:lnTo>
                    <a:pt x="0" y="871118"/>
                  </a:lnTo>
                  <a:lnTo>
                    <a:pt x="342773" y="512063"/>
                  </a:lnTo>
                  <a:lnTo>
                    <a:pt x="0" y="153034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5676" y="646176"/>
            <a:ext cx="8387080" cy="1661160"/>
            <a:chOff x="455676" y="646176"/>
            <a:chExt cx="8387080" cy="1661160"/>
          </a:xfrm>
        </p:grpSpPr>
        <p:sp>
          <p:nvSpPr>
            <p:cNvPr id="9" name="object 9"/>
            <p:cNvSpPr/>
            <p:nvPr/>
          </p:nvSpPr>
          <p:spPr>
            <a:xfrm>
              <a:off x="455676" y="646176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172" y="854964"/>
              <a:ext cx="8066532" cy="1452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4162" y="686562"/>
            <a:ext cx="8229600" cy="1881925"/>
          </a:xfrm>
          <a:prstGeom prst="rect">
            <a:avLst/>
          </a:prstGeom>
          <a:solidFill>
            <a:srgbClr val="0FCF9B"/>
          </a:solidFill>
          <a:ln w="38100">
            <a:solidFill>
              <a:srgbClr val="FFFFFF"/>
            </a:solidFill>
          </a:ln>
        </p:spPr>
        <p:txBody>
          <a:bodyPr vert="horz" wrap="square" lIns="0" tIns="339725" rIns="0" bIns="0" rtlCol="0">
            <a:prstTxWarp prst="textDeflateBottom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20700">
              <a:lnSpc>
                <a:spcPct val="100000"/>
              </a:lnSpc>
              <a:spcBef>
                <a:spcPts val="2675"/>
              </a:spcBef>
            </a:pPr>
            <a:r>
              <a:rPr sz="4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KEYWORD ARGUMENTS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2898775"/>
            <a:ext cx="8063230" cy="217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2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75" dirty="0">
                <a:latin typeface="Times New Roman"/>
                <a:cs typeface="Times New Roman"/>
              </a:rPr>
              <a:t>When </a:t>
            </a:r>
            <a:r>
              <a:rPr sz="2600" spc="30" dirty="0">
                <a:latin typeface="Times New Roman"/>
                <a:cs typeface="Times New Roman"/>
              </a:rPr>
              <a:t>we </a:t>
            </a:r>
            <a:r>
              <a:rPr sz="2600" spc="35" dirty="0">
                <a:latin typeface="Times New Roman"/>
                <a:cs typeface="Times New Roman"/>
              </a:rPr>
              <a:t>call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14" dirty="0">
                <a:latin typeface="Times New Roman"/>
                <a:cs typeface="Times New Roman"/>
              </a:rPr>
              <a:t>function </a:t>
            </a:r>
            <a:r>
              <a:rPr sz="2600" spc="110" dirty="0">
                <a:latin typeface="Times New Roman"/>
                <a:cs typeface="Times New Roman"/>
              </a:rPr>
              <a:t>with </a:t>
            </a:r>
            <a:r>
              <a:rPr sz="2600" spc="114" dirty="0">
                <a:latin typeface="Times New Roman"/>
                <a:cs typeface="Times New Roman"/>
              </a:rPr>
              <a:t>some </a:t>
            </a:r>
            <a:r>
              <a:rPr sz="2600" spc="50" dirty="0">
                <a:latin typeface="Times New Roman"/>
                <a:cs typeface="Times New Roman"/>
              </a:rPr>
              <a:t>values, </a:t>
            </a:r>
            <a:r>
              <a:rPr sz="2600" spc="125" dirty="0">
                <a:latin typeface="Times New Roman"/>
                <a:cs typeface="Times New Roman"/>
              </a:rPr>
              <a:t>these  </a:t>
            </a:r>
            <a:r>
              <a:rPr sz="2600" spc="60" dirty="0">
                <a:latin typeface="Times New Roman"/>
                <a:cs typeface="Times New Roman"/>
              </a:rPr>
              <a:t>values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get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assigned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arguments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according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their  </a:t>
            </a:r>
            <a:r>
              <a:rPr sz="2600" spc="100" dirty="0">
                <a:latin typeface="Times New Roman"/>
                <a:cs typeface="Times New Roman"/>
              </a:rPr>
              <a:t>position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Keyword </a:t>
            </a:r>
            <a:r>
              <a:rPr sz="2600" spc="-5" dirty="0">
                <a:latin typeface="Times New Roman"/>
                <a:cs typeface="Times New Roman"/>
              </a:rPr>
              <a:t>arguments </a:t>
            </a:r>
            <a:r>
              <a:rPr sz="2600" dirty="0">
                <a:latin typeface="Times New Roman"/>
                <a:cs typeface="Times New Roman"/>
              </a:rPr>
              <a:t>follows positional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argument.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3275" y="265175"/>
            <a:ext cx="8463280" cy="2022475"/>
            <a:chOff x="303275" y="265175"/>
            <a:chExt cx="8463280" cy="2022475"/>
          </a:xfrm>
        </p:grpSpPr>
        <p:sp>
          <p:nvSpPr>
            <p:cNvPr id="9" name="object 9"/>
            <p:cNvSpPr/>
            <p:nvPr/>
          </p:nvSpPr>
          <p:spPr>
            <a:xfrm>
              <a:off x="303275" y="265175"/>
              <a:ext cx="8462772" cy="1699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5443" y="283463"/>
              <a:ext cx="7437120" cy="20040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1761" y="305561"/>
            <a:ext cx="8305800" cy="1365758"/>
          </a:xfrm>
          <a:prstGeom prst="rect">
            <a:avLst/>
          </a:prstGeom>
          <a:solidFill>
            <a:srgbClr val="0E6EC5"/>
          </a:solidFill>
          <a:ln w="38100">
            <a:solidFill>
              <a:srgbClr val="FFFFFF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559685" marR="902335" indent="-1654175">
              <a:lnSpc>
                <a:spcPct val="100000"/>
              </a:lnSpc>
              <a:spcBef>
                <a:spcPts val="1050"/>
              </a:spcBef>
            </a:pPr>
            <a:r>
              <a:rPr sz="40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/>
                <a:cs typeface="Times New Roman"/>
              </a:rPr>
              <a:t>EXAMPLE OF KEYWORD  ARGUMENT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8820" y="2269490"/>
            <a:ext cx="7510780" cy="3826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greet(name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"Bruce",msg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"How </a:t>
            </a:r>
            <a:r>
              <a:rPr sz="2400" dirty="0">
                <a:latin typeface="Times New Roman"/>
                <a:cs typeface="Times New Roman"/>
              </a:rPr>
              <a:t>do you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do?")</a:t>
            </a:r>
          </a:p>
          <a:p>
            <a:pPr marL="28327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2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keyword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arguments</a:t>
            </a:r>
            <a:endParaRPr sz="2400" dirty="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2400" spc="-5" dirty="0">
                <a:latin typeface="Times New Roman"/>
                <a:cs typeface="Times New Roman"/>
              </a:rPr>
              <a:t>greet(msg </a:t>
            </a:r>
            <a:r>
              <a:rPr sz="2400" dirty="0">
                <a:latin typeface="Times New Roman"/>
                <a:cs typeface="Times New Roman"/>
              </a:rPr>
              <a:t>= "How do you </a:t>
            </a:r>
            <a:r>
              <a:rPr sz="2400" spc="-5" dirty="0">
                <a:latin typeface="Times New Roman"/>
                <a:cs typeface="Times New Roman"/>
              </a:rPr>
              <a:t>do?",name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"Bruce")</a:t>
            </a:r>
          </a:p>
          <a:p>
            <a:pPr marL="283273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2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keyword arguments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(out of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order)</a:t>
            </a:r>
            <a:endParaRPr sz="2400" dirty="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362585" algn="l"/>
                <a:tab pos="363220" algn="l"/>
              </a:tabLst>
            </a:pPr>
            <a:r>
              <a:rPr sz="2400" spc="-5" dirty="0">
                <a:latin typeface="Times New Roman"/>
                <a:cs typeface="Times New Roman"/>
              </a:rPr>
              <a:t>greet("Bruce",msg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"How </a:t>
            </a:r>
            <a:r>
              <a:rPr sz="2400" dirty="0">
                <a:latin typeface="Times New Roman"/>
                <a:cs typeface="Times New Roman"/>
              </a:rPr>
              <a:t>do you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do?")</a:t>
            </a:r>
          </a:p>
          <a:p>
            <a:pPr marL="27565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1 positional, 1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keyword</a:t>
            </a:r>
            <a:r>
              <a:rPr sz="24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argument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45" dirty="0">
                <a:latin typeface="Times New Roman"/>
                <a:cs typeface="Times New Roman"/>
              </a:rPr>
              <a:t>greet(name="Bruce","How </a:t>
            </a:r>
            <a:r>
              <a:rPr sz="2400" spc="125" dirty="0">
                <a:latin typeface="Times New Roman"/>
                <a:cs typeface="Times New Roman"/>
              </a:rPr>
              <a:t>do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you </a:t>
            </a:r>
            <a:r>
              <a:rPr sz="2400" spc="35" dirty="0">
                <a:latin typeface="Times New Roman"/>
                <a:cs typeface="Times New Roman"/>
              </a:rPr>
              <a:t>do?")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b="1" spc="15" dirty="0">
                <a:latin typeface="Times New Roman"/>
                <a:cs typeface="Times New Roman"/>
              </a:rPr>
              <a:t>SyntaxError:</a:t>
            </a:r>
            <a:endParaRPr sz="20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2000" spc="70" dirty="0">
                <a:latin typeface="Times New Roman"/>
                <a:cs typeface="Times New Roman"/>
              </a:rPr>
              <a:t>non-keyword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arg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after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keyword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arg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5572" y="5114544"/>
            <a:ext cx="1017905" cy="1050290"/>
            <a:chOff x="6235572" y="5114544"/>
            <a:chExt cx="1017905" cy="1050290"/>
          </a:xfrm>
        </p:grpSpPr>
        <p:sp>
          <p:nvSpPr>
            <p:cNvPr id="14" name="object 14"/>
            <p:cNvSpPr/>
            <p:nvPr/>
          </p:nvSpPr>
          <p:spPr>
            <a:xfrm>
              <a:off x="6248526" y="5127498"/>
              <a:ext cx="991869" cy="1024255"/>
            </a:xfrm>
            <a:custGeom>
              <a:avLst/>
              <a:gdLst/>
              <a:ahLst/>
              <a:cxnLst/>
              <a:rect l="l" t="t" r="r" b="b"/>
              <a:pathLst>
                <a:path w="991870" h="1024254">
                  <a:moveTo>
                    <a:pt x="831596" y="0"/>
                  </a:moveTo>
                  <a:lnTo>
                    <a:pt x="495934" y="351535"/>
                  </a:lnTo>
                  <a:lnTo>
                    <a:pt x="160274" y="0"/>
                  </a:lnTo>
                  <a:lnTo>
                    <a:pt x="0" y="153034"/>
                  </a:lnTo>
                  <a:lnTo>
                    <a:pt x="342773" y="512063"/>
                  </a:lnTo>
                  <a:lnTo>
                    <a:pt x="0" y="871118"/>
                  </a:lnTo>
                  <a:lnTo>
                    <a:pt x="160274" y="1024153"/>
                  </a:lnTo>
                  <a:lnTo>
                    <a:pt x="495934" y="672553"/>
                  </a:lnTo>
                  <a:lnTo>
                    <a:pt x="831596" y="1024153"/>
                  </a:lnTo>
                  <a:lnTo>
                    <a:pt x="991870" y="871118"/>
                  </a:lnTo>
                  <a:lnTo>
                    <a:pt x="649097" y="512063"/>
                  </a:lnTo>
                  <a:lnTo>
                    <a:pt x="991870" y="153034"/>
                  </a:lnTo>
                  <a:lnTo>
                    <a:pt x="8315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526" y="5127498"/>
              <a:ext cx="991869" cy="1024255"/>
            </a:xfrm>
            <a:custGeom>
              <a:avLst/>
              <a:gdLst/>
              <a:ahLst/>
              <a:cxnLst/>
              <a:rect l="l" t="t" r="r" b="b"/>
              <a:pathLst>
                <a:path w="991870" h="1024254">
                  <a:moveTo>
                    <a:pt x="0" y="153034"/>
                  </a:moveTo>
                  <a:lnTo>
                    <a:pt x="160274" y="0"/>
                  </a:lnTo>
                  <a:lnTo>
                    <a:pt x="495934" y="351535"/>
                  </a:lnTo>
                  <a:lnTo>
                    <a:pt x="831596" y="0"/>
                  </a:lnTo>
                  <a:lnTo>
                    <a:pt x="991870" y="153034"/>
                  </a:lnTo>
                  <a:lnTo>
                    <a:pt x="649097" y="512063"/>
                  </a:lnTo>
                  <a:lnTo>
                    <a:pt x="991870" y="871118"/>
                  </a:lnTo>
                  <a:lnTo>
                    <a:pt x="831596" y="1024153"/>
                  </a:lnTo>
                  <a:lnTo>
                    <a:pt x="495934" y="672553"/>
                  </a:lnTo>
                  <a:lnTo>
                    <a:pt x="160274" y="1024153"/>
                  </a:lnTo>
                  <a:lnTo>
                    <a:pt x="0" y="871118"/>
                  </a:lnTo>
                  <a:lnTo>
                    <a:pt x="342773" y="512063"/>
                  </a:lnTo>
                  <a:lnTo>
                    <a:pt x="0" y="153034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02407" y="2807207"/>
            <a:ext cx="711835" cy="407034"/>
            <a:chOff x="2502407" y="2807207"/>
            <a:chExt cx="711835" cy="407034"/>
          </a:xfrm>
        </p:grpSpPr>
        <p:sp>
          <p:nvSpPr>
            <p:cNvPr id="17" name="object 17"/>
            <p:cNvSpPr/>
            <p:nvPr/>
          </p:nvSpPr>
          <p:spPr>
            <a:xfrm>
              <a:off x="2515361" y="28201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381000"/>
                  </a:lnTo>
                  <a:lnTo>
                    <a:pt x="685800" y="285750"/>
                  </a:lnTo>
                  <a:lnTo>
                    <a:pt x="590550" y="190500"/>
                  </a:lnTo>
                  <a:lnTo>
                    <a:pt x="5905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5361" y="2820161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95250" y="238125"/>
                  </a:lnTo>
                  <a:lnTo>
                    <a:pt x="590550" y="238125"/>
                  </a:lnTo>
                  <a:lnTo>
                    <a:pt x="590550" y="190500"/>
                  </a:lnTo>
                  <a:lnTo>
                    <a:pt x="685800" y="285750"/>
                  </a:lnTo>
                  <a:lnTo>
                    <a:pt x="590550" y="381000"/>
                  </a:lnTo>
                  <a:lnTo>
                    <a:pt x="5905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502407" y="3645408"/>
            <a:ext cx="711835" cy="407034"/>
            <a:chOff x="2502407" y="3645408"/>
            <a:chExt cx="711835" cy="407034"/>
          </a:xfrm>
        </p:grpSpPr>
        <p:sp>
          <p:nvSpPr>
            <p:cNvPr id="20" name="object 20"/>
            <p:cNvSpPr/>
            <p:nvPr/>
          </p:nvSpPr>
          <p:spPr>
            <a:xfrm>
              <a:off x="2515361" y="3658362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381000"/>
                  </a:lnTo>
                  <a:lnTo>
                    <a:pt x="685800" y="285750"/>
                  </a:lnTo>
                  <a:lnTo>
                    <a:pt x="590550" y="190500"/>
                  </a:lnTo>
                  <a:lnTo>
                    <a:pt x="5905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5361" y="3658362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95250" y="238125"/>
                  </a:lnTo>
                  <a:lnTo>
                    <a:pt x="590550" y="238125"/>
                  </a:lnTo>
                  <a:lnTo>
                    <a:pt x="590550" y="190500"/>
                  </a:lnTo>
                  <a:lnTo>
                    <a:pt x="685800" y="285750"/>
                  </a:lnTo>
                  <a:lnTo>
                    <a:pt x="590550" y="381000"/>
                  </a:lnTo>
                  <a:lnTo>
                    <a:pt x="5905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426207" y="4559808"/>
            <a:ext cx="711835" cy="407034"/>
            <a:chOff x="2426207" y="4559808"/>
            <a:chExt cx="711835" cy="407034"/>
          </a:xfrm>
        </p:grpSpPr>
        <p:sp>
          <p:nvSpPr>
            <p:cNvPr id="23" name="object 23"/>
            <p:cNvSpPr/>
            <p:nvPr/>
          </p:nvSpPr>
          <p:spPr>
            <a:xfrm>
              <a:off x="2439161" y="4572762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590550" y="333375"/>
                  </a:lnTo>
                  <a:lnTo>
                    <a:pt x="590550" y="381000"/>
                  </a:lnTo>
                  <a:lnTo>
                    <a:pt x="685800" y="285750"/>
                  </a:lnTo>
                  <a:lnTo>
                    <a:pt x="590550" y="190500"/>
                  </a:lnTo>
                  <a:lnTo>
                    <a:pt x="590550" y="238125"/>
                  </a:lnTo>
                  <a:lnTo>
                    <a:pt x="95250" y="2381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9161" y="4572762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95250" y="0"/>
                  </a:moveTo>
                  <a:lnTo>
                    <a:pt x="95250" y="238125"/>
                  </a:lnTo>
                  <a:lnTo>
                    <a:pt x="590550" y="238125"/>
                  </a:lnTo>
                  <a:lnTo>
                    <a:pt x="590550" y="190500"/>
                  </a:lnTo>
                  <a:lnTo>
                    <a:pt x="685800" y="285750"/>
                  </a:lnTo>
                  <a:lnTo>
                    <a:pt x="590550" y="381000"/>
                  </a:lnTo>
                  <a:lnTo>
                    <a:pt x="590550" y="333375"/>
                  </a:lnTo>
                  <a:lnTo>
                    <a:pt x="0" y="333375"/>
                  </a:lnTo>
                  <a:lnTo>
                    <a:pt x="0" y="0"/>
                  </a:lnTo>
                  <a:lnTo>
                    <a:pt x="95250" y="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2432431"/>
            <a:ext cx="8047355" cy="366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1379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If number of </a:t>
            </a:r>
            <a:r>
              <a:rPr sz="2600" spc="-5" dirty="0">
                <a:latin typeface="Times New Roman"/>
                <a:cs typeface="Times New Roman"/>
              </a:rPr>
              <a:t>arguments </a:t>
            </a:r>
            <a:r>
              <a:rPr sz="2600" spc="5" dirty="0">
                <a:latin typeface="Times New Roman"/>
                <a:cs typeface="Times New Roman"/>
              </a:rPr>
              <a:t>unknown </a:t>
            </a:r>
            <a:r>
              <a:rPr sz="2600" dirty="0">
                <a:latin typeface="Times New Roman"/>
                <a:cs typeface="Times New Roman"/>
              </a:rPr>
              <a:t>we use </a:t>
            </a:r>
            <a:r>
              <a:rPr sz="2600" spc="-60" dirty="0">
                <a:latin typeface="Times New Roman"/>
                <a:cs typeface="Times New Roman"/>
              </a:rPr>
              <a:t>arbitrary  </a:t>
            </a:r>
            <a:r>
              <a:rPr sz="2600" spc="-5" dirty="0">
                <a:latin typeface="Times New Roman"/>
                <a:cs typeface="Times New Roman"/>
              </a:rPr>
              <a:t>arguments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( * ) </a:t>
            </a:r>
            <a:r>
              <a:rPr sz="2600" spc="-5" dirty="0">
                <a:latin typeface="Times New Roman"/>
                <a:cs typeface="Times New Roman"/>
              </a:rPr>
              <a:t>Asterisk </a:t>
            </a:r>
            <a:r>
              <a:rPr sz="2600" dirty="0">
                <a:latin typeface="Times New Roman"/>
                <a:cs typeface="Times New Roman"/>
              </a:rPr>
              <a:t>before </a:t>
            </a:r>
            <a:r>
              <a:rPr sz="2600" spc="-5" dirty="0">
                <a:latin typeface="Times New Roman"/>
                <a:cs typeface="Times New Roman"/>
              </a:rPr>
              <a:t>arguments </a:t>
            </a:r>
            <a:r>
              <a:rPr sz="2600" dirty="0">
                <a:latin typeface="Times New Roman"/>
                <a:cs typeface="Times New Roman"/>
              </a:rPr>
              <a:t>define </a:t>
            </a:r>
            <a:r>
              <a:rPr sz="2600" spc="-5" dirty="0">
                <a:latin typeface="Times New Roman"/>
                <a:cs typeface="Times New Roman"/>
              </a:rPr>
              <a:t>arbitrary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arguments.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latin typeface="Times New Roman"/>
                <a:cs typeface="Times New Roman"/>
              </a:rPr>
              <a:t>Example: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def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00AF50"/>
                </a:solidFill>
                <a:latin typeface="Times New Roman"/>
                <a:cs typeface="Times New Roman"/>
              </a:rPr>
              <a:t>greet(*names):</a:t>
            </a:r>
            <a:endParaRPr sz="2600" dirty="0">
              <a:latin typeface="Times New Roman"/>
              <a:cs typeface="Times New Roman"/>
            </a:endParaRPr>
          </a:p>
          <a:p>
            <a:pPr marL="1004569" marR="4179570" indent="-78105">
              <a:lnSpc>
                <a:spcPts val="3750"/>
              </a:lnSpc>
              <a:spcBef>
                <a:spcPts val="225"/>
              </a:spcBef>
            </a:pPr>
            <a:r>
              <a:rPr sz="2600" spc="50" dirty="0">
                <a:solidFill>
                  <a:srgbClr val="00AF50"/>
                </a:solidFill>
                <a:latin typeface="Times New Roman"/>
                <a:cs typeface="Times New Roman"/>
              </a:rPr>
              <a:t>for </a:t>
            </a:r>
            <a:r>
              <a:rPr sz="2600" spc="155" dirty="0">
                <a:solidFill>
                  <a:srgbClr val="00AF50"/>
                </a:solidFill>
                <a:latin typeface="Times New Roman"/>
                <a:cs typeface="Times New Roman"/>
              </a:rPr>
              <a:t>name </a:t>
            </a:r>
            <a:r>
              <a:rPr sz="2600" spc="105" dirty="0">
                <a:solidFill>
                  <a:srgbClr val="00AF50"/>
                </a:solidFill>
                <a:latin typeface="Times New Roman"/>
                <a:cs typeface="Times New Roman"/>
              </a:rPr>
              <a:t>in </a:t>
            </a:r>
            <a:r>
              <a:rPr sz="2600" spc="100" dirty="0">
                <a:solidFill>
                  <a:srgbClr val="00AF50"/>
                </a:solidFill>
                <a:latin typeface="Times New Roman"/>
                <a:cs typeface="Times New Roman"/>
              </a:rPr>
              <a:t>names:  </a:t>
            </a:r>
            <a:r>
              <a:rPr sz="2600" spc="110" dirty="0">
                <a:solidFill>
                  <a:srgbClr val="00AF50"/>
                </a:solidFill>
                <a:latin typeface="Times New Roman"/>
                <a:cs typeface="Times New Roman"/>
              </a:rPr>
              <a:t>pr</a:t>
            </a:r>
            <a:r>
              <a:rPr sz="2600" spc="60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600" spc="90" dirty="0">
                <a:solidFill>
                  <a:srgbClr val="00AF50"/>
                </a:solidFill>
                <a:latin typeface="Times New Roman"/>
                <a:cs typeface="Times New Roman"/>
              </a:rPr>
              <a:t>nt("</a:t>
            </a:r>
            <a:r>
              <a:rPr sz="2600" spc="135" dirty="0">
                <a:solidFill>
                  <a:srgbClr val="00AF50"/>
                </a:solidFill>
                <a:latin typeface="Times New Roman"/>
                <a:cs typeface="Times New Roman"/>
              </a:rPr>
              <a:t>H</a:t>
            </a:r>
            <a:r>
              <a:rPr sz="2600" spc="70" dirty="0">
                <a:solidFill>
                  <a:srgbClr val="00AF50"/>
                </a:solidFill>
                <a:latin typeface="Times New Roman"/>
                <a:cs typeface="Times New Roman"/>
              </a:rPr>
              <a:t>ello",name</a:t>
            </a:r>
            <a:r>
              <a:rPr sz="2600" spc="90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b="1" spc="-30" dirty="0">
                <a:solidFill>
                  <a:srgbClr val="0E6EC5"/>
                </a:solidFill>
                <a:latin typeface="Times New Roman"/>
                <a:cs typeface="Times New Roman"/>
              </a:rPr>
              <a:t>&gt;&gt;&gt;greet("Monica","Luke","Steve","John")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475" y="664463"/>
            <a:ext cx="8387080" cy="1661160"/>
            <a:chOff x="379475" y="664463"/>
            <a:chExt cx="8387080" cy="1661160"/>
          </a:xfrm>
        </p:grpSpPr>
        <p:sp>
          <p:nvSpPr>
            <p:cNvPr id="10" name="object 10"/>
            <p:cNvSpPr/>
            <p:nvPr/>
          </p:nvSpPr>
          <p:spPr>
            <a:xfrm>
              <a:off x="379475" y="664463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39" y="873252"/>
              <a:ext cx="8275320" cy="1452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7962" y="704851"/>
            <a:ext cx="8229600" cy="1581150"/>
          </a:xfrm>
          <a:prstGeom prst="rect">
            <a:avLst/>
          </a:prstGeom>
          <a:solidFill>
            <a:srgbClr val="0FCF9B"/>
          </a:solidFill>
          <a:ln w="38100">
            <a:solidFill>
              <a:srgbClr val="FFFFFF"/>
            </a:solidFill>
          </a:ln>
        </p:spPr>
        <p:txBody>
          <a:bodyPr vert="horz" wrap="square" lIns="0" tIns="339725" rIns="0" bIns="0" rtlCol="0">
            <a:prstTxWarp prst="textDeflateBottom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16559">
              <a:lnSpc>
                <a:spcPct val="100000"/>
              </a:lnSpc>
              <a:spcBef>
                <a:spcPts val="2675"/>
              </a:spcBef>
            </a:pPr>
            <a:r>
              <a:rPr sz="4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/>
                <a:cs typeface="Times New Roman"/>
              </a:rPr>
              <a:t>ARBITRARY ARGUMENTS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2423287"/>
            <a:ext cx="796163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50" b="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b="0" spc="-61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45" dirty="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  <a:r>
              <a:rPr sz="2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language</a:t>
            </a:r>
            <a:r>
              <a:rPr sz="26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60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python,</a:t>
            </a:r>
            <a:r>
              <a:rPr sz="2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function  </a:t>
            </a:r>
            <a:r>
              <a:rPr sz="2600"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can </a:t>
            </a:r>
            <a:r>
              <a:rPr sz="26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call</a:t>
            </a:r>
            <a:r>
              <a:rPr sz="26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itself.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770757"/>
            <a:ext cx="731900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62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Definition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recursion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same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other  </a:t>
            </a:r>
            <a:r>
              <a:rPr sz="2600" spc="110" dirty="0">
                <a:latin typeface="Times New Roman"/>
                <a:cs typeface="Times New Roman"/>
              </a:rPr>
              <a:t>programming </a:t>
            </a:r>
            <a:r>
              <a:rPr sz="2600" spc="55" dirty="0">
                <a:latin typeface="Times New Roman"/>
                <a:cs typeface="Times New Roman"/>
              </a:rPr>
              <a:t>lang. </a:t>
            </a:r>
            <a:r>
              <a:rPr sz="2600" spc="20" dirty="0">
                <a:latin typeface="Times New Roman"/>
                <a:cs typeface="Times New Roman"/>
              </a:rPr>
              <a:t>-&gt; </a:t>
            </a:r>
            <a:r>
              <a:rPr sz="2600" spc="-15" dirty="0">
                <a:latin typeface="Times New Roman"/>
                <a:cs typeface="Times New Roman"/>
              </a:rPr>
              <a:t>C, </a:t>
            </a:r>
            <a:r>
              <a:rPr sz="2600" spc="-25" dirty="0">
                <a:latin typeface="Times New Roman"/>
                <a:cs typeface="Times New Roman"/>
              </a:rPr>
              <a:t>C++, </a:t>
            </a:r>
            <a:r>
              <a:rPr sz="2600" spc="35" dirty="0">
                <a:latin typeface="Times New Roman"/>
                <a:cs typeface="Times New Roman"/>
              </a:rPr>
              <a:t>C#, </a:t>
            </a:r>
            <a:r>
              <a:rPr sz="2600" spc="-45" dirty="0">
                <a:latin typeface="Times New Roman"/>
                <a:cs typeface="Times New Roman"/>
              </a:rPr>
              <a:t>Java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etc.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9475" y="722376"/>
            <a:ext cx="8386572" cy="1243584"/>
            <a:chOff x="379475" y="722376"/>
            <a:chExt cx="8386572" cy="1243584"/>
          </a:xfrm>
        </p:grpSpPr>
        <p:sp>
          <p:nvSpPr>
            <p:cNvPr id="11" name="object 11"/>
            <p:cNvSpPr/>
            <p:nvPr/>
          </p:nvSpPr>
          <p:spPr>
            <a:xfrm>
              <a:off x="379475" y="722376"/>
              <a:ext cx="8386572" cy="12435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1" y="762762"/>
              <a:ext cx="8229600" cy="1087120"/>
            </a:xfrm>
            <a:custGeom>
              <a:avLst/>
              <a:gdLst/>
              <a:ahLst/>
              <a:cxnLst/>
              <a:rect l="l" t="t" r="r" b="b"/>
              <a:pathLst>
                <a:path w="8229600" h="1087120">
                  <a:moveTo>
                    <a:pt x="822960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8229600" y="1086612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>
              <a:prstTxWarp prst="textStop">
                <a:avLst/>
              </a:prstTxWarp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RECURSION FUNCTION</a:t>
              </a:r>
              <a:endParaRPr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1" y="762762"/>
              <a:ext cx="8229600" cy="1087120"/>
            </a:xfrm>
            <a:custGeom>
              <a:avLst/>
              <a:gdLst/>
              <a:ahLst/>
              <a:cxnLst/>
              <a:rect l="l" t="t" r="r" b="b"/>
              <a:pathLst>
                <a:path w="8229600" h="1087120">
                  <a:moveTo>
                    <a:pt x="0" y="1086612"/>
                  </a:moveTo>
                  <a:lnTo>
                    <a:pt x="8229600" y="1086612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0866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869160"/>
            <a:ext cx="7357745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869815" indent="-274320">
              <a:lnSpc>
                <a:spcPct val="120000"/>
              </a:lnSpc>
              <a:spcBef>
                <a:spcPts val="100"/>
              </a:spcBef>
            </a:pP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def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recur_fact(x):  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00" spc="-50" dirty="0">
                <a:latin typeface="Times New Roman"/>
                <a:cs typeface="Times New Roman"/>
              </a:rPr>
              <a:t>x </a:t>
            </a:r>
            <a:r>
              <a:rPr sz="2600" spc="-30" dirty="0">
                <a:latin typeface="Times New Roman"/>
                <a:cs typeface="Times New Roman"/>
              </a:rPr>
              <a:t>==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 marL="1918970">
              <a:lnSpc>
                <a:spcPct val="100000"/>
              </a:lnSpc>
              <a:spcBef>
                <a:spcPts val="620"/>
              </a:spcBef>
            </a:pPr>
            <a:r>
              <a:rPr sz="2600" spc="150" dirty="0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484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30" dirty="0">
                <a:solidFill>
                  <a:srgbClr val="FF0000"/>
                </a:solidFill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1918970">
              <a:lnSpc>
                <a:spcPct val="100000"/>
              </a:lnSpc>
              <a:spcBef>
                <a:spcPts val="625"/>
              </a:spcBef>
            </a:pPr>
            <a:r>
              <a:rPr sz="2600" spc="150" dirty="0">
                <a:solidFill>
                  <a:srgbClr val="FF0000"/>
                </a:solidFill>
                <a:latin typeface="Times New Roman"/>
                <a:cs typeface="Times New Roman"/>
              </a:rPr>
              <a:t>return </a:t>
            </a:r>
            <a:r>
              <a:rPr sz="2600" spc="20" dirty="0">
                <a:latin typeface="Times New Roman"/>
                <a:cs typeface="Times New Roman"/>
              </a:rPr>
              <a:t>(x </a:t>
            </a:r>
            <a:r>
              <a:rPr sz="2600" spc="-175" dirty="0">
                <a:latin typeface="Times New Roman"/>
                <a:cs typeface="Times New Roman"/>
              </a:rPr>
              <a:t>*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recur_fact(x-1))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94615" marR="1959610">
              <a:lnSpc>
                <a:spcPct val="120100"/>
              </a:lnSpc>
            </a:pPr>
            <a:r>
              <a:rPr sz="2600" spc="204" dirty="0">
                <a:latin typeface="Times New Roman"/>
                <a:cs typeface="Times New Roman"/>
              </a:rPr>
              <a:t>num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=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600" spc="110" dirty="0">
                <a:latin typeface="Times New Roman"/>
                <a:cs typeface="Times New Roman"/>
              </a:rPr>
              <a:t>(</a:t>
            </a:r>
            <a:r>
              <a:rPr sz="2600" spc="11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600" spc="110" dirty="0">
                <a:latin typeface="Times New Roman"/>
                <a:cs typeface="Times New Roman"/>
              </a:rPr>
              <a:t>("Enter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number: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"))  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600" spc="204" dirty="0">
                <a:latin typeface="Times New Roman"/>
                <a:cs typeface="Times New Roman"/>
              </a:rPr>
              <a:t>num </a:t>
            </a:r>
            <a:r>
              <a:rPr sz="2600" spc="-30" dirty="0">
                <a:latin typeface="Times New Roman"/>
                <a:cs typeface="Times New Roman"/>
              </a:rPr>
              <a:t>&gt;=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95" dirty="0">
                <a:solidFill>
                  <a:srgbClr val="FF0000"/>
                </a:solidFill>
                <a:latin typeface="Times New Roman"/>
                <a:cs typeface="Times New Roman"/>
              </a:rPr>
              <a:t>print</a:t>
            </a:r>
            <a:r>
              <a:rPr sz="2600" spc="95" dirty="0">
                <a:latin typeface="Times New Roman"/>
                <a:cs typeface="Times New Roman"/>
              </a:rPr>
              <a:t>("The </a:t>
            </a:r>
            <a:r>
              <a:rPr sz="2600" spc="65" dirty="0">
                <a:latin typeface="Times New Roman"/>
                <a:cs typeface="Times New Roman"/>
              </a:rPr>
              <a:t>factorial </a:t>
            </a:r>
            <a:r>
              <a:rPr sz="2600" spc="-20" dirty="0">
                <a:latin typeface="Times New Roman"/>
                <a:cs typeface="Times New Roman"/>
              </a:rPr>
              <a:t>of", </a:t>
            </a:r>
            <a:r>
              <a:rPr sz="2600" spc="155" dirty="0">
                <a:latin typeface="Times New Roman"/>
                <a:cs typeface="Times New Roman"/>
              </a:rPr>
              <a:t>num,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"is", </a:t>
            </a:r>
            <a:r>
              <a:rPr sz="2600" spc="105" dirty="0">
                <a:latin typeface="Times New Roman"/>
                <a:cs typeface="Times New Roman"/>
              </a:rPr>
              <a:t>recur_fact(num))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136" y="664463"/>
            <a:ext cx="8491855" cy="1661160"/>
            <a:chOff x="326136" y="664463"/>
            <a:chExt cx="8491855" cy="1661160"/>
          </a:xfrm>
        </p:grpSpPr>
        <p:sp>
          <p:nvSpPr>
            <p:cNvPr id="10" name="object 10"/>
            <p:cNvSpPr/>
            <p:nvPr/>
          </p:nvSpPr>
          <p:spPr>
            <a:xfrm>
              <a:off x="379476" y="664463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136" y="873252"/>
              <a:ext cx="8491728" cy="14523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7962" y="704850"/>
            <a:ext cx="8229600" cy="1081706"/>
          </a:xfrm>
          <a:prstGeom prst="rect">
            <a:avLst/>
          </a:prstGeom>
          <a:solidFill>
            <a:srgbClr val="0E6EC5"/>
          </a:solidFill>
          <a:ln w="38100">
            <a:solidFill>
              <a:srgbClr val="FFFFFF"/>
            </a:solidFill>
          </a:ln>
        </p:spPr>
        <p:txBody>
          <a:bodyPr vert="horz" wrap="square" lIns="0" tIns="339725" rIns="0" bIns="0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307975">
              <a:lnSpc>
                <a:spcPct val="100000"/>
              </a:lnSpc>
              <a:spcBef>
                <a:spcPts val="2675"/>
              </a:spcBef>
            </a:pPr>
            <a:r>
              <a:rPr sz="48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/>
                <a:cs typeface="Times New Roman"/>
              </a:rPr>
              <a:t>EXAMPLE OF RECURSION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2344648"/>
            <a:ext cx="7473950" cy="35921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Function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without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function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name.</a:t>
            </a:r>
            <a:endParaRPr sz="2600" dirty="0">
              <a:latin typeface="Times New Roman"/>
              <a:cs typeface="Times New Roman"/>
            </a:endParaRPr>
          </a:p>
          <a:p>
            <a:pPr marL="286385" marR="12763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Function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defined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using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Times New Roman"/>
                <a:cs typeface="Times New Roman"/>
              </a:rPr>
              <a:t>lambda</a:t>
            </a:r>
            <a:r>
              <a:rPr sz="26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keyword,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hence  </a:t>
            </a:r>
            <a:r>
              <a:rPr sz="2600" spc="110" dirty="0">
                <a:latin typeface="Times New Roman"/>
                <a:cs typeface="Times New Roman"/>
              </a:rPr>
              <a:t>function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also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called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Lambda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function.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75" dirty="0">
                <a:latin typeface="Times New Roman"/>
                <a:cs typeface="Times New Roman"/>
              </a:rPr>
              <a:t>Used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short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period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python.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85" dirty="0">
                <a:latin typeface="Times New Roman"/>
                <a:cs typeface="Times New Roman"/>
              </a:rPr>
              <a:t>Can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have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number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arguments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but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only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single  </a:t>
            </a:r>
            <a:r>
              <a:rPr sz="2600" spc="70" dirty="0">
                <a:latin typeface="Times New Roman"/>
                <a:cs typeface="Times New Roman"/>
              </a:rPr>
              <a:t>expression.</a:t>
            </a:r>
            <a:endParaRPr sz="2600" dirty="0">
              <a:latin typeface="Times New Roman"/>
              <a:cs typeface="Times New Roman"/>
            </a:endParaRPr>
          </a:p>
          <a:p>
            <a:pPr marL="286385" marR="20574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25" dirty="0">
                <a:latin typeface="Times New Roman"/>
                <a:cs typeface="Times New Roman"/>
              </a:rPr>
              <a:t>Specially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built-in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functions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like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filter(),  </a:t>
            </a:r>
            <a:r>
              <a:rPr sz="2600" spc="130" dirty="0">
                <a:latin typeface="Times New Roman"/>
                <a:cs typeface="Times New Roman"/>
              </a:rPr>
              <a:t>map()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etc.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075" y="646176"/>
            <a:ext cx="8538972" cy="1709928"/>
            <a:chOff x="227075" y="646176"/>
            <a:chExt cx="8538972" cy="1709928"/>
          </a:xfrm>
        </p:grpSpPr>
        <p:sp>
          <p:nvSpPr>
            <p:cNvPr id="10" name="object 10"/>
            <p:cNvSpPr/>
            <p:nvPr/>
          </p:nvSpPr>
          <p:spPr>
            <a:xfrm>
              <a:off x="379475" y="646176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075" y="845820"/>
              <a:ext cx="8307324" cy="15102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961" y="686562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962" y="685801"/>
            <a:ext cx="8229600" cy="114300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339725" rIns="0" bIns="0" rtlCol="0">
            <a:prstTxWarp prst="textSto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218440">
              <a:lnSpc>
                <a:spcPct val="100000"/>
              </a:lnSpc>
              <a:spcBef>
                <a:spcPts val="2675"/>
              </a:spcBef>
            </a:pPr>
            <a:r>
              <a:rPr sz="48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ANONYMOU</a:t>
            </a:r>
            <a:r>
              <a:rPr lang="en-US" sz="48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 FUNCTION</a:t>
            </a:r>
            <a:endParaRPr sz="48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9600" y="2423287"/>
            <a:ext cx="7552690" cy="232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114" dirty="0">
                <a:solidFill>
                  <a:srgbClr val="FF0000"/>
                </a:solidFill>
                <a:latin typeface="Times New Roman"/>
                <a:cs typeface="Times New Roman"/>
              </a:rPr>
              <a:t>double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125" dirty="0">
                <a:solidFill>
                  <a:srgbClr val="00AF50"/>
                </a:solidFill>
                <a:latin typeface="Times New Roman"/>
                <a:cs typeface="Times New Roman"/>
              </a:rPr>
              <a:t>lambda </a:t>
            </a:r>
            <a:r>
              <a:rPr sz="2600" spc="-55" dirty="0">
                <a:latin typeface="Times New Roman"/>
                <a:cs typeface="Times New Roman"/>
              </a:rPr>
              <a:t>x: </a:t>
            </a:r>
            <a:r>
              <a:rPr sz="2600" spc="-50" dirty="0">
                <a:latin typeface="Times New Roman"/>
                <a:cs typeface="Times New Roman"/>
              </a:rPr>
              <a:t>x </a:t>
            </a:r>
            <a:r>
              <a:rPr sz="2600" spc="-175" dirty="0">
                <a:latin typeface="Times New Roman"/>
                <a:cs typeface="Times New Roman"/>
              </a:rPr>
              <a:t>* </a:t>
            </a:r>
            <a:r>
              <a:rPr sz="2600" spc="-40" dirty="0">
                <a:latin typeface="Times New Roman"/>
                <a:cs typeface="Times New Roman"/>
              </a:rPr>
              <a:t>2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print(double(5))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55" dirty="0">
                <a:latin typeface="Times New Roman"/>
                <a:cs typeface="Times New Roman"/>
              </a:rPr>
              <a:t>my_list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-150" dirty="0">
                <a:latin typeface="Times New Roman"/>
                <a:cs typeface="Times New Roman"/>
              </a:rPr>
              <a:t>[1, </a:t>
            </a:r>
            <a:r>
              <a:rPr sz="2600" spc="-25" dirty="0">
                <a:latin typeface="Times New Roman"/>
                <a:cs typeface="Times New Roman"/>
              </a:rPr>
              <a:t>5, </a:t>
            </a:r>
            <a:r>
              <a:rPr sz="2600" spc="45" dirty="0">
                <a:latin typeface="Times New Roman"/>
                <a:cs typeface="Times New Roman"/>
              </a:rPr>
              <a:t>4, </a:t>
            </a:r>
            <a:r>
              <a:rPr sz="2600" spc="60" dirty="0">
                <a:latin typeface="Times New Roman"/>
                <a:cs typeface="Times New Roman"/>
              </a:rPr>
              <a:t>6, </a:t>
            </a:r>
            <a:r>
              <a:rPr sz="2600" spc="50" dirty="0">
                <a:latin typeface="Times New Roman"/>
                <a:cs typeface="Times New Roman"/>
              </a:rPr>
              <a:t>8, </a:t>
            </a:r>
            <a:r>
              <a:rPr sz="2600" spc="-320" dirty="0">
                <a:latin typeface="Times New Roman"/>
                <a:cs typeface="Times New Roman"/>
              </a:rPr>
              <a:t>11, </a:t>
            </a:r>
            <a:r>
              <a:rPr sz="2600" spc="-50" dirty="0">
                <a:latin typeface="Times New Roman"/>
                <a:cs typeface="Times New Roman"/>
              </a:rPr>
              <a:t>3,</a:t>
            </a:r>
            <a:r>
              <a:rPr sz="2600" spc="-165" dirty="0">
                <a:latin typeface="Times New Roman"/>
                <a:cs typeface="Times New Roman"/>
              </a:rPr>
              <a:t> 12]</a:t>
            </a:r>
            <a:endParaRPr sz="2600" dirty="0">
              <a:latin typeface="Times New Roman"/>
              <a:cs typeface="Times New Roman"/>
            </a:endParaRPr>
          </a:p>
          <a:p>
            <a:pPr marL="927100" marR="5080" indent="-832485">
              <a:lnSpc>
                <a:spcPct val="120000"/>
              </a:lnSpc>
            </a:pPr>
            <a:r>
              <a:rPr sz="2600" spc="70" dirty="0">
                <a:latin typeface="Times New Roman"/>
                <a:cs typeface="Times New Roman"/>
              </a:rPr>
              <a:t>new_list </a:t>
            </a:r>
            <a:r>
              <a:rPr sz="2600" spc="-30" dirty="0">
                <a:latin typeface="Times New Roman"/>
                <a:cs typeface="Times New Roman"/>
              </a:rPr>
              <a:t>= </a:t>
            </a:r>
            <a:r>
              <a:rPr sz="2600" spc="8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600" spc="85" dirty="0">
                <a:latin typeface="Times New Roman"/>
                <a:cs typeface="Times New Roman"/>
              </a:rPr>
              <a:t>(</a:t>
            </a:r>
            <a:r>
              <a:rPr sz="2600" spc="85" dirty="0">
                <a:solidFill>
                  <a:srgbClr val="FF0000"/>
                </a:solidFill>
                <a:latin typeface="Times New Roman"/>
                <a:cs typeface="Times New Roman"/>
              </a:rPr>
              <a:t>filter</a:t>
            </a:r>
            <a:r>
              <a:rPr sz="2600" spc="85" dirty="0">
                <a:latin typeface="Times New Roman"/>
                <a:cs typeface="Times New Roman"/>
              </a:rPr>
              <a:t>(</a:t>
            </a:r>
            <a:r>
              <a:rPr sz="2600" spc="85" dirty="0">
                <a:solidFill>
                  <a:srgbClr val="00AF50"/>
                </a:solidFill>
                <a:latin typeface="Times New Roman"/>
                <a:cs typeface="Times New Roman"/>
              </a:rPr>
              <a:t>lambda </a:t>
            </a:r>
            <a:r>
              <a:rPr sz="2600" spc="-55" dirty="0">
                <a:latin typeface="Times New Roman"/>
                <a:cs typeface="Times New Roman"/>
              </a:rPr>
              <a:t>x: </a:t>
            </a:r>
            <a:r>
              <a:rPr sz="2600" spc="-10" dirty="0">
                <a:latin typeface="Times New Roman"/>
                <a:cs typeface="Times New Roman"/>
              </a:rPr>
              <a:t>(x%2 </a:t>
            </a:r>
            <a:r>
              <a:rPr sz="2600" spc="-30" dirty="0">
                <a:latin typeface="Times New Roman"/>
                <a:cs typeface="Times New Roman"/>
              </a:rPr>
              <a:t>== </a:t>
            </a:r>
            <a:r>
              <a:rPr sz="2600" spc="95" dirty="0">
                <a:latin typeface="Times New Roman"/>
                <a:cs typeface="Times New Roman"/>
              </a:rPr>
              <a:t>0) 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my_list))  </a:t>
            </a:r>
            <a:r>
              <a:rPr sz="2600" spc="95" dirty="0">
                <a:solidFill>
                  <a:srgbClr val="FF0000"/>
                </a:solidFill>
                <a:latin typeface="Times New Roman"/>
                <a:cs typeface="Times New Roman"/>
              </a:rPr>
              <a:t>print</a:t>
            </a:r>
            <a:r>
              <a:rPr sz="2600" spc="95" dirty="0">
                <a:latin typeface="Times New Roman"/>
                <a:cs typeface="Times New Roman"/>
              </a:rPr>
              <a:t>(new_list)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3275" y="265175"/>
            <a:ext cx="8463280" cy="2022475"/>
            <a:chOff x="303275" y="265175"/>
            <a:chExt cx="8463280" cy="2022475"/>
          </a:xfrm>
        </p:grpSpPr>
        <p:sp>
          <p:nvSpPr>
            <p:cNvPr id="10" name="object 10"/>
            <p:cNvSpPr/>
            <p:nvPr/>
          </p:nvSpPr>
          <p:spPr>
            <a:xfrm>
              <a:off x="303275" y="265175"/>
              <a:ext cx="8462772" cy="16992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2331" y="283463"/>
              <a:ext cx="6944868" cy="20040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1761" y="305561"/>
            <a:ext cx="8305800" cy="1365758"/>
          </a:xfrm>
          <a:prstGeom prst="rect">
            <a:avLst/>
          </a:prstGeom>
          <a:solidFill>
            <a:srgbClr val="0E6EC5"/>
          </a:solidFill>
          <a:ln w="38100">
            <a:solidFill>
              <a:srgbClr val="FFFFFF"/>
            </a:solidFill>
          </a:ln>
        </p:spPr>
        <p:txBody>
          <a:bodyPr vert="horz" wrap="square" lIns="0" tIns="133350" rIns="0" bIns="0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2669540" marR="1139825" indent="-1517015">
              <a:lnSpc>
                <a:spcPct val="100000"/>
              </a:lnSpc>
              <a:spcBef>
                <a:spcPts val="1050"/>
              </a:spcBef>
            </a:pPr>
            <a:r>
              <a:rPr sz="400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/>
                <a:cs typeface="Times New Roman"/>
              </a:rPr>
              <a:t>EXAMPLE OF LAMBDA  FUNCTION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3191" y="672083"/>
            <a:ext cx="8357616" cy="1786127"/>
            <a:chOff x="393191" y="672083"/>
            <a:chExt cx="8357616" cy="1786127"/>
          </a:xfrm>
        </p:grpSpPr>
        <p:sp>
          <p:nvSpPr>
            <p:cNvPr id="9" name="object 9"/>
            <p:cNvSpPr/>
            <p:nvPr/>
          </p:nvSpPr>
          <p:spPr>
            <a:xfrm>
              <a:off x="393191" y="678179"/>
              <a:ext cx="8357616" cy="1271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6439" y="672083"/>
              <a:ext cx="5195316" cy="17861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04087"/>
              <a:ext cx="82296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04087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14600" y="762000"/>
            <a:ext cx="4572000" cy="936154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cap="all" dirty="0" smtClean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</a:t>
            </a:r>
            <a:r>
              <a:rPr lang="en-US" cap="all" dirty="0" smtClean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</a:t>
            </a:r>
            <a:r>
              <a:rPr cap="all" dirty="0" smtClean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IVE</a:t>
            </a:r>
            <a:endParaRPr cap="all" dirty="0">
              <a:ln/>
              <a:solidFill>
                <a:schemeClr val="accent6">
                  <a:lumMod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2252598"/>
            <a:ext cx="7998460" cy="3960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</a:t>
            </a:r>
            <a:r>
              <a:rPr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HOW TO DEFINE A FUNCTION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</a:t>
            </a:r>
            <a:r>
              <a:rPr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HOW TO CALL A FUNCTION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</a:t>
            </a:r>
            <a:r>
              <a:rPr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FUNCTION ARGUMENTS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/>
                <a:cs typeface="Arial"/>
              </a:rPr>
              <a:t></a:t>
            </a:r>
            <a:r>
              <a:rPr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FUNCTION RECURSION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3191" y="678180"/>
            <a:ext cx="8357616" cy="1696212"/>
            <a:chOff x="393191" y="678180"/>
            <a:chExt cx="8357616" cy="1696212"/>
          </a:xfrm>
        </p:grpSpPr>
        <p:sp>
          <p:nvSpPr>
            <p:cNvPr id="9" name="object 9"/>
            <p:cNvSpPr/>
            <p:nvPr/>
          </p:nvSpPr>
          <p:spPr>
            <a:xfrm>
              <a:off x="393191" y="678180"/>
              <a:ext cx="8357616" cy="1271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3619" y="864108"/>
              <a:ext cx="4332732" cy="15102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04088"/>
              <a:ext cx="82296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704088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55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19400" y="914400"/>
            <a:ext cx="34220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cap="all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FUNCTION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5940" y="2442184"/>
            <a:ext cx="7614920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86360" indent="-274320">
              <a:lnSpc>
                <a:spcPct val="11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40" dirty="0">
                <a:latin typeface="Times New Roman"/>
                <a:cs typeface="Times New Roman"/>
              </a:rPr>
              <a:t>FUNCTION </a:t>
            </a:r>
            <a:r>
              <a:rPr sz="2600" spc="-50" dirty="0">
                <a:latin typeface="Times New Roman"/>
                <a:cs typeface="Times New Roman"/>
              </a:rPr>
              <a:t>IS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25" dirty="0">
                <a:latin typeface="Times New Roman"/>
                <a:cs typeface="Times New Roman"/>
              </a:rPr>
              <a:t>GROUP </a:t>
            </a:r>
            <a:r>
              <a:rPr sz="2600" spc="85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RELATED  </a:t>
            </a:r>
            <a:r>
              <a:rPr sz="2600" spc="-70" dirty="0">
                <a:latin typeface="Times New Roman"/>
                <a:cs typeface="Times New Roman"/>
              </a:rPr>
              <a:t>STATEMENTS </a:t>
            </a:r>
            <a:r>
              <a:rPr sz="2600" spc="-20" dirty="0">
                <a:latin typeface="Times New Roman"/>
                <a:cs typeface="Times New Roman"/>
              </a:rPr>
              <a:t>THAT </a:t>
            </a:r>
            <a:r>
              <a:rPr sz="2600" spc="-15" dirty="0">
                <a:latin typeface="Times New Roman"/>
                <a:cs typeface="Times New Roman"/>
              </a:rPr>
              <a:t>PERFORM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-45" dirty="0">
                <a:latin typeface="Times New Roman"/>
                <a:cs typeface="Times New Roman"/>
              </a:rPr>
              <a:t>SPECIFIC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TASK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10000"/>
              </a:lnSpc>
              <a:spcBef>
                <a:spcPts val="1689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25" dirty="0">
                <a:latin typeface="Times New Roman"/>
                <a:cs typeface="Times New Roman"/>
              </a:rPr>
              <a:t>FUNCTIONS </a:t>
            </a:r>
            <a:r>
              <a:rPr sz="2600" spc="5" dirty="0">
                <a:latin typeface="Times New Roman"/>
                <a:cs typeface="Times New Roman"/>
              </a:rPr>
              <a:t>HELP </a:t>
            </a:r>
            <a:r>
              <a:rPr sz="2600" spc="-130" dirty="0">
                <a:latin typeface="Times New Roman"/>
                <a:cs typeface="Times New Roman"/>
              </a:rPr>
              <a:t>BREAK </a:t>
            </a:r>
            <a:r>
              <a:rPr sz="2600" spc="60" dirty="0">
                <a:latin typeface="Times New Roman"/>
                <a:cs typeface="Times New Roman"/>
              </a:rPr>
              <a:t>OUR </a:t>
            </a:r>
            <a:r>
              <a:rPr sz="2600" spc="-25" dirty="0">
                <a:latin typeface="Times New Roman"/>
                <a:cs typeface="Times New Roman"/>
              </a:rPr>
              <a:t>PROGRAM </a:t>
            </a:r>
            <a:r>
              <a:rPr sz="2600" spc="-35" dirty="0">
                <a:latin typeface="Times New Roman"/>
                <a:cs typeface="Times New Roman"/>
              </a:rPr>
              <a:t>INTO  </a:t>
            </a:r>
            <a:r>
              <a:rPr sz="2600" spc="-95" dirty="0">
                <a:latin typeface="Times New Roman"/>
                <a:cs typeface="Times New Roman"/>
              </a:rPr>
              <a:t>SMALLER </a:t>
            </a:r>
            <a:r>
              <a:rPr sz="2600" spc="5" dirty="0">
                <a:latin typeface="Times New Roman"/>
                <a:cs typeface="Times New Roman"/>
              </a:rPr>
              <a:t>AND </a:t>
            </a:r>
            <a:r>
              <a:rPr sz="2600" spc="10" dirty="0">
                <a:latin typeface="Times New Roman"/>
                <a:cs typeface="Times New Roman"/>
              </a:rPr>
              <a:t>MODULAR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CHUCKS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765" y="248411"/>
            <a:ext cx="9089390" cy="1724025"/>
            <a:chOff x="16765" y="248411"/>
            <a:chExt cx="9089390" cy="1724025"/>
          </a:xfrm>
        </p:grpSpPr>
        <p:sp>
          <p:nvSpPr>
            <p:cNvPr id="9" name="object 9"/>
            <p:cNvSpPr/>
            <p:nvPr/>
          </p:nvSpPr>
          <p:spPr>
            <a:xfrm>
              <a:off x="393192" y="248411"/>
              <a:ext cx="8510016" cy="1271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5" y="252983"/>
              <a:ext cx="9089136" cy="17190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74319"/>
              <a:ext cx="83820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382000" cy="1143000"/>
          </a:xfrm>
          <a:prstGeom prst="rect">
            <a:avLst/>
          </a:prstGeom>
          <a:ln w="9144">
            <a:noFill/>
          </a:ln>
        </p:spPr>
        <p:txBody>
          <a:bodyPr vert="horz" wrap="square" lIns="0" tIns="18034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76200">
              <a:lnSpc>
                <a:spcPct val="100000"/>
              </a:lnSpc>
              <a:spcBef>
                <a:spcPts val="1420"/>
              </a:spcBef>
            </a:pPr>
            <a:r>
              <a:rPr cap="all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DEFINING FUNCTION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9740" y="1832383"/>
            <a:ext cx="7625715" cy="453263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70"/>
              </a:spcBef>
            </a:pP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def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start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4585335" marR="464820" indent="-914400">
              <a:lnSpc>
                <a:spcPct val="101699"/>
              </a:lnSpc>
              <a:spcBef>
                <a:spcPts val="815"/>
              </a:spcBef>
            </a:pPr>
            <a:r>
              <a:rPr sz="2400" spc="100" dirty="0">
                <a:solidFill>
                  <a:srgbClr val="536321"/>
                </a:solidFill>
                <a:latin typeface="Times New Roman"/>
                <a:cs typeface="Times New Roman"/>
              </a:rPr>
              <a:t>function</a:t>
            </a:r>
            <a:r>
              <a:rPr sz="2400" spc="-45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536321"/>
                </a:solidFill>
                <a:latin typeface="Times New Roman"/>
                <a:cs typeface="Times New Roman"/>
              </a:rPr>
              <a:t>name</a:t>
            </a:r>
            <a:r>
              <a:rPr sz="2400" spc="-95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536321"/>
                </a:solidFill>
                <a:latin typeface="Times New Roman"/>
                <a:cs typeface="Times New Roman"/>
              </a:rPr>
              <a:t>to</a:t>
            </a:r>
            <a:r>
              <a:rPr sz="2400" spc="-110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536321"/>
                </a:solidFill>
                <a:latin typeface="Times New Roman"/>
                <a:cs typeface="Times New Roman"/>
              </a:rPr>
              <a:t>uniquely  </a:t>
            </a:r>
            <a:r>
              <a:rPr sz="2400" spc="75" dirty="0">
                <a:solidFill>
                  <a:srgbClr val="536321"/>
                </a:solidFill>
                <a:latin typeface="Times New Roman"/>
                <a:cs typeface="Times New Roman"/>
              </a:rPr>
              <a:t>identify </a:t>
            </a:r>
            <a:r>
              <a:rPr sz="2400" spc="85" dirty="0">
                <a:solidFill>
                  <a:srgbClr val="536321"/>
                </a:solidFill>
                <a:latin typeface="Times New Roman"/>
                <a:cs typeface="Times New Roman"/>
              </a:rPr>
              <a:t>a</a:t>
            </a:r>
            <a:r>
              <a:rPr sz="2400" spc="-310" dirty="0">
                <a:solidFill>
                  <a:srgbClr val="536321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536321"/>
                </a:solidFill>
                <a:latin typeface="Times New Roman"/>
                <a:cs typeface="Times New Roman"/>
              </a:rPr>
              <a:t>function.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708025" algn="ctr">
              <a:lnSpc>
                <a:spcPct val="100000"/>
              </a:lnSpc>
              <a:spcBef>
                <a:spcPts val="1710"/>
              </a:spcBef>
            </a:pPr>
            <a:r>
              <a:rPr sz="32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def </a:t>
            </a:r>
            <a:r>
              <a:rPr sz="3200" b="1" spc="204" dirty="0">
                <a:solidFill>
                  <a:srgbClr val="386F25"/>
                </a:solidFill>
                <a:latin typeface="Times New Roman"/>
                <a:cs typeface="Times New Roman"/>
              </a:rPr>
              <a:t>function_name </a:t>
            </a:r>
            <a:r>
              <a:rPr sz="3200" b="1" spc="150" dirty="0">
                <a:latin typeface="Times New Roman"/>
                <a:cs typeface="Times New Roman"/>
              </a:rPr>
              <a:t>(parameter)</a:t>
            </a:r>
            <a:r>
              <a:rPr sz="3200" b="1" spc="-54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2400" spc="100" dirty="0">
                <a:latin typeface="Times New Roman"/>
                <a:cs typeface="Times New Roman"/>
              </a:rPr>
              <a:t>Argument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pass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value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30"/>
              </a:spcBef>
            </a:pPr>
            <a:r>
              <a:rPr sz="2400" spc="60" dirty="0">
                <a:latin typeface="Times New Roman"/>
                <a:cs typeface="Times New Roman"/>
              </a:rPr>
              <a:t>colon(:)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mark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R="15875" algn="r">
              <a:lnSpc>
                <a:spcPct val="100000"/>
              </a:lnSpc>
              <a:spcBef>
                <a:spcPts val="200"/>
              </a:spcBef>
            </a:pPr>
            <a:r>
              <a:rPr sz="2400" spc="100" dirty="0">
                <a:latin typeface="Times New Roman"/>
                <a:cs typeface="Times New Roman"/>
              </a:rPr>
              <a:t>function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header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51680" y="2811398"/>
            <a:ext cx="574040" cy="1131570"/>
            <a:chOff x="4051680" y="2811398"/>
            <a:chExt cx="574040" cy="1131570"/>
          </a:xfrm>
        </p:grpSpPr>
        <p:sp>
          <p:nvSpPr>
            <p:cNvPr id="15" name="object 15"/>
            <p:cNvSpPr/>
            <p:nvPr/>
          </p:nvSpPr>
          <p:spPr>
            <a:xfrm>
              <a:off x="4064380" y="2824098"/>
              <a:ext cx="548640" cy="1106170"/>
            </a:xfrm>
            <a:custGeom>
              <a:avLst/>
              <a:gdLst/>
              <a:ahLst/>
              <a:cxnLst/>
              <a:rect l="l" t="t" r="r" b="b"/>
              <a:pathLst>
                <a:path w="548639" h="1106170">
                  <a:moveTo>
                    <a:pt x="389382" y="0"/>
                  </a:moveTo>
                  <a:lnTo>
                    <a:pt x="35306" y="961898"/>
                  </a:lnTo>
                  <a:lnTo>
                    <a:pt x="0" y="948944"/>
                  </a:lnTo>
                  <a:lnTo>
                    <a:pt x="72644" y="1106043"/>
                  </a:lnTo>
                  <a:lnTo>
                    <a:pt x="229743" y="1033526"/>
                  </a:lnTo>
                  <a:lnTo>
                    <a:pt x="194437" y="1020444"/>
                  </a:lnTo>
                  <a:lnTo>
                    <a:pt x="548513" y="58547"/>
                  </a:lnTo>
                  <a:lnTo>
                    <a:pt x="38938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64380" y="2824098"/>
              <a:ext cx="548640" cy="1106170"/>
            </a:xfrm>
            <a:custGeom>
              <a:avLst/>
              <a:gdLst/>
              <a:ahLst/>
              <a:cxnLst/>
              <a:rect l="l" t="t" r="r" b="b"/>
              <a:pathLst>
                <a:path w="548639" h="1106170">
                  <a:moveTo>
                    <a:pt x="0" y="948944"/>
                  </a:moveTo>
                  <a:lnTo>
                    <a:pt x="35306" y="961898"/>
                  </a:lnTo>
                  <a:lnTo>
                    <a:pt x="389382" y="0"/>
                  </a:lnTo>
                  <a:lnTo>
                    <a:pt x="548513" y="58547"/>
                  </a:lnTo>
                  <a:lnTo>
                    <a:pt x="194437" y="1020444"/>
                  </a:lnTo>
                  <a:lnTo>
                    <a:pt x="229743" y="1033526"/>
                  </a:lnTo>
                  <a:lnTo>
                    <a:pt x="72644" y="1106043"/>
                  </a:lnTo>
                  <a:lnTo>
                    <a:pt x="0" y="94894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40407" y="2350007"/>
            <a:ext cx="330835" cy="1473835"/>
            <a:chOff x="1740407" y="2350007"/>
            <a:chExt cx="330835" cy="1473835"/>
          </a:xfrm>
        </p:grpSpPr>
        <p:sp>
          <p:nvSpPr>
            <p:cNvPr id="18" name="object 18"/>
            <p:cNvSpPr/>
            <p:nvPr/>
          </p:nvSpPr>
          <p:spPr>
            <a:xfrm>
              <a:off x="1753361" y="2362961"/>
              <a:ext cx="304800" cy="1447800"/>
            </a:xfrm>
            <a:custGeom>
              <a:avLst/>
              <a:gdLst/>
              <a:ahLst/>
              <a:cxnLst/>
              <a:rect l="l" t="t" r="r" b="b"/>
              <a:pathLst>
                <a:path w="304800" h="1447800">
                  <a:moveTo>
                    <a:pt x="228600" y="0"/>
                  </a:moveTo>
                  <a:lnTo>
                    <a:pt x="76200" y="0"/>
                  </a:lnTo>
                  <a:lnTo>
                    <a:pt x="76200" y="1295400"/>
                  </a:lnTo>
                  <a:lnTo>
                    <a:pt x="0" y="1295400"/>
                  </a:lnTo>
                  <a:lnTo>
                    <a:pt x="152400" y="1447800"/>
                  </a:lnTo>
                  <a:lnTo>
                    <a:pt x="304800" y="1295400"/>
                  </a:lnTo>
                  <a:lnTo>
                    <a:pt x="228600" y="1295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3361" y="2362961"/>
              <a:ext cx="304800" cy="1447800"/>
            </a:xfrm>
            <a:custGeom>
              <a:avLst/>
              <a:gdLst/>
              <a:ahLst/>
              <a:cxnLst/>
              <a:rect l="l" t="t" r="r" b="b"/>
              <a:pathLst>
                <a:path w="304800" h="1447800">
                  <a:moveTo>
                    <a:pt x="0" y="1295400"/>
                  </a:moveTo>
                  <a:lnTo>
                    <a:pt x="76200" y="12954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1295400"/>
                  </a:lnTo>
                  <a:lnTo>
                    <a:pt x="304800" y="1295400"/>
                  </a:lnTo>
                  <a:lnTo>
                    <a:pt x="152400" y="1447800"/>
                  </a:lnTo>
                  <a:lnTo>
                    <a:pt x="0" y="1295400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604892" y="4269485"/>
            <a:ext cx="1076325" cy="821055"/>
            <a:chOff x="4604892" y="4269485"/>
            <a:chExt cx="1076325" cy="821055"/>
          </a:xfrm>
        </p:grpSpPr>
        <p:sp>
          <p:nvSpPr>
            <p:cNvPr id="21" name="object 21"/>
            <p:cNvSpPr/>
            <p:nvPr/>
          </p:nvSpPr>
          <p:spPr>
            <a:xfrm>
              <a:off x="4617592" y="4282185"/>
              <a:ext cx="1050925" cy="795655"/>
            </a:xfrm>
            <a:custGeom>
              <a:avLst/>
              <a:gdLst/>
              <a:ahLst/>
              <a:cxnLst/>
              <a:rect l="l" t="t" r="r" b="b"/>
              <a:pathLst>
                <a:path w="1050925" h="795654">
                  <a:moveTo>
                    <a:pt x="826135" y="0"/>
                  </a:moveTo>
                  <a:lnTo>
                    <a:pt x="871728" y="66801"/>
                  </a:lnTo>
                  <a:lnTo>
                    <a:pt x="0" y="661796"/>
                  </a:lnTo>
                  <a:lnTo>
                    <a:pt x="91186" y="795401"/>
                  </a:lnTo>
                  <a:lnTo>
                    <a:pt x="962914" y="200278"/>
                  </a:lnTo>
                  <a:lnTo>
                    <a:pt x="1008380" y="267081"/>
                  </a:lnTo>
                  <a:lnTo>
                    <a:pt x="1050798" y="42290"/>
                  </a:lnTo>
                  <a:lnTo>
                    <a:pt x="82613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17592" y="4282185"/>
              <a:ext cx="1050925" cy="795655"/>
            </a:xfrm>
            <a:custGeom>
              <a:avLst/>
              <a:gdLst/>
              <a:ahLst/>
              <a:cxnLst/>
              <a:rect l="l" t="t" r="r" b="b"/>
              <a:pathLst>
                <a:path w="1050925" h="795654">
                  <a:moveTo>
                    <a:pt x="1008380" y="267081"/>
                  </a:moveTo>
                  <a:lnTo>
                    <a:pt x="962914" y="200278"/>
                  </a:lnTo>
                  <a:lnTo>
                    <a:pt x="91186" y="795401"/>
                  </a:lnTo>
                  <a:lnTo>
                    <a:pt x="0" y="661796"/>
                  </a:lnTo>
                  <a:lnTo>
                    <a:pt x="871728" y="66801"/>
                  </a:lnTo>
                  <a:lnTo>
                    <a:pt x="826135" y="0"/>
                  </a:lnTo>
                  <a:lnTo>
                    <a:pt x="1050798" y="42290"/>
                  </a:lnTo>
                  <a:lnTo>
                    <a:pt x="1008380" y="267081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531607" y="4255008"/>
            <a:ext cx="378460" cy="1214755"/>
            <a:chOff x="7531607" y="4255008"/>
            <a:chExt cx="378460" cy="1214755"/>
          </a:xfrm>
        </p:grpSpPr>
        <p:sp>
          <p:nvSpPr>
            <p:cNvPr id="24" name="object 24"/>
            <p:cNvSpPr/>
            <p:nvPr/>
          </p:nvSpPr>
          <p:spPr>
            <a:xfrm>
              <a:off x="7544561" y="4267962"/>
              <a:ext cx="352425" cy="1188720"/>
            </a:xfrm>
            <a:custGeom>
              <a:avLst/>
              <a:gdLst/>
              <a:ahLst/>
              <a:cxnLst/>
              <a:rect l="l" t="t" r="r" b="b"/>
              <a:pathLst>
                <a:path w="352425" h="1188720">
                  <a:moveTo>
                    <a:pt x="176022" y="0"/>
                  </a:moveTo>
                  <a:lnTo>
                    <a:pt x="0" y="176021"/>
                  </a:lnTo>
                  <a:lnTo>
                    <a:pt x="88011" y="176021"/>
                  </a:lnTo>
                  <a:lnTo>
                    <a:pt x="88011" y="1188720"/>
                  </a:lnTo>
                  <a:lnTo>
                    <a:pt x="264033" y="1188720"/>
                  </a:lnTo>
                  <a:lnTo>
                    <a:pt x="264033" y="176021"/>
                  </a:lnTo>
                  <a:lnTo>
                    <a:pt x="352044" y="17602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44561" y="4267962"/>
              <a:ext cx="352425" cy="1188720"/>
            </a:xfrm>
            <a:custGeom>
              <a:avLst/>
              <a:gdLst/>
              <a:ahLst/>
              <a:cxnLst/>
              <a:rect l="l" t="t" r="r" b="b"/>
              <a:pathLst>
                <a:path w="352425" h="1188720">
                  <a:moveTo>
                    <a:pt x="352044" y="176021"/>
                  </a:moveTo>
                  <a:lnTo>
                    <a:pt x="264033" y="176021"/>
                  </a:lnTo>
                  <a:lnTo>
                    <a:pt x="264033" y="1188720"/>
                  </a:lnTo>
                  <a:lnTo>
                    <a:pt x="88011" y="1188720"/>
                  </a:lnTo>
                  <a:lnTo>
                    <a:pt x="88011" y="176021"/>
                  </a:lnTo>
                  <a:lnTo>
                    <a:pt x="0" y="176021"/>
                  </a:lnTo>
                  <a:lnTo>
                    <a:pt x="176022" y="0"/>
                  </a:lnTo>
                  <a:lnTo>
                    <a:pt x="352044" y="176021"/>
                  </a:lnTo>
                  <a:close/>
                </a:path>
              </a:pathLst>
            </a:custGeom>
            <a:ln w="25908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Footer Placeholder 2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78180"/>
            <a:ext cx="8848725" cy="1678305"/>
            <a:chOff x="0" y="678180"/>
            <a:chExt cx="8848725" cy="1678305"/>
          </a:xfrm>
        </p:grpSpPr>
        <p:sp>
          <p:nvSpPr>
            <p:cNvPr id="9" name="object 9"/>
            <p:cNvSpPr/>
            <p:nvPr/>
          </p:nvSpPr>
          <p:spPr>
            <a:xfrm>
              <a:off x="393192" y="678180"/>
              <a:ext cx="8357616" cy="1271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97052"/>
              <a:ext cx="8848345" cy="155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04088"/>
              <a:ext cx="82296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7620000" cy="1016945"/>
          </a:xfrm>
          <a:prstGeom prst="rect">
            <a:avLst/>
          </a:prstGeom>
          <a:ln w="9144">
            <a:noFill/>
          </a:ln>
        </p:spPr>
        <p:txBody>
          <a:bodyPr vert="horz" wrap="square" lIns="0" tIns="27559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2170"/>
              </a:spcBef>
            </a:pPr>
            <a:r>
              <a:rPr sz="4800" cap="all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EXAMPLE OF FUNCTION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97660" y="3134690"/>
            <a:ext cx="6746240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955" algn="ctr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0000"/>
                </a:solidFill>
                <a:latin typeface="Times New Roman"/>
                <a:cs typeface="Times New Roman"/>
              </a:rPr>
              <a:t>def </a:t>
            </a:r>
            <a:r>
              <a:rPr sz="2800" spc="100" dirty="0">
                <a:latin typeface="Times New Roman"/>
                <a:cs typeface="Times New Roman"/>
              </a:rPr>
              <a:t>greet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(name):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25" dirty="0">
                <a:latin typeface="Times New Roman"/>
                <a:cs typeface="Times New Roman"/>
              </a:rPr>
              <a:t>print(“Hello,” </a:t>
            </a:r>
            <a:r>
              <a:rPr sz="2800" spc="-40" dirty="0">
                <a:latin typeface="Times New Roman"/>
                <a:cs typeface="Times New Roman"/>
              </a:rPr>
              <a:t>+ </a:t>
            </a:r>
            <a:r>
              <a:rPr sz="2800" spc="165" dirty="0">
                <a:latin typeface="Times New Roman"/>
                <a:cs typeface="Times New Roman"/>
              </a:rPr>
              <a:t>name </a:t>
            </a:r>
            <a:r>
              <a:rPr sz="2800" spc="-135" dirty="0">
                <a:latin typeface="Times New Roman"/>
                <a:cs typeface="Times New Roman"/>
              </a:rPr>
              <a:t>+” </a:t>
            </a:r>
            <a:r>
              <a:rPr sz="2800" spc="15" dirty="0">
                <a:latin typeface="Times New Roman"/>
                <a:cs typeface="Times New Roman"/>
              </a:rPr>
              <a:t>. </a:t>
            </a:r>
            <a:r>
              <a:rPr sz="2800" spc="85" dirty="0">
                <a:latin typeface="Times New Roman"/>
                <a:cs typeface="Times New Roman"/>
              </a:rPr>
              <a:t>Good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afternoon!”)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7095" y="678180"/>
            <a:ext cx="8368665" cy="1678305"/>
            <a:chOff x="387095" y="678180"/>
            <a:chExt cx="8368665" cy="1678305"/>
          </a:xfrm>
        </p:grpSpPr>
        <p:sp>
          <p:nvSpPr>
            <p:cNvPr id="9" name="object 9"/>
            <p:cNvSpPr/>
            <p:nvPr/>
          </p:nvSpPr>
          <p:spPr>
            <a:xfrm>
              <a:off x="393191" y="678180"/>
              <a:ext cx="8357616" cy="1271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095" y="797052"/>
              <a:ext cx="8368283" cy="155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04088"/>
              <a:ext cx="82296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ln w="9144">
            <a:solidFill>
              <a:srgbClr val="055092"/>
            </a:solidFill>
          </a:ln>
        </p:spPr>
        <p:txBody>
          <a:bodyPr vert="horz" wrap="square" lIns="0" tIns="27559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400685">
              <a:lnSpc>
                <a:spcPct val="100000"/>
              </a:lnSpc>
              <a:spcBef>
                <a:spcPts val="2170"/>
              </a:spcBef>
            </a:pPr>
            <a:r>
              <a:rPr sz="5400" cap="all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CALLING A FUNCTION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2300726"/>
            <a:ext cx="8060690" cy="388439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800" b="1" spc="35" dirty="0">
                <a:latin typeface="Times New Roman"/>
                <a:cs typeface="Times New Roman"/>
              </a:rPr>
              <a:t>HOW </a:t>
            </a:r>
            <a:r>
              <a:rPr sz="2800" b="1" spc="-20" dirty="0">
                <a:latin typeface="Times New Roman"/>
                <a:cs typeface="Times New Roman"/>
              </a:rPr>
              <a:t>TO </a:t>
            </a:r>
            <a:r>
              <a:rPr sz="2800" b="1" spc="-210" dirty="0">
                <a:latin typeface="Times New Roman"/>
                <a:cs typeface="Times New Roman"/>
              </a:rPr>
              <a:t>CALL </a:t>
            </a:r>
            <a:r>
              <a:rPr sz="2800" b="1" spc="-155" dirty="0">
                <a:latin typeface="Times New Roman"/>
                <a:cs typeface="Times New Roman"/>
              </a:rPr>
              <a:t>A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FUNCTION?</a:t>
            </a:r>
            <a:endParaRPr sz="2800" dirty="0">
              <a:latin typeface="Times New Roman"/>
              <a:cs typeface="Times New Roman"/>
            </a:endParaRPr>
          </a:p>
          <a:p>
            <a:pPr marL="286385" marR="5080" indent="55880">
              <a:lnSpc>
                <a:spcPts val="2810"/>
              </a:lnSpc>
              <a:spcBef>
                <a:spcPts val="680"/>
              </a:spcBef>
            </a:pPr>
            <a:r>
              <a:rPr sz="2600" spc="125" dirty="0">
                <a:latin typeface="Times New Roman"/>
                <a:cs typeface="Times New Roman"/>
              </a:rPr>
              <a:t>Once </a:t>
            </a:r>
            <a:r>
              <a:rPr sz="2600" spc="30" dirty="0">
                <a:latin typeface="Times New Roman"/>
                <a:cs typeface="Times New Roman"/>
              </a:rPr>
              <a:t>we </a:t>
            </a:r>
            <a:r>
              <a:rPr sz="2600" spc="60" dirty="0">
                <a:latin typeface="Times New Roman"/>
                <a:cs typeface="Times New Roman"/>
              </a:rPr>
              <a:t>have </a:t>
            </a:r>
            <a:r>
              <a:rPr sz="2600" spc="105" dirty="0">
                <a:latin typeface="Times New Roman"/>
                <a:cs typeface="Times New Roman"/>
              </a:rPr>
              <a:t>defined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0" dirty="0">
                <a:latin typeface="Times New Roman"/>
                <a:cs typeface="Times New Roman"/>
              </a:rPr>
              <a:t>function, </a:t>
            </a:r>
            <a:r>
              <a:rPr sz="2600" spc="30" dirty="0">
                <a:latin typeface="Times New Roman"/>
                <a:cs typeface="Times New Roman"/>
              </a:rPr>
              <a:t>we </a:t>
            </a:r>
            <a:r>
              <a:rPr sz="2600" spc="114" dirty="0">
                <a:latin typeface="Times New Roman"/>
                <a:cs typeface="Times New Roman"/>
              </a:rPr>
              <a:t>can </a:t>
            </a:r>
            <a:r>
              <a:rPr sz="2600" spc="35" dirty="0">
                <a:latin typeface="Times New Roman"/>
                <a:cs typeface="Times New Roman"/>
              </a:rPr>
              <a:t>call </a:t>
            </a:r>
            <a:r>
              <a:rPr sz="2600" spc="95" dirty="0">
                <a:latin typeface="Times New Roman"/>
                <a:cs typeface="Times New Roman"/>
              </a:rPr>
              <a:t>it </a:t>
            </a:r>
            <a:r>
              <a:rPr sz="2600" spc="90" dirty="0">
                <a:latin typeface="Times New Roman"/>
                <a:cs typeface="Times New Roman"/>
              </a:rPr>
              <a:t>from  </a:t>
            </a:r>
            <a:r>
              <a:rPr sz="2600" spc="145" dirty="0">
                <a:latin typeface="Times New Roman"/>
                <a:cs typeface="Times New Roman"/>
              </a:rPr>
              <a:t>another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function,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program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even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Python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prompt.</a:t>
            </a:r>
            <a:endParaRPr sz="2600" dirty="0">
              <a:latin typeface="Times New Roman"/>
              <a:cs typeface="Times New Roman"/>
            </a:endParaRPr>
          </a:p>
          <a:p>
            <a:pPr marL="286385" marR="470534">
              <a:lnSpc>
                <a:spcPts val="2810"/>
              </a:lnSpc>
              <a:spcBef>
                <a:spcPts val="625"/>
              </a:spcBef>
            </a:pPr>
            <a:r>
              <a:rPr sz="2600" spc="-60" dirty="0">
                <a:latin typeface="Times New Roman"/>
                <a:cs typeface="Times New Roman"/>
              </a:rPr>
              <a:t>To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call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function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we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simply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type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function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name  </a:t>
            </a:r>
            <a:r>
              <a:rPr sz="2600" spc="110" dirty="0">
                <a:latin typeface="Times New Roman"/>
                <a:cs typeface="Times New Roman"/>
              </a:rPr>
              <a:t>with appropriate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parameters.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Courier New" pitchFamily="49" charset="0"/>
              <a:cs typeface="Courier New" pitchFamily="49" charset="0"/>
            </a:endParaRPr>
          </a:p>
          <a:p>
            <a:pPr marL="286385">
              <a:lnSpc>
                <a:spcPct val="100000"/>
              </a:lnSpc>
            </a:pPr>
            <a:r>
              <a:rPr sz="2600" b="1" spc="-4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sz="2600" b="1" spc="6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2600" b="1" spc="-4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greet(“everyone")</a:t>
            </a:r>
            <a:endParaRPr sz="2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Courier New" pitchFamily="49" charset="0"/>
              <a:cs typeface="Courier New" pitchFamily="49" charset="0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b="1" spc="8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&gt;&gt;&gt;Hello, </a:t>
            </a:r>
            <a:r>
              <a:rPr sz="2600" b="1" spc="140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everyone. </a:t>
            </a:r>
            <a:r>
              <a:rPr sz="2600" b="1" spc="14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Good</a:t>
            </a:r>
            <a:r>
              <a:rPr sz="2600" b="1" spc="-46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2600" b="1" spc="13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afternoon!</a:t>
            </a:r>
            <a:endParaRPr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3191" y="678180"/>
            <a:ext cx="8357870" cy="1724025"/>
            <a:chOff x="393191" y="678180"/>
            <a:chExt cx="8357870" cy="1724025"/>
          </a:xfrm>
        </p:grpSpPr>
        <p:sp>
          <p:nvSpPr>
            <p:cNvPr id="9" name="object 9"/>
            <p:cNvSpPr/>
            <p:nvPr/>
          </p:nvSpPr>
          <p:spPr>
            <a:xfrm>
              <a:off x="393191" y="678180"/>
              <a:ext cx="8357616" cy="1271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4768" y="682752"/>
              <a:ext cx="4474463" cy="17190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" y="704088"/>
              <a:ext cx="8229600" cy="1143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ln w="9144">
            <a:solidFill>
              <a:srgbClr val="055092"/>
            </a:solidFill>
          </a:ln>
        </p:spPr>
        <p:txBody>
          <a:bodyPr vert="horz" wrap="square" lIns="0" tIns="17970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4445" algn="ctr">
              <a:lnSpc>
                <a:spcPct val="100000"/>
              </a:lnSpc>
              <a:spcBef>
                <a:spcPts val="1415"/>
              </a:spcBef>
            </a:pPr>
            <a:r>
              <a:rPr cap="all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2226691"/>
            <a:ext cx="7541260" cy="34182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2762885" indent="-2032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sz="2200" spc="45" dirty="0">
                <a:latin typeface="Courier New" pitchFamily="49" charset="0"/>
                <a:cs typeface="Courier New" pitchFamily="49" charset="0"/>
              </a:rPr>
              <a:t>my_func():  </a:t>
            </a:r>
            <a:r>
              <a:rPr sz="2200" spc="-45" dirty="0">
                <a:latin typeface="Courier New" pitchFamily="49" charset="0"/>
                <a:cs typeface="Courier New" pitchFamily="49" charset="0"/>
              </a:rPr>
              <a:t>x </a:t>
            </a:r>
            <a:r>
              <a:rPr sz="2200" spc="-30" dirty="0">
                <a:latin typeface="Courier New" pitchFamily="49" charset="0"/>
                <a:cs typeface="Courier New" pitchFamily="49" charset="0"/>
              </a:rPr>
              <a:t>=</a:t>
            </a:r>
            <a:r>
              <a:rPr sz="2200" spc="-5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-165" dirty="0">
                <a:latin typeface="Courier New" pitchFamily="49" charset="0"/>
                <a:cs typeface="Courier New" pitchFamily="49" charset="0"/>
              </a:rPr>
              <a:t>10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213360" marR="3408045" indent="1270">
              <a:lnSpc>
                <a:spcPct val="100000"/>
              </a:lnSpc>
            </a:pPr>
            <a:r>
              <a:rPr sz="2200" spc="45" dirty="0">
                <a:latin typeface="Courier New" pitchFamily="49" charset="0"/>
                <a:cs typeface="Courier New" pitchFamily="49" charset="0"/>
              </a:rPr>
              <a:t>global</a:t>
            </a:r>
            <a:r>
              <a:rPr sz="2200" spc="-155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-45" dirty="0">
                <a:latin typeface="Courier New" pitchFamily="49" charset="0"/>
                <a:cs typeface="Courier New" pitchFamily="49" charset="0"/>
              </a:rPr>
              <a:t>y  y </a:t>
            </a:r>
            <a:r>
              <a:rPr sz="2200" spc="-30" dirty="0">
                <a:latin typeface="Courier New" pitchFamily="49" charset="0"/>
                <a:cs typeface="Courier New" pitchFamily="49" charset="0"/>
              </a:rPr>
              <a:t>=</a:t>
            </a:r>
            <a:r>
              <a:rPr sz="2200" spc="-4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5" dirty="0">
                <a:latin typeface="Courier New" pitchFamily="49" charset="0"/>
                <a:cs typeface="Courier New" pitchFamily="49" charset="0"/>
              </a:rPr>
              <a:t>20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217804" marR="5080">
              <a:lnSpc>
                <a:spcPct val="100000"/>
              </a:lnSpc>
            </a:pPr>
            <a:r>
              <a:rPr sz="2200" spc="45" dirty="0">
                <a:latin typeface="Courier New" pitchFamily="49" charset="0"/>
                <a:cs typeface="Courier New" pitchFamily="49" charset="0"/>
              </a:rPr>
              <a:t>print("Value </a:t>
            </a:r>
            <a:r>
              <a:rPr sz="2200" spc="15" dirty="0">
                <a:latin typeface="Courier New" pitchFamily="49" charset="0"/>
                <a:cs typeface="Courier New" pitchFamily="49" charset="0"/>
              </a:rPr>
              <a:t>of </a:t>
            </a:r>
            <a:r>
              <a:rPr sz="2200" spc="-45" dirty="0">
                <a:latin typeface="Courier New" pitchFamily="49" charset="0"/>
                <a:cs typeface="Courier New" pitchFamily="49" charset="0"/>
              </a:rPr>
              <a:t>y </a:t>
            </a:r>
            <a:r>
              <a:rPr sz="2200" spc="75" dirty="0">
                <a:latin typeface="Courier New" pitchFamily="49" charset="0"/>
                <a:cs typeface="Courier New" pitchFamily="49" charset="0"/>
              </a:rPr>
              <a:t>inside</a:t>
            </a:r>
            <a:r>
              <a:rPr sz="2200" spc="-3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45" dirty="0">
                <a:latin typeface="Courier New" pitchFamily="49" charset="0"/>
                <a:cs typeface="Courier New" pitchFamily="49" charset="0"/>
              </a:rPr>
              <a:t>function:",x)  print("Value </a:t>
            </a:r>
            <a:r>
              <a:rPr sz="2200" spc="15" dirty="0">
                <a:latin typeface="Courier New" pitchFamily="49" charset="0"/>
                <a:cs typeface="Courier New" pitchFamily="49" charset="0"/>
              </a:rPr>
              <a:t>of </a:t>
            </a:r>
            <a:r>
              <a:rPr sz="2200" spc="-45" dirty="0">
                <a:latin typeface="Courier New" pitchFamily="49" charset="0"/>
                <a:cs typeface="Courier New" pitchFamily="49" charset="0"/>
              </a:rPr>
              <a:t>y </a:t>
            </a:r>
            <a:r>
              <a:rPr sz="2200" spc="75" dirty="0">
                <a:latin typeface="Courier New" pitchFamily="49" charset="0"/>
                <a:cs typeface="Courier New" pitchFamily="49" charset="0"/>
              </a:rPr>
              <a:t>inside</a:t>
            </a:r>
            <a:r>
              <a:rPr sz="2200" spc="-3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45" dirty="0">
                <a:latin typeface="Courier New" pitchFamily="49" charset="0"/>
                <a:cs typeface="Courier New" pitchFamily="49" charset="0"/>
              </a:rPr>
              <a:t>function:",y)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Courier New" pitchFamily="49" charset="0"/>
              <a:cs typeface="Courier New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latin typeface="Courier New" pitchFamily="49" charset="0"/>
                <a:cs typeface="Courier New" pitchFamily="49" charset="0"/>
              </a:rPr>
              <a:t>x </a:t>
            </a:r>
            <a:r>
              <a:rPr sz="2200" spc="-30" dirty="0">
                <a:latin typeface="Courier New" pitchFamily="49" charset="0"/>
                <a:cs typeface="Courier New" pitchFamily="49" charset="0"/>
              </a:rPr>
              <a:t>=</a:t>
            </a:r>
            <a:r>
              <a:rPr sz="2200" spc="5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5" dirty="0">
                <a:latin typeface="Courier New" pitchFamily="49" charset="0"/>
                <a:cs typeface="Courier New" pitchFamily="49" charset="0"/>
              </a:rPr>
              <a:t>20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latin typeface="Courier New" pitchFamily="49" charset="0"/>
                <a:cs typeface="Courier New" pitchFamily="49" charset="0"/>
              </a:rPr>
              <a:t>y </a:t>
            </a:r>
            <a:r>
              <a:rPr sz="2200" spc="-30" dirty="0">
                <a:latin typeface="Courier New" pitchFamily="49" charset="0"/>
                <a:cs typeface="Courier New" pitchFamily="49" charset="0"/>
              </a:rPr>
              <a:t>=</a:t>
            </a:r>
            <a:r>
              <a:rPr sz="2200" spc="-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-165" dirty="0">
                <a:latin typeface="Courier New" pitchFamily="49" charset="0"/>
                <a:cs typeface="Courier New" pitchFamily="49" charset="0"/>
              </a:rPr>
              <a:t>10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2200" spc="60" dirty="0">
                <a:latin typeface="Courier New" pitchFamily="49" charset="0"/>
                <a:cs typeface="Courier New" pitchFamily="49" charset="0"/>
              </a:rPr>
              <a:t>my_func()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12700" marR="50165">
              <a:lnSpc>
                <a:spcPct val="100000"/>
              </a:lnSpc>
            </a:pPr>
            <a:r>
              <a:rPr sz="2200" spc="45" dirty="0">
                <a:latin typeface="Courier New" pitchFamily="49" charset="0"/>
                <a:cs typeface="Courier New" pitchFamily="49" charset="0"/>
              </a:rPr>
              <a:t>print("Value </a:t>
            </a:r>
            <a:r>
              <a:rPr sz="2200" spc="15" dirty="0">
                <a:latin typeface="Courier New" pitchFamily="49" charset="0"/>
                <a:cs typeface="Courier New" pitchFamily="49" charset="0"/>
              </a:rPr>
              <a:t>of </a:t>
            </a:r>
            <a:r>
              <a:rPr sz="2200" spc="-45" dirty="0">
                <a:latin typeface="Courier New" pitchFamily="49" charset="0"/>
                <a:cs typeface="Courier New" pitchFamily="49" charset="0"/>
              </a:rPr>
              <a:t>y </a:t>
            </a:r>
            <a:r>
              <a:rPr sz="2200" spc="95" dirty="0">
                <a:latin typeface="Courier New" pitchFamily="49" charset="0"/>
                <a:cs typeface="Courier New" pitchFamily="49" charset="0"/>
              </a:rPr>
              <a:t>outside</a:t>
            </a:r>
            <a:r>
              <a:rPr sz="2200" spc="-36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45" dirty="0">
                <a:latin typeface="Courier New" pitchFamily="49" charset="0"/>
                <a:cs typeface="Courier New" pitchFamily="49" charset="0"/>
              </a:rPr>
              <a:t>function:",x)  print("Value </a:t>
            </a:r>
            <a:r>
              <a:rPr sz="2200" spc="15" dirty="0">
                <a:latin typeface="Courier New" pitchFamily="49" charset="0"/>
                <a:cs typeface="Courier New" pitchFamily="49" charset="0"/>
              </a:rPr>
              <a:t>of </a:t>
            </a:r>
            <a:r>
              <a:rPr sz="2200" spc="-45" dirty="0">
                <a:latin typeface="Courier New" pitchFamily="49" charset="0"/>
                <a:cs typeface="Courier New" pitchFamily="49" charset="0"/>
              </a:rPr>
              <a:t>y </a:t>
            </a:r>
            <a:r>
              <a:rPr sz="2200" spc="95" dirty="0">
                <a:latin typeface="Courier New" pitchFamily="49" charset="0"/>
                <a:cs typeface="Courier New" pitchFamily="49" charset="0"/>
              </a:rPr>
              <a:t>outside</a:t>
            </a:r>
            <a:r>
              <a:rPr sz="2200" spc="-355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45" dirty="0">
                <a:latin typeface="Courier New" pitchFamily="49" charset="0"/>
                <a:cs typeface="Courier New" pitchFamily="49" charset="0"/>
              </a:rPr>
              <a:t>function:",y)</a:t>
            </a:r>
            <a:endParaRPr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endParaRPr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endParaRPr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endParaRPr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endParaRPr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endParaRPr b="1" cap="all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7962" y="704849"/>
            <a:ext cx="8229600" cy="1143000"/>
            <a:chOff x="457962" y="704849"/>
            <a:chExt cx="8229600" cy="1143000"/>
          </a:xfrm>
        </p:grpSpPr>
        <p:sp>
          <p:nvSpPr>
            <p:cNvPr id="9" name="object 9"/>
            <p:cNvSpPr/>
            <p:nvPr/>
          </p:nvSpPr>
          <p:spPr>
            <a:xfrm>
              <a:off x="457962" y="704849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704849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5908">
              <a:solidFill>
                <a:srgbClr val="0597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1947799"/>
            <a:ext cx="8379460" cy="42659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Times New Roman"/>
                <a:cs typeface="Times New Roman"/>
              </a:rPr>
              <a:t>THERE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110" dirty="0">
                <a:latin typeface="Times New Roman"/>
                <a:cs typeface="Times New Roman"/>
              </a:rPr>
              <a:t>TWO </a:t>
            </a:r>
            <a:r>
              <a:rPr sz="2600" spc="-90" dirty="0">
                <a:latin typeface="Times New Roman"/>
                <a:cs typeface="Times New Roman"/>
              </a:rPr>
              <a:t>TYPES </a:t>
            </a:r>
            <a:r>
              <a:rPr sz="2600" spc="80" dirty="0">
                <a:latin typeface="Times New Roman"/>
                <a:cs typeface="Times New Roman"/>
              </a:rPr>
              <a:t>OF </a:t>
            </a:r>
            <a:r>
              <a:rPr sz="2600" spc="40" dirty="0">
                <a:latin typeface="Times New Roman"/>
                <a:cs typeface="Times New Roman"/>
              </a:rPr>
              <a:t>FUNCTION </a:t>
            </a:r>
            <a:r>
              <a:rPr sz="2600" spc="45" dirty="0">
                <a:latin typeface="Times New Roman"/>
                <a:cs typeface="Times New Roman"/>
              </a:rPr>
              <a:t>IN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PYTHON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5" dirty="0">
                <a:latin typeface="Times New Roman"/>
                <a:cs typeface="Times New Roman"/>
              </a:rPr>
              <a:t>BUILT-IN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FUNCTION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45" dirty="0">
                <a:solidFill>
                  <a:srgbClr val="00AF50"/>
                </a:solidFill>
                <a:latin typeface="Times New Roman"/>
                <a:cs typeface="Times New Roman"/>
              </a:rPr>
              <a:t>Example: </a:t>
            </a:r>
            <a:r>
              <a:rPr sz="2600" spc="11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print(), </a:t>
            </a:r>
            <a:r>
              <a:rPr sz="2600" spc="12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input(),</a:t>
            </a:r>
            <a:r>
              <a:rPr sz="2600" spc="-31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2600" spc="4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eval().</a:t>
            </a:r>
            <a:endParaRPr sz="2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sz="3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USERDEFINE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FUNCTION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45" dirty="0">
                <a:solidFill>
                  <a:srgbClr val="00AF50"/>
                </a:solidFill>
                <a:latin typeface="Times New Roman"/>
                <a:cs typeface="Times New Roman"/>
              </a:rPr>
              <a:t>Example: </a:t>
            </a:r>
            <a:r>
              <a:rPr sz="2600" spc="6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sz="2600" spc="-75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2600" spc="65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my_addition(x,y):</a:t>
            </a:r>
            <a:endParaRPr sz="2600" dirty="0">
              <a:latin typeface="Courier New" pitchFamily="49" charset="0"/>
              <a:cs typeface="Courier New" pitchFamily="49" charset="0"/>
            </a:endParaRPr>
          </a:p>
          <a:p>
            <a:pPr marL="1841500" marR="4390390" indent="76200">
              <a:lnSpc>
                <a:spcPct val="120000"/>
              </a:lnSpc>
              <a:spcBef>
                <a:spcPts val="5"/>
              </a:spcBef>
            </a:pPr>
            <a:r>
              <a:rPr sz="2600" spc="150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sum </a:t>
            </a:r>
            <a:r>
              <a:rPr sz="2600" spc="-30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sz="2600" spc="-50" dirty="0" err="1" smtClean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sz="2600" spc="-30" dirty="0" err="1" smtClean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sz="2600" spc="-50" dirty="0" err="1" smtClean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en-US" sz="2600" spc="-50" dirty="0" smtClean="0">
              <a:solidFill>
                <a:srgbClr val="00AF50"/>
              </a:solidFill>
              <a:latin typeface="Courier New" pitchFamily="49" charset="0"/>
              <a:cs typeface="Courier New" pitchFamily="49" charset="0"/>
            </a:endParaRPr>
          </a:p>
          <a:p>
            <a:pPr marL="1841500" marR="4390390" indent="76200">
              <a:lnSpc>
                <a:spcPct val="120000"/>
              </a:lnSpc>
              <a:spcBef>
                <a:spcPts val="5"/>
              </a:spcBef>
            </a:pPr>
            <a:r>
              <a:rPr sz="2400" spc="150" dirty="0" smtClean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sz="2400" spc="-155" dirty="0" smtClean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2400" spc="150" dirty="0">
                <a:solidFill>
                  <a:srgbClr val="00AF50"/>
                </a:solidFill>
                <a:latin typeface="Courier New" pitchFamily="49" charset="0"/>
                <a:cs typeface="Courier New" pitchFamily="49" charset="0"/>
              </a:rPr>
              <a:t>sum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 smtClean="0"/>
              <a:t>©DTA-Rajneesh Kumar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36735" y="762000"/>
            <a:ext cx="5470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Types of function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79475" y="664463"/>
            <a:ext cx="8386572" cy="1299972"/>
            <a:chOff x="379475" y="664463"/>
            <a:chExt cx="8386572" cy="1299972"/>
          </a:xfrm>
        </p:grpSpPr>
        <p:sp>
          <p:nvSpPr>
            <p:cNvPr id="9" name="object 9"/>
            <p:cNvSpPr/>
            <p:nvPr/>
          </p:nvSpPr>
          <p:spPr>
            <a:xfrm>
              <a:off x="379475" y="664463"/>
              <a:ext cx="8386572" cy="12999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1" y="704849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1" y="704849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5940" y="2432431"/>
            <a:ext cx="7981950" cy="232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FUNCTION </a:t>
            </a:r>
            <a:r>
              <a:rPr sz="2600" spc="-45" dirty="0">
                <a:latin typeface="Times New Roman"/>
                <a:cs typeface="Times New Roman"/>
              </a:rPr>
              <a:t>BUILT </a:t>
            </a:r>
            <a:r>
              <a:rPr sz="2600" dirty="0">
                <a:latin typeface="Times New Roman"/>
                <a:cs typeface="Times New Roman"/>
              </a:rPr>
              <a:t>WITHIN </a:t>
            </a:r>
            <a:r>
              <a:rPr sz="2600" spc="5" dirty="0">
                <a:latin typeface="Times New Roman"/>
                <a:cs typeface="Times New Roman"/>
              </a:rPr>
              <a:t>THE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PYTHON.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" dirty="0">
                <a:latin typeface="Times New Roman"/>
                <a:cs typeface="Times New Roman"/>
              </a:rPr>
              <a:t>THERE ARE </a:t>
            </a:r>
            <a:r>
              <a:rPr sz="2600" dirty="0">
                <a:latin typeface="Times New Roman"/>
                <a:cs typeface="Times New Roman"/>
              </a:rPr>
              <a:t>68 </a:t>
            </a:r>
            <a:r>
              <a:rPr sz="2600" spc="-60" dirty="0">
                <a:latin typeface="Times New Roman"/>
                <a:cs typeface="Times New Roman"/>
              </a:rPr>
              <a:t>BUILT-IN </a:t>
            </a:r>
            <a:r>
              <a:rPr sz="2600" dirty="0">
                <a:latin typeface="Times New Roman"/>
                <a:cs typeface="Times New Roman"/>
              </a:rPr>
              <a:t>FUNCTION VERSION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3.4.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5" dirty="0">
                <a:latin typeface="Times New Roman"/>
                <a:cs typeface="Times New Roman"/>
              </a:rPr>
              <a:t>CHANGES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5" dirty="0">
                <a:latin typeface="Times New Roman"/>
                <a:cs typeface="Times New Roman"/>
              </a:rPr>
              <a:t>RESPECT </a:t>
            </a:r>
            <a:r>
              <a:rPr sz="2600" spc="-20" dirty="0">
                <a:latin typeface="Times New Roman"/>
                <a:cs typeface="Times New Roman"/>
              </a:rPr>
              <a:t>TO </a:t>
            </a:r>
            <a:r>
              <a:rPr sz="2600" spc="-40" dirty="0">
                <a:latin typeface="Times New Roman"/>
                <a:cs typeface="Times New Roman"/>
              </a:rPr>
              <a:t>UPDATED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VERSION.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©DTA-Rajneesh Kumar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671" y="838200"/>
            <a:ext cx="6180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BUILT-IN FUNCTION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749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OBJECTIVE</vt:lpstr>
      <vt:lpstr>FUNCTION</vt:lpstr>
      <vt:lpstr>DEFINING FUNCTION</vt:lpstr>
      <vt:lpstr>EXAMPLE OF FUNCTION</vt:lpstr>
      <vt:lpstr>CALLING A FUNCTION</vt:lpstr>
      <vt:lpstr>EXAMPLE</vt:lpstr>
      <vt:lpstr>Slide 8</vt:lpstr>
      <vt:lpstr>Slide 9</vt:lpstr>
      <vt:lpstr>DEFAULT  ARGUMENT</vt:lpstr>
      <vt:lpstr>DEFAULT ARGUMENTS</vt:lpstr>
      <vt:lpstr>KEYWORD ARGUMENTS</vt:lpstr>
      <vt:lpstr>EXAMPLE OF KEYWORD  ARGUMENT</vt:lpstr>
      <vt:lpstr>ARBITRARY ARGUMENTS</vt:lpstr>
      <vt:lpstr> Like other programming language in python, function  can call itself.</vt:lpstr>
      <vt:lpstr>EXAMPLE OF RECURSION</vt:lpstr>
      <vt:lpstr>ANONYMOUS FUNCTION</vt:lpstr>
      <vt:lpstr>EXAMPLE OF LAMBDA 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Aabshar Alam</dc:creator>
  <cp:lastModifiedBy>Aabshar Alam</cp:lastModifiedBy>
  <cp:revision>6</cp:revision>
  <dcterms:created xsi:type="dcterms:W3CDTF">2020-07-13T11:34:48Z</dcterms:created>
  <dcterms:modified xsi:type="dcterms:W3CDTF">2020-07-13T12:26:46Z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2020-07-13T00:00:00Z</vt:filetime>
  </property>
</Properties>
</file>