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3" r:id="rId6"/>
    <p:sldId id="265" r:id="rId7"/>
    <p:sldId id="266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36942-0569-4DD1-8F8C-205815E62AA7}" v="36" dt="2025-05-07T22:06:39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776E-D0B5-E393-54D9-2B18EFBD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Detecting Credit Card Fraud Using Machine Learning Subtitle: Addressing Imbalanced Datasets for High Precision &amp; Recall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120D9-FB12-BADA-CC47-F3FF52791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1463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Presented by: Kusuma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Mekathoti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Institution: Teesside University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Date: 2025</a:t>
            </a:r>
          </a:p>
        </p:txBody>
      </p:sp>
    </p:spTree>
    <p:extLst>
      <p:ext uri="{BB962C8B-B14F-4D97-AF65-F5344CB8AC3E}">
        <p14:creationId xmlns:p14="http://schemas.microsoft.com/office/powerpoint/2010/main" val="209206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F991-9C4F-C731-DA2C-F5B9EC7A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ABFA-A4CA-4E4B-30CC-CDD39FF8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ML models can detect rare frauds when supported by proper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SMOTE and feature engineering boost model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High recall prevents financial loss; precision helps avoid customer frustration.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SHAP ensures explainable AI in financial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Future work: Handle concept drift, deploy live models, explore cost-sensitive methods.</a:t>
            </a:r>
          </a:p>
          <a:p>
            <a:pPr>
              <a:lnSpc>
                <a:spcPct val="150000"/>
              </a:lnSpc>
              <a:buClrTx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5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7523-B96C-7DB6-1879-8852F16A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72988"/>
            <a:ext cx="9601196" cy="130386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B920-7BCB-54B1-7101-6565B990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66076"/>
            <a:ext cx="9601196" cy="3318936"/>
          </a:xfrm>
        </p:spPr>
        <p:txBody>
          <a:bodyPr/>
          <a:lstStyle/>
          <a:p>
            <a:pPr>
              <a:buClrTx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Credit card fraud results in financial losses and loss of trust.</a:t>
            </a:r>
          </a:p>
          <a:p>
            <a:pPr>
              <a:buClrTx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Fraudulent transactions are rare (~0.17%), leading to class imbalance.</a:t>
            </a:r>
          </a:p>
          <a:p>
            <a:pPr>
              <a:buClrTx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 machine learning models often fail to detect rare fraud cases.</a:t>
            </a:r>
          </a:p>
          <a:p>
            <a:pPr>
              <a:buClrTx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False positives frustrate users; false negatives cause monetary loss.</a:t>
            </a:r>
          </a:p>
        </p:txBody>
      </p:sp>
    </p:spTree>
    <p:extLst>
      <p:ext uri="{BB962C8B-B14F-4D97-AF65-F5344CB8AC3E}">
        <p14:creationId xmlns:p14="http://schemas.microsoft.com/office/powerpoint/2010/main" val="286737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8116-F660-2205-7D77-A1635D1C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14216"/>
            <a:ext cx="9601196" cy="1303867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AB77ED-5D06-5F9B-379A-0D033DA2A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2356" y="2941536"/>
            <a:ext cx="9960863" cy="222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Tx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Build a fraud detection system that achieves high recall and precision.</a:t>
            </a:r>
          </a:p>
          <a:p>
            <a:pPr>
              <a:buClrTx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 machine learning models that are both accurate and interpretable.</a:t>
            </a:r>
          </a:p>
          <a:p>
            <a:pPr>
              <a:buClrTx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Handle extreme class imbalance using techniques like SMOTE.</a:t>
            </a:r>
          </a:p>
          <a:p>
            <a:pPr>
              <a:buClrTx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Improve model understanding through feature engineering and SHAP.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9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9095-DD4F-DE8C-E2A8-E09B7BD4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F03FC3-A492-5673-D7A5-03D77F9DA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497468"/>
            <a:ext cx="10096499" cy="343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Framework: CRISP-DM (Cross-Industry Standard Process for Data Mining)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Dataset: Kaggle (284,807 transactions, 492 fraud)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 &amp;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 (e.g., Transaction Hour)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SMOTE to balance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models: Logistic Regression, Random Forest, XGBoost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Evaluate: Precision, Recall, F1-Score, ROC-AUC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Interpret with SHAP values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4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658D-61F6-D224-7CB0-CCFF14DD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Monitoring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5144-ECD7-E1C5-331A-20FC80B8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Cross-validation ensures generalizable model performance.</a:t>
            </a:r>
          </a:p>
          <a:p>
            <a:pPr>
              <a:lnSpc>
                <a:spcPct val="150000"/>
              </a:lnSpc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Performance metrics tracked per class (not just overall accuracy).Used confusion matrix and ROC curves to monitor false positives/negatives.</a:t>
            </a:r>
          </a:p>
          <a:p>
            <a:pPr>
              <a:lnSpc>
                <a:spcPct val="150000"/>
              </a:lnSpc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Model interpretability via SHAP plots for transparency.</a:t>
            </a:r>
          </a:p>
          <a:p>
            <a:pPr>
              <a:lnSpc>
                <a:spcPct val="150000"/>
              </a:lnSpc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Continuous review for model retraining to address concept drift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05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D20E-E1FE-46C8-C87D-DC08BA6C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1CACE4-BF9C-E2CA-F4BE-687041EDC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626221"/>
            <a:ext cx="10152887" cy="318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Fraud is less than 0.5% of total data.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SMOTE and balanced evaluation metrics.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on synthetic data: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Regularization, cross-validation, early stopping.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transparency: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of SHAP for explanation.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limitations: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Cloud environments like Google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(16 GB RAM)</a:t>
            </a:r>
          </a:p>
        </p:txBody>
      </p:sp>
    </p:spTree>
    <p:extLst>
      <p:ext uri="{BB962C8B-B14F-4D97-AF65-F5344CB8AC3E}">
        <p14:creationId xmlns:p14="http://schemas.microsoft.com/office/powerpoint/2010/main" val="397824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3B3-BE71-3AF8-85DD-BBA038EF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Key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C3F6-C77A-3426-0542-4768A559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Successfully implemented SMOTE to handle class imbalance.</a:t>
            </a:r>
          </a:p>
          <a:p>
            <a:pPr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Achieved high recall (up to 0.95) in fraud detection.</a:t>
            </a:r>
          </a:p>
          <a:p>
            <a:pPr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Used SHAP for interpretable model insights.</a:t>
            </a:r>
          </a:p>
          <a:p>
            <a:pPr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XGBoost achieved best performance (AUC-ROC 0.9846).</a:t>
            </a:r>
          </a:p>
          <a:p>
            <a:pPr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Built a scalable ML pipeline ready for real-world deployment.</a:t>
            </a:r>
          </a:p>
          <a:p>
            <a:pPr>
              <a:buClrTx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Developed reproducible code using Jupiter Notebook.</a:t>
            </a:r>
          </a:p>
        </p:txBody>
      </p:sp>
    </p:spTree>
    <p:extLst>
      <p:ext uri="{BB962C8B-B14F-4D97-AF65-F5344CB8AC3E}">
        <p14:creationId xmlns:p14="http://schemas.microsoft.com/office/powerpoint/2010/main" val="196305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1045-968F-0E03-DC50-F3A75558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Fraud Detection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003990-8D27-48A7-F054-589EC4820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692906"/>
            <a:ext cx="901003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Used: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(baseline, interpretable)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(robust, good recall)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(best overall performance)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Results: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 0.90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Recall: 0.86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AUC-ROC: 0.9846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revealed key features like transaction amount &amp; time.</a:t>
            </a:r>
          </a:p>
        </p:txBody>
      </p:sp>
    </p:spTree>
    <p:extLst>
      <p:ext uri="{BB962C8B-B14F-4D97-AF65-F5344CB8AC3E}">
        <p14:creationId xmlns:p14="http://schemas.microsoft.com/office/powerpoint/2010/main" val="91274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A416-1C39-5BC1-A527-8F689619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BD53BE-1143-1996-9CF4-C275FEA69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248172"/>
            <a:ext cx="10144124" cy="393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Focused on high recall to reduce missed fraud.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Balanced performance while maintaining transparency.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1C0A8B-98BB-B9C7-17E1-6059F7BC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14867"/>
              </p:ext>
            </p:extLst>
          </p:nvPr>
        </p:nvGraphicFramePr>
        <p:xfrm>
          <a:off x="1439779" y="2923406"/>
          <a:ext cx="9601200" cy="1463040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11009240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71269485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19401292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240703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 (Fraud)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 (Fraud)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ROC-AUC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37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 – 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 – 0.95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088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 – 0.72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 – 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268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0.9846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6107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D118180-AAED-8565-A639-C0070A84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779" y="29230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8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403</TotalTime>
  <Words>509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 Detecting Credit Card Fraud Using Machine Learning Subtitle: Addressing Imbalanced Datasets for High Precision &amp; Recall</vt:lpstr>
      <vt:lpstr>Problem Statement</vt:lpstr>
      <vt:lpstr>Objectives</vt:lpstr>
      <vt:lpstr>Methodology</vt:lpstr>
      <vt:lpstr>Monitoring Progress</vt:lpstr>
      <vt:lpstr>Challenges Faced</vt:lpstr>
      <vt:lpstr>Key Achievements</vt:lpstr>
      <vt:lpstr>Fraud Detection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Bhukya Raj kumar</dc:creator>
  <cp:lastModifiedBy>Bhukya Raj kumar</cp:lastModifiedBy>
  <cp:revision>2</cp:revision>
  <dcterms:created xsi:type="dcterms:W3CDTF">2025-01-14T10:08:44Z</dcterms:created>
  <dcterms:modified xsi:type="dcterms:W3CDTF">2025-05-07T22:11:13Z</dcterms:modified>
</cp:coreProperties>
</file>