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12801600" cy="9601200" type="A3"/>
  <p:notesSz cx="9144000" cy="6858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5B93-A53E-451C-8A03-02035D610B0B}" v="299" dt="2023-05-10T18:57:00.079"/>
    <p1510:client id="{654774F7-7BC3-4F0C-BE0F-3C01039847EF}" v="5" vWet="9" dt="2023-05-10T18:16:39.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024"/>
        <p:guide pos="403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KYA, RAJ KUMAR (Student)" userId="97949767-dd7b-403f-a222-93d1f19bdcc0" providerId="ADAL" clId="{0A9E5B93-A53E-451C-8A03-02035D610B0B}"/>
    <pc:docChg chg="undo custSel modSld">
      <pc:chgData name="BHUKYA, RAJ KUMAR (Student)" userId="97949767-dd7b-403f-a222-93d1f19bdcc0" providerId="ADAL" clId="{0A9E5B93-A53E-451C-8A03-02035D610B0B}" dt="2023-05-10T18:57:00.078" v="293" actId="1076"/>
      <pc:docMkLst>
        <pc:docMk/>
      </pc:docMkLst>
      <pc:sldChg chg="addSp delSp modSp mod">
        <pc:chgData name="BHUKYA, RAJ KUMAR (Student)" userId="97949767-dd7b-403f-a222-93d1f19bdcc0" providerId="ADAL" clId="{0A9E5B93-A53E-451C-8A03-02035D610B0B}" dt="2023-05-10T18:57:00.078" v="293" actId="1076"/>
        <pc:sldMkLst>
          <pc:docMk/>
          <pc:sldMk cId="241689924" sldId="256"/>
        </pc:sldMkLst>
        <pc:spChg chg="add del">
          <ac:chgData name="BHUKYA, RAJ KUMAR (Student)" userId="97949767-dd7b-403f-a222-93d1f19bdcc0" providerId="ADAL" clId="{0A9E5B93-A53E-451C-8A03-02035D610B0B}" dt="2023-05-10T18:37:21.077" v="212" actId="22"/>
          <ac:spMkLst>
            <pc:docMk/>
            <pc:sldMk cId="241689924" sldId="256"/>
            <ac:spMk id="7" creationId="{55D01379-3BCA-2713-EA77-946164AA5CC6}"/>
          </ac:spMkLst>
        </pc:spChg>
        <pc:spChg chg="add del mod">
          <ac:chgData name="BHUKYA, RAJ KUMAR (Student)" userId="97949767-dd7b-403f-a222-93d1f19bdcc0" providerId="ADAL" clId="{0A9E5B93-A53E-451C-8A03-02035D610B0B}" dt="2023-05-10T18:37:20.302" v="211" actId="22"/>
          <ac:spMkLst>
            <pc:docMk/>
            <pc:sldMk cId="241689924" sldId="256"/>
            <ac:spMk id="9" creationId="{7F100C98-A5C5-6FE0-150D-CD8A1A3326A6}"/>
          </ac:spMkLst>
        </pc:spChg>
        <pc:spChg chg="add mod">
          <ac:chgData name="BHUKYA, RAJ KUMAR (Student)" userId="97949767-dd7b-403f-a222-93d1f19bdcc0" providerId="ADAL" clId="{0A9E5B93-A53E-451C-8A03-02035D610B0B}" dt="2023-05-10T18:41:15.421" v="242" actId="14100"/>
          <ac:spMkLst>
            <pc:docMk/>
            <pc:sldMk cId="241689924" sldId="256"/>
            <ac:spMk id="10" creationId="{FAFE666E-9321-BEFA-DD6A-80D2C690D5EC}"/>
          </ac:spMkLst>
        </pc:spChg>
        <pc:spChg chg="add mod">
          <ac:chgData name="BHUKYA, RAJ KUMAR (Student)" userId="97949767-dd7b-403f-a222-93d1f19bdcc0" providerId="ADAL" clId="{0A9E5B93-A53E-451C-8A03-02035D610B0B}" dt="2023-05-10T18:45:45.681" v="254" actId="255"/>
          <ac:spMkLst>
            <pc:docMk/>
            <pc:sldMk cId="241689924" sldId="256"/>
            <ac:spMk id="12" creationId="{C5687BCF-89E5-DA99-772D-12F5E39373D5}"/>
          </ac:spMkLst>
        </pc:spChg>
        <pc:spChg chg="mod">
          <ac:chgData name="BHUKYA, RAJ KUMAR (Student)" userId="97949767-dd7b-403f-a222-93d1f19bdcc0" providerId="ADAL" clId="{0A9E5B93-A53E-451C-8A03-02035D610B0B}" dt="2023-05-10T18:40:32.791" v="236" actId="255"/>
          <ac:spMkLst>
            <pc:docMk/>
            <pc:sldMk cId="241689924" sldId="256"/>
            <ac:spMk id="14" creationId="{00000000-0000-0000-0000-000000000000}"/>
          </ac:spMkLst>
        </pc:spChg>
        <pc:spChg chg="add del mod">
          <ac:chgData name="BHUKYA, RAJ KUMAR (Student)" userId="97949767-dd7b-403f-a222-93d1f19bdcc0" providerId="ADAL" clId="{0A9E5B93-A53E-451C-8A03-02035D610B0B}" dt="2023-05-10T18:48:27.887" v="264" actId="478"/>
          <ac:spMkLst>
            <pc:docMk/>
            <pc:sldMk cId="241689924" sldId="256"/>
            <ac:spMk id="15" creationId="{8CABBD9C-518F-5151-B088-73A2EE386B28}"/>
          </ac:spMkLst>
        </pc:spChg>
        <pc:spChg chg="add del">
          <ac:chgData name="BHUKYA, RAJ KUMAR (Student)" userId="97949767-dd7b-403f-a222-93d1f19bdcc0" providerId="ADAL" clId="{0A9E5B93-A53E-451C-8A03-02035D610B0B}" dt="2023-05-10T18:56:33.681" v="290" actId="22"/>
          <ac:spMkLst>
            <pc:docMk/>
            <pc:sldMk cId="241689924" sldId="256"/>
            <ac:spMk id="20" creationId="{B7CAB2EA-51F8-6753-4C6C-4D86E186CAB8}"/>
          </ac:spMkLst>
        </pc:spChg>
        <pc:spChg chg="mod">
          <ac:chgData name="BHUKYA, RAJ KUMAR (Student)" userId="97949767-dd7b-403f-a222-93d1f19bdcc0" providerId="ADAL" clId="{0A9E5B93-A53E-451C-8A03-02035D610B0B}" dt="2023-05-10T18:40:40.367" v="237" actId="255"/>
          <ac:spMkLst>
            <pc:docMk/>
            <pc:sldMk cId="241689924" sldId="256"/>
            <ac:spMk id="25" creationId="{00000000-0000-0000-0000-000000000000}"/>
          </ac:spMkLst>
        </pc:spChg>
        <pc:spChg chg="mod">
          <ac:chgData name="BHUKYA, RAJ KUMAR (Student)" userId="97949767-dd7b-403f-a222-93d1f19bdcc0" providerId="ADAL" clId="{0A9E5B93-A53E-451C-8A03-02035D610B0B}" dt="2023-05-10T18:40:45.528" v="238" actId="255"/>
          <ac:spMkLst>
            <pc:docMk/>
            <pc:sldMk cId="241689924" sldId="256"/>
            <ac:spMk id="32" creationId="{00000000-0000-0000-0000-000000000000}"/>
          </ac:spMkLst>
        </pc:spChg>
        <pc:spChg chg="mod">
          <ac:chgData name="BHUKYA, RAJ KUMAR (Student)" userId="97949767-dd7b-403f-a222-93d1f19bdcc0" providerId="ADAL" clId="{0A9E5B93-A53E-451C-8A03-02035D610B0B}" dt="2023-05-10T18:40:57.073" v="239" actId="255"/>
          <ac:spMkLst>
            <pc:docMk/>
            <pc:sldMk cId="241689924" sldId="256"/>
            <ac:spMk id="34" creationId="{00000000-0000-0000-0000-000000000000}"/>
          </ac:spMkLst>
        </pc:spChg>
        <pc:spChg chg="mod">
          <ac:chgData name="BHUKYA, RAJ KUMAR (Student)" userId="97949767-dd7b-403f-a222-93d1f19bdcc0" providerId="ADAL" clId="{0A9E5B93-A53E-451C-8A03-02035D610B0B}" dt="2023-05-10T18:36:00.597" v="177" actId="14100"/>
          <ac:spMkLst>
            <pc:docMk/>
            <pc:sldMk cId="241689924" sldId="256"/>
            <ac:spMk id="46" creationId="{00000000-0000-0000-0000-000000000000}"/>
          </ac:spMkLst>
        </pc:spChg>
        <pc:spChg chg="mod">
          <ac:chgData name="BHUKYA, RAJ KUMAR (Student)" userId="97949767-dd7b-403f-a222-93d1f19bdcc0" providerId="ADAL" clId="{0A9E5B93-A53E-451C-8A03-02035D610B0B}" dt="2023-05-10T18:40:24.415" v="235" actId="255"/>
          <ac:spMkLst>
            <pc:docMk/>
            <pc:sldMk cId="241689924" sldId="256"/>
            <ac:spMk id="47" creationId="{00000000-0000-0000-0000-000000000000}"/>
          </ac:spMkLst>
        </pc:spChg>
        <pc:graphicFrameChg chg="mod modGraphic">
          <ac:chgData name="BHUKYA, RAJ KUMAR (Student)" userId="97949767-dd7b-403f-a222-93d1f19bdcc0" providerId="ADAL" clId="{0A9E5B93-A53E-451C-8A03-02035D610B0B}" dt="2023-05-10T18:45:13.538" v="250" actId="14100"/>
          <ac:graphicFrameMkLst>
            <pc:docMk/>
            <pc:sldMk cId="241689924" sldId="256"/>
            <ac:graphicFrameMk id="2" creationId="{00000000-0000-0000-0000-000000000000}"/>
          </ac:graphicFrameMkLst>
        </pc:graphicFrameChg>
        <pc:graphicFrameChg chg="del">
          <ac:chgData name="BHUKYA, RAJ KUMAR (Student)" userId="97949767-dd7b-403f-a222-93d1f19bdcc0" providerId="ADAL" clId="{0A9E5B93-A53E-451C-8A03-02035D610B0B}" dt="2023-05-10T18:35:48.177" v="176" actId="478"/>
          <ac:graphicFrameMkLst>
            <pc:docMk/>
            <pc:sldMk cId="241689924" sldId="256"/>
            <ac:graphicFrameMk id="45" creationId="{00000000-0008-0000-0000-000003000000}"/>
          </ac:graphicFrameMkLst>
        </pc:graphicFrameChg>
        <pc:picChg chg="del mod">
          <ac:chgData name="BHUKYA, RAJ KUMAR (Student)" userId="97949767-dd7b-403f-a222-93d1f19bdcc0" providerId="ADAL" clId="{0A9E5B93-A53E-451C-8A03-02035D610B0B}" dt="2023-05-10T18:47:47.103" v="258" actId="478"/>
          <ac:picMkLst>
            <pc:docMk/>
            <pc:sldMk cId="241689924" sldId="256"/>
            <ac:picMk id="3" creationId="{DF9CBD2C-B9C7-5CFE-8EF7-3E7A2611072B}"/>
          </ac:picMkLst>
        </pc:picChg>
        <pc:picChg chg="add del mod">
          <ac:chgData name="BHUKYA, RAJ KUMAR (Student)" userId="97949767-dd7b-403f-a222-93d1f19bdcc0" providerId="ADAL" clId="{0A9E5B93-A53E-451C-8A03-02035D610B0B}" dt="2023-05-10T18:51:54.031" v="278" actId="478"/>
          <ac:picMkLst>
            <pc:docMk/>
            <pc:sldMk cId="241689924" sldId="256"/>
            <ac:picMk id="16" creationId="{0973150E-FE20-9314-AFEA-D7A5C433BE54}"/>
          </ac:picMkLst>
        </pc:picChg>
        <pc:picChg chg="add mod">
          <ac:chgData name="BHUKYA, RAJ KUMAR (Student)" userId="97949767-dd7b-403f-a222-93d1f19bdcc0" providerId="ADAL" clId="{0A9E5B93-A53E-451C-8A03-02035D610B0B}" dt="2023-05-10T18:53:13.766" v="283" actId="1076"/>
          <ac:picMkLst>
            <pc:docMk/>
            <pc:sldMk cId="241689924" sldId="256"/>
            <ac:picMk id="17" creationId="{F88A8EC7-778A-A886-CE5C-9BB8C2AFD769}"/>
          </ac:picMkLst>
        </pc:picChg>
        <pc:picChg chg="add mod">
          <ac:chgData name="BHUKYA, RAJ KUMAR (Student)" userId="97949767-dd7b-403f-a222-93d1f19bdcc0" providerId="ADAL" clId="{0A9E5B93-A53E-451C-8A03-02035D610B0B}" dt="2023-05-10T18:55:25.350" v="287" actId="14100"/>
          <ac:picMkLst>
            <pc:docMk/>
            <pc:sldMk cId="241689924" sldId="256"/>
            <ac:picMk id="18" creationId="{929FE6B7-5058-F34F-1117-2F56A7812ED9}"/>
          </ac:picMkLst>
        </pc:picChg>
        <pc:picChg chg="del">
          <ac:chgData name="BHUKYA, RAJ KUMAR (Student)" userId="97949767-dd7b-403f-a222-93d1f19bdcc0" providerId="ADAL" clId="{0A9E5B93-A53E-451C-8A03-02035D610B0B}" dt="2023-05-10T18:33:45.021" v="166" actId="478"/>
          <ac:picMkLst>
            <pc:docMk/>
            <pc:sldMk cId="241689924" sldId="256"/>
            <ac:picMk id="31" creationId="{00000000-0000-0000-0000-000000000000}"/>
          </ac:picMkLst>
        </pc:picChg>
        <pc:picChg chg="add del mod">
          <ac:chgData name="BHUKYA, RAJ KUMAR (Student)" userId="97949767-dd7b-403f-a222-93d1f19bdcc0" providerId="ADAL" clId="{0A9E5B93-A53E-451C-8A03-02035D610B0B}" dt="2023-05-10T18:51:54.031" v="278" actId="478"/>
          <ac:picMkLst>
            <pc:docMk/>
            <pc:sldMk cId="241689924" sldId="256"/>
            <ac:picMk id="1026" creationId="{1F3A1981-F924-D352-8CCB-B8E23357724D}"/>
          </ac:picMkLst>
        </pc:picChg>
        <pc:picChg chg="mod">
          <ac:chgData name="BHUKYA, RAJ KUMAR (Student)" userId="97949767-dd7b-403f-a222-93d1f19bdcc0" providerId="ADAL" clId="{0A9E5B93-A53E-451C-8A03-02035D610B0B}" dt="2023-05-10T18:57:00.078" v="293" actId="1076"/>
          <ac:picMkLst>
            <pc:docMk/>
            <pc:sldMk cId="241689924" sldId="256"/>
            <ac:picMk id="1030" creationId="{036330B2-7615-C688-B54E-6491D56A02E3}"/>
          </ac:picMkLst>
        </pc:picChg>
        <pc:picChg chg="mod">
          <ac:chgData name="BHUKYA, RAJ KUMAR (Student)" userId="97949767-dd7b-403f-a222-93d1f19bdcc0" providerId="ADAL" clId="{0A9E5B93-A53E-451C-8A03-02035D610B0B}" dt="2023-05-10T18:53:09.886" v="282" actId="1076"/>
          <ac:picMkLst>
            <pc:docMk/>
            <pc:sldMk cId="241689924" sldId="256"/>
            <ac:picMk id="1032" creationId="{00000000-0000-0000-0000-000000000000}"/>
          </ac:picMkLst>
        </pc:picChg>
        <pc:picChg chg="add mod">
          <ac:chgData name="BHUKYA, RAJ KUMAR (Student)" userId="97949767-dd7b-403f-a222-93d1f19bdcc0" providerId="ADAL" clId="{0A9E5B93-A53E-451C-8A03-02035D610B0B}" dt="2023-05-10T18:56:42.550" v="292" actId="1076"/>
          <ac:picMkLst>
            <pc:docMk/>
            <pc:sldMk cId="241689924" sldId="256"/>
            <ac:picMk id="1034" creationId="{34B90B94-BDE1-FB54-BC64-A40714DD2269}"/>
          </ac:picMkLst>
        </pc:picChg>
        <pc:picChg chg="del mod">
          <ac:chgData name="BHUKYA, RAJ KUMAR (Student)" userId="97949767-dd7b-403f-a222-93d1f19bdcc0" providerId="ADAL" clId="{0A9E5B93-A53E-451C-8A03-02035D610B0B}" dt="2023-05-10T18:56:30.686" v="288" actId="478"/>
          <ac:picMkLst>
            <pc:docMk/>
            <pc:sldMk cId="241689924" sldId="256"/>
            <ac:picMk id="1036" creationId="{F58B5C7A-18A2-0A85-9EDB-F340BBAFAA6B}"/>
          </ac:picMkLst>
        </pc:picChg>
        <pc:picChg chg="del mod">
          <ac:chgData name="BHUKYA, RAJ KUMAR (Student)" userId="97949767-dd7b-403f-a222-93d1f19bdcc0" providerId="ADAL" clId="{0A9E5B93-A53E-451C-8A03-02035D610B0B}" dt="2023-05-10T18:55:17.863" v="284" actId="478"/>
          <ac:picMkLst>
            <pc:docMk/>
            <pc:sldMk cId="241689924" sldId="256"/>
            <ac:picMk id="1038" creationId="{0BEFC922-48DE-0697-FC1F-4BC399962264}"/>
          </ac:picMkLst>
        </pc:picChg>
      </pc:sldChg>
    </pc:docChg>
  </pc:docChgLst>
  <pc:docChgLst>
    <pc:chgData name="BHUKYA, RAJ KUMAR (Student)" userId="97949767-dd7b-403f-a222-93d1f19bdcc0" providerId="ADAL" clId="{654774F7-7BC3-4F0C-BE0F-3C01039847EF}"/>
    <pc:docChg chg="undo redo custSel modSld">
      <pc:chgData name="BHUKYA, RAJ KUMAR (Student)" userId="97949767-dd7b-403f-a222-93d1f19bdcc0" providerId="ADAL" clId="{654774F7-7BC3-4F0C-BE0F-3C01039847EF}" dt="2023-05-10T11:41:14.081" v="104" actId="13926"/>
      <pc:docMkLst>
        <pc:docMk/>
      </pc:docMkLst>
      <pc:sldChg chg="addSp delSp modSp mod">
        <pc:chgData name="BHUKYA, RAJ KUMAR (Student)" userId="97949767-dd7b-403f-a222-93d1f19bdcc0" providerId="ADAL" clId="{654774F7-7BC3-4F0C-BE0F-3C01039847EF}" dt="2023-05-10T11:41:14.081" v="104" actId="13926"/>
        <pc:sldMkLst>
          <pc:docMk/>
          <pc:sldMk cId="241689924" sldId="256"/>
        </pc:sldMkLst>
        <pc:spChg chg="mod">
          <ac:chgData name="BHUKYA, RAJ KUMAR (Student)" userId="97949767-dd7b-403f-a222-93d1f19bdcc0" providerId="ADAL" clId="{654774F7-7BC3-4F0C-BE0F-3C01039847EF}" dt="2023-05-10T11:30:55.768" v="11"/>
          <ac:spMkLst>
            <pc:docMk/>
            <pc:sldMk cId="241689924" sldId="256"/>
            <ac:spMk id="28" creationId="{00000000-0000-0000-0000-000000000000}"/>
          </ac:spMkLst>
        </pc:spChg>
        <pc:graphicFrameChg chg="mod modGraphic">
          <ac:chgData name="BHUKYA, RAJ KUMAR (Student)" userId="97949767-dd7b-403f-a222-93d1f19bdcc0" providerId="ADAL" clId="{654774F7-7BC3-4F0C-BE0F-3C01039847EF}" dt="2023-05-10T11:41:14.081" v="104" actId="13926"/>
          <ac:graphicFrameMkLst>
            <pc:docMk/>
            <pc:sldMk cId="241689924" sldId="256"/>
            <ac:graphicFrameMk id="2" creationId="{00000000-0000-0000-0000-000000000000}"/>
          </ac:graphicFrameMkLst>
        </pc:graphicFrameChg>
        <pc:graphicFrameChg chg="mod">
          <ac:chgData name="BHUKYA, RAJ KUMAR (Student)" userId="97949767-dd7b-403f-a222-93d1f19bdcc0" providerId="ADAL" clId="{654774F7-7BC3-4F0C-BE0F-3C01039847EF}" dt="2023-05-10T11:35:39.909" v="16" actId="1076"/>
          <ac:graphicFrameMkLst>
            <pc:docMk/>
            <pc:sldMk cId="241689924" sldId="256"/>
            <ac:graphicFrameMk id="45" creationId="{00000000-0008-0000-0000-000003000000}"/>
          </ac:graphicFrameMkLst>
        </pc:graphicFrameChg>
        <pc:picChg chg="add del">
          <ac:chgData name="BHUKYA, RAJ KUMAR (Student)" userId="97949767-dd7b-403f-a222-93d1f19bdcc0" providerId="ADAL" clId="{654774F7-7BC3-4F0C-BE0F-3C01039847EF}" dt="2023-05-10T11:31:05.138" v="13" actId="22"/>
          <ac:picMkLst>
            <pc:docMk/>
            <pc:sldMk cId="241689924" sldId="256"/>
            <ac:picMk id="8" creationId="{1C954816-241A-45C5-6A35-7823F8187D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BA994FF-8B33-4724-8BCF-A7615D814C43}" type="datetimeFigureOut">
              <a:rPr lang="en-IN" smtClean="0"/>
              <a:t>10-05-2023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B8B8B87-5052-404F-BC7E-D548FE614C63}" type="slidenum">
              <a:rPr lang="en-IN" smtClean="0"/>
              <a:t>‹#›</a:t>
            </a:fld>
            <a:endParaRPr lang="en-IN"/>
          </a:p>
        </p:txBody>
      </p:sp>
    </p:spTree>
    <p:extLst>
      <p:ext uri="{BB962C8B-B14F-4D97-AF65-F5344CB8AC3E}">
        <p14:creationId xmlns:p14="http://schemas.microsoft.com/office/powerpoint/2010/main" val="321347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B8B8B87-5052-404F-BC7E-D548FE614C63}" type="slidenum">
              <a:rPr lang="en-IN" smtClean="0"/>
              <a:t>1</a:t>
            </a:fld>
            <a:endParaRPr lang="en-IN"/>
          </a:p>
        </p:txBody>
      </p:sp>
    </p:spTree>
    <p:extLst>
      <p:ext uri="{BB962C8B-B14F-4D97-AF65-F5344CB8AC3E}">
        <p14:creationId xmlns:p14="http://schemas.microsoft.com/office/powerpoint/2010/main" val="118582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IN"/>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1EB0B1-C27A-4708-A998-DE2A2C7E029B}"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345678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1EB0B1-C27A-4708-A998-DE2A2C7E029B}"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339349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94959" y="537845"/>
            <a:ext cx="4031615" cy="1147032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95668" y="537845"/>
            <a:ext cx="11885930" cy="114703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1EB0B1-C27A-4708-A998-DE2A2C7E029B}"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365955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1EB0B1-C27A-4708-A998-DE2A2C7E029B}"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188493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IN"/>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EB0B1-C27A-4708-A998-DE2A2C7E029B}"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68842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F1EB0B1-C27A-4708-A998-DE2A2C7E029B}"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249342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1EB0B1-C27A-4708-A998-DE2A2C7E029B}" type="datetimeFigureOut">
              <a:rPr lang="en-IN" smtClean="0"/>
              <a:t>10-05-2023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42457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1EB0B1-C27A-4708-A998-DE2A2C7E029B}" type="datetimeFigureOut">
              <a:rPr lang="en-IN" smtClean="0"/>
              <a:t>10-05-2023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407917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EB0B1-C27A-4708-A998-DE2A2C7E029B}" type="datetimeFigureOut">
              <a:rPr lang="en-IN" smtClean="0"/>
              <a:t>10-05-2023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29154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F1EB0B1-C27A-4708-A998-DE2A2C7E029B}"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177988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IN"/>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N"/>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F1EB0B1-C27A-4708-A998-DE2A2C7E029B}"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C162D-4616-4AB6-AC8A-E3E8EFA32483}" type="slidenum">
              <a:rPr lang="en-IN" smtClean="0"/>
              <a:t>‹#›</a:t>
            </a:fld>
            <a:endParaRPr lang="en-IN"/>
          </a:p>
        </p:txBody>
      </p:sp>
    </p:spTree>
    <p:extLst>
      <p:ext uri="{BB962C8B-B14F-4D97-AF65-F5344CB8AC3E}">
        <p14:creationId xmlns:p14="http://schemas.microsoft.com/office/powerpoint/2010/main" val="220544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F1EB0B1-C27A-4708-A998-DE2A2C7E029B}" type="datetimeFigureOut">
              <a:rPr lang="en-IN" smtClean="0"/>
              <a:t>10-05-2023</a:t>
            </a:fld>
            <a:endParaRPr lang="en-IN"/>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868C162D-4616-4AB6-AC8A-E3E8EFA32483}" type="slidenum">
              <a:rPr lang="en-IN" smtClean="0"/>
              <a:t>‹#›</a:t>
            </a:fld>
            <a:endParaRPr lang="en-IN"/>
          </a:p>
        </p:txBody>
      </p:sp>
    </p:spTree>
    <p:extLst>
      <p:ext uri="{BB962C8B-B14F-4D97-AF65-F5344CB8AC3E}">
        <p14:creationId xmlns:p14="http://schemas.microsoft.com/office/powerpoint/2010/main" val="24446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ncbi.nlm.nih.gov/pmc/articles/PMC7192780/" TargetMode="External"/><Relationship Id="rId18" Type="http://schemas.openxmlformats.org/officeDocument/2006/relationships/image" Target="../media/image7.png"/><Relationship Id="rId3" Type="http://schemas.openxmlformats.org/officeDocument/2006/relationships/image" Target="../media/image1.png"/><Relationship Id="rId21" Type="http://schemas.openxmlformats.org/officeDocument/2006/relationships/image" Target="../media/image10.jpeg"/><Relationship Id="rId7" Type="http://schemas.openxmlformats.org/officeDocument/2006/relationships/image" Target="../media/image4.png"/><Relationship Id="rId12" Type="http://schemas.openxmlformats.org/officeDocument/2006/relationships/hyperlink" Target="https://www.degruyter.com/document/doi/10.1515/cclm-2018-0658/html?lang=de" TargetMode="External"/><Relationship Id="rId17" Type="http://schemas.openxmlformats.org/officeDocument/2006/relationships/hyperlink" Target="https://acikerisim.sakarya.edu.tr/xmlui/bitstream/handle/20.500.12619/95221/10.29333%20ejgm%208316.pdf?sequence=1&amp;isAllowed=y" TargetMode="External"/><Relationship Id="rId2" Type="http://schemas.openxmlformats.org/officeDocument/2006/relationships/notesSlide" Target="../notesSlides/notesSlide1.xml"/><Relationship Id="rId16" Type="http://schemas.openxmlformats.org/officeDocument/2006/relationships/hyperlink" Target="https://bmchealthservres.biomedcentral.com/articles/10.1186/s12913-021-06176-y" TargetMode="External"/><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journals.sagepub.com/doi/pdf/10.1177/0840470419873123" TargetMode="External"/><Relationship Id="rId5" Type="http://schemas.openxmlformats.org/officeDocument/2006/relationships/image" Target="../media/image2.png"/><Relationship Id="rId15" Type="http://schemas.openxmlformats.org/officeDocument/2006/relationships/hyperlink" Target="https://scholar.google.com/scholar?output=instlink&amp;q=info:cs6UV4M847kJ:scholar.google.com/&amp;hl=en&amp;as_sdt=0,5&amp;as_ylo=2019&amp;scillfp=2429973520005351929&amp;oi=lle" TargetMode="External"/><Relationship Id="rId10" Type="http://schemas.openxmlformats.org/officeDocument/2006/relationships/hyperlink" Target="https://friends-project.eu/media/who_int_news_item_05_10_2020_covid_19_disrupting_mental_health_services_in_most_countries_who_survey.pdf" TargetMode="External"/><Relationship Id="rId19"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hyperlink" Target="https://journals.sagepub.com/doi/pdf/10.1177/08404704209339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Light Blue Background Vector Art, Icons, and Graphics for Free Download"/>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4853" y="1139952"/>
            <a:ext cx="11793474" cy="83611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426124" y="91361"/>
            <a:ext cx="6440978" cy="923330"/>
          </a:xfrm>
          <a:prstGeom prst="rect">
            <a:avLst/>
          </a:prstGeom>
        </p:spPr>
        <p:txBody>
          <a:bodyPr wrap="square">
            <a:spAutoFit/>
          </a:bodyPr>
          <a:lstStyle/>
          <a:p>
            <a:pPr algn="ctr"/>
            <a:r>
              <a:rPr lang="en-IN" sz="1400" b="1">
                <a:latin typeface="Times New Roman" pitchFamily="18" charset="0"/>
                <a:cs typeface="Times New Roman" pitchFamily="18" charset="0"/>
              </a:rPr>
              <a:t>Crypto Currency With Block Chain Technology</a:t>
            </a:r>
          </a:p>
          <a:p>
            <a:pPr algn="ctr"/>
            <a:r>
              <a:rPr lang="en-IN" sz="1400" b="1">
                <a:latin typeface="Times New Roman" pitchFamily="18" charset="0"/>
                <a:cs typeface="Times New Roman" pitchFamily="18" charset="0"/>
              </a:rPr>
              <a:t>Student Name:	Raj Kumar Bhukya</a:t>
            </a:r>
          </a:p>
          <a:p>
            <a:pPr algn="ctr"/>
            <a:r>
              <a:rPr lang="en-IN" sz="1400" b="1">
                <a:latin typeface="Times New Roman" pitchFamily="18" charset="0"/>
                <a:cs typeface="Times New Roman" pitchFamily="18" charset="0"/>
              </a:rPr>
              <a:t>Student Code:	W9598301</a:t>
            </a:r>
          </a:p>
          <a:p>
            <a:pPr algn="ctr"/>
            <a:endParaRPr lang="en-IN" sz="1200">
              <a:latin typeface="Times New Roman" pitchFamily="18" charset="0"/>
              <a:cs typeface="Times New Roman" pitchFamily="18" charset="0"/>
            </a:endParaRPr>
          </a:p>
        </p:txBody>
      </p:sp>
      <p:sp>
        <p:nvSpPr>
          <p:cNvPr id="6" name="Rectangle 5"/>
          <p:cNvSpPr/>
          <p:nvPr/>
        </p:nvSpPr>
        <p:spPr>
          <a:xfrm>
            <a:off x="1576376" y="796949"/>
            <a:ext cx="1225015" cy="261610"/>
          </a:xfrm>
          <a:prstGeom prst="rect">
            <a:avLst/>
          </a:prstGeom>
        </p:spPr>
        <p:txBody>
          <a:bodyPr wrap="none">
            <a:spAutoFit/>
          </a:bodyPr>
          <a:lstStyle/>
          <a:p>
            <a:r>
              <a:rPr lang="en-GB" sz="1050" b="1">
                <a:latin typeface="Times New Roman" panose="02020603050405020304" pitchFamily="18" charset="0"/>
                <a:cs typeface="Times New Roman" panose="02020603050405020304" pitchFamily="18" charset="0"/>
              </a:rPr>
              <a:t>Research purpose</a:t>
            </a:r>
            <a:endParaRPr lang="en-IN" sz="1050">
              <a:latin typeface="Times New Roman" panose="02020603050405020304" pitchFamily="18" charset="0"/>
              <a:cs typeface="Times New Roman" panose="02020603050405020304" pitchFamily="18" charset="0"/>
            </a:endParaRPr>
          </a:p>
        </p:txBody>
      </p:sp>
      <p:sp>
        <p:nvSpPr>
          <p:cNvPr id="27" name="Rectangle 26"/>
          <p:cNvSpPr/>
          <p:nvPr/>
        </p:nvSpPr>
        <p:spPr>
          <a:xfrm>
            <a:off x="9820563" y="5304530"/>
            <a:ext cx="1137299" cy="276999"/>
          </a:xfrm>
          <a:prstGeom prst="rect">
            <a:avLst/>
          </a:prstGeom>
        </p:spPr>
        <p:txBody>
          <a:bodyPr wrap="none">
            <a:spAutoFit/>
          </a:bodyPr>
          <a:lstStyle/>
          <a:p>
            <a:r>
              <a:rPr lang="en-IN" sz="1200" b="1">
                <a:latin typeface="Times New Roman" panose="02020603050405020304" pitchFamily="18" charset="0"/>
                <a:cs typeface="Times New Roman" pitchFamily="18" charset="0"/>
              </a:rPr>
              <a:t>Reference List</a:t>
            </a:r>
            <a:endParaRPr lang="en-IN" sz="1200">
              <a:latin typeface="Times New Roman" pitchFamily="18" charset="0"/>
              <a:cs typeface="Times New Roman" pitchFamily="18" charset="0"/>
            </a:endParaRPr>
          </a:p>
        </p:txBody>
      </p:sp>
      <p:pic>
        <p:nvPicPr>
          <p:cNvPr id="1028" name="Picture 4" descr="C:\Users\Admin\Downloads\minu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801" y="-350628"/>
            <a:ext cx="3438697" cy="189339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230476" y="3950825"/>
            <a:ext cx="4013297" cy="1477328"/>
          </a:xfrm>
          <a:prstGeom prst="rect">
            <a:avLst/>
          </a:prstGeom>
        </p:spPr>
        <p:txBody>
          <a:bodyPr wrap="square">
            <a:spAutoFit/>
          </a:bodyPr>
          <a:lstStyle/>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The disruptive breakthroughs of cryptocurrency and blockchain technology have the potential to revolutionize several industries, including finance, supply chain management, healthcare, and more.</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 The underlying ideas and principles that guide cryptocurrency and blockchain technology's operation and the causes promoting their wide acceptance are the focal points of the background context surrounding these technologies. </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The capacity of blockchain technology to establish a transparent ledger is one of its fundamental characteristics.</a:t>
            </a:r>
            <a:endParaRPr lang="en-IN" sz="1000">
              <a:latin typeface="Times New Roman" panose="02020603050405020304" pitchFamily="18" charset="0"/>
              <a:cs typeface="Times New Roman" panose="02020603050405020304" pitchFamily="18" charset="0"/>
            </a:endParaRPr>
          </a:p>
        </p:txBody>
      </p:sp>
      <p:sp>
        <p:nvSpPr>
          <p:cNvPr id="26" name="Rectangle 25"/>
          <p:cNvSpPr/>
          <p:nvPr/>
        </p:nvSpPr>
        <p:spPr>
          <a:xfrm>
            <a:off x="1492274" y="3737070"/>
            <a:ext cx="1348446" cy="253916"/>
          </a:xfrm>
          <a:prstGeom prst="rect">
            <a:avLst/>
          </a:prstGeom>
        </p:spPr>
        <p:txBody>
          <a:bodyPr wrap="none">
            <a:spAutoFit/>
          </a:bodyPr>
          <a:lstStyle/>
          <a:p>
            <a:r>
              <a:rPr lang="en-GB" sz="1050" b="1">
                <a:latin typeface="Times New Roman" panose="02020603050405020304" pitchFamily="18" charset="0"/>
                <a:cs typeface="Times New Roman" panose="02020603050405020304" pitchFamily="18" charset="0"/>
              </a:rPr>
              <a:t>Background context</a:t>
            </a:r>
            <a:endParaRPr lang="en-IN" sz="1050" b="1">
              <a:latin typeface="Times New Roman" panose="02020603050405020304" pitchFamily="18" charset="0"/>
              <a:cs typeface="Times New Roman" panose="02020603050405020304" pitchFamily="18" charset="0"/>
            </a:endParaRPr>
          </a:p>
        </p:txBody>
      </p:sp>
      <p:sp>
        <p:nvSpPr>
          <p:cNvPr id="30" name="Rectangle 29"/>
          <p:cNvSpPr/>
          <p:nvPr/>
        </p:nvSpPr>
        <p:spPr>
          <a:xfrm>
            <a:off x="5099579" y="806335"/>
            <a:ext cx="1537600" cy="253916"/>
          </a:xfrm>
          <a:prstGeom prst="rect">
            <a:avLst/>
          </a:prstGeom>
        </p:spPr>
        <p:txBody>
          <a:bodyPr wrap="none">
            <a:spAutoFit/>
          </a:bodyPr>
          <a:lstStyle/>
          <a:p>
            <a:r>
              <a:rPr lang="en-GB" sz="1050" b="1">
                <a:latin typeface="Times New Roman" panose="02020603050405020304" pitchFamily="18" charset="0"/>
                <a:cs typeface="Times New Roman" panose="02020603050405020304" pitchFamily="18" charset="0"/>
              </a:rPr>
              <a:t>Research Methodology </a:t>
            </a:r>
            <a:endParaRPr lang="en-IN" sz="1050">
              <a:latin typeface="Times New Roman" panose="02020603050405020304" pitchFamily="18" charset="0"/>
              <a:cs typeface="Times New Roman" panose="02020603050405020304" pitchFamily="18" charset="0"/>
            </a:endParaRPr>
          </a:p>
        </p:txBody>
      </p:sp>
      <p:sp>
        <p:nvSpPr>
          <p:cNvPr id="32" name="Rectangle 31"/>
          <p:cNvSpPr/>
          <p:nvPr/>
        </p:nvSpPr>
        <p:spPr>
          <a:xfrm>
            <a:off x="3960723" y="986354"/>
            <a:ext cx="4176326" cy="2246769"/>
          </a:xfrm>
          <a:prstGeom prst="rect">
            <a:avLst/>
          </a:prstGeom>
        </p:spPr>
        <p:txBody>
          <a:bodyPr wrap="square">
            <a:spAutoFit/>
          </a:bodyPr>
          <a:lstStyle/>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Research Design: A mix of quantitative and qualitative research approaches is used in this study. To give a thorough examination of the subject, it includes gathering both quantitative data and qualitative insights.</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Querying the Literature</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The following research issues serve as its guidelines:</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What major factors and obstacles are preventing the widespread use of cryptocurrencies and blockchain technology in various industries?</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b. What effects do legal frameworks have on the expansion and creation of blockchain and cryptocurrency applications?</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c. How may blockchain technology be used in non-cryptocurrency contexts and what advantages does it offer?</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d. In what ways do businesses view the security, scalability, and interoperability issues brought on by blockchain technology?</a:t>
            </a:r>
          </a:p>
        </p:txBody>
      </p:sp>
      <p:sp>
        <p:nvSpPr>
          <p:cNvPr id="33" name="Rectangle 32"/>
          <p:cNvSpPr/>
          <p:nvPr/>
        </p:nvSpPr>
        <p:spPr>
          <a:xfrm>
            <a:off x="9795317" y="784021"/>
            <a:ext cx="1626100" cy="261610"/>
          </a:xfrm>
          <a:prstGeom prst="rect">
            <a:avLst/>
          </a:prstGeom>
        </p:spPr>
        <p:txBody>
          <a:bodyPr wrap="square">
            <a:spAutoFit/>
          </a:bodyPr>
          <a:lstStyle/>
          <a:p>
            <a:r>
              <a:rPr lang="en-GB" sz="1050" b="1">
                <a:latin typeface="Times New Roman" panose="02020603050405020304" pitchFamily="18" charset="0"/>
                <a:cs typeface="Times New Roman" panose="02020603050405020304" pitchFamily="18" charset="0"/>
              </a:rPr>
              <a:t>Evaluation methodology </a:t>
            </a:r>
            <a:endParaRPr lang="en-IN" sz="1050">
              <a:latin typeface="Times New Roman" panose="02020603050405020304" pitchFamily="18" charset="0"/>
              <a:cs typeface="Times New Roman" panose="02020603050405020304" pitchFamily="18" charset="0"/>
            </a:endParaRPr>
          </a:p>
        </p:txBody>
      </p:sp>
      <p:sp>
        <p:nvSpPr>
          <p:cNvPr id="34" name="Rectangle 33"/>
          <p:cNvSpPr/>
          <p:nvPr/>
        </p:nvSpPr>
        <p:spPr>
          <a:xfrm>
            <a:off x="8196604" y="981165"/>
            <a:ext cx="4385218" cy="2400657"/>
          </a:xfrm>
          <a:prstGeom prst="rect">
            <a:avLst/>
          </a:prstGeom>
        </p:spPr>
        <p:txBody>
          <a:bodyPr wrap="square">
            <a:spAutoFit/>
          </a:bodyPr>
          <a:lstStyle/>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Clearly identify the evaluation's aims, such as gauging the effectiveness of blockchain-based transactions, gauging the security of digital wallets, or examining the effects of DeFi (</a:t>
            </a:r>
            <a:r>
              <a:rPr lang="en-US" sz="1000" err="1">
                <a:latin typeface="Times New Roman" panose="02020603050405020304" pitchFamily="18" charset="0"/>
                <a:cs typeface="Times New Roman" panose="02020603050405020304" pitchFamily="18" charset="0"/>
              </a:rPr>
              <a:t>decentralised</a:t>
            </a:r>
            <a:r>
              <a:rPr lang="en-US" sz="1000">
                <a:latin typeface="Times New Roman" panose="02020603050405020304" pitchFamily="18" charset="0"/>
                <a:cs typeface="Times New Roman" panose="02020603050405020304" pitchFamily="18" charset="0"/>
              </a:rPr>
              <a:t> finance) applications. </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These goals provide the precise measures to be monitored and direct the review process.</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Determine the pertinent measurements that support the evaluation objectives before choosing your evaluation metrics. </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Transaction speed, scalability, security features, cost-effectiveness, user acceptance rates, degree of centralization, energy use, or regulatory compliance are a few examples of these indicators. </a:t>
            </a:r>
          </a:p>
          <a:p>
            <a:pPr marL="171450" lvl="0" indent="-171450">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Quantitative data should be gathered from a variety of sources, such as smart contracts, blockchain networks, transaction logs, and performance benchmarks. Through APIs, network monitoring tools, and other methods, this information</a:t>
            </a:r>
          </a:p>
          <a:p>
            <a:pPr marL="171450" lvl="0" indent="-171450">
              <a:buFont typeface="Wingdings" panose="05000000000000000000" pitchFamily="2" charset="2"/>
              <a:buChar char="v"/>
            </a:pPr>
            <a:endParaRPr lang="en-IN" sz="1000">
              <a:latin typeface="Times New Roman" panose="02020603050405020304" pitchFamily="18" charset="0"/>
              <a:cs typeface="Times New Roman" panose="02020603050405020304" pitchFamily="18" charset="0"/>
            </a:endParaRPr>
          </a:p>
        </p:txBody>
      </p:sp>
      <p:sp>
        <p:nvSpPr>
          <p:cNvPr id="11" name="AutoShape 20" descr="https://lh4.googleusercontent.com/t8mkioPDWJABIfjLQKUMU8KVZZBxhnmUQfgZ7BvAn-4-H-Rt8ysx0n362Q4yKSVTe7O2HkpyXaoLXxsLmiTrvOwz0Y0bSF_6O4HYhCgoxgUzglKeq7ZuJpRRRdNQY75lV7-j3CVmUY_Ga2_HEHN9F2E"/>
          <p:cNvSpPr>
            <a:spLocks noChangeAspect="1" noChangeArrowheads="1"/>
          </p:cNvSpPr>
          <p:nvPr/>
        </p:nvSpPr>
        <p:spPr bwMode="auto">
          <a:xfrm>
            <a:off x="-440892" y="-965444"/>
            <a:ext cx="5943600" cy="556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14" name="Rectangle 13"/>
          <p:cNvSpPr/>
          <p:nvPr/>
        </p:nvSpPr>
        <p:spPr>
          <a:xfrm>
            <a:off x="349379" y="1052218"/>
            <a:ext cx="3457694" cy="1970989"/>
          </a:xfrm>
          <a:prstGeom prst="rect">
            <a:avLst/>
          </a:prstGeom>
        </p:spPr>
        <p:txBody>
          <a:bodyPr wrap="square">
            <a:spAutoFit/>
          </a:bodyPr>
          <a:lstStyle/>
          <a:p>
            <a:pPr marL="171450" lvl="0" indent="-171450">
              <a:buClr>
                <a:schemeClr val="tx1"/>
              </a:buClr>
              <a:buFont typeface="Wingdings" panose="05000000000000000000" pitchFamily="2" charset="2"/>
              <a:buChar char="v"/>
            </a:pPr>
            <a:r>
              <a:rPr lang="en-US" sz="1000">
                <a:latin typeface="Times New Roman" panose="02020603050405020304" pitchFamily="18" charset="0"/>
                <a:cs typeface="Times New Roman" panose="02020603050405020304" pitchFamily="18" charset="0"/>
              </a:rPr>
              <a:t>Researchers from diverse professions have been drawn to cryptocurrency and blockchain technologies in recent years due to its rapid rise in popularity and recognition. Numerous research projects aiming at comprehending and utilizing this technology's capabilities have been stimulated by its prospective uses and implications.</a:t>
            </a:r>
            <a:r>
              <a:rPr lang="en-GB" sz="1000">
                <a:latin typeface="Times New Roman" panose="02020603050405020304" pitchFamily="18" charset="0"/>
                <a:cs typeface="Times New Roman" panose="02020603050405020304" pitchFamily="18" charset="0"/>
              </a:rPr>
              <a:t>At present, it is seen in the UK that healthcare professionals have faced issues while providing health-based treatment. </a:t>
            </a:r>
          </a:p>
          <a:p>
            <a:pPr marL="6350" indent="-6350">
              <a:lnSpc>
                <a:spcPct val="107000"/>
              </a:lnSpc>
            </a:pPr>
            <a:r>
              <a:rPr lang="en-GB" sz="1000" b="1">
                <a:effectLst/>
                <a:latin typeface="Times New Roman" panose="02020603050405020304" pitchFamily="18" charset="0"/>
                <a:ea typeface="Calibri" panose="020F0502020204030204" pitchFamily="34" charset="0"/>
                <a:cs typeface="Times New Roman" panose="02020603050405020304" pitchFamily="18" charset="0"/>
              </a:rPr>
              <a:t>Research</a:t>
            </a:r>
            <a:r>
              <a:rPr lang="en-GB" sz="1000" b="1">
                <a:solidFill>
                  <a:srgbClr val="4471C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000" b="1">
                <a:effectLst/>
                <a:latin typeface="Times New Roman" panose="02020603050405020304" pitchFamily="18" charset="0"/>
                <a:ea typeface="Calibri" panose="020F0502020204030204" pitchFamily="34" charset="0"/>
                <a:cs typeface="Times New Roman" panose="02020603050405020304" pitchFamily="18" charset="0"/>
              </a:rPr>
              <a:t>question</a:t>
            </a:r>
            <a:r>
              <a:rPr lang="en-GB" sz="1000" b="1">
                <a:solidFill>
                  <a:srgbClr val="4471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b="1">
              <a:solidFill>
                <a:srgbClr val="4471C4"/>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GB" sz="1000">
                <a:effectLst/>
                <a:latin typeface="Times New Roman" panose="02020603050405020304" pitchFamily="18" charset="0"/>
                <a:ea typeface="Calibri" panose="020F0502020204030204" pitchFamily="34" charset="0"/>
                <a:cs typeface="Times New Roman" panose="02020603050405020304" pitchFamily="18" charset="0"/>
              </a:rPr>
              <a:t>1.What are the results for financial institutions and how do cryptocurrencies affect the established financial system?</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GB"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355" y="7736823"/>
            <a:ext cx="1394244" cy="1394244"/>
          </a:xfrm>
          <a:prstGeom prst="rect">
            <a:avLst/>
          </a:prstGeom>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64068" y="4125709"/>
            <a:ext cx="1252679" cy="1252679"/>
          </a:xfrm>
          <a:prstGeom prst="rect">
            <a:avLst/>
          </a:prstGeom>
        </p:spPr>
      </p:pic>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352" y="0"/>
            <a:ext cx="990958" cy="990958"/>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09383" y="3810420"/>
            <a:ext cx="1393599" cy="1393599"/>
          </a:xfrm>
          <a:prstGeom prst="rect">
            <a:avLst/>
          </a:prstGeom>
        </p:spPr>
      </p:pic>
      <p:sp>
        <p:nvSpPr>
          <p:cNvPr id="43" name="Rectangle 42"/>
          <p:cNvSpPr/>
          <p:nvPr/>
        </p:nvSpPr>
        <p:spPr>
          <a:xfrm>
            <a:off x="4993090" y="5025257"/>
            <a:ext cx="2198942" cy="261610"/>
          </a:xfrm>
          <a:prstGeom prst="rect">
            <a:avLst/>
          </a:prstGeom>
        </p:spPr>
        <p:txBody>
          <a:bodyPr wrap="square">
            <a:spAutoFit/>
          </a:bodyPr>
          <a:lstStyle/>
          <a:p>
            <a:r>
              <a:rPr lang="en-GB" sz="1100" b="1">
                <a:latin typeface="Times New Roman" panose="02020603050405020304" pitchFamily="18" charset="0"/>
                <a:cs typeface="Times New Roman" panose="02020603050405020304" pitchFamily="18" charset="0"/>
              </a:rPr>
              <a:t>Schedule and dissemination plans</a:t>
            </a:r>
            <a:endParaRPr lang="en-IN" sz="110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61154357"/>
              </p:ext>
            </p:extLst>
          </p:nvPr>
        </p:nvGraphicFramePr>
        <p:xfrm>
          <a:off x="4404075" y="5332381"/>
          <a:ext cx="3508933" cy="2183132"/>
        </p:xfrm>
        <a:graphic>
          <a:graphicData uri="http://schemas.openxmlformats.org/drawingml/2006/table">
            <a:tbl>
              <a:tblPr firstRow="1" firstCol="1" bandRow="1">
                <a:tableStyleId>{5C22544A-7EE6-4342-B048-85BDC9FD1C3A}</a:tableStyleId>
              </a:tblPr>
              <a:tblGrid>
                <a:gridCol w="1331499">
                  <a:extLst>
                    <a:ext uri="{9D8B030D-6E8A-4147-A177-3AD203B41FA5}">
                      <a16:colId xmlns:a16="http://schemas.microsoft.com/office/drawing/2014/main" val="20000"/>
                    </a:ext>
                  </a:extLst>
                </a:gridCol>
                <a:gridCol w="859321">
                  <a:extLst>
                    <a:ext uri="{9D8B030D-6E8A-4147-A177-3AD203B41FA5}">
                      <a16:colId xmlns:a16="http://schemas.microsoft.com/office/drawing/2014/main" val="20001"/>
                    </a:ext>
                  </a:extLst>
                </a:gridCol>
                <a:gridCol w="644491">
                  <a:extLst>
                    <a:ext uri="{9D8B030D-6E8A-4147-A177-3AD203B41FA5}">
                      <a16:colId xmlns:a16="http://schemas.microsoft.com/office/drawing/2014/main" val="20002"/>
                    </a:ext>
                  </a:extLst>
                </a:gridCol>
                <a:gridCol w="673622">
                  <a:extLst>
                    <a:ext uri="{9D8B030D-6E8A-4147-A177-3AD203B41FA5}">
                      <a16:colId xmlns:a16="http://schemas.microsoft.com/office/drawing/2014/main" val="20003"/>
                    </a:ext>
                  </a:extLst>
                </a:gridCol>
              </a:tblGrid>
              <a:tr h="224624">
                <a:tc>
                  <a:txBody>
                    <a:bodyPr/>
                    <a:lstStyle/>
                    <a:p>
                      <a:pPr algn="just">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Activities</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Start</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date</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End</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date</a:t>
                      </a:r>
                      <a:endParaRPr lang="en-IN" sz="8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Duration</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Selection</a:t>
                      </a:r>
                      <a:r>
                        <a:rPr lang="en-IN" sz="800">
                          <a:effectLst/>
                          <a:highlight>
                            <a:srgbClr val="C0C0C0"/>
                          </a:highligh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of</a:t>
                      </a:r>
                      <a:r>
                        <a:rPr lang="en-IN" sz="800">
                          <a:effectLst/>
                          <a:highlight>
                            <a:srgbClr val="C0C0C0"/>
                          </a:highligh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topic</a:t>
                      </a:r>
                      <a:endParaRPr lang="en-IN" sz="8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50000"/>
                        </a:lnSpc>
                        <a:spcAft>
                          <a:spcPts val="0"/>
                        </a:spcAft>
                      </a:pPr>
                      <a:r>
                        <a:rPr lang="en-IN" sz="800">
                          <a:effectLst/>
                          <a:latin typeface="Times New Roman" panose="02020603050405020304" pitchFamily="18" charset="0"/>
                          <a:cs typeface="Times New Roman" panose="02020603050405020304" pitchFamily="18" charset="0"/>
                        </a:rPr>
                        <a:t>20-04-2023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25-04-2023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5</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386140">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Setting</a:t>
                      </a:r>
                      <a:r>
                        <a:rPr lang="en-IN" sz="800">
                          <a:effectLst/>
                          <a:highlight>
                            <a:srgbClr val="C0C0C0"/>
                          </a:highligh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aims</a:t>
                      </a:r>
                      <a:r>
                        <a:rPr lang="en-IN" sz="800">
                          <a:effectLst/>
                          <a:highlight>
                            <a:srgbClr val="C0C0C0"/>
                          </a:highligh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and</a:t>
                      </a:r>
                      <a:r>
                        <a:rPr lang="en-IN" sz="800">
                          <a:effectLst/>
                          <a:highlight>
                            <a:srgbClr val="C0C0C0"/>
                          </a:highligh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objectives</a:t>
                      </a:r>
                      <a:endParaRPr lang="en-IN" sz="8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26-04-2023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06-05-2023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10</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Literature review</a:t>
                      </a:r>
                      <a:endParaRPr lang="en-IN" sz="8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07-05-2023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22-05-2023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15</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224624">
                <a:tc>
                  <a:txBody>
                    <a:bodyPr/>
                    <a:lstStyle/>
                    <a:p>
                      <a:pPr algn="just">
                        <a:lnSpc>
                          <a:spcPct val="150000"/>
                        </a:lnSpc>
                        <a:spcAft>
                          <a:spcPts val="0"/>
                        </a:spcAft>
                      </a:pPr>
                      <a:r>
                        <a:rPr lang="en-IN" sz="800" b="1" kern="1200">
                          <a:solidFill>
                            <a:schemeClr val="tx1"/>
                          </a:solidFill>
                          <a:effectLst/>
                          <a:latin typeface="Times New Roman" panose="02020603050405020304" pitchFamily="18" charset="0"/>
                          <a:ea typeface="+mn-ea"/>
                          <a:cs typeface="Times New Roman" panose="02020603050405020304" pitchFamily="18" charset="0"/>
                        </a:rPr>
                        <a:t>Research</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Methodology</a:t>
                      </a:r>
                      <a:endParaRPr lang="en-IN" sz="8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23-05-2023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12-06-2023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20</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Data</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collection</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13-06-2023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25-06-2023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12</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5"/>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Data</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analysis</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26-06-2023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06-07-2023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10</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6"/>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Ethical</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consideration</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07-07-2023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19-07-2023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12</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7"/>
                  </a:ext>
                </a:extLst>
              </a:tr>
              <a:tr h="224624">
                <a:tc>
                  <a:txBody>
                    <a:bodyPr/>
                    <a:lstStyle/>
                    <a:p>
                      <a:pPr algn="l">
                        <a:lnSpc>
                          <a:spcPct val="150000"/>
                        </a:lnSpc>
                        <a:spcAft>
                          <a:spcPts val="0"/>
                        </a:spcAft>
                      </a:pPr>
                      <a:r>
                        <a:rPr lang="en-IN" sz="800">
                          <a:solidFill>
                            <a:schemeClr val="tx1"/>
                          </a:solidFill>
                          <a:effectLst/>
                          <a:latin typeface="Times New Roman" panose="02020603050405020304" pitchFamily="18" charset="0"/>
                          <a:cs typeface="Times New Roman" panose="02020603050405020304" pitchFamily="18" charset="0"/>
                        </a:rPr>
                        <a:t>Final</a:t>
                      </a:r>
                      <a:r>
                        <a:rPr lang="en-IN" sz="800">
                          <a:effectLst/>
                          <a:latin typeface="Times New Roman" panose="02020603050405020304" pitchFamily="18" charset="0"/>
                          <a:cs typeface="Times New Roman" panose="02020603050405020304" pitchFamily="18" charset="0"/>
                        </a:rPr>
                        <a:t> </a:t>
                      </a:r>
                      <a:r>
                        <a:rPr lang="en-IN" sz="800">
                          <a:solidFill>
                            <a:schemeClr val="tx1"/>
                          </a:solidFill>
                          <a:effectLst/>
                          <a:latin typeface="Times New Roman" panose="02020603050405020304" pitchFamily="18" charset="0"/>
                          <a:cs typeface="Times New Roman" panose="02020603050405020304" pitchFamily="18" charset="0"/>
                        </a:rPr>
                        <a:t>submission</a:t>
                      </a:r>
                      <a:r>
                        <a:rPr lang="en-IN" sz="800">
                          <a:effectLst/>
                          <a:latin typeface="Times New Roman" panose="02020603050405020304" pitchFamily="18" charset="0"/>
                          <a:cs typeface="Times New Roman" panose="02020603050405020304" pitchFamily="18" charset="0"/>
                        </a:rPr>
                        <a:t> </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just">
                        <a:lnSpc>
                          <a:spcPct val="150000"/>
                        </a:lnSpc>
                        <a:spcAft>
                          <a:spcPts val="0"/>
                        </a:spcAft>
                      </a:pPr>
                      <a:r>
                        <a:rPr lang="en-IN" sz="800">
                          <a:effectLst/>
                          <a:latin typeface="Times New Roman" panose="02020603050405020304" pitchFamily="18" charset="0"/>
                          <a:cs typeface="Times New Roman" panose="02020603050405020304" pitchFamily="18" charset="0"/>
                        </a:rPr>
                        <a:t>20-07-2023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28-07-2023</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r">
                        <a:lnSpc>
                          <a:spcPct val="150000"/>
                        </a:lnSpc>
                        <a:spcAft>
                          <a:spcPts val="0"/>
                        </a:spcAft>
                      </a:pPr>
                      <a:r>
                        <a:rPr lang="en-IN" sz="800">
                          <a:effectLst/>
                          <a:latin typeface="Times New Roman" panose="02020603050405020304" pitchFamily="18" charset="0"/>
                          <a:cs typeface="Times New Roman" panose="02020603050405020304" pitchFamily="18" charset="0"/>
                        </a:rPr>
                        <a:t>8</a:t>
                      </a:r>
                      <a:endParaRPr lang="en-IN" sz="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8"/>
                  </a:ext>
                </a:extLst>
              </a:tr>
            </a:tbl>
          </a:graphicData>
        </a:graphic>
      </p:graphicFrame>
      <p:sp>
        <p:nvSpPr>
          <p:cNvPr id="28" name="Rectangle 27"/>
          <p:cNvSpPr/>
          <p:nvPr/>
        </p:nvSpPr>
        <p:spPr>
          <a:xfrm>
            <a:off x="8031565" y="5598177"/>
            <a:ext cx="4425348" cy="3647152"/>
          </a:xfrm>
          <a:prstGeom prst="rect">
            <a:avLst/>
          </a:prstGeom>
        </p:spPr>
        <p:txBody>
          <a:bodyPr wrap="square">
            <a:spAutoFit/>
          </a:bodyPr>
          <a:lstStyle/>
          <a:p>
            <a:r>
              <a:rPr lang="en-GB" sz="700" err="1">
                <a:latin typeface="Times New Roman" panose="02020603050405020304" pitchFamily="18" charset="0"/>
                <a:cs typeface="Times New Roman" panose="02020603050405020304" pitchFamily="18" charset="0"/>
              </a:rPr>
              <a:t>Brunier</a:t>
            </a:r>
            <a:r>
              <a:rPr lang="en-GB" sz="700">
                <a:latin typeface="Times New Roman" panose="02020603050405020304" pitchFamily="18" charset="0"/>
                <a:cs typeface="Times New Roman" panose="02020603050405020304" pitchFamily="18" charset="0"/>
              </a:rPr>
              <a:t>, A. and Drysdale, C., (2020). COVID-19 is disrupting mental health services in most countries WHO survey. World Health Organization, pp.2021-06. </a:t>
            </a:r>
            <a:r>
              <a:rPr lang="en-GB" sz="700" u="sng">
                <a:latin typeface="Times New Roman" panose="02020603050405020304" pitchFamily="18" charset="0"/>
                <a:cs typeface="Times New Roman" panose="02020603050405020304" pitchFamily="18" charset="0"/>
                <a:hlinkClick r:id="rId10"/>
              </a:rPr>
              <a:t>https://friends-project.eu/media/who_int_news_item_05_10_2020_covid_19_disrupting_mental_health_services_in_most_countries_who_survey.pdf</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Chen, M. and </a:t>
            </a:r>
            <a:r>
              <a:rPr lang="en-GB" sz="700" err="1">
                <a:latin typeface="Times New Roman" panose="02020603050405020304" pitchFamily="18" charset="0"/>
                <a:cs typeface="Times New Roman" panose="02020603050405020304" pitchFamily="18" charset="0"/>
              </a:rPr>
              <a:t>Decary</a:t>
            </a:r>
            <a:r>
              <a:rPr lang="en-GB" sz="700">
                <a:latin typeface="Times New Roman" panose="02020603050405020304" pitchFamily="18" charset="0"/>
                <a:cs typeface="Times New Roman" panose="02020603050405020304" pitchFamily="18" charset="0"/>
              </a:rPr>
              <a:t>, M., (2020), January. Artificial intelligence in healthcare: An essential guide for health leaders. In Healthcare management forum (Vol. 33, No. 1, pp. 10-18). Sage CA: Los Angeles, CA: SAGE Publications. </a:t>
            </a:r>
            <a:r>
              <a:rPr lang="en-GB" sz="700" u="sng">
                <a:latin typeface="Times New Roman" panose="02020603050405020304" pitchFamily="18" charset="0"/>
                <a:cs typeface="Times New Roman" panose="02020603050405020304" pitchFamily="18" charset="0"/>
                <a:hlinkClick r:id="rId11"/>
              </a:rPr>
              <a:t>https://journals.sagepub.com/doi/pdf/10.1177/0840470419873123</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Gopal, G., Suter-</a:t>
            </a:r>
            <a:r>
              <a:rPr lang="en-GB" sz="700" err="1">
                <a:latin typeface="Times New Roman" panose="02020603050405020304" pitchFamily="18" charset="0"/>
                <a:cs typeface="Times New Roman" panose="02020603050405020304" pitchFamily="18" charset="0"/>
              </a:rPr>
              <a:t>Crazzolara</a:t>
            </a:r>
            <a:r>
              <a:rPr lang="en-GB" sz="700">
                <a:latin typeface="Times New Roman" panose="02020603050405020304" pitchFamily="18" charset="0"/>
                <a:cs typeface="Times New Roman" panose="02020603050405020304" pitchFamily="18" charset="0"/>
              </a:rPr>
              <a:t>, C., </a:t>
            </a:r>
            <a:r>
              <a:rPr lang="en-GB" sz="700" err="1">
                <a:latin typeface="Times New Roman" panose="02020603050405020304" pitchFamily="18" charset="0"/>
                <a:cs typeface="Times New Roman" panose="02020603050405020304" pitchFamily="18" charset="0"/>
              </a:rPr>
              <a:t>Toldo</a:t>
            </a:r>
            <a:r>
              <a:rPr lang="en-GB" sz="700">
                <a:latin typeface="Times New Roman" panose="02020603050405020304" pitchFamily="18" charset="0"/>
                <a:cs typeface="Times New Roman" panose="02020603050405020304" pitchFamily="18" charset="0"/>
              </a:rPr>
              <a:t>, L. and Eberhardt, W., (2019). Digital transformation in healthcare–architectures of present and future information technologies. Clinical Chemistry and Laboratory Medicine (CCLM), 57(3), pp.328-335. </a:t>
            </a:r>
            <a:r>
              <a:rPr lang="en-GB" sz="700" u="sng">
                <a:latin typeface="Times New Roman" panose="02020603050405020304" pitchFamily="18" charset="0"/>
                <a:cs typeface="Times New Roman" panose="02020603050405020304" pitchFamily="18" charset="0"/>
                <a:hlinkClick r:id="rId12"/>
              </a:rPr>
              <a:t>https://www.degruyter.com/document/doi/10.1515/cclm-2018-0658/html?lang=de</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Greenberg, N. and Tracy, D. (2020). What healthcare leaders need to do to protect the psychological well-being of frontline staff in the COVID-19 pandemic. </a:t>
            </a:r>
            <a:r>
              <a:rPr lang="en-GB" sz="700" err="1">
                <a:latin typeface="Times New Roman" panose="02020603050405020304" pitchFamily="18" charset="0"/>
                <a:cs typeface="Times New Roman" panose="02020603050405020304" pitchFamily="18" charset="0"/>
              </a:rPr>
              <a:t>Bmj</a:t>
            </a:r>
            <a:r>
              <a:rPr lang="en-GB" sz="700">
                <a:latin typeface="Times New Roman" panose="02020603050405020304" pitchFamily="18" charset="0"/>
                <a:cs typeface="Times New Roman" panose="02020603050405020304" pitchFamily="18" charset="0"/>
              </a:rPr>
              <a:t> Leader. </a:t>
            </a:r>
            <a:r>
              <a:rPr lang="en-GB" sz="700" u="sng">
                <a:latin typeface="Times New Roman" panose="02020603050405020304" pitchFamily="18" charset="0"/>
                <a:cs typeface="Times New Roman" panose="02020603050405020304" pitchFamily="18" charset="0"/>
                <a:hlinkClick r:id="rId13"/>
              </a:rPr>
              <a:t>https://www.ncbi.nlm.nih.gov/pmc/articles/PMC7192780/</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Maddox, B.B., Crabbe, S., </a:t>
            </a:r>
            <a:r>
              <a:rPr lang="en-GB" sz="700" err="1">
                <a:latin typeface="Times New Roman" panose="02020603050405020304" pitchFamily="18" charset="0"/>
                <a:cs typeface="Times New Roman" panose="02020603050405020304" pitchFamily="18" charset="0"/>
              </a:rPr>
              <a:t>Beidas</a:t>
            </a:r>
            <a:r>
              <a:rPr lang="en-GB" sz="700">
                <a:latin typeface="Times New Roman" panose="02020603050405020304" pitchFamily="18" charset="0"/>
                <a:cs typeface="Times New Roman" panose="02020603050405020304" pitchFamily="18" charset="0"/>
              </a:rPr>
              <a:t>, R.S., Brookman-Frazee, L., </a:t>
            </a:r>
            <a:r>
              <a:rPr lang="en-GB" sz="700" err="1">
                <a:latin typeface="Times New Roman" panose="02020603050405020304" pitchFamily="18" charset="0"/>
                <a:cs typeface="Times New Roman" panose="02020603050405020304" pitchFamily="18" charset="0"/>
              </a:rPr>
              <a:t>Cannuscio</a:t>
            </a:r>
            <a:r>
              <a:rPr lang="en-GB" sz="700">
                <a:latin typeface="Times New Roman" panose="02020603050405020304" pitchFamily="18" charset="0"/>
                <a:cs typeface="Times New Roman" panose="02020603050405020304" pitchFamily="18" charset="0"/>
              </a:rPr>
              <a:t>, C.C., Miller, J.S., </a:t>
            </a:r>
            <a:r>
              <a:rPr lang="en-GB" sz="700" err="1">
                <a:latin typeface="Times New Roman" panose="02020603050405020304" pitchFamily="18" charset="0"/>
                <a:cs typeface="Times New Roman" panose="02020603050405020304" pitchFamily="18" charset="0"/>
              </a:rPr>
              <a:t>Nicolaidis</a:t>
            </a:r>
            <a:r>
              <a:rPr lang="en-GB" sz="700">
                <a:latin typeface="Times New Roman" panose="02020603050405020304" pitchFamily="18" charset="0"/>
                <a:cs typeface="Times New Roman" panose="02020603050405020304" pitchFamily="18" charset="0"/>
              </a:rPr>
              <a:t>, C. and Mandell, D.S., (2020). “I wouldn’t know where to start”: Perspectives from clinicians, agency leaders, and autistic adults on improving community mental health services for autistic adults. Autism, 24(4), pp.919-930. </a:t>
            </a:r>
            <a:r>
              <a:rPr lang="en-GB" sz="700" u="sng">
                <a:latin typeface="Times New Roman" panose="02020603050405020304" pitchFamily="18" charset="0"/>
                <a:cs typeface="Times New Roman" panose="02020603050405020304" pitchFamily="18" charset="0"/>
                <a:hlinkClick r:id="rId13"/>
              </a:rPr>
              <a:t>https://www.ncbi.nlm.nih.gov/pmc/articles/PMC7192780/</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err="1">
                <a:latin typeface="Times New Roman" panose="02020603050405020304" pitchFamily="18" charset="0"/>
                <a:cs typeface="Times New Roman" panose="02020603050405020304" pitchFamily="18" charset="0"/>
              </a:rPr>
              <a:t>Moroz</a:t>
            </a:r>
            <a:r>
              <a:rPr lang="en-GB" sz="700">
                <a:latin typeface="Times New Roman" panose="02020603050405020304" pitchFamily="18" charset="0"/>
                <a:cs typeface="Times New Roman" panose="02020603050405020304" pitchFamily="18" charset="0"/>
              </a:rPr>
              <a:t>, N., </a:t>
            </a:r>
            <a:r>
              <a:rPr lang="en-GB" sz="700" err="1">
                <a:latin typeface="Times New Roman" panose="02020603050405020304" pitchFamily="18" charset="0"/>
                <a:cs typeface="Times New Roman" panose="02020603050405020304" pitchFamily="18" charset="0"/>
              </a:rPr>
              <a:t>Moroz</a:t>
            </a:r>
            <a:r>
              <a:rPr lang="en-GB" sz="700">
                <a:latin typeface="Times New Roman" panose="02020603050405020304" pitchFamily="18" charset="0"/>
                <a:cs typeface="Times New Roman" panose="02020603050405020304" pitchFamily="18" charset="0"/>
              </a:rPr>
              <a:t>, I. and D’Angelo, M.S., (2020), November. Mental health services in Canada: barriers and cost-effective solutions to increase access. In Healthcare management forum (Vol. 33, No. 6, pp. 282-287). Sage CA: Los Angeles, CA: SAGE Publications. </a:t>
            </a:r>
            <a:r>
              <a:rPr lang="en-GB" sz="700" u="sng">
                <a:latin typeface="Times New Roman" panose="02020603050405020304" pitchFamily="18" charset="0"/>
                <a:cs typeface="Times New Roman" panose="02020603050405020304" pitchFamily="18" charset="0"/>
                <a:hlinkClick r:id="rId14"/>
              </a:rPr>
              <a:t>https://journals.sagepub.com/doi/pdf/10.1177/0840470420933911</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Odendaal, W.A., Watkins, J.A., Leon, N., </a:t>
            </a:r>
            <a:r>
              <a:rPr lang="en-GB" sz="700" err="1">
                <a:latin typeface="Times New Roman" panose="02020603050405020304" pitchFamily="18" charset="0"/>
                <a:cs typeface="Times New Roman" panose="02020603050405020304" pitchFamily="18" charset="0"/>
              </a:rPr>
              <a:t>Goudge</a:t>
            </a:r>
            <a:r>
              <a:rPr lang="en-GB" sz="700">
                <a:latin typeface="Times New Roman" panose="02020603050405020304" pitchFamily="18" charset="0"/>
                <a:cs typeface="Times New Roman" panose="02020603050405020304" pitchFamily="18" charset="0"/>
              </a:rPr>
              <a:t>, J., Griffiths, F., Tomlinson, M. and Daniels, K., (2020). Health workers’ perceptions and experiences of using mHealth technologies to deliver primary healthcare services: a qualitative evidence synthesis. Cochrane Database of Systematic Reviews, (3). </a:t>
            </a:r>
            <a:r>
              <a:rPr lang="en-GB" sz="700" u="sng">
                <a:latin typeface="Times New Roman" panose="02020603050405020304" pitchFamily="18" charset="0"/>
                <a:cs typeface="Times New Roman" panose="02020603050405020304" pitchFamily="18" charset="0"/>
                <a:hlinkClick r:id="rId15"/>
              </a:rPr>
              <a:t>https://scholar.google.com/scholar?output=instlink&amp;q=info:cs6UV4M847kJ:scholar.google.com/&amp;hl=en&amp;as_sdt=0,5&amp;as_ylo=2019&amp;scillfp=2429973520005351929&amp;oi=lle</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a:latin typeface="Times New Roman" panose="02020603050405020304" pitchFamily="18" charset="0"/>
                <a:cs typeface="Times New Roman" panose="02020603050405020304" pitchFamily="18" charset="0"/>
              </a:rPr>
              <a:t>Singh, D.R., </a:t>
            </a:r>
            <a:r>
              <a:rPr lang="en-GB" sz="700" err="1">
                <a:latin typeface="Times New Roman" panose="02020603050405020304" pitchFamily="18" charset="0"/>
                <a:cs typeface="Times New Roman" panose="02020603050405020304" pitchFamily="18" charset="0"/>
              </a:rPr>
              <a:t>Sunuwar</a:t>
            </a:r>
            <a:r>
              <a:rPr lang="en-GB" sz="700">
                <a:latin typeface="Times New Roman" panose="02020603050405020304" pitchFamily="18" charset="0"/>
                <a:cs typeface="Times New Roman" panose="02020603050405020304" pitchFamily="18" charset="0"/>
              </a:rPr>
              <a:t>, D.R., Shah, S.K., Karki, K., Sah, L.K., Adhikari, B. and Sah, R.K., (2021). Impact of COVID-19 on health services utilisation in Province-2 of Nepal: a qualitative study among community members and stakeholders. BMC health services research, 21(1), pp.1-14. </a:t>
            </a:r>
            <a:r>
              <a:rPr lang="en-GB" sz="700" u="sng">
                <a:latin typeface="Times New Roman" panose="02020603050405020304" pitchFamily="18" charset="0"/>
                <a:cs typeface="Times New Roman" panose="02020603050405020304" pitchFamily="18" charset="0"/>
                <a:hlinkClick r:id="rId16"/>
              </a:rPr>
              <a:t>https://bmchealthservres.biomedcentral.com/articles/10.1186/s12913-021-06176-y</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a:p>
            <a:r>
              <a:rPr lang="en-GB" sz="700" err="1">
                <a:latin typeface="Times New Roman" panose="02020603050405020304" pitchFamily="18" charset="0"/>
                <a:cs typeface="Times New Roman" panose="02020603050405020304" pitchFamily="18" charset="0"/>
              </a:rPr>
              <a:t>Tanhan</a:t>
            </a:r>
            <a:r>
              <a:rPr lang="en-GB" sz="700">
                <a:latin typeface="Times New Roman" panose="02020603050405020304" pitchFamily="18" charset="0"/>
                <a:cs typeface="Times New Roman" panose="02020603050405020304" pitchFamily="18" charset="0"/>
              </a:rPr>
              <a:t>, A., Yavuz, K.F., Young, J.S., </a:t>
            </a:r>
            <a:r>
              <a:rPr lang="en-GB" sz="700" err="1">
                <a:latin typeface="Times New Roman" panose="02020603050405020304" pitchFamily="18" charset="0"/>
                <a:cs typeface="Times New Roman" panose="02020603050405020304" pitchFamily="18" charset="0"/>
              </a:rPr>
              <a:t>Nalbant</a:t>
            </a:r>
            <a:r>
              <a:rPr lang="en-GB" sz="700">
                <a:latin typeface="Times New Roman" panose="02020603050405020304" pitchFamily="18" charset="0"/>
                <a:cs typeface="Times New Roman" panose="02020603050405020304" pitchFamily="18" charset="0"/>
              </a:rPr>
              <a:t>, A., Arslan, G., Yildirim, M., </a:t>
            </a:r>
            <a:r>
              <a:rPr lang="en-GB" sz="700" err="1">
                <a:latin typeface="Times New Roman" panose="02020603050405020304" pitchFamily="18" charset="0"/>
                <a:cs typeface="Times New Roman" panose="02020603050405020304" pitchFamily="18" charset="0"/>
              </a:rPr>
              <a:t>Ulusoy</a:t>
            </a:r>
            <a:r>
              <a:rPr lang="en-GB" sz="700">
                <a:latin typeface="Times New Roman" panose="02020603050405020304" pitchFamily="18" charset="0"/>
                <a:cs typeface="Times New Roman" panose="02020603050405020304" pitchFamily="18" charset="0"/>
              </a:rPr>
              <a:t>, S., </a:t>
            </a:r>
            <a:r>
              <a:rPr lang="en-GB" sz="700" err="1">
                <a:latin typeface="Times New Roman" panose="02020603050405020304" pitchFamily="18" charset="0"/>
                <a:cs typeface="Times New Roman" panose="02020603050405020304" pitchFamily="18" charset="0"/>
              </a:rPr>
              <a:t>Genç</a:t>
            </a:r>
            <a:r>
              <a:rPr lang="en-GB" sz="700">
                <a:latin typeface="Times New Roman" panose="02020603050405020304" pitchFamily="18" charset="0"/>
                <a:cs typeface="Times New Roman" panose="02020603050405020304" pitchFamily="18" charset="0"/>
              </a:rPr>
              <a:t>, E., Ugur, E. and </a:t>
            </a:r>
            <a:r>
              <a:rPr lang="en-GB" sz="700" err="1">
                <a:latin typeface="Times New Roman" panose="02020603050405020304" pitchFamily="18" charset="0"/>
                <a:cs typeface="Times New Roman" panose="02020603050405020304" pitchFamily="18" charset="0"/>
              </a:rPr>
              <a:t>Çiçek</a:t>
            </a:r>
            <a:r>
              <a:rPr lang="en-GB" sz="700">
                <a:latin typeface="Times New Roman" panose="02020603050405020304" pitchFamily="18" charset="0"/>
                <a:cs typeface="Times New Roman" panose="02020603050405020304" pitchFamily="18" charset="0"/>
              </a:rPr>
              <a:t>, İ., (2020). A proposed framework based on a literature review of online contextual mental health services to enhance well-being and address psychopathology during COVID-19. </a:t>
            </a:r>
            <a:r>
              <a:rPr lang="en-GB" sz="700" u="sng">
                <a:latin typeface="Times New Roman" panose="02020603050405020304" pitchFamily="18" charset="0"/>
                <a:cs typeface="Times New Roman" panose="02020603050405020304" pitchFamily="18" charset="0"/>
                <a:hlinkClick r:id="rId17"/>
              </a:rPr>
              <a:t>https://acikerisim.sakarya.edu.tr/xmlui/bitstream/handle/20.500.12619/95221/10.29333%20ejgm%208316.pdf?sequence=1&amp;isAllowed=y</a:t>
            </a:r>
            <a:r>
              <a:rPr lang="en-GB" sz="700">
                <a:latin typeface="Times New Roman" panose="02020603050405020304" pitchFamily="18" charset="0"/>
                <a:cs typeface="Times New Roman" panose="02020603050405020304" pitchFamily="18" charset="0"/>
              </a:rPr>
              <a:t> </a:t>
            </a:r>
            <a:endParaRPr lang="en-IN" sz="700">
              <a:latin typeface="Times New Roman" panose="02020603050405020304" pitchFamily="18" charset="0"/>
              <a:cs typeface="Times New Roman" panose="02020603050405020304" pitchFamily="18" charset="0"/>
            </a:endParaRPr>
          </a:p>
        </p:txBody>
      </p:sp>
      <p:sp>
        <p:nvSpPr>
          <p:cNvPr id="46" name="Rectangle 45"/>
          <p:cNvSpPr/>
          <p:nvPr/>
        </p:nvSpPr>
        <p:spPr>
          <a:xfrm>
            <a:off x="1085850" y="6784043"/>
            <a:ext cx="2421389" cy="253916"/>
          </a:xfrm>
          <a:prstGeom prst="rect">
            <a:avLst/>
          </a:prstGeom>
        </p:spPr>
        <p:txBody>
          <a:bodyPr wrap="square">
            <a:spAutoFit/>
          </a:bodyPr>
          <a:lstStyle/>
          <a:p>
            <a:r>
              <a:rPr lang="en-GB" sz="1050" b="1">
                <a:latin typeface="Times New Roman" panose="02020603050405020304" pitchFamily="18" charset="0"/>
                <a:cs typeface="Times New Roman" panose="02020603050405020304" pitchFamily="18" charset="0"/>
              </a:rPr>
              <a:t>Professional, legal and ethical issues</a:t>
            </a:r>
            <a:endParaRPr lang="en-IN" sz="1050">
              <a:latin typeface="Times New Roman" panose="02020603050405020304" pitchFamily="18" charset="0"/>
              <a:cs typeface="Times New Roman" panose="02020603050405020304" pitchFamily="18" charset="0"/>
            </a:endParaRPr>
          </a:p>
        </p:txBody>
      </p:sp>
      <p:sp>
        <p:nvSpPr>
          <p:cNvPr id="47" name="Rectangle 46"/>
          <p:cNvSpPr/>
          <p:nvPr/>
        </p:nvSpPr>
        <p:spPr>
          <a:xfrm>
            <a:off x="230476" y="7095902"/>
            <a:ext cx="4031313" cy="2031325"/>
          </a:xfrm>
          <a:prstGeom prst="rect">
            <a:avLst/>
          </a:prstGeom>
        </p:spPr>
        <p:txBody>
          <a:bodyPr wrap="square">
            <a:spAutoFit/>
          </a:bodyPr>
          <a:lstStyle/>
          <a:p>
            <a:pPr marL="171450" lvl="0" indent="-171450">
              <a:buFont typeface="Wingdings" panose="05000000000000000000" pitchFamily="2" charset="2"/>
              <a:buChar char="v"/>
            </a:pPr>
            <a:r>
              <a:rPr lang="en-GB" sz="1050">
                <a:latin typeface="Times New Roman" panose="02020603050405020304" pitchFamily="18" charset="0"/>
                <a:cs typeface="Times New Roman" panose="02020603050405020304" pitchFamily="18" charset="0"/>
              </a:rPr>
              <a:t>The disruptive developments of cryptocurrencies and blockchain technology have the potential to assist a number of industries, including finance, supply chain management, healthcare, and others. Bitcoin, Ethereum, and Litecoin are examples of digital or virtual currencies that depend on cryptography for secure and decentralised transactions. In contrast to traditional fiat currencies that are issued and administered by central banks, cryptocurrencies operate on decentralised networks, frequently based on blockchain technology. </a:t>
            </a:r>
          </a:p>
          <a:p>
            <a:pPr marL="171450" lvl="0" indent="-171450">
              <a:buFont typeface="Wingdings" panose="05000000000000000000" pitchFamily="2" charset="2"/>
              <a:buChar char="v"/>
            </a:pPr>
            <a:r>
              <a:rPr lang="en-GB" sz="1050">
                <a:latin typeface="Times New Roman" panose="02020603050405020304" pitchFamily="18" charset="0"/>
                <a:cs typeface="Times New Roman" panose="02020603050405020304" pitchFamily="18" charset="0"/>
              </a:rPr>
              <a:t>To avoid unintentionally compromising any patient's privacy, data privacy and confidentiality must be respected. The fact that no laws, regulations, or even public property should be harmed in any way must be emphasised.</a:t>
            </a:r>
            <a:r>
              <a:rPr lang="en-US" sz="1050">
                <a:latin typeface="Times New Roman" panose="02020603050405020304" pitchFamily="18" charset="0"/>
                <a:cs typeface="Times New Roman" panose="02020603050405020304" pitchFamily="18" charset="0"/>
              </a:rPr>
              <a:t>.</a:t>
            </a:r>
          </a:p>
        </p:txBody>
      </p:sp>
      <p:pic>
        <p:nvPicPr>
          <p:cNvPr id="1030" name="Picture 6" descr="Blockchain in Education – UniversaBlockchain – Medium">
            <a:extLst>
              <a:ext uri="{FF2B5EF4-FFF2-40B4-BE49-F238E27FC236}">
                <a16:creationId xmlns:a16="http://schemas.microsoft.com/office/drawing/2014/main" id="{036330B2-7615-C688-B54E-6491D56A02E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9001" y="5400849"/>
            <a:ext cx="2130033" cy="14900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FE666E-9321-BEFA-DD6A-80D2C690D5EC}"/>
              </a:ext>
            </a:extLst>
          </p:cNvPr>
          <p:cNvSpPr txBox="1"/>
          <p:nvPr/>
        </p:nvSpPr>
        <p:spPr>
          <a:xfrm>
            <a:off x="4243773" y="7515515"/>
            <a:ext cx="2157027" cy="246221"/>
          </a:xfrm>
          <a:prstGeom prst="rect">
            <a:avLst/>
          </a:prstGeom>
          <a:noFill/>
        </p:spPr>
        <p:txBody>
          <a:bodyPr wrap="square" rtlCol="0">
            <a:spAutoFit/>
          </a:bodyPr>
          <a:lstStyle/>
          <a:p>
            <a:r>
              <a:rPr lang="en-GB" sz="1000" b="1"/>
              <a:t>conclusion</a:t>
            </a:r>
          </a:p>
        </p:txBody>
      </p:sp>
      <p:sp>
        <p:nvSpPr>
          <p:cNvPr id="12" name="TextBox 11">
            <a:extLst>
              <a:ext uri="{FF2B5EF4-FFF2-40B4-BE49-F238E27FC236}">
                <a16:creationId xmlns:a16="http://schemas.microsoft.com/office/drawing/2014/main" id="{C5687BCF-89E5-DA99-772D-12F5E39373D5}"/>
              </a:ext>
            </a:extLst>
          </p:cNvPr>
          <p:cNvSpPr txBox="1"/>
          <p:nvPr/>
        </p:nvSpPr>
        <p:spPr>
          <a:xfrm>
            <a:off x="4404075" y="7775471"/>
            <a:ext cx="3277084" cy="1869743"/>
          </a:xfrm>
          <a:prstGeom prst="rect">
            <a:avLst/>
          </a:prstGeom>
          <a:noFill/>
        </p:spPr>
        <p:txBody>
          <a:bodyPr wrap="square" rtlCol="0">
            <a:spAutoFit/>
          </a:bodyPr>
          <a:lstStyle/>
          <a:p>
            <a:r>
              <a:rPr lang="en-GB" sz="1050"/>
              <a:t>Finally, blockchain technology has completely changed the cryptocurrency industry. Blockchain has given the creation and trade of digital currencies a secure platform thanks to its decentralised and transparent nature. Cryptocurrencies are now widely used and accepted, disrupting established financial systems and giving people more control over their possessions. Blockchain technology provides enormous potential for additional innovation and revolution in other industries outside of banking, laying the path for a decentralised future as it continues to advance.</a:t>
            </a:r>
          </a:p>
        </p:txBody>
      </p:sp>
      <p:pic>
        <p:nvPicPr>
          <p:cNvPr id="17" name="Picture 6" descr="Defining Blockchain Technology | Use Cases of Blockchain | Edureka">
            <a:extLst>
              <a:ext uri="{FF2B5EF4-FFF2-40B4-BE49-F238E27FC236}">
                <a16:creationId xmlns:a16="http://schemas.microsoft.com/office/drawing/2014/main" id="{F88A8EC7-778A-A886-CE5C-9BB8C2AFD76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474" y="2512606"/>
            <a:ext cx="3008465" cy="14168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Sensors | Free Full-Text | Blockchain Evaluation Approaches:  State-of-the-Art and Future Perspective">
            <a:extLst>
              <a:ext uri="{FF2B5EF4-FFF2-40B4-BE49-F238E27FC236}">
                <a16:creationId xmlns:a16="http://schemas.microsoft.com/office/drawing/2014/main" id="{929FE6B7-5058-F34F-1117-2F56A7812ED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51876" y="3299850"/>
            <a:ext cx="2457450" cy="19041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ublic Blockchain Technology Market Research Methodology,">
            <a:extLst>
              <a:ext uri="{FF2B5EF4-FFF2-40B4-BE49-F238E27FC236}">
                <a16:creationId xmlns:a16="http://schemas.microsoft.com/office/drawing/2014/main" id="{34B90B94-BDE1-FB54-BC64-A40714DD226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00739" y="326662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9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2c1461-8247-4f24-b210-8edfb3faac0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473C7BFBBBF046A3DF85057078270A" ma:contentTypeVersion="6" ma:contentTypeDescription="Create a new document." ma:contentTypeScope="" ma:versionID="27a15d5acb43ac4c6b3a32cea7cca85c">
  <xsd:schema xmlns:xsd="http://www.w3.org/2001/XMLSchema" xmlns:xs="http://www.w3.org/2001/XMLSchema" xmlns:p="http://schemas.microsoft.com/office/2006/metadata/properties" xmlns:ns3="922c1461-8247-4f24-b210-8edfb3faac0d" xmlns:ns4="19d4e58e-dda7-48fe-ac84-0add3f285eee" targetNamespace="http://schemas.microsoft.com/office/2006/metadata/properties" ma:root="true" ma:fieldsID="f6443b17f25a0ce22f41674d8c48f5ee" ns3:_="" ns4:_="">
    <xsd:import namespace="922c1461-8247-4f24-b210-8edfb3faac0d"/>
    <xsd:import namespace="19d4e58e-dda7-48fe-ac84-0add3f285eee"/>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2c1461-8247-4f24-b210-8edfb3faac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d4e58e-dda7-48fe-ac84-0add3f285ee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980981-4AA1-4A24-ACD3-4B1AD66A16AD}">
  <ds:schemaRefs>
    <ds:schemaRef ds:uri="19d4e58e-dda7-48fe-ac84-0add3f285eee"/>
    <ds:schemaRef ds:uri="922c1461-8247-4f24-b210-8edfb3faac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C49927B-543C-416F-8E42-B2EE34ABB084}">
  <ds:schemaRefs>
    <ds:schemaRef ds:uri="19d4e58e-dda7-48fe-ac84-0add3f285eee"/>
    <ds:schemaRef ds:uri="922c1461-8247-4f24-b210-8edfb3faac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C2FDB99-F96A-4144-AE37-2A21FEB24D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Angles</Template>
  <Application>Microsoft Office PowerPoint</Application>
  <PresentationFormat>A3 Paper (297x420 mm)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1</cp:revision>
  <dcterms:created xsi:type="dcterms:W3CDTF">2023-03-31T11:50:07Z</dcterms:created>
  <dcterms:modified xsi:type="dcterms:W3CDTF">2023-05-10T18:57:05Z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0x010100F9473C7BFBBBF046A3DF85057078270A</vt:lpwstr>
  </property>
</Properties>
</file>