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7" r:id="rId6"/>
    <p:sldId id="268" r:id="rId7"/>
    <p:sldId id="269" r:id="rId8"/>
    <p:sldId id="270" r:id="rId9"/>
    <p:sldId id="271" r:id="rId10"/>
    <p:sldId id="258" r:id="rId11"/>
    <p:sldId id="264" r:id="rId12"/>
    <p:sldId id="262" r:id="rId13"/>
    <p:sldId id="263" r:id="rId14"/>
    <p:sldId id="259"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001E-29FC-439F-8844-74D0ECE01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67E823-08A3-42C1-B7B3-C95356F00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09C073-F090-41D4-9559-FA52435D80F6}"/>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5" name="Footer Placeholder 4">
            <a:extLst>
              <a:ext uri="{FF2B5EF4-FFF2-40B4-BE49-F238E27FC236}">
                <a16:creationId xmlns:a16="http://schemas.microsoft.com/office/drawing/2014/main" id="{2EA4026D-6102-4694-A610-4FFA80E32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303E7-A2A9-447E-A95A-08D354C77B04}"/>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62960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C2DF-C74E-49E3-98E1-07C2EFE1C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26682A-BF08-4E2B-8E3C-5056738EC2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E04A-5259-4F82-B355-5647CF36E2C2}"/>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5" name="Footer Placeholder 4">
            <a:extLst>
              <a:ext uri="{FF2B5EF4-FFF2-40B4-BE49-F238E27FC236}">
                <a16:creationId xmlns:a16="http://schemas.microsoft.com/office/drawing/2014/main" id="{8DEAA1A8-DE3F-43AC-8AC0-59F8BF5D4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C988E-FBA8-4637-B15E-13E79DD41EEE}"/>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356716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42562-F5C5-4DD0-A3DF-05ED481615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7DD84-9A9D-44A4-9EB5-89781F3B15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19379-FD23-4E44-BAF6-419EBA7AC77C}"/>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5" name="Footer Placeholder 4">
            <a:extLst>
              <a:ext uri="{FF2B5EF4-FFF2-40B4-BE49-F238E27FC236}">
                <a16:creationId xmlns:a16="http://schemas.microsoft.com/office/drawing/2014/main" id="{C0EBE1AE-17E8-4CF0-8447-3BBF122B9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16B5-86EB-48D3-9C6B-46CCA10EB11F}"/>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279696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FB31-CBEA-4C17-8006-102F9A5B0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E5855F-693E-4850-AC9C-9AE5C2E623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5253C-7EE2-4A84-9051-6DBFEA41256D}"/>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5" name="Footer Placeholder 4">
            <a:extLst>
              <a:ext uri="{FF2B5EF4-FFF2-40B4-BE49-F238E27FC236}">
                <a16:creationId xmlns:a16="http://schemas.microsoft.com/office/drawing/2014/main" id="{B0833625-19AE-48F3-A9F6-5EBEC5A7E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D8E32-4040-420A-9432-13D7DAC30557}"/>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25606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21EF-E124-4B51-8D8F-211FCA4CEC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88E36-7A93-46C0-8C5B-E3FCE15D2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235308-1EA2-4F37-9307-C58BC98586A9}"/>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5" name="Footer Placeholder 4">
            <a:extLst>
              <a:ext uri="{FF2B5EF4-FFF2-40B4-BE49-F238E27FC236}">
                <a16:creationId xmlns:a16="http://schemas.microsoft.com/office/drawing/2014/main" id="{0C16E088-B9E0-4BF1-8C01-1F262B824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8BC98-74E9-4CFF-A684-A1B0B671734B}"/>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46086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FBA8-678B-4A80-98ED-F92EF0799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072B2B-93D5-4A6A-BA82-33410685CA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51A4E3-D790-48DE-AB47-2E22DD9EEE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DAF97B-65F1-4B26-B96A-F744D227AD77}"/>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6" name="Footer Placeholder 5">
            <a:extLst>
              <a:ext uri="{FF2B5EF4-FFF2-40B4-BE49-F238E27FC236}">
                <a16:creationId xmlns:a16="http://schemas.microsoft.com/office/drawing/2014/main" id="{96307184-47F7-4CE0-B2AE-85A3E7232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26497-2291-4F93-A13A-B471AEE752B0}"/>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232400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78A6-EFFA-4279-9718-3B84C5AD4D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6E125B-5E4F-4BEF-9DEF-E96C53C4C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2EFE3D-2ACD-4B0B-B038-D00513F7AF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0D28C7-C55C-4EF3-B193-0C87A4747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8A992E-DC2B-4512-AA8D-70936B34DB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9D269-2B62-42CF-B519-10183B6962A3}"/>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8" name="Footer Placeholder 7">
            <a:extLst>
              <a:ext uri="{FF2B5EF4-FFF2-40B4-BE49-F238E27FC236}">
                <a16:creationId xmlns:a16="http://schemas.microsoft.com/office/drawing/2014/main" id="{294C1ACB-E26C-4127-85E9-142CD0697C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1B9A0-359B-4288-BFE9-2523BB61269E}"/>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245963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D2D7-1D07-43AF-B13E-7A922C256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073C7B-F1F2-432E-B970-540EAE848BDB}"/>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4" name="Footer Placeholder 3">
            <a:extLst>
              <a:ext uri="{FF2B5EF4-FFF2-40B4-BE49-F238E27FC236}">
                <a16:creationId xmlns:a16="http://schemas.microsoft.com/office/drawing/2014/main" id="{32541772-8149-48A0-B874-17B394B7E7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B55E-F54E-4F10-9B28-3589E79B87D5}"/>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322970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A194E-E5DE-4594-A8DB-DBC4F06F69D1}"/>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3" name="Footer Placeholder 2">
            <a:extLst>
              <a:ext uri="{FF2B5EF4-FFF2-40B4-BE49-F238E27FC236}">
                <a16:creationId xmlns:a16="http://schemas.microsoft.com/office/drawing/2014/main" id="{8140AC4F-191B-485B-951B-12C1975529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65B68-7420-4ED0-B75C-FE3D4E405D07}"/>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211111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EE5B-850F-4542-AC3F-7BBE38C21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74BB03-299F-414F-B9A1-A247EEB121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9301DB-799B-446C-90B7-C1616326F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3F9CC6-83AB-4C11-8A63-3E46256DE8B6}"/>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6" name="Footer Placeholder 5">
            <a:extLst>
              <a:ext uri="{FF2B5EF4-FFF2-40B4-BE49-F238E27FC236}">
                <a16:creationId xmlns:a16="http://schemas.microsoft.com/office/drawing/2014/main" id="{F535B5DF-8EA6-40AF-9981-185B5101A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0CBA1F-0541-4A71-84BA-B5F8DB53F37F}"/>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132845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28AF-4B80-4749-A826-3C7495717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A532C6-8D2A-471E-AE71-5A734004E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1E768-25EE-4C59-812F-1D3ABB3DE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E400B0-4242-4D8C-AC49-545EB281ABDF}"/>
              </a:ext>
            </a:extLst>
          </p:cNvPr>
          <p:cNvSpPr>
            <a:spLocks noGrp="1"/>
          </p:cNvSpPr>
          <p:nvPr>
            <p:ph type="dt" sz="half" idx="10"/>
          </p:nvPr>
        </p:nvSpPr>
        <p:spPr/>
        <p:txBody>
          <a:bodyPr/>
          <a:lstStyle/>
          <a:p>
            <a:fld id="{E6101B86-1878-443C-9661-54F91FEB0E0B}" type="datetimeFigureOut">
              <a:rPr lang="en-US" smtClean="0"/>
              <a:t>12/25/2023</a:t>
            </a:fld>
            <a:endParaRPr lang="en-US"/>
          </a:p>
        </p:txBody>
      </p:sp>
      <p:sp>
        <p:nvSpPr>
          <p:cNvPr id="6" name="Footer Placeholder 5">
            <a:extLst>
              <a:ext uri="{FF2B5EF4-FFF2-40B4-BE49-F238E27FC236}">
                <a16:creationId xmlns:a16="http://schemas.microsoft.com/office/drawing/2014/main" id="{C7C6D336-9469-4408-AD3F-B016B93DF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7C020-DE3D-46CF-975C-906427778B86}"/>
              </a:ext>
            </a:extLst>
          </p:cNvPr>
          <p:cNvSpPr>
            <a:spLocks noGrp="1"/>
          </p:cNvSpPr>
          <p:nvPr>
            <p:ph type="sldNum" sz="quarter" idx="12"/>
          </p:nvPr>
        </p:nvSpPr>
        <p:spPr/>
        <p:txBody>
          <a:bodyPr/>
          <a:lstStyle/>
          <a:p>
            <a:fld id="{1387BF0B-C995-41D1-8FA3-DC3E109B1747}" type="slidenum">
              <a:rPr lang="en-US" smtClean="0"/>
              <a:t>‹#›</a:t>
            </a:fld>
            <a:endParaRPr lang="en-US"/>
          </a:p>
        </p:txBody>
      </p:sp>
    </p:spTree>
    <p:extLst>
      <p:ext uri="{BB962C8B-B14F-4D97-AF65-F5344CB8AC3E}">
        <p14:creationId xmlns:p14="http://schemas.microsoft.com/office/powerpoint/2010/main" val="108975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75438-19CD-4D3B-B600-D150946E3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43A4BC-C03B-4855-B90E-6E81BCCCF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4C9D0-8131-482F-9F79-C688C04EE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01B86-1878-443C-9661-54F91FEB0E0B}" type="datetimeFigureOut">
              <a:rPr lang="en-US" smtClean="0"/>
              <a:t>12/25/2023</a:t>
            </a:fld>
            <a:endParaRPr lang="en-US"/>
          </a:p>
        </p:txBody>
      </p:sp>
      <p:sp>
        <p:nvSpPr>
          <p:cNvPr id="5" name="Footer Placeholder 4">
            <a:extLst>
              <a:ext uri="{FF2B5EF4-FFF2-40B4-BE49-F238E27FC236}">
                <a16:creationId xmlns:a16="http://schemas.microsoft.com/office/drawing/2014/main" id="{37CC7397-1EAC-4E17-B012-A0BD8B080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9D52DD-DCE4-4151-AF3A-DABF5961D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7BF0B-C995-41D1-8FA3-DC3E109B1747}" type="slidenum">
              <a:rPr lang="en-US" smtClean="0"/>
              <a:t>‹#›</a:t>
            </a:fld>
            <a:endParaRPr lang="en-US"/>
          </a:p>
        </p:txBody>
      </p:sp>
    </p:spTree>
    <p:extLst>
      <p:ext uri="{BB962C8B-B14F-4D97-AF65-F5344CB8AC3E}">
        <p14:creationId xmlns:p14="http://schemas.microsoft.com/office/powerpoint/2010/main" val="1264256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OBJECT ORIENTED PROGRAMMING</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solidFill>
            <a:schemeClr val="tx1"/>
          </a:solidFill>
        </p:spPr>
        <p:txBody>
          <a:bodyPr>
            <a:normAutofit/>
          </a:bodyPr>
          <a:lstStyle/>
          <a:p>
            <a:pPr marL="0" indent="0">
              <a:buNone/>
            </a:pPr>
            <a:r>
              <a:rPr lang="en-US" sz="3600" b="1" dirty="0"/>
              <a:t>Understanding the Basics: OOPS</a:t>
            </a:r>
          </a:p>
          <a:p>
            <a:pPr marL="0" indent="0">
              <a:buNone/>
            </a:pPr>
            <a:r>
              <a:rPr lang="en-US" sz="3600" dirty="0">
                <a:solidFill>
                  <a:srgbClr val="00B0F0"/>
                </a:solidFill>
              </a:rPr>
              <a:t>Object-Oriented Programming is like a game of building blocks, where each block represents a reusable component called an object. These objects encapsulate data and behavior, allowing us to create modular, flexible, and scalable applications. To truly grasp OOPS, let’s start with a analogy:</a:t>
            </a:r>
          </a:p>
        </p:txBody>
      </p:sp>
    </p:spTree>
    <p:extLst>
      <p:ext uri="{BB962C8B-B14F-4D97-AF65-F5344CB8AC3E}">
        <p14:creationId xmlns:p14="http://schemas.microsoft.com/office/powerpoint/2010/main" val="391307351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THE PILLARS OF OOPS</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38200" y="1799121"/>
            <a:ext cx="10515600" cy="4351338"/>
          </a:xfrm>
          <a:solidFill>
            <a:schemeClr val="tx1"/>
          </a:solidFill>
        </p:spPr>
        <p:txBody>
          <a:bodyPr>
            <a:normAutofit/>
          </a:bodyPr>
          <a:lstStyle/>
          <a:p>
            <a:pPr marL="0" indent="0">
              <a:buNone/>
            </a:pPr>
            <a:r>
              <a:rPr lang="en-US" dirty="0">
                <a:solidFill>
                  <a:srgbClr val="00B0F0"/>
                </a:solidFill>
              </a:rPr>
              <a:t>In OOPS, we have four fundamental concepts known as the</a:t>
            </a:r>
            <a:r>
              <a:rPr lang="en-US" b="1" dirty="0">
                <a:solidFill>
                  <a:srgbClr val="00B0F0"/>
                </a:solidFill>
              </a:rPr>
              <a:t> four pillars</a:t>
            </a:r>
            <a:r>
              <a:rPr lang="en-US" dirty="0">
                <a:solidFill>
                  <a:srgbClr val="00B0F0"/>
                </a:solidFill>
              </a:rPr>
              <a:t>. Let’s explore each of them using our </a:t>
            </a:r>
            <a:r>
              <a:rPr lang="en-US" dirty="0" err="1">
                <a:solidFill>
                  <a:srgbClr val="00B0F0"/>
                </a:solidFill>
              </a:rPr>
              <a:t>favourite</a:t>
            </a:r>
            <a:r>
              <a:rPr lang="en-US" dirty="0">
                <a:solidFill>
                  <a:srgbClr val="00B0F0"/>
                </a:solidFill>
              </a:rPr>
              <a:t> cooking analogy:</a:t>
            </a:r>
          </a:p>
          <a:p>
            <a:pPr marL="0" indent="0">
              <a:buNone/>
            </a:pPr>
            <a:endParaRPr lang="en-US" dirty="0">
              <a:solidFill>
                <a:srgbClr val="00B0F0"/>
              </a:solidFill>
            </a:endParaRPr>
          </a:p>
          <a:p>
            <a:pPr marL="0" indent="0">
              <a:buNone/>
            </a:pPr>
            <a:endParaRPr lang="en-US" sz="3600" dirty="0">
              <a:solidFill>
                <a:srgbClr val="00B0F0"/>
              </a:solidFill>
            </a:endParaRPr>
          </a:p>
        </p:txBody>
      </p:sp>
      <p:grpSp>
        <p:nvGrpSpPr>
          <p:cNvPr id="9" name="Group 8">
            <a:extLst>
              <a:ext uri="{FF2B5EF4-FFF2-40B4-BE49-F238E27FC236}">
                <a16:creationId xmlns:a16="http://schemas.microsoft.com/office/drawing/2014/main" id="{8D1C060C-0B44-4330-AE6C-30AE560F9205}"/>
              </a:ext>
            </a:extLst>
          </p:cNvPr>
          <p:cNvGrpSpPr/>
          <p:nvPr/>
        </p:nvGrpSpPr>
        <p:grpSpPr>
          <a:xfrm>
            <a:off x="1099931" y="2756456"/>
            <a:ext cx="1172818" cy="2610679"/>
            <a:chOff x="1099931" y="3074504"/>
            <a:chExt cx="1172818" cy="2610679"/>
          </a:xfrm>
        </p:grpSpPr>
        <p:sp>
          <p:nvSpPr>
            <p:cNvPr id="3" name="Rectangle 2">
              <a:extLst>
                <a:ext uri="{FF2B5EF4-FFF2-40B4-BE49-F238E27FC236}">
                  <a16:creationId xmlns:a16="http://schemas.microsoft.com/office/drawing/2014/main" id="{4623B2A4-4B5F-49B3-8476-BC526999C283}"/>
                </a:ext>
              </a:extLst>
            </p:cNvPr>
            <p:cNvSpPr/>
            <p:nvPr/>
          </p:nvSpPr>
          <p:spPr>
            <a:xfrm>
              <a:off x="1232452" y="3279913"/>
              <a:ext cx="940905"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7C11451-0C99-44C4-B9EC-57F3D40B4002}"/>
                </a:ext>
              </a:extLst>
            </p:cNvPr>
            <p:cNvSpPr/>
            <p:nvPr/>
          </p:nvSpPr>
          <p:spPr>
            <a:xfrm>
              <a:off x="1325218" y="3074504"/>
              <a:ext cx="755374" cy="20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E1C218-22CA-4A90-A1DD-9B551EF88B98}"/>
                </a:ext>
              </a:extLst>
            </p:cNvPr>
            <p:cNvSpPr/>
            <p:nvPr/>
          </p:nvSpPr>
          <p:spPr>
            <a:xfrm>
              <a:off x="1099931" y="3540746"/>
              <a:ext cx="1172818"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D4B98B-885C-4362-A169-CE7B7AF5FB85}"/>
                </a:ext>
              </a:extLst>
            </p:cNvPr>
            <p:cNvSpPr/>
            <p:nvPr/>
          </p:nvSpPr>
          <p:spPr>
            <a:xfrm>
              <a:off x="1262269" y="3789259"/>
              <a:ext cx="848141" cy="1895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098BAD1-4252-439D-B1AF-670D67EE3C69}"/>
              </a:ext>
            </a:extLst>
          </p:cNvPr>
          <p:cNvGrpSpPr/>
          <p:nvPr/>
        </p:nvGrpSpPr>
        <p:grpSpPr>
          <a:xfrm>
            <a:off x="3962398" y="2756456"/>
            <a:ext cx="1172818" cy="2610679"/>
            <a:chOff x="1099931" y="3074504"/>
            <a:chExt cx="1172818" cy="2610679"/>
          </a:xfrm>
        </p:grpSpPr>
        <p:sp>
          <p:nvSpPr>
            <p:cNvPr id="11" name="Rectangle 10">
              <a:extLst>
                <a:ext uri="{FF2B5EF4-FFF2-40B4-BE49-F238E27FC236}">
                  <a16:creationId xmlns:a16="http://schemas.microsoft.com/office/drawing/2014/main" id="{E043A148-FC21-4EDB-A587-686724BC88EA}"/>
                </a:ext>
              </a:extLst>
            </p:cNvPr>
            <p:cNvSpPr/>
            <p:nvPr/>
          </p:nvSpPr>
          <p:spPr>
            <a:xfrm>
              <a:off x="1232452" y="3279913"/>
              <a:ext cx="940905"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E1F1D0-2C1D-457B-B246-6C57680B5DAF}"/>
                </a:ext>
              </a:extLst>
            </p:cNvPr>
            <p:cNvSpPr/>
            <p:nvPr/>
          </p:nvSpPr>
          <p:spPr>
            <a:xfrm>
              <a:off x="1325218" y="3074504"/>
              <a:ext cx="755374" cy="20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4E793F-D675-4AEC-AAD6-BC9C94EFC3D8}"/>
                </a:ext>
              </a:extLst>
            </p:cNvPr>
            <p:cNvSpPr/>
            <p:nvPr/>
          </p:nvSpPr>
          <p:spPr>
            <a:xfrm>
              <a:off x="1099931" y="3540746"/>
              <a:ext cx="1172818"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F7B112-8D42-4B04-8602-44BB26EDBBEB}"/>
                </a:ext>
              </a:extLst>
            </p:cNvPr>
            <p:cNvSpPr/>
            <p:nvPr/>
          </p:nvSpPr>
          <p:spPr>
            <a:xfrm>
              <a:off x="1262269" y="3789259"/>
              <a:ext cx="848141" cy="1895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BE23754E-FC8D-4EC0-B79D-F3EC5CE921F7}"/>
              </a:ext>
            </a:extLst>
          </p:cNvPr>
          <p:cNvGrpSpPr/>
          <p:nvPr/>
        </p:nvGrpSpPr>
        <p:grpSpPr>
          <a:xfrm>
            <a:off x="6662527" y="2756456"/>
            <a:ext cx="1172818" cy="2610679"/>
            <a:chOff x="1099931" y="3074504"/>
            <a:chExt cx="1172818" cy="2610679"/>
          </a:xfrm>
        </p:grpSpPr>
        <p:sp>
          <p:nvSpPr>
            <p:cNvPr id="16" name="Rectangle 15">
              <a:extLst>
                <a:ext uri="{FF2B5EF4-FFF2-40B4-BE49-F238E27FC236}">
                  <a16:creationId xmlns:a16="http://schemas.microsoft.com/office/drawing/2014/main" id="{C9091125-0BD1-48A4-9FF4-F34B625156F4}"/>
                </a:ext>
              </a:extLst>
            </p:cNvPr>
            <p:cNvSpPr/>
            <p:nvPr/>
          </p:nvSpPr>
          <p:spPr>
            <a:xfrm>
              <a:off x="1232452" y="3279913"/>
              <a:ext cx="940905"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1F359BF-4AB2-4DC9-934B-5C5A85AB3297}"/>
                </a:ext>
              </a:extLst>
            </p:cNvPr>
            <p:cNvSpPr/>
            <p:nvPr/>
          </p:nvSpPr>
          <p:spPr>
            <a:xfrm>
              <a:off x="1325218" y="3074504"/>
              <a:ext cx="755374" cy="20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3989DA1-9CBE-4BA0-B1DB-320E96CC1E79}"/>
                </a:ext>
              </a:extLst>
            </p:cNvPr>
            <p:cNvSpPr/>
            <p:nvPr/>
          </p:nvSpPr>
          <p:spPr>
            <a:xfrm>
              <a:off x="1099931" y="3540746"/>
              <a:ext cx="1172818"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F4EE98-86C8-4573-8D91-D78C839FDBF0}"/>
                </a:ext>
              </a:extLst>
            </p:cNvPr>
            <p:cNvSpPr/>
            <p:nvPr/>
          </p:nvSpPr>
          <p:spPr>
            <a:xfrm>
              <a:off x="1262269" y="3789259"/>
              <a:ext cx="848141" cy="1895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28C58B9F-599F-4BA0-BFDA-3B2F7D79FFEC}"/>
              </a:ext>
            </a:extLst>
          </p:cNvPr>
          <p:cNvGrpSpPr/>
          <p:nvPr/>
        </p:nvGrpSpPr>
        <p:grpSpPr>
          <a:xfrm>
            <a:off x="9640956" y="2756456"/>
            <a:ext cx="1172818" cy="2610679"/>
            <a:chOff x="1099931" y="3074504"/>
            <a:chExt cx="1172818" cy="2610679"/>
          </a:xfrm>
        </p:grpSpPr>
        <p:sp>
          <p:nvSpPr>
            <p:cNvPr id="21" name="Rectangle 20">
              <a:extLst>
                <a:ext uri="{FF2B5EF4-FFF2-40B4-BE49-F238E27FC236}">
                  <a16:creationId xmlns:a16="http://schemas.microsoft.com/office/drawing/2014/main" id="{13A8A192-3703-477D-BEC2-9E27B5EFF036}"/>
                </a:ext>
              </a:extLst>
            </p:cNvPr>
            <p:cNvSpPr/>
            <p:nvPr/>
          </p:nvSpPr>
          <p:spPr>
            <a:xfrm>
              <a:off x="1232452" y="3279913"/>
              <a:ext cx="940905"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5C129B20-D3F4-4F71-A6A4-172A8DC6F041}"/>
                </a:ext>
              </a:extLst>
            </p:cNvPr>
            <p:cNvSpPr/>
            <p:nvPr/>
          </p:nvSpPr>
          <p:spPr>
            <a:xfrm>
              <a:off x="1325218" y="3074504"/>
              <a:ext cx="755374" cy="20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AC2339F-367E-482F-AC4B-211E32210403}"/>
                </a:ext>
              </a:extLst>
            </p:cNvPr>
            <p:cNvSpPr/>
            <p:nvPr/>
          </p:nvSpPr>
          <p:spPr>
            <a:xfrm>
              <a:off x="1099931" y="3540746"/>
              <a:ext cx="1172818"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6F4C63A-D0AC-469A-8B8F-59728DAE8A4E}"/>
                </a:ext>
              </a:extLst>
            </p:cNvPr>
            <p:cNvSpPr/>
            <p:nvPr/>
          </p:nvSpPr>
          <p:spPr>
            <a:xfrm>
              <a:off x="1262269" y="3789259"/>
              <a:ext cx="848141" cy="1895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391F17-C610-482D-BF95-FCA0CB72A8F7}"/>
              </a:ext>
            </a:extLst>
          </p:cNvPr>
          <p:cNvSpPr/>
          <p:nvPr/>
        </p:nvSpPr>
        <p:spPr>
          <a:xfrm>
            <a:off x="6513438" y="5615648"/>
            <a:ext cx="1881809"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Encapsulation</a:t>
            </a:r>
          </a:p>
        </p:txBody>
      </p:sp>
      <p:sp>
        <p:nvSpPr>
          <p:cNvPr id="26" name="Rectangle 25">
            <a:extLst>
              <a:ext uri="{FF2B5EF4-FFF2-40B4-BE49-F238E27FC236}">
                <a16:creationId xmlns:a16="http://schemas.microsoft.com/office/drawing/2014/main" id="{AF5F4A08-3517-4244-BD8F-B7A17D5B7E2F}"/>
              </a:ext>
            </a:extLst>
          </p:cNvPr>
          <p:cNvSpPr/>
          <p:nvPr/>
        </p:nvSpPr>
        <p:spPr>
          <a:xfrm>
            <a:off x="3607901" y="5682770"/>
            <a:ext cx="1881809"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Abstraction</a:t>
            </a:r>
          </a:p>
        </p:txBody>
      </p:sp>
      <p:sp>
        <p:nvSpPr>
          <p:cNvPr id="27" name="Rectangle 26">
            <a:extLst>
              <a:ext uri="{FF2B5EF4-FFF2-40B4-BE49-F238E27FC236}">
                <a16:creationId xmlns:a16="http://schemas.microsoft.com/office/drawing/2014/main" id="{371FB75C-687B-428E-B171-314352C94466}"/>
              </a:ext>
            </a:extLst>
          </p:cNvPr>
          <p:cNvSpPr/>
          <p:nvPr/>
        </p:nvSpPr>
        <p:spPr>
          <a:xfrm>
            <a:off x="9342767" y="5632901"/>
            <a:ext cx="1881809"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Polymorphism</a:t>
            </a:r>
          </a:p>
        </p:txBody>
      </p:sp>
      <p:sp>
        <p:nvSpPr>
          <p:cNvPr id="28" name="Rectangle 27">
            <a:extLst>
              <a:ext uri="{FF2B5EF4-FFF2-40B4-BE49-F238E27FC236}">
                <a16:creationId xmlns:a16="http://schemas.microsoft.com/office/drawing/2014/main" id="{FBA52A11-17F6-4A18-B29C-DF95BE3EE12C}"/>
              </a:ext>
            </a:extLst>
          </p:cNvPr>
          <p:cNvSpPr/>
          <p:nvPr/>
        </p:nvSpPr>
        <p:spPr>
          <a:xfrm>
            <a:off x="947532" y="5615648"/>
            <a:ext cx="1881809" cy="2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Inheritance</a:t>
            </a:r>
          </a:p>
        </p:txBody>
      </p:sp>
    </p:spTree>
    <p:extLst>
      <p:ext uri="{BB962C8B-B14F-4D97-AF65-F5344CB8AC3E}">
        <p14:creationId xmlns:p14="http://schemas.microsoft.com/office/powerpoint/2010/main" val="982221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fltVal val="0"/>
                                          </p:val>
                                        </p:tav>
                                        <p:tav tm="100000">
                                          <p:val>
                                            <p:strVal val="#ppt_w"/>
                                          </p:val>
                                        </p:tav>
                                      </p:tavLst>
                                    </p:anim>
                                    <p:anim calcmode="lin" valueType="num">
                                      <p:cBhvr>
                                        <p:cTn id="18" dur="1000" fill="hold"/>
                                        <p:tgtEl>
                                          <p:spTgt spid="15"/>
                                        </p:tgtEl>
                                        <p:attrNameLst>
                                          <p:attrName>ppt_h</p:attrName>
                                        </p:attrNameLst>
                                      </p:cBhvr>
                                      <p:tavLst>
                                        <p:tav tm="0">
                                          <p:val>
                                            <p:fltVal val="0"/>
                                          </p:val>
                                        </p:tav>
                                        <p:tav tm="100000">
                                          <p:val>
                                            <p:strVal val="#ppt_h"/>
                                          </p:val>
                                        </p:tav>
                                      </p:tavLst>
                                    </p:anim>
                                    <p:anim calcmode="lin" valueType="num">
                                      <p:cBhvr>
                                        <p:cTn id="19" dur="1000" fill="hold"/>
                                        <p:tgtEl>
                                          <p:spTgt spid="15"/>
                                        </p:tgtEl>
                                        <p:attrNameLst>
                                          <p:attrName>style.rotation</p:attrName>
                                        </p:attrNameLst>
                                      </p:cBhvr>
                                      <p:tavLst>
                                        <p:tav tm="0">
                                          <p:val>
                                            <p:fltVal val="90"/>
                                          </p:val>
                                        </p:tav>
                                        <p:tav tm="100000">
                                          <p:val>
                                            <p:fltVal val="0"/>
                                          </p:val>
                                        </p:tav>
                                      </p:tavLst>
                                    </p:anim>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1000" fill="hold"/>
                                        <p:tgtEl>
                                          <p:spTgt spid="20"/>
                                        </p:tgtEl>
                                        <p:attrNameLst>
                                          <p:attrName>ppt_w</p:attrName>
                                        </p:attrNameLst>
                                      </p:cBhvr>
                                      <p:tavLst>
                                        <p:tav tm="0">
                                          <p:val>
                                            <p:fltVal val="0"/>
                                          </p:val>
                                        </p:tav>
                                        <p:tav tm="100000">
                                          <p:val>
                                            <p:strVal val="#ppt_w"/>
                                          </p:val>
                                        </p:tav>
                                      </p:tavLst>
                                    </p:anim>
                                    <p:anim calcmode="lin" valueType="num">
                                      <p:cBhvr>
                                        <p:cTn id="26" dur="1000" fill="hold"/>
                                        <p:tgtEl>
                                          <p:spTgt spid="20"/>
                                        </p:tgtEl>
                                        <p:attrNameLst>
                                          <p:attrName>ppt_h</p:attrName>
                                        </p:attrNameLst>
                                      </p:cBhvr>
                                      <p:tavLst>
                                        <p:tav tm="0">
                                          <p:val>
                                            <p:fltVal val="0"/>
                                          </p:val>
                                        </p:tav>
                                        <p:tav tm="100000">
                                          <p:val>
                                            <p:strVal val="#ppt_h"/>
                                          </p:val>
                                        </p:tav>
                                      </p:tavLst>
                                    </p:anim>
                                    <p:anim calcmode="lin" valueType="num">
                                      <p:cBhvr>
                                        <p:cTn id="27" dur="1000" fill="hold"/>
                                        <p:tgtEl>
                                          <p:spTgt spid="20"/>
                                        </p:tgtEl>
                                        <p:attrNameLst>
                                          <p:attrName>style.rotation</p:attrName>
                                        </p:attrNameLst>
                                      </p:cBhvr>
                                      <p:tavLst>
                                        <p:tav tm="0">
                                          <p:val>
                                            <p:fltVal val="90"/>
                                          </p:val>
                                        </p:tav>
                                        <p:tav tm="100000">
                                          <p:val>
                                            <p:fltVal val="0"/>
                                          </p:val>
                                        </p:tav>
                                      </p:tavLst>
                                    </p:anim>
                                    <p:animEffect transition="in" filter="fade">
                                      <p:cBhvr>
                                        <p:cTn id="28" dur="10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fltVal val="0"/>
                                          </p:val>
                                        </p:tav>
                                        <p:tav tm="100000">
                                          <p:val>
                                            <p:strVal val="#ppt_w"/>
                                          </p:val>
                                        </p:tav>
                                      </p:tavLst>
                                    </p:anim>
                                    <p:anim calcmode="lin" valueType="num">
                                      <p:cBhvr>
                                        <p:cTn id="42" dur="1000" fill="hold"/>
                                        <p:tgtEl>
                                          <p:spTgt spid="10"/>
                                        </p:tgtEl>
                                        <p:attrNameLst>
                                          <p:attrName>ppt_h</p:attrName>
                                        </p:attrNameLst>
                                      </p:cBhvr>
                                      <p:tavLst>
                                        <p:tav tm="0">
                                          <p:val>
                                            <p:fltVal val="0"/>
                                          </p:val>
                                        </p:tav>
                                        <p:tav tm="100000">
                                          <p:val>
                                            <p:strVal val="#ppt_h"/>
                                          </p:val>
                                        </p:tav>
                                      </p:tavLst>
                                    </p:anim>
                                    <p:anim calcmode="lin" valueType="num">
                                      <p:cBhvr>
                                        <p:cTn id="43" dur="1000" fill="hold"/>
                                        <p:tgtEl>
                                          <p:spTgt spid="10"/>
                                        </p:tgtEl>
                                        <p:attrNameLst>
                                          <p:attrName>style.rotation</p:attrName>
                                        </p:attrNameLst>
                                      </p:cBhvr>
                                      <p:tavLst>
                                        <p:tav tm="0">
                                          <p:val>
                                            <p:fltVal val="90"/>
                                          </p:val>
                                        </p:tav>
                                        <p:tav tm="100000">
                                          <p:val>
                                            <p:fltVal val="0"/>
                                          </p:val>
                                        </p:tav>
                                      </p:tavLst>
                                    </p:anim>
                                    <p:animEffect transition="in" filter="fade">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25"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ENCAPSULATION</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solidFill>
            <a:schemeClr val="tx1"/>
          </a:solidFill>
        </p:spPr>
        <p:txBody>
          <a:bodyPr>
            <a:normAutofit/>
          </a:bodyPr>
          <a:lstStyle/>
          <a:p>
            <a:pPr marL="0" indent="0">
              <a:buNone/>
            </a:pPr>
            <a:r>
              <a:rPr lang="en-US" sz="3200" b="1" dirty="0">
                <a:solidFill>
                  <a:srgbClr val="00B0F0"/>
                </a:solidFill>
              </a:rPr>
              <a:t>Encapsulation: Keeping Secrets Like a Master Chef</a:t>
            </a:r>
          </a:p>
          <a:p>
            <a:pPr marL="0" indent="0">
              <a:buNone/>
            </a:pPr>
            <a:r>
              <a:rPr lang="en-US" sz="3200" dirty="0">
                <a:solidFill>
                  <a:schemeClr val="accent6"/>
                </a:solidFill>
              </a:rPr>
              <a:t>Encapsulation is all about keeping things </a:t>
            </a:r>
            <a:r>
              <a:rPr lang="en-US" sz="3200" dirty="0" err="1">
                <a:solidFill>
                  <a:schemeClr val="accent6"/>
                </a:solidFill>
              </a:rPr>
              <a:t>organised</a:t>
            </a:r>
            <a:r>
              <a:rPr lang="en-US" sz="3200" dirty="0">
                <a:solidFill>
                  <a:schemeClr val="accent6"/>
                </a:solidFill>
              </a:rPr>
              <a:t> and protected, just like a master chef keeps secret recipes in a locked vault. It allows us to bundle related data (properties) and </a:t>
            </a:r>
            <a:r>
              <a:rPr lang="en-US" sz="3200" dirty="0" err="1">
                <a:solidFill>
                  <a:schemeClr val="accent6"/>
                </a:solidFill>
              </a:rPr>
              <a:t>behaviour</a:t>
            </a:r>
            <a:r>
              <a:rPr lang="en-US" sz="3200" dirty="0">
                <a:solidFill>
                  <a:schemeClr val="accent6"/>
                </a:solidFill>
              </a:rPr>
              <a:t> (methods) together within an object, shielding them from unwanted interference. Think of encapsulation as wrapping your ingredients (properties) and cooking techniques (methods) in an airtight container (class).      </a:t>
            </a:r>
          </a:p>
        </p:txBody>
      </p:sp>
    </p:spTree>
    <p:extLst>
      <p:ext uri="{BB962C8B-B14F-4D97-AF65-F5344CB8AC3E}">
        <p14:creationId xmlns:p14="http://schemas.microsoft.com/office/powerpoint/2010/main" val="3909264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ENCAPSULATION</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solidFill>
            <a:schemeClr val="tx1"/>
          </a:solidFill>
        </p:spPr>
        <p:txBody>
          <a:bodyPr>
            <a:normAutofit/>
          </a:bodyPr>
          <a:lstStyle/>
          <a:p>
            <a:pPr marL="0" indent="0">
              <a:buNone/>
            </a:pPr>
            <a:r>
              <a:rPr lang="en-US" sz="4400" b="1" dirty="0">
                <a:solidFill>
                  <a:schemeClr val="bg2">
                    <a:lumMod val="90000"/>
                  </a:schemeClr>
                </a:solidFill>
              </a:rPr>
              <a:t>Encapsulation</a:t>
            </a:r>
          </a:p>
          <a:p>
            <a:pPr marL="0" indent="0">
              <a:buNone/>
            </a:pPr>
            <a:r>
              <a:rPr lang="en-US" sz="3300" dirty="0">
                <a:solidFill>
                  <a:schemeClr val="accent6"/>
                </a:solidFill>
              </a:rPr>
              <a:t>Encapsulation is the bundling of data and methods that operate on the data within a single unit, i.e., a class. It involves making the attributes of a class private and providing public methods (getters and setters) to access and modify the data.</a:t>
            </a:r>
            <a:endParaRPr lang="en-US" sz="3300" b="1" dirty="0">
              <a:solidFill>
                <a:schemeClr val="accent6"/>
              </a:solidFill>
            </a:endParaRPr>
          </a:p>
        </p:txBody>
      </p:sp>
    </p:spTree>
    <p:extLst>
      <p:ext uri="{BB962C8B-B14F-4D97-AF65-F5344CB8AC3E}">
        <p14:creationId xmlns:p14="http://schemas.microsoft.com/office/powerpoint/2010/main" val="3502401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ENCAPSULATION</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38200" y="1592159"/>
            <a:ext cx="10515600" cy="4351338"/>
          </a:xfrm>
          <a:solidFill>
            <a:schemeClr val="tx1"/>
          </a:solidFill>
        </p:spPr>
        <p:txBody>
          <a:bodyPr>
            <a:noAutofit/>
          </a:bodyPr>
          <a:lstStyle/>
          <a:p>
            <a:pPr marL="0" indent="0">
              <a:buNone/>
            </a:pPr>
            <a:endParaRPr lang="en-US" sz="2200" b="1" dirty="0">
              <a:solidFill>
                <a:schemeClr val="bg2">
                  <a:lumMod val="90000"/>
                </a:schemeClr>
              </a:solidFill>
            </a:endParaRPr>
          </a:p>
          <a:p>
            <a:pPr marL="0" indent="0">
              <a:buNone/>
            </a:pPr>
            <a:r>
              <a:rPr lang="en-US" sz="2200" b="1" dirty="0">
                <a:solidFill>
                  <a:schemeClr val="bg2">
                    <a:lumMod val="90000"/>
                  </a:schemeClr>
                </a:solidFill>
              </a:rPr>
              <a:t>public class Student {</a:t>
            </a:r>
          </a:p>
          <a:p>
            <a:pPr marL="0" indent="0">
              <a:buNone/>
            </a:pPr>
            <a:r>
              <a:rPr lang="en-US" sz="2200" b="1" dirty="0">
                <a:solidFill>
                  <a:schemeClr val="bg2">
                    <a:lumMod val="90000"/>
                  </a:schemeClr>
                </a:solidFill>
              </a:rPr>
              <a:t>    private String name;</a:t>
            </a:r>
          </a:p>
          <a:p>
            <a:pPr marL="0" indent="0">
              <a:buNone/>
            </a:pPr>
            <a:r>
              <a:rPr lang="en-US" sz="2200" b="1" dirty="0">
                <a:solidFill>
                  <a:schemeClr val="bg2">
                    <a:lumMod val="90000"/>
                  </a:schemeClr>
                </a:solidFill>
              </a:rPr>
              <a:t>    private int age;</a:t>
            </a:r>
          </a:p>
          <a:p>
            <a:pPr marL="0" indent="0">
              <a:buNone/>
            </a:pPr>
            <a:endParaRPr lang="en-US" sz="2200" b="1" dirty="0">
              <a:solidFill>
                <a:schemeClr val="bg2">
                  <a:lumMod val="90000"/>
                </a:schemeClr>
              </a:solidFill>
            </a:endParaRPr>
          </a:p>
          <a:p>
            <a:pPr marL="0" indent="0">
              <a:buNone/>
            </a:pPr>
            <a:r>
              <a:rPr lang="en-US" sz="2200" b="1" dirty="0">
                <a:solidFill>
                  <a:schemeClr val="bg2">
                    <a:lumMod val="90000"/>
                  </a:schemeClr>
                </a:solidFill>
              </a:rPr>
              <a:t>    // Getter and setter methods</a:t>
            </a:r>
          </a:p>
          <a:p>
            <a:pPr marL="0" indent="0">
              <a:buNone/>
            </a:pPr>
            <a:r>
              <a:rPr lang="en-US" sz="2200" b="1" dirty="0">
                <a:solidFill>
                  <a:schemeClr val="bg2">
                    <a:lumMod val="90000"/>
                  </a:schemeClr>
                </a:solidFill>
              </a:rPr>
              <a:t>    public String </a:t>
            </a:r>
            <a:r>
              <a:rPr lang="en-US" sz="2200" b="1" dirty="0" err="1">
                <a:solidFill>
                  <a:schemeClr val="bg2">
                    <a:lumMod val="90000"/>
                  </a:schemeClr>
                </a:solidFill>
              </a:rPr>
              <a:t>getName</a:t>
            </a:r>
            <a:r>
              <a:rPr lang="en-US" sz="2200" b="1" dirty="0">
                <a:solidFill>
                  <a:schemeClr val="bg2">
                    <a:lumMod val="90000"/>
                  </a:schemeClr>
                </a:solidFill>
              </a:rPr>
              <a:t>() {</a:t>
            </a:r>
          </a:p>
          <a:p>
            <a:pPr marL="0" indent="0">
              <a:buNone/>
            </a:pPr>
            <a:r>
              <a:rPr lang="en-US" sz="2200" b="1" dirty="0">
                <a:solidFill>
                  <a:schemeClr val="bg2">
                    <a:lumMod val="90000"/>
                  </a:schemeClr>
                </a:solidFill>
              </a:rPr>
              <a:t>        return name;</a:t>
            </a:r>
          </a:p>
          <a:p>
            <a:pPr marL="0" indent="0">
              <a:buNone/>
            </a:pPr>
            <a:r>
              <a:rPr lang="en-US" sz="2200" b="1" dirty="0">
                <a:solidFill>
                  <a:schemeClr val="bg2">
                    <a:lumMod val="90000"/>
                  </a:schemeClr>
                </a:solidFill>
              </a:rPr>
              <a:t>    }</a:t>
            </a:r>
          </a:p>
          <a:p>
            <a:pPr marL="0" indent="0">
              <a:buNone/>
            </a:pPr>
            <a:endParaRPr lang="en-US" sz="1800" b="1" dirty="0">
              <a:solidFill>
                <a:schemeClr val="bg2">
                  <a:lumMod val="90000"/>
                </a:schemeClr>
              </a:solidFill>
            </a:endParaRPr>
          </a:p>
          <a:p>
            <a:pPr marL="0" indent="0">
              <a:buNone/>
            </a:pPr>
            <a:endParaRPr lang="en-US" sz="1800" b="1" dirty="0">
              <a:solidFill>
                <a:schemeClr val="bg2">
                  <a:lumMod val="90000"/>
                </a:schemeClr>
              </a:solidFill>
            </a:endParaRPr>
          </a:p>
        </p:txBody>
      </p:sp>
      <p:sp>
        <p:nvSpPr>
          <p:cNvPr id="2" name="Rectangle 1">
            <a:extLst>
              <a:ext uri="{FF2B5EF4-FFF2-40B4-BE49-F238E27FC236}">
                <a16:creationId xmlns:a16="http://schemas.microsoft.com/office/drawing/2014/main" id="{3E28C31C-F69C-432B-B100-ACF8095C7F3A}"/>
              </a:ext>
            </a:extLst>
          </p:cNvPr>
          <p:cNvSpPr/>
          <p:nvPr/>
        </p:nvSpPr>
        <p:spPr>
          <a:xfrm>
            <a:off x="5312465" y="1905898"/>
            <a:ext cx="5844209" cy="372386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b="1" dirty="0">
                <a:solidFill>
                  <a:schemeClr val="bg2">
                    <a:lumMod val="90000"/>
                  </a:schemeClr>
                </a:solidFill>
              </a:rPr>
              <a:t> </a:t>
            </a:r>
            <a:r>
              <a:rPr lang="en-US" sz="2200" b="1" dirty="0">
                <a:solidFill>
                  <a:schemeClr val="bg2">
                    <a:lumMod val="90000"/>
                  </a:schemeClr>
                </a:solidFill>
              </a:rPr>
              <a:t>public void </a:t>
            </a:r>
            <a:r>
              <a:rPr lang="en-US" sz="2200" b="1" dirty="0" err="1">
                <a:solidFill>
                  <a:schemeClr val="bg2">
                    <a:lumMod val="90000"/>
                  </a:schemeClr>
                </a:solidFill>
              </a:rPr>
              <a:t>setName</a:t>
            </a:r>
            <a:r>
              <a:rPr lang="en-US" sz="2200" b="1" dirty="0">
                <a:solidFill>
                  <a:schemeClr val="bg2">
                    <a:lumMod val="90000"/>
                  </a:schemeClr>
                </a:solidFill>
              </a:rPr>
              <a:t>(String </a:t>
            </a:r>
            <a:r>
              <a:rPr lang="en-US" sz="2200" b="1" dirty="0" err="1">
                <a:solidFill>
                  <a:schemeClr val="bg2">
                    <a:lumMod val="90000"/>
                  </a:schemeClr>
                </a:solidFill>
              </a:rPr>
              <a:t>newName</a:t>
            </a:r>
            <a:r>
              <a:rPr lang="en-US" sz="2200" b="1" dirty="0">
                <a:solidFill>
                  <a:schemeClr val="bg2">
                    <a:lumMod val="90000"/>
                  </a:schemeClr>
                </a:solidFill>
              </a:rPr>
              <a:t>) {</a:t>
            </a:r>
          </a:p>
          <a:p>
            <a:r>
              <a:rPr lang="en-US" sz="2200" b="1" dirty="0">
                <a:solidFill>
                  <a:schemeClr val="bg2">
                    <a:lumMod val="90000"/>
                  </a:schemeClr>
                </a:solidFill>
              </a:rPr>
              <a:t>        name = </a:t>
            </a:r>
            <a:r>
              <a:rPr lang="en-US" sz="2200" b="1" dirty="0" err="1">
                <a:solidFill>
                  <a:schemeClr val="bg2">
                    <a:lumMod val="90000"/>
                  </a:schemeClr>
                </a:solidFill>
              </a:rPr>
              <a:t>newName</a:t>
            </a:r>
            <a:r>
              <a:rPr lang="en-US" sz="2200" b="1" dirty="0">
                <a:solidFill>
                  <a:schemeClr val="bg2">
                    <a:lumMod val="90000"/>
                  </a:schemeClr>
                </a:solidFill>
              </a:rPr>
              <a:t>;</a:t>
            </a:r>
          </a:p>
          <a:p>
            <a:r>
              <a:rPr lang="en-US" sz="2200" b="1" dirty="0">
                <a:solidFill>
                  <a:schemeClr val="bg2">
                    <a:lumMod val="90000"/>
                  </a:schemeClr>
                </a:solidFill>
              </a:rPr>
              <a:t>    }</a:t>
            </a:r>
          </a:p>
          <a:p>
            <a:endParaRPr lang="en-US" sz="2200" b="1" dirty="0">
              <a:solidFill>
                <a:schemeClr val="bg2">
                  <a:lumMod val="90000"/>
                </a:schemeClr>
              </a:solidFill>
            </a:endParaRPr>
          </a:p>
          <a:p>
            <a:r>
              <a:rPr lang="en-US" sz="2200" b="1" dirty="0">
                <a:solidFill>
                  <a:schemeClr val="bg2">
                    <a:lumMod val="90000"/>
                  </a:schemeClr>
                </a:solidFill>
              </a:rPr>
              <a:t>    public int </a:t>
            </a:r>
            <a:r>
              <a:rPr lang="en-US" sz="2200" b="1" dirty="0" err="1">
                <a:solidFill>
                  <a:schemeClr val="bg2">
                    <a:lumMod val="90000"/>
                  </a:schemeClr>
                </a:solidFill>
              </a:rPr>
              <a:t>getAge</a:t>
            </a:r>
            <a:r>
              <a:rPr lang="en-US" sz="2200" b="1" dirty="0">
                <a:solidFill>
                  <a:schemeClr val="bg2">
                    <a:lumMod val="90000"/>
                  </a:schemeClr>
                </a:solidFill>
              </a:rPr>
              <a:t>() {</a:t>
            </a:r>
          </a:p>
          <a:p>
            <a:r>
              <a:rPr lang="en-US" sz="2200" b="1" dirty="0">
                <a:solidFill>
                  <a:schemeClr val="bg2">
                    <a:lumMod val="90000"/>
                  </a:schemeClr>
                </a:solidFill>
              </a:rPr>
              <a:t>        return age;</a:t>
            </a:r>
          </a:p>
          <a:p>
            <a:r>
              <a:rPr lang="en-US" sz="2200" b="1" dirty="0">
                <a:solidFill>
                  <a:schemeClr val="bg2">
                    <a:lumMod val="90000"/>
                  </a:schemeClr>
                </a:solidFill>
              </a:rPr>
              <a:t>    }</a:t>
            </a:r>
          </a:p>
          <a:p>
            <a:endParaRPr lang="en-US" sz="2200" b="1" dirty="0">
              <a:solidFill>
                <a:schemeClr val="bg2">
                  <a:lumMod val="90000"/>
                </a:schemeClr>
              </a:solidFill>
            </a:endParaRPr>
          </a:p>
          <a:p>
            <a:r>
              <a:rPr lang="en-US" sz="2200" b="1" dirty="0">
                <a:solidFill>
                  <a:schemeClr val="bg2">
                    <a:lumMod val="90000"/>
                  </a:schemeClr>
                </a:solidFill>
              </a:rPr>
              <a:t>    public void </a:t>
            </a:r>
            <a:r>
              <a:rPr lang="en-US" sz="2200" b="1" dirty="0" err="1">
                <a:solidFill>
                  <a:schemeClr val="bg2">
                    <a:lumMod val="90000"/>
                  </a:schemeClr>
                </a:solidFill>
              </a:rPr>
              <a:t>setAge</a:t>
            </a:r>
            <a:r>
              <a:rPr lang="en-US" sz="2200" b="1" dirty="0">
                <a:solidFill>
                  <a:schemeClr val="bg2">
                    <a:lumMod val="90000"/>
                  </a:schemeClr>
                </a:solidFill>
              </a:rPr>
              <a:t>(int </a:t>
            </a:r>
            <a:r>
              <a:rPr lang="en-US" sz="2200" b="1" dirty="0" err="1">
                <a:solidFill>
                  <a:schemeClr val="bg2">
                    <a:lumMod val="90000"/>
                  </a:schemeClr>
                </a:solidFill>
              </a:rPr>
              <a:t>newAge</a:t>
            </a:r>
            <a:r>
              <a:rPr lang="en-US" sz="2200" b="1" dirty="0">
                <a:solidFill>
                  <a:schemeClr val="bg2">
                    <a:lumMod val="90000"/>
                  </a:schemeClr>
                </a:solidFill>
              </a:rPr>
              <a:t>) {</a:t>
            </a:r>
          </a:p>
          <a:p>
            <a:r>
              <a:rPr lang="en-US" sz="2200" b="1" dirty="0">
                <a:solidFill>
                  <a:schemeClr val="bg2">
                    <a:lumMod val="90000"/>
                  </a:schemeClr>
                </a:solidFill>
              </a:rPr>
              <a:t>        age = </a:t>
            </a:r>
            <a:r>
              <a:rPr lang="en-US" sz="2200" b="1" dirty="0" err="1">
                <a:solidFill>
                  <a:schemeClr val="bg2">
                    <a:lumMod val="90000"/>
                  </a:schemeClr>
                </a:solidFill>
              </a:rPr>
              <a:t>newAge</a:t>
            </a:r>
            <a:r>
              <a:rPr lang="en-US" sz="2200" b="1" dirty="0">
                <a:solidFill>
                  <a:schemeClr val="bg2">
                    <a:lumMod val="90000"/>
                  </a:schemeClr>
                </a:solidFill>
              </a:rPr>
              <a:t>;</a:t>
            </a:r>
          </a:p>
          <a:p>
            <a:r>
              <a:rPr lang="en-US" sz="2200" b="1" dirty="0">
                <a:solidFill>
                  <a:schemeClr val="bg2">
                    <a:lumMod val="90000"/>
                  </a:schemeClr>
                </a:solidFill>
              </a:rPr>
              <a:t>    }</a:t>
            </a:r>
          </a:p>
          <a:p>
            <a:r>
              <a:rPr lang="en-US" sz="2200" b="1" dirty="0">
                <a:solidFill>
                  <a:schemeClr val="bg2">
                    <a:lumMod val="90000"/>
                  </a:schemeClr>
                </a:solidFill>
              </a:rPr>
              <a:t>}</a:t>
            </a:r>
            <a:endParaRPr lang="en-US" sz="2200" dirty="0"/>
          </a:p>
        </p:txBody>
      </p:sp>
      <p:sp>
        <p:nvSpPr>
          <p:cNvPr id="3" name="Arrow: Right 2">
            <a:extLst>
              <a:ext uri="{FF2B5EF4-FFF2-40B4-BE49-F238E27FC236}">
                <a16:creationId xmlns:a16="http://schemas.microsoft.com/office/drawing/2014/main" id="{920207BE-9AE0-4B7C-AE86-E652639A7AC3}"/>
              </a:ext>
            </a:extLst>
          </p:cNvPr>
          <p:cNvSpPr/>
          <p:nvPr/>
        </p:nvSpPr>
        <p:spPr>
          <a:xfrm>
            <a:off x="4465983" y="3101009"/>
            <a:ext cx="662608" cy="327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03902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INHERITANCE</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38200" y="1825625"/>
            <a:ext cx="5257800" cy="4351338"/>
          </a:xfrm>
          <a:solidFill>
            <a:schemeClr val="tx1"/>
          </a:solidFill>
        </p:spPr>
        <p:txBody>
          <a:bodyPr>
            <a:normAutofit/>
          </a:bodyPr>
          <a:lstStyle/>
          <a:p>
            <a:r>
              <a:rPr lang="en-US" b="1" dirty="0"/>
              <a:t>Inheritance: Family Recipes Passed Down Through </a:t>
            </a:r>
            <a:r>
              <a:rPr lang="en-US" dirty="0">
                <a:solidFill>
                  <a:schemeClr val="accent6"/>
                </a:solidFill>
              </a:rPr>
              <a:t>Inheritance enables objects to inherit properties and behavior from other objects, just like family recipes passed down through generations. It promotes code reuse, extensibility, and promotes a hierarchical relationship between classes. </a:t>
            </a:r>
          </a:p>
          <a:p>
            <a:endParaRPr lang="en-US" b="1" dirty="0"/>
          </a:p>
        </p:txBody>
      </p:sp>
      <p:sp>
        <p:nvSpPr>
          <p:cNvPr id="2" name="Rectangle 1">
            <a:extLst>
              <a:ext uri="{FF2B5EF4-FFF2-40B4-BE49-F238E27FC236}">
                <a16:creationId xmlns:a16="http://schemas.microsoft.com/office/drawing/2014/main" id="{B414801A-662E-4DDB-B550-D303C2308159}"/>
              </a:ext>
            </a:extLst>
          </p:cNvPr>
          <p:cNvSpPr/>
          <p:nvPr/>
        </p:nvSpPr>
        <p:spPr>
          <a:xfrm>
            <a:off x="6321286" y="1825624"/>
            <a:ext cx="5032513" cy="43513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5A9EF92-F102-4A7A-989E-4D088EE59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325" y="2581032"/>
            <a:ext cx="4907708" cy="3183664"/>
          </a:xfrm>
          <a:prstGeom prst="rect">
            <a:avLst/>
          </a:prstGeom>
        </p:spPr>
      </p:pic>
    </p:spTree>
    <p:extLst>
      <p:ext uri="{BB962C8B-B14F-4D97-AF65-F5344CB8AC3E}">
        <p14:creationId xmlns:p14="http://schemas.microsoft.com/office/powerpoint/2010/main" val="10987577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INHERITANCE</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solidFill>
            <a:schemeClr val="tx1"/>
          </a:solidFill>
        </p:spPr>
        <p:txBody>
          <a:bodyPr anchor="ctr">
            <a:normAutofit/>
          </a:bodyPr>
          <a:lstStyle/>
          <a:p>
            <a:pPr marL="0" indent="0">
              <a:buNone/>
            </a:pPr>
            <a:r>
              <a:rPr lang="en-US" sz="4000" dirty="0">
                <a:solidFill>
                  <a:schemeClr val="accent6"/>
                </a:solidFill>
              </a:rPr>
              <a:t>Inheritance is a mechanism in which a new class (subclass or derived class) can inherit attributes and methods from an existing class (superclass or base class). It promotes code reusability and establishes a relationship between classes.</a:t>
            </a:r>
          </a:p>
        </p:txBody>
      </p:sp>
    </p:spTree>
    <p:extLst>
      <p:ext uri="{BB962C8B-B14F-4D97-AF65-F5344CB8AC3E}">
        <p14:creationId xmlns:p14="http://schemas.microsoft.com/office/powerpoint/2010/main" val="10016039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INHERITANCE</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38200" y="1592159"/>
            <a:ext cx="10515600" cy="4351338"/>
          </a:xfrm>
          <a:solidFill>
            <a:schemeClr val="tx1"/>
          </a:solidFill>
        </p:spPr>
        <p:txBody>
          <a:bodyPr>
            <a:noAutofit/>
          </a:bodyPr>
          <a:lstStyle/>
          <a:p>
            <a:pPr marL="0" indent="0">
              <a:buNone/>
            </a:pPr>
            <a:endParaRPr lang="en-US" sz="1700" b="1" dirty="0">
              <a:solidFill>
                <a:schemeClr val="bg2">
                  <a:lumMod val="90000"/>
                </a:schemeClr>
              </a:solidFill>
            </a:endParaRPr>
          </a:p>
          <a:p>
            <a:pPr marL="0" indent="0">
              <a:buNone/>
            </a:pPr>
            <a:endParaRPr lang="en-US" sz="1700" b="1" dirty="0">
              <a:solidFill>
                <a:schemeClr val="bg2">
                  <a:lumMod val="90000"/>
                </a:schemeClr>
              </a:solidFill>
            </a:endParaRPr>
          </a:p>
          <a:p>
            <a:pPr marL="0" indent="0">
              <a:buNone/>
            </a:pPr>
            <a:endParaRPr lang="en-US" sz="1700" b="1" dirty="0">
              <a:solidFill>
                <a:schemeClr val="bg2">
                  <a:lumMod val="90000"/>
                </a:schemeClr>
              </a:solidFill>
            </a:endParaRPr>
          </a:p>
          <a:p>
            <a:pPr marL="0" indent="0">
              <a:buNone/>
            </a:pPr>
            <a:endParaRPr lang="en-US" sz="1700" b="1" dirty="0">
              <a:solidFill>
                <a:schemeClr val="bg2">
                  <a:lumMod val="90000"/>
                </a:schemeClr>
              </a:solidFill>
            </a:endParaRPr>
          </a:p>
          <a:p>
            <a:pPr marL="0" indent="0">
              <a:buNone/>
            </a:pPr>
            <a:endParaRPr lang="en-US" sz="1700" b="1" dirty="0">
              <a:solidFill>
                <a:schemeClr val="bg2">
                  <a:lumMod val="90000"/>
                </a:schemeClr>
              </a:solidFill>
            </a:endParaRPr>
          </a:p>
          <a:p>
            <a:pPr marL="0" indent="0">
              <a:buNone/>
            </a:pPr>
            <a:endParaRPr lang="en-US" sz="1700" b="1" dirty="0">
              <a:solidFill>
                <a:schemeClr val="bg2">
                  <a:lumMod val="90000"/>
                </a:schemeClr>
              </a:solidFill>
            </a:endParaRPr>
          </a:p>
          <a:p>
            <a:pPr marL="0" indent="0">
              <a:buNone/>
            </a:pPr>
            <a:endParaRPr lang="en-US" sz="1800" b="1" dirty="0">
              <a:solidFill>
                <a:schemeClr val="bg2">
                  <a:lumMod val="90000"/>
                </a:schemeClr>
              </a:solidFill>
            </a:endParaRPr>
          </a:p>
        </p:txBody>
      </p:sp>
      <p:sp>
        <p:nvSpPr>
          <p:cNvPr id="6" name="Rectangle 5">
            <a:extLst>
              <a:ext uri="{FF2B5EF4-FFF2-40B4-BE49-F238E27FC236}">
                <a16:creationId xmlns:a16="http://schemas.microsoft.com/office/drawing/2014/main" id="{84731EAB-A7CF-45ED-A8D7-557FC392D04B}"/>
              </a:ext>
            </a:extLst>
          </p:cNvPr>
          <p:cNvSpPr/>
          <p:nvPr/>
        </p:nvSpPr>
        <p:spPr>
          <a:xfrm>
            <a:off x="1021246" y="2234027"/>
            <a:ext cx="4886739" cy="28075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2">
                    <a:lumMod val="90000"/>
                  </a:schemeClr>
                </a:solidFill>
              </a:rPr>
              <a:t>// Superclass</a:t>
            </a:r>
          </a:p>
          <a:p>
            <a:r>
              <a:rPr lang="en-US" sz="2500" b="1" dirty="0">
                <a:solidFill>
                  <a:schemeClr val="bg2">
                    <a:lumMod val="90000"/>
                  </a:schemeClr>
                </a:solidFill>
              </a:rPr>
              <a:t>class Animal {</a:t>
            </a:r>
          </a:p>
          <a:p>
            <a:r>
              <a:rPr lang="en-US" sz="2500" b="1" dirty="0">
                <a:solidFill>
                  <a:schemeClr val="bg2">
                    <a:lumMod val="90000"/>
                  </a:schemeClr>
                </a:solidFill>
              </a:rPr>
              <a:t>    void eat() {</a:t>
            </a:r>
          </a:p>
          <a:p>
            <a:r>
              <a:rPr lang="en-US" sz="2500" b="1" dirty="0">
                <a:solidFill>
                  <a:schemeClr val="bg2">
                    <a:lumMod val="90000"/>
                  </a:schemeClr>
                </a:solidFill>
              </a:rPr>
              <a:t>        </a:t>
            </a:r>
            <a:r>
              <a:rPr lang="en-US" sz="2500" b="1" dirty="0" err="1">
                <a:solidFill>
                  <a:schemeClr val="bg2">
                    <a:lumMod val="90000"/>
                  </a:schemeClr>
                </a:solidFill>
              </a:rPr>
              <a:t>System.out.println</a:t>
            </a:r>
            <a:r>
              <a:rPr lang="en-US" sz="2500" b="1" dirty="0">
                <a:solidFill>
                  <a:schemeClr val="bg2">
                    <a:lumMod val="90000"/>
                  </a:schemeClr>
                </a:solidFill>
              </a:rPr>
              <a:t>("Animal is eating");</a:t>
            </a:r>
          </a:p>
          <a:p>
            <a:r>
              <a:rPr lang="en-US" sz="2500" b="1" dirty="0">
                <a:solidFill>
                  <a:schemeClr val="bg2">
                    <a:lumMod val="90000"/>
                  </a:schemeClr>
                </a:solidFill>
              </a:rPr>
              <a:t>    }</a:t>
            </a:r>
          </a:p>
          <a:p>
            <a:r>
              <a:rPr lang="en-US" sz="2500" b="1" dirty="0">
                <a:solidFill>
                  <a:schemeClr val="bg2">
                    <a:lumMod val="90000"/>
                  </a:schemeClr>
                </a:solidFill>
              </a:rPr>
              <a:t>}</a:t>
            </a:r>
          </a:p>
        </p:txBody>
      </p:sp>
      <p:sp>
        <p:nvSpPr>
          <p:cNvPr id="7" name="Rectangle 6">
            <a:extLst>
              <a:ext uri="{FF2B5EF4-FFF2-40B4-BE49-F238E27FC236}">
                <a16:creationId xmlns:a16="http://schemas.microsoft.com/office/drawing/2014/main" id="{61D8C259-8D33-4554-BF3A-9DD93F1554EC}"/>
              </a:ext>
            </a:extLst>
          </p:cNvPr>
          <p:cNvSpPr/>
          <p:nvPr/>
        </p:nvSpPr>
        <p:spPr>
          <a:xfrm>
            <a:off x="6761923" y="2080910"/>
            <a:ext cx="4525616" cy="31137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2">
                    <a:lumMod val="90000"/>
                  </a:schemeClr>
                </a:solidFill>
              </a:rPr>
              <a:t>// Subclass inheriting from //Animal</a:t>
            </a:r>
          </a:p>
          <a:p>
            <a:r>
              <a:rPr lang="en-US" sz="2500" b="1" dirty="0">
                <a:solidFill>
                  <a:schemeClr val="bg2">
                    <a:lumMod val="90000"/>
                  </a:schemeClr>
                </a:solidFill>
              </a:rPr>
              <a:t>class Dog extends Animal {</a:t>
            </a:r>
          </a:p>
          <a:p>
            <a:r>
              <a:rPr lang="en-US" sz="2500" b="1" dirty="0">
                <a:solidFill>
                  <a:schemeClr val="bg2">
                    <a:lumMod val="90000"/>
                  </a:schemeClr>
                </a:solidFill>
              </a:rPr>
              <a:t> void bark() {</a:t>
            </a:r>
          </a:p>
          <a:p>
            <a:r>
              <a:rPr lang="en-US" sz="2500" b="1" dirty="0">
                <a:solidFill>
                  <a:schemeClr val="bg2">
                    <a:lumMod val="90000"/>
                  </a:schemeClr>
                </a:solidFill>
              </a:rPr>
              <a:t>        </a:t>
            </a:r>
            <a:r>
              <a:rPr lang="en-US" sz="2500" b="1" dirty="0" err="1">
                <a:solidFill>
                  <a:schemeClr val="bg2">
                    <a:lumMod val="90000"/>
                  </a:schemeClr>
                </a:solidFill>
              </a:rPr>
              <a:t>System.out.println</a:t>
            </a:r>
            <a:r>
              <a:rPr lang="en-US" sz="2500" b="1" dirty="0">
                <a:solidFill>
                  <a:schemeClr val="bg2">
                    <a:lumMod val="90000"/>
                  </a:schemeClr>
                </a:solidFill>
              </a:rPr>
              <a:t>("Dog is barking");</a:t>
            </a:r>
          </a:p>
          <a:p>
            <a:r>
              <a:rPr lang="en-US" sz="2500" b="1" dirty="0">
                <a:solidFill>
                  <a:schemeClr val="bg2">
                    <a:lumMod val="90000"/>
                  </a:schemeClr>
                </a:solidFill>
              </a:rPr>
              <a:t>    }</a:t>
            </a:r>
          </a:p>
          <a:p>
            <a:r>
              <a:rPr lang="en-US" sz="2500" b="1" dirty="0">
                <a:solidFill>
                  <a:schemeClr val="bg2">
                    <a:lumMod val="90000"/>
                  </a:schemeClr>
                </a:solidFill>
              </a:rPr>
              <a:t>}</a:t>
            </a:r>
          </a:p>
        </p:txBody>
      </p:sp>
      <p:cxnSp>
        <p:nvCxnSpPr>
          <p:cNvPr id="9" name="Connector: Elbow 8">
            <a:extLst>
              <a:ext uri="{FF2B5EF4-FFF2-40B4-BE49-F238E27FC236}">
                <a16:creationId xmlns:a16="http://schemas.microsoft.com/office/drawing/2014/main" id="{62A4EA7A-A5A5-469D-8CE1-C00C9D67FF9E}"/>
              </a:ext>
            </a:extLst>
          </p:cNvPr>
          <p:cNvCxnSpPr>
            <a:cxnSpLocks/>
          </p:cNvCxnSpPr>
          <p:nvPr/>
        </p:nvCxnSpPr>
        <p:spPr>
          <a:xfrm>
            <a:off x="6091031" y="2692435"/>
            <a:ext cx="604631" cy="5551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6517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OBJECT ORIENTED PROGRAMMING</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38200" y="1825625"/>
            <a:ext cx="4807226" cy="4351338"/>
          </a:xfrm>
          <a:solidFill>
            <a:schemeClr val="tx1"/>
          </a:solidFill>
        </p:spPr>
        <p:txBody>
          <a:bodyPr>
            <a:normAutofit/>
          </a:bodyPr>
          <a:lstStyle/>
          <a:p>
            <a:pPr marL="0" indent="0">
              <a:buNone/>
            </a:pPr>
            <a:r>
              <a:rPr lang="en-US" sz="2000" b="1" dirty="0">
                <a:solidFill>
                  <a:srgbClr val="00B0F0"/>
                </a:solidFill>
              </a:rPr>
              <a:t>Understanding the Basics: OOPS</a:t>
            </a:r>
          </a:p>
          <a:p>
            <a:pPr marL="0" indent="0">
              <a:buNone/>
            </a:pPr>
            <a:r>
              <a:rPr lang="en-US" sz="2000" dirty="0">
                <a:solidFill>
                  <a:srgbClr val="00B0F0"/>
                </a:solidFill>
              </a:rPr>
              <a:t>Imagine you’re a chef creating a delicious recipe. Each ingredient is an object, like a tomato, an onion, or a piece of chocolate. These ingredients have attributes (properties) like color, taste, and weight, and they can perform actions (methods) like being chopped, sautéed, or eaten. By combining these ingredients (objects) and following specific steps (methods), you create a mouth-watering dish (application)!</a:t>
            </a:r>
          </a:p>
        </p:txBody>
      </p:sp>
      <p:sp>
        <p:nvSpPr>
          <p:cNvPr id="6" name="Content Placeholder 4">
            <a:extLst>
              <a:ext uri="{FF2B5EF4-FFF2-40B4-BE49-F238E27FC236}">
                <a16:creationId xmlns:a16="http://schemas.microsoft.com/office/drawing/2014/main" id="{0B345F48-9E78-4B17-AB65-0440BEF668DE}"/>
              </a:ext>
            </a:extLst>
          </p:cNvPr>
          <p:cNvSpPr txBox="1">
            <a:spLocks/>
          </p:cNvSpPr>
          <p:nvPr/>
        </p:nvSpPr>
        <p:spPr>
          <a:xfrm>
            <a:off x="5986669" y="1825625"/>
            <a:ext cx="4807226" cy="4351338"/>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solidFill>
                <a:srgbClr val="00B0F0"/>
              </a:solidFill>
            </a:endParaRPr>
          </a:p>
        </p:txBody>
      </p:sp>
      <p:pic>
        <p:nvPicPr>
          <p:cNvPr id="7" name="Content Placeholder 2">
            <a:extLst>
              <a:ext uri="{FF2B5EF4-FFF2-40B4-BE49-F238E27FC236}">
                <a16:creationId xmlns:a16="http://schemas.microsoft.com/office/drawing/2014/main" id="{444E75DB-E940-4B7F-84CE-DAB09B0C7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477" y="2199862"/>
            <a:ext cx="4611609" cy="3154016"/>
          </a:xfrm>
          <a:prstGeom prst="rect">
            <a:avLst/>
          </a:prstGeom>
          <a:solidFill>
            <a:schemeClr val="tx1"/>
          </a:solidFill>
        </p:spPr>
      </p:pic>
    </p:spTree>
    <p:extLst>
      <p:ext uri="{BB962C8B-B14F-4D97-AF65-F5344CB8AC3E}">
        <p14:creationId xmlns:p14="http://schemas.microsoft.com/office/powerpoint/2010/main" val="20222092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OBJECT ORIENTED PROGRAMMING</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solidFill>
            <a:schemeClr val="tx1"/>
          </a:solidFill>
        </p:spPr>
        <p:txBody>
          <a:bodyPr>
            <a:normAutofit lnSpcReduction="10000"/>
          </a:bodyPr>
          <a:lstStyle/>
          <a:p>
            <a:pPr marL="0" lvl="0" indent="0" eaLnBrk="0" fontAlgn="base" hangingPunct="0">
              <a:lnSpc>
                <a:spcPct val="100000"/>
              </a:lnSpc>
              <a:spcBef>
                <a:spcPct val="0"/>
              </a:spcBef>
              <a:spcAft>
                <a:spcPct val="0"/>
              </a:spcAft>
              <a:buNone/>
            </a:pPr>
            <a:r>
              <a:rPr lang="en-US" sz="3600" b="1" dirty="0" err="1"/>
              <a:t>Understan</a:t>
            </a:r>
            <a:r>
              <a:rPr lang="en-US" sz="3600" b="1" dirty="0"/>
              <a:t>           </a:t>
            </a:r>
            <a:r>
              <a:rPr kumimoji="0" lang="en-US" altLang="en-US" sz="3600" b="1" i="0" u="none" strike="noStrike" cap="none" normalizeH="0" baseline="0" dirty="0">
                <a:ln>
                  <a:noFill/>
                </a:ln>
                <a:solidFill>
                  <a:schemeClr val="accent6"/>
                </a:solidFill>
                <a:effectLst/>
                <a:latin typeface="Söhne"/>
              </a:rPr>
              <a:t>Class and Object</a:t>
            </a:r>
            <a:endParaRPr kumimoji="0" lang="en-US" altLang="en-US" sz="3200" b="0" i="0" u="none" strike="noStrike" cap="none" normalizeH="0" baseline="0" dirty="0">
              <a:ln>
                <a:noFill/>
              </a:ln>
              <a:solidFill>
                <a:schemeClr val="accent6"/>
              </a:solidFill>
              <a:effectLst/>
            </a:endParaRPr>
          </a:p>
          <a:p>
            <a:pPr marL="0" lv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chemeClr val="accent6"/>
                </a:solidFill>
                <a:effectLst/>
                <a:latin typeface="Söhne"/>
              </a:rPr>
              <a:t>Class:</a:t>
            </a:r>
            <a:r>
              <a:rPr kumimoji="0" lang="en-US" altLang="en-US" sz="2400" b="0" i="0" u="none" strike="noStrike" cap="none" normalizeH="0" baseline="0" dirty="0">
                <a:ln>
                  <a:noFill/>
                </a:ln>
                <a:solidFill>
                  <a:schemeClr val="accent6"/>
                </a:solidFill>
                <a:effectLst/>
                <a:latin typeface="Söhne"/>
              </a:rPr>
              <a:t> </a:t>
            </a:r>
            <a:r>
              <a:rPr kumimoji="0" lang="en-US" altLang="en-US" sz="2400" b="0" i="0" u="none" strike="noStrike" cap="none" normalizeH="0" baseline="0" dirty="0">
                <a:ln>
                  <a:noFill/>
                </a:ln>
                <a:solidFill>
                  <a:srgbClr val="D1D5DB"/>
                </a:solidFill>
                <a:effectLst/>
                <a:latin typeface="Söhne"/>
              </a:rPr>
              <a:t>A class is a blueprint or template for creating objects. It defines a data type by bundling data (attributes) and methods (functions) that operate on the data.</a:t>
            </a:r>
          </a:p>
          <a:p>
            <a:pPr marL="0" lv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chemeClr val="accent6"/>
                </a:solidFill>
                <a:effectLst/>
                <a:latin typeface="Söhne"/>
              </a:rPr>
              <a:t>Object:</a:t>
            </a:r>
            <a:r>
              <a:rPr kumimoji="0" lang="en-US" altLang="en-US" sz="2400" b="0" i="0" u="none" strike="noStrike" cap="none" normalizeH="0" baseline="0" dirty="0">
                <a:ln>
                  <a:noFill/>
                </a:ln>
                <a:solidFill>
                  <a:schemeClr val="accent6"/>
                </a:solidFill>
                <a:effectLst/>
                <a:latin typeface="Söhne"/>
              </a:rPr>
              <a:t> </a:t>
            </a:r>
            <a:r>
              <a:rPr kumimoji="0" lang="en-US" altLang="en-US" sz="2400" b="0" i="0" u="none" strike="noStrike" cap="none" normalizeH="0" baseline="0" dirty="0">
                <a:ln>
                  <a:noFill/>
                </a:ln>
                <a:solidFill>
                  <a:srgbClr val="D1D5DB"/>
                </a:solidFill>
                <a:effectLst/>
                <a:latin typeface="Söhne"/>
              </a:rPr>
              <a:t>An object is an instance of a class. It is a self-contained unit that consists of data and methods.</a:t>
            </a:r>
          </a:p>
          <a:p>
            <a:pPr marL="0" lvl="0" indent="0" eaLnBrk="0" fontAlgn="base" hangingPunct="0">
              <a:lnSpc>
                <a:spcPct val="100000"/>
              </a:lnSpc>
              <a:spcBef>
                <a:spcPct val="0"/>
              </a:spcBef>
              <a:spcAft>
                <a:spcPct val="0"/>
              </a:spcAft>
              <a:buNone/>
            </a:pPr>
            <a:r>
              <a:rPr lang="en-US" altLang="en-US" sz="2400" dirty="0">
                <a:solidFill>
                  <a:srgbClr val="D1D5DB"/>
                </a:solidFill>
                <a:latin typeface="Söhne"/>
              </a:rPr>
              <a:t>Objects have state and behavior. </a:t>
            </a:r>
          </a:p>
          <a:p>
            <a:pPr marL="0" lvl="0" indent="0" eaLnBrk="0" fontAlgn="base" hangingPunct="0">
              <a:lnSpc>
                <a:spcPct val="100000"/>
              </a:lnSpc>
              <a:spcBef>
                <a:spcPct val="0"/>
              </a:spcBef>
              <a:spcAft>
                <a:spcPct val="0"/>
              </a:spcAft>
              <a:buNone/>
            </a:pPr>
            <a:r>
              <a:rPr lang="en-US" altLang="en-US" sz="2400" dirty="0">
                <a:solidFill>
                  <a:schemeClr val="accent1">
                    <a:lumMod val="60000"/>
                    <a:lumOff val="40000"/>
                  </a:schemeClr>
                </a:solidFill>
                <a:latin typeface="Söhne"/>
              </a:rPr>
              <a:t>Ex- Dog has state(</a:t>
            </a:r>
            <a:r>
              <a:rPr lang="en-US" altLang="en-US" sz="2400" dirty="0" err="1">
                <a:solidFill>
                  <a:schemeClr val="accent1">
                    <a:lumMod val="60000"/>
                    <a:lumOff val="40000"/>
                  </a:schemeClr>
                </a:solidFill>
                <a:latin typeface="Söhne"/>
              </a:rPr>
              <a:t>name,color,breed</a:t>
            </a:r>
            <a:r>
              <a:rPr lang="en-US" altLang="en-US" sz="2400" dirty="0">
                <a:solidFill>
                  <a:schemeClr val="accent1">
                    <a:lumMod val="60000"/>
                    <a:lumOff val="40000"/>
                  </a:schemeClr>
                </a:solidFill>
                <a:latin typeface="Söhne"/>
              </a:rPr>
              <a:t> etc.) and behavior (</a:t>
            </a:r>
            <a:r>
              <a:rPr lang="en-US" altLang="en-US" sz="2400" dirty="0" err="1">
                <a:solidFill>
                  <a:schemeClr val="accent1">
                    <a:lumMod val="60000"/>
                    <a:lumOff val="40000"/>
                  </a:schemeClr>
                </a:solidFill>
                <a:latin typeface="Söhne"/>
              </a:rPr>
              <a:t>barking,fetching,moving</a:t>
            </a:r>
            <a:r>
              <a:rPr lang="en-US" altLang="en-US" sz="2400" dirty="0">
                <a:solidFill>
                  <a:schemeClr val="accent1">
                    <a:lumMod val="60000"/>
                    <a:lumOff val="40000"/>
                  </a:schemeClr>
                </a:solidFill>
                <a:latin typeface="Söhne"/>
              </a:rPr>
              <a:t> tail).</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accent1">
                    <a:lumMod val="60000"/>
                    <a:lumOff val="40000"/>
                  </a:schemeClr>
                </a:solidFill>
                <a:effectLst/>
                <a:latin typeface="Söhne"/>
              </a:rPr>
              <a:t>An obje</a:t>
            </a:r>
            <a:r>
              <a:rPr lang="en-US" altLang="en-US" sz="2400" dirty="0">
                <a:solidFill>
                  <a:schemeClr val="accent1">
                    <a:lumMod val="60000"/>
                    <a:lumOff val="40000"/>
                  </a:schemeClr>
                </a:solidFill>
                <a:latin typeface="Söhne"/>
              </a:rPr>
              <a:t>ct store its state in field (in variable) and exposes its behavior using methods.</a:t>
            </a:r>
            <a:endParaRPr kumimoji="0" lang="en-US" altLang="en-US" sz="2400" b="0" i="0" u="none" strike="noStrike" cap="none" normalizeH="0" baseline="0" dirty="0">
              <a:ln>
                <a:noFill/>
              </a:ln>
              <a:solidFill>
                <a:schemeClr val="accent1">
                  <a:lumMod val="60000"/>
                  <a:lumOff val="40000"/>
                </a:schemeClr>
              </a:solidFill>
              <a:effectLst/>
              <a:latin typeface="Söhne"/>
            </a:endParaRPr>
          </a:p>
          <a:p>
            <a:pPr marL="0" indent="0">
              <a:buNone/>
            </a:pPr>
            <a:r>
              <a:rPr lang="en-US" sz="3600" b="1" dirty="0"/>
              <a:t>cs: OOPS</a:t>
            </a:r>
          </a:p>
        </p:txBody>
      </p:sp>
    </p:spTree>
    <p:extLst>
      <p:ext uri="{BB962C8B-B14F-4D97-AF65-F5344CB8AC3E}">
        <p14:creationId xmlns:p14="http://schemas.microsoft.com/office/powerpoint/2010/main" val="31259373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OBJECT ORIENTED PROGRAMMING</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64704" y="1690688"/>
            <a:ext cx="10515600" cy="4351338"/>
          </a:xfrm>
          <a:solidFill>
            <a:schemeClr val="tx1"/>
          </a:solidFill>
        </p:spPr>
        <p:txBody>
          <a:bodyPr>
            <a:normAutofit fontScale="62500" lnSpcReduction="20000"/>
          </a:bodyPr>
          <a:lstStyle/>
          <a:p>
            <a:pPr marL="0" lvl="0" indent="0" eaLnBrk="0" fontAlgn="base" hangingPunct="0">
              <a:lnSpc>
                <a:spcPct val="100000"/>
              </a:lnSpc>
              <a:spcBef>
                <a:spcPct val="0"/>
              </a:spcBef>
              <a:spcAft>
                <a:spcPct val="0"/>
              </a:spcAft>
              <a:buNone/>
            </a:pPr>
            <a:r>
              <a:rPr lang="en-US" sz="3600" b="1" dirty="0">
                <a:solidFill>
                  <a:schemeClr val="tx1">
                    <a:lumMod val="50000"/>
                    <a:lumOff val="50000"/>
                  </a:schemeClr>
                </a:solidFill>
              </a:rPr>
              <a:t>// Example of a simple class in Java</a:t>
            </a:r>
          </a:p>
          <a:p>
            <a:pPr marL="0" lvl="0" indent="0" eaLnBrk="0" fontAlgn="base" hangingPunct="0">
              <a:lnSpc>
                <a:spcPct val="100000"/>
              </a:lnSpc>
              <a:spcBef>
                <a:spcPct val="0"/>
              </a:spcBef>
              <a:spcAft>
                <a:spcPct val="0"/>
              </a:spcAft>
              <a:buNone/>
            </a:pPr>
            <a:r>
              <a:rPr lang="en-US" sz="3600" b="1" dirty="0">
                <a:solidFill>
                  <a:schemeClr val="accent6"/>
                </a:solidFill>
              </a:rPr>
              <a:t>public class Dog {</a:t>
            </a:r>
          </a:p>
          <a:p>
            <a:pPr marL="0" lvl="0" indent="0" eaLnBrk="0" fontAlgn="base" hangingPunct="0">
              <a:lnSpc>
                <a:spcPct val="100000"/>
              </a:lnSpc>
              <a:spcBef>
                <a:spcPct val="0"/>
              </a:spcBef>
              <a:spcAft>
                <a:spcPct val="0"/>
              </a:spcAft>
              <a:buNone/>
            </a:pPr>
            <a:r>
              <a:rPr lang="en-US" sz="3600" b="1" dirty="0">
                <a:solidFill>
                  <a:schemeClr val="tx1">
                    <a:lumMod val="50000"/>
                    <a:lumOff val="50000"/>
                  </a:schemeClr>
                </a:solidFill>
              </a:rPr>
              <a:t>    // Attributes</a:t>
            </a:r>
          </a:p>
          <a:p>
            <a:pPr marL="0" lvl="0" indent="0" eaLnBrk="0" fontAlgn="base" hangingPunct="0">
              <a:lnSpc>
                <a:spcPct val="100000"/>
              </a:lnSpc>
              <a:spcBef>
                <a:spcPct val="0"/>
              </a:spcBef>
              <a:spcAft>
                <a:spcPct val="0"/>
              </a:spcAft>
              <a:buNone/>
            </a:pPr>
            <a:r>
              <a:rPr lang="en-US" sz="3600" b="1" dirty="0">
                <a:solidFill>
                  <a:schemeClr val="accent6"/>
                </a:solidFill>
              </a:rPr>
              <a:t>    String name;</a:t>
            </a:r>
          </a:p>
          <a:p>
            <a:pPr marL="0" lvl="0" indent="0" eaLnBrk="0" fontAlgn="base" hangingPunct="0">
              <a:lnSpc>
                <a:spcPct val="100000"/>
              </a:lnSpc>
              <a:spcBef>
                <a:spcPct val="0"/>
              </a:spcBef>
              <a:spcAft>
                <a:spcPct val="0"/>
              </a:spcAft>
              <a:buNone/>
            </a:pPr>
            <a:r>
              <a:rPr lang="en-US" sz="3600" b="1" dirty="0">
                <a:solidFill>
                  <a:schemeClr val="accent6"/>
                </a:solidFill>
              </a:rPr>
              <a:t>    int age;</a:t>
            </a:r>
          </a:p>
          <a:p>
            <a:pPr marL="0" lvl="0" indent="0" eaLnBrk="0" fontAlgn="base" hangingPunct="0">
              <a:lnSpc>
                <a:spcPct val="100000"/>
              </a:lnSpc>
              <a:spcBef>
                <a:spcPct val="0"/>
              </a:spcBef>
              <a:spcAft>
                <a:spcPct val="0"/>
              </a:spcAft>
              <a:buNone/>
            </a:pPr>
            <a:endParaRPr lang="en-US" sz="3600" b="1" dirty="0">
              <a:solidFill>
                <a:schemeClr val="accent6"/>
              </a:solidFill>
            </a:endParaRPr>
          </a:p>
          <a:p>
            <a:pPr marL="0" lvl="0" indent="0" eaLnBrk="0" fontAlgn="base" hangingPunct="0">
              <a:lnSpc>
                <a:spcPct val="100000"/>
              </a:lnSpc>
              <a:spcBef>
                <a:spcPct val="0"/>
              </a:spcBef>
              <a:spcAft>
                <a:spcPct val="0"/>
              </a:spcAft>
              <a:buNone/>
            </a:pPr>
            <a:r>
              <a:rPr lang="en-US" sz="3600" b="1" dirty="0">
                <a:solidFill>
                  <a:schemeClr val="tx1">
                    <a:lumMod val="50000"/>
                    <a:lumOff val="50000"/>
                  </a:schemeClr>
                </a:solidFill>
              </a:rPr>
              <a:t>    // Method</a:t>
            </a:r>
          </a:p>
          <a:p>
            <a:pPr marL="0" lvl="0" indent="0" eaLnBrk="0" fontAlgn="base" hangingPunct="0">
              <a:lnSpc>
                <a:spcPct val="100000"/>
              </a:lnSpc>
              <a:spcBef>
                <a:spcPct val="0"/>
              </a:spcBef>
              <a:spcAft>
                <a:spcPct val="0"/>
              </a:spcAft>
              <a:buNone/>
            </a:pPr>
            <a:r>
              <a:rPr lang="en-US" sz="3600" b="1" dirty="0">
                <a:solidFill>
                  <a:schemeClr val="accent6"/>
                </a:solidFill>
              </a:rPr>
              <a:t>    void bark() {</a:t>
            </a:r>
          </a:p>
          <a:p>
            <a:pPr marL="0" lvl="0" indent="0" eaLnBrk="0" fontAlgn="base" hangingPunct="0">
              <a:lnSpc>
                <a:spcPct val="100000"/>
              </a:lnSpc>
              <a:spcBef>
                <a:spcPct val="0"/>
              </a:spcBef>
              <a:spcAft>
                <a:spcPct val="0"/>
              </a:spcAft>
              <a:buNone/>
            </a:pPr>
            <a:r>
              <a:rPr lang="en-US" sz="3600" b="1" dirty="0">
                <a:solidFill>
                  <a:schemeClr val="accent6"/>
                </a:solidFill>
              </a:rPr>
              <a:t>        </a:t>
            </a:r>
            <a:r>
              <a:rPr lang="en-US" sz="3600" b="1" dirty="0" err="1">
                <a:solidFill>
                  <a:schemeClr val="accent6"/>
                </a:solidFill>
              </a:rPr>
              <a:t>System.out.println</a:t>
            </a:r>
            <a:r>
              <a:rPr lang="en-US" sz="3600" b="1" dirty="0">
                <a:solidFill>
                  <a:schemeClr val="accent6"/>
                </a:solidFill>
              </a:rPr>
              <a:t>("Woof!");</a:t>
            </a:r>
          </a:p>
          <a:p>
            <a:pPr marL="0" lvl="0" indent="0" eaLnBrk="0" fontAlgn="base" hangingPunct="0">
              <a:lnSpc>
                <a:spcPct val="100000"/>
              </a:lnSpc>
              <a:spcBef>
                <a:spcPct val="0"/>
              </a:spcBef>
              <a:spcAft>
                <a:spcPct val="0"/>
              </a:spcAft>
              <a:buNone/>
            </a:pPr>
            <a:r>
              <a:rPr lang="en-US" sz="3600" b="1" dirty="0">
                <a:solidFill>
                  <a:schemeClr val="accent6"/>
                </a:solidFill>
              </a:rPr>
              <a:t>    }</a:t>
            </a:r>
          </a:p>
          <a:p>
            <a:pPr marL="0" lvl="0" indent="0" eaLnBrk="0" fontAlgn="base" hangingPunct="0">
              <a:lnSpc>
                <a:spcPct val="100000"/>
              </a:lnSpc>
              <a:spcBef>
                <a:spcPct val="0"/>
              </a:spcBef>
              <a:spcAft>
                <a:spcPct val="0"/>
              </a:spcAft>
              <a:buNone/>
            </a:pPr>
            <a:r>
              <a:rPr lang="en-US" sz="3600" b="1" dirty="0">
                <a:solidFill>
                  <a:schemeClr val="accent6"/>
                </a:solidFill>
              </a:rPr>
              <a:t>}</a:t>
            </a:r>
          </a:p>
          <a:p>
            <a:pPr marL="0" lvl="0" indent="0" eaLnBrk="0" fontAlgn="base" hangingPunct="0">
              <a:lnSpc>
                <a:spcPct val="100000"/>
              </a:lnSpc>
              <a:spcBef>
                <a:spcPct val="0"/>
              </a:spcBef>
              <a:spcAft>
                <a:spcPct val="0"/>
              </a:spcAft>
              <a:buNone/>
            </a:pPr>
            <a:endParaRPr lang="en-US" sz="3600" b="1" dirty="0">
              <a:solidFill>
                <a:schemeClr val="accent6"/>
              </a:solidFill>
            </a:endParaRPr>
          </a:p>
          <a:p>
            <a:pPr marL="0" lvl="0" indent="0" eaLnBrk="0" fontAlgn="base" hangingPunct="0">
              <a:lnSpc>
                <a:spcPct val="100000"/>
              </a:lnSpc>
              <a:spcBef>
                <a:spcPct val="0"/>
              </a:spcBef>
              <a:spcAft>
                <a:spcPct val="0"/>
              </a:spcAft>
              <a:buNone/>
            </a:pPr>
            <a:r>
              <a:rPr lang="en-US" sz="3600" b="1" dirty="0">
                <a:solidFill>
                  <a:schemeClr val="tx1">
                    <a:lumMod val="50000"/>
                    <a:lumOff val="50000"/>
                  </a:schemeClr>
                </a:solidFill>
              </a:rPr>
              <a:t>// Creating an object of the Dog class</a:t>
            </a:r>
          </a:p>
          <a:p>
            <a:pPr marL="0" lvl="0" indent="0" eaLnBrk="0" fontAlgn="base" hangingPunct="0">
              <a:lnSpc>
                <a:spcPct val="100000"/>
              </a:lnSpc>
              <a:spcBef>
                <a:spcPct val="0"/>
              </a:spcBef>
              <a:spcAft>
                <a:spcPct val="0"/>
              </a:spcAft>
              <a:buNone/>
            </a:pPr>
            <a:r>
              <a:rPr lang="en-US" sz="3600" b="1" dirty="0">
                <a:solidFill>
                  <a:schemeClr val="accent6"/>
                </a:solidFill>
              </a:rPr>
              <a:t>Dog </a:t>
            </a:r>
            <a:r>
              <a:rPr lang="en-US" sz="3600" b="1" dirty="0" err="1">
                <a:solidFill>
                  <a:schemeClr val="accent6"/>
                </a:solidFill>
              </a:rPr>
              <a:t>myDog</a:t>
            </a:r>
            <a:r>
              <a:rPr lang="en-US" sz="3600" b="1" dirty="0">
                <a:solidFill>
                  <a:schemeClr val="accent6"/>
                </a:solidFill>
              </a:rPr>
              <a:t> = new Dog();</a:t>
            </a:r>
          </a:p>
        </p:txBody>
      </p:sp>
    </p:spTree>
    <p:extLst>
      <p:ext uri="{BB962C8B-B14F-4D97-AF65-F5344CB8AC3E}">
        <p14:creationId xmlns:p14="http://schemas.microsoft.com/office/powerpoint/2010/main" val="377216848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CONSTRUCTOR</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38200" y="1690688"/>
            <a:ext cx="10515600" cy="4351338"/>
          </a:xfrm>
          <a:solidFill>
            <a:schemeClr val="tx1"/>
          </a:solidFill>
        </p:spPr>
        <p:txBody>
          <a:bodyPr>
            <a:normAutofit/>
          </a:bodyPr>
          <a:lstStyle/>
          <a:p>
            <a:pPr marL="0" lvl="0" indent="0" eaLnBrk="0" fontAlgn="base" hangingPunct="0">
              <a:lnSpc>
                <a:spcPct val="100000"/>
              </a:lnSpc>
              <a:spcBef>
                <a:spcPct val="0"/>
              </a:spcBef>
              <a:spcAft>
                <a:spcPct val="0"/>
              </a:spcAft>
              <a:buNone/>
            </a:pPr>
            <a:r>
              <a:rPr lang="en-US" dirty="0">
                <a:solidFill>
                  <a:schemeClr val="bg1">
                    <a:lumMod val="75000"/>
                  </a:schemeClr>
                </a:solidFill>
              </a:rPr>
              <a:t>In Java, a constructor is a special method used for initializing objects. It has the same name as the class and is called automatically when an object of the class is created.</a:t>
            </a:r>
          </a:p>
          <a:p>
            <a:pPr marL="0" lvl="0" indent="0" eaLnBrk="0" fontAlgn="base" hangingPunct="0">
              <a:lnSpc>
                <a:spcPct val="100000"/>
              </a:lnSpc>
              <a:spcBef>
                <a:spcPct val="0"/>
              </a:spcBef>
              <a:spcAft>
                <a:spcPct val="0"/>
              </a:spcAft>
              <a:buNone/>
            </a:pPr>
            <a:endParaRPr lang="en-US" sz="3600" b="1" dirty="0">
              <a:solidFill>
                <a:schemeClr val="bg1">
                  <a:lumMod val="75000"/>
                </a:schemeClr>
              </a:solidFill>
            </a:endParaRPr>
          </a:p>
          <a:p>
            <a:pPr marL="0" lvl="0" indent="0" eaLnBrk="0" fontAlgn="base" hangingPunct="0">
              <a:lnSpc>
                <a:spcPct val="100000"/>
              </a:lnSpc>
              <a:spcBef>
                <a:spcPct val="0"/>
              </a:spcBef>
              <a:spcAft>
                <a:spcPct val="0"/>
              </a:spcAft>
              <a:buNone/>
            </a:pPr>
            <a:r>
              <a:rPr lang="en-US" sz="3600" b="1" dirty="0">
                <a:solidFill>
                  <a:schemeClr val="bg1">
                    <a:lumMod val="75000"/>
                  </a:schemeClr>
                </a:solidFill>
              </a:rPr>
              <a:t>Animal dog = new </a:t>
            </a:r>
            <a:r>
              <a:rPr lang="en-US" sz="3600" b="1" dirty="0">
                <a:solidFill>
                  <a:schemeClr val="accent1"/>
                </a:solidFill>
              </a:rPr>
              <a:t>Animal();</a:t>
            </a:r>
          </a:p>
        </p:txBody>
      </p:sp>
      <p:cxnSp>
        <p:nvCxnSpPr>
          <p:cNvPr id="3" name="Straight Arrow Connector 2">
            <a:extLst>
              <a:ext uri="{FF2B5EF4-FFF2-40B4-BE49-F238E27FC236}">
                <a16:creationId xmlns:a16="http://schemas.microsoft.com/office/drawing/2014/main" id="{6218C41B-658A-4B87-8530-2246B7E1C8CE}"/>
              </a:ext>
            </a:extLst>
          </p:cNvPr>
          <p:cNvCxnSpPr>
            <a:cxnSpLocks/>
          </p:cNvCxnSpPr>
          <p:nvPr/>
        </p:nvCxnSpPr>
        <p:spPr>
          <a:xfrm flipH="1" flipV="1">
            <a:off x="5777948" y="4161183"/>
            <a:ext cx="318052" cy="848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2D0C4BD6-91E7-408B-9448-3CFF104D0FE6}"/>
              </a:ext>
            </a:extLst>
          </p:cNvPr>
          <p:cNvSpPr/>
          <p:nvPr/>
        </p:nvSpPr>
        <p:spPr>
          <a:xfrm>
            <a:off x="5155096" y="5009322"/>
            <a:ext cx="2716696" cy="69014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a:t>
            </a:r>
          </a:p>
        </p:txBody>
      </p:sp>
    </p:spTree>
    <p:extLst>
      <p:ext uri="{BB962C8B-B14F-4D97-AF65-F5344CB8AC3E}">
        <p14:creationId xmlns:p14="http://schemas.microsoft.com/office/powerpoint/2010/main" val="12076857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CONSTRUCTOR</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64704" y="1690688"/>
            <a:ext cx="10515600" cy="4351338"/>
          </a:xfrm>
          <a:solidFill>
            <a:schemeClr val="tx1"/>
          </a:solidFill>
        </p:spPr>
        <p:txBody>
          <a:bodyPr>
            <a:normAutofit fontScale="92500" lnSpcReduction="20000"/>
          </a:bodyPr>
          <a:lstStyle/>
          <a:p>
            <a:pPr marL="0" lvl="0" indent="0" eaLnBrk="0" fontAlgn="base" hangingPunct="0">
              <a:lnSpc>
                <a:spcPct val="100000"/>
              </a:lnSpc>
              <a:spcBef>
                <a:spcPct val="0"/>
              </a:spcBef>
              <a:spcAft>
                <a:spcPct val="0"/>
              </a:spcAft>
              <a:buNone/>
            </a:pPr>
            <a:r>
              <a:rPr lang="en-US" dirty="0">
                <a:solidFill>
                  <a:schemeClr val="accent6"/>
                </a:solidFill>
              </a:rPr>
              <a:t>public class Car {</a:t>
            </a:r>
          </a:p>
          <a:p>
            <a:pPr marL="0" lvl="0" indent="0" eaLnBrk="0" fontAlgn="base" hangingPunct="0">
              <a:lnSpc>
                <a:spcPct val="100000"/>
              </a:lnSpc>
              <a:spcBef>
                <a:spcPct val="0"/>
              </a:spcBef>
              <a:spcAft>
                <a:spcPct val="0"/>
              </a:spcAft>
              <a:buNone/>
            </a:pPr>
            <a:r>
              <a:rPr lang="en-US" dirty="0">
                <a:solidFill>
                  <a:schemeClr val="tx1">
                    <a:lumMod val="50000"/>
                    <a:lumOff val="50000"/>
                  </a:schemeClr>
                </a:solidFill>
              </a:rPr>
              <a:t> // Attributes or fields</a:t>
            </a:r>
          </a:p>
          <a:p>
            <a:pPr marL="0" lvl="0" indent="0" eaLnBrk="0" fontAlgn="base" hangingPunct="0">
              <a:lnSpc>
                <a:spcPct val="100000"/>
              </a:lnSpc>
              <a:spcBef>
                <a:spcPct val="0"/>
              </a:spcBef>
              <a:spcAft>
                <a:spcPct val="0"/>
              </a:spcAft>
              <a:buNone/>
            </a:pPr>
            <a:r>
              <a:rPr lang="en-US" dirty="0">
                <a:solidFill>
                  <a:schemeClr val="accent6"/>
                </a:solidFill>
              </a:rPr>
              <a:t> String make;</a:t>
            </a:r>
          </a:p>
          <a:p>
            <a:pPr marL="0" lvl="0" indent="0" eaLnBrk="0" fontAlgn="base" hangingPunct="0">
              <a:lnSpc>
                <a:spcPct val="100000"/>
              </a:lnSpc>
              <a:spcBef>
                <a:spcPct val="0"/>
              </a:spcBef>
              <a:spcAft>
                <a:spcPct val="0"/>
              </a:spcAft>
              <a:buNone/>
            </a:pPr>
            <a:r>
              <a:rPr lang="en-US" dirty="0">
                <a:solidFill>
                  <a:schemeClr val="accent6"/>
                </a:solidFill>
              </a:rPr>
              <a:t> String model;</a:t>
            </a:r>
          </a:p>
          <a:p>
            <a:pPr marL="0" lvl="0" indent="0" eaLnBrk="0" fontAlgn="base" hangingPunct="0">
              <a:lnSpc>
                <a:spcPct val="100000"/>
              </a:lnSpc>
              <a:spcBef>
                <a:spcPct val="0"/>
              </a:spcBef>
              <a:spcAft>
                <a:spcPct val="0"/>
              </a:spcAft>
              <a:buNone/>
            </a:pPr>
            <a:r>
              <a:rPr lang="en-US" dirty="0">
                <a:solidFill>
                  <a:schemeClr val="accent6"/>
                </a:solidFill>
              </a:rPr>
              <a:t> int year;</a:t>
            </a:r>
          </a:p>
          <a:p>
            <a:pPr marL="0" lvl="0" indent="0" eaLnBrk="0" fontAlgn="base" hangingPunct="0">
              <a:lnSpc>
                <a:spcPct val="100000"/>
              </a:lnSpc>
              <a:spcBef>
                <a:spcPct val="0"/>
              </a:spcBef>
              <a:spcAft>
                <a:spcPct val="0"/>
              </a:spcAft>
              <a:buNone/>
            </a:pPr>
            <a:r>
              <a:rPr lang="en-US" dirty="0">
                <a:solidFill>
                  <a:schemeClr val="accent6"/>
                </a:solidFill>
              </a:rPr>
              <a:t> </a:t>
            </a:r>
            <a:r>
              <a:rPr lang="en-US" dirty="0">
                <a:solidFill>
                  <a:schemeClr val="tx1">
                    <a:lumMod val="50000"/>
                    <a:lumOff val="50000"/>
                  </a:schemeClr>
                </a:solidFill>
              </a:rPr>
              <a:t>// Constructor with parameters</a:t>
            </a:r>
          </a:p>
          <a:p>
            <a:pPr marL="0" lvl="0" indent="0" eaLnBrk="0" fontAlgn="base" hangingPunct="0">
              <a:lnSpc>
                <a:spcPct val="100000"/>
              </a:lnSpc>
              <a:spcBef>
                <a:spcPct val="0"/>
              </a:spcBef>
              <a:spcAft>
                <a:spcPct val="0"/>
              </a:spcAft>
              <a:buNone/>
            </a:pPr>
            <a:r>
              <a:rPr lang="en-US" dirty="0">
                <a:solidFill>
                  <a:schemeClr val="accent6"/>
                </a:solidFill>
              </a:rPr>
              <a:t> public Car(String make, String model, int year) </a:t>
            </a:r>
          </a:p>
          <a:p>
            <a:pPr marL="0" lvl="0" indent="0" eaLnBrk="0" fontAlgn="base" hangingPunct="0">
              <a:lnSpc>
                <a:spcPct val="100000"/>
              </a:lnSpc>
              <a:spcBef>
                <a:spcPct val="0"/>
              </a:spcBef>
              <a:spcAft>
                <a:spcPct val="0"/>
              </a:spcAft>
              <a:buNone/>
            </a:pPr>
            <a:r>
              <a:rPr lang="en-US" dirty="0">
                <a:solidFill>
                  <a:schemeClr val="accent6"/>
                </a:solidFill>
              </a:rPr>
              <a:t>{ </a:t>
            </a:r>
          </a:p>
          <a:p>
            <a:pPr marL="0" lvl="0" indent="0" eaLnBrk="0" fontAlgn="base" hangingPunct="0">
              <a:lnSpc>
                <a:spcPct val="100000"/>
              </a:lnSpc>
              <a:spcBef>
                <a:spcPct val="0"/>
              </a:spcBef>
              <a:spcAft>
                <a:spcPct val="0"/>
              </a:spcAft>
              <a:buNone/>
            </a:pPr>
            <a:r>
              <a:rPr lang="en-US" dirty="0">
                <a:solidFill>
                  <a:schemeClr val="tx1">
                    <a:lumMod val="50000"/>
                    <a:lumOff val="50000"/>
                  </a:schemeClr>
                </a:solidFill>
              </a:rPr>
              <a:t>// Initializing the attributes with the values passed as parameters</a:t>
            </a:r>
          </a:p>
          <a:p>
            <a:pPr marL="0" lvl="0" indent="0" eaLnBrk="0" fontAlgn="base" hangingPunct="0">
              <a:lnSpc>
                <a:spcPct val="100000"/>
              </a:lnSpc>
              <a:spcBef>
                <a:spcPct val="0"/>
              </a:spcBef>
              <a:spcAft>
                <a:spcPct val="0"/>
              </a:spcAft>
              <a:buNone/>
            </a:pPr>
            <a:r>
              <a:rPr lang="en-US" dirty="0">
                <a:solidFill>
                  <a:schemeClr val="accent6"/>
                </a:solidFill>
              </a:rPr>
              <a:t> </a:t>
            </a:r>
            <a:r>
              <a:rPr lang="en-US" dirty="0" err="1">
                <a:solidFill>
                  <a:schemeClr val="accent6"/>
                </a:solidFill>
              </a:rPr>
              <a:t>this.make</a:t>
            </a:r>
            <a:r>
              <a:rPr lang="en-US" dirty="0">
                <a:solidFill>
                  <a:schemeClr val="accent6"/>
                </a:solidFill>
              </a:rPr>
              <a:t> = make;</a:t>
            </a:r>
          </a:p>
          <a:p>
            <a:pPr marL="0" lvl="0" indent="0" eaLnBrk="0" fontAlgn="base" hangingPunct="0">
              <a:lnSpc>
                <a:spcPct val="100000"/>
              </a:lnSpc>
              <a:spcBef>
                <a:spcPct val="0"/>
              </a:spcBef>
              <a:spcAft>
                <a:spcPct val="0"/>
              </a:spcAft>
              <a:buNone/>
            </a:pPr>
            <a:r>
              <a:rPr lang="en-US" dirty="0">
                <a:solidFill>
                  <a:schemeClr val="accent6"/>
                </a:solidFill>
              </a:rPr>
              <a:t> </a:t>
            </a:r>
            <a:r>
              <a:rPr lang="en-US" dirty="0" err="1">
                <a:solidFill>
                  <a:schemeClr val="accent6"/>
                </a:solidFill>
              </a:rPr>
              <a:t>this.model</a:t>
            </a:r>
            <a:r>
              <a:rPr lang="en-US" dirty="0">
                <a:solidFill>
                  <a:schemeClr val="accent6"/>
                </a:solidFill>
              </a:rPr>
              <a:t> = model; </a:t>
            </a:r>
          </a:p>
          <a:p>
            <a:pPr marL="0" lvl="0" indent="0" eaLnBrk="0" fontAlgn="base" hangingPunct="0">
              <a:lnSpc>
                <a:spcPct val="100000"/>
              </a:lnSpc>
              <a:spcBef>
                <a:spcPct val="0"/>
              </a:spcBef>
              <a:spcAft>
                <a:spcPct val="0"/>
              </a:spcAft>
              <a:buNone/>
            </a:pPr>
            <a:r>
              <a:rPr lang="en-US" dirty="0" err="1">
                <a:solidFill>
                  <a:schemeClr val="accent6"/>
                </a:solidFill>
              </a:rPr>
              <a:t>this.year</a:t>
            </a:r>
            <a:r>
              <a:rPr lang="en-US" dirty="0">
                <a:solidFill>
                  <a:schemeClr val="accent6"/>
                </a:solidFill>
              </a:rPr>
              <a:t> = year;</a:t>
            </a:r>
          </a:p>
          <a:p>
            <a:pPr marL="0" lvl="0" indent="0" eaLnBrk="0" fontAlgn="base" hangingPunct="0">
              <a:lnSpc>
                <a:spcPct val="100000"/>
              </a:lnSpc>
              <a:spcBef>
                <a:spcPct val="0"/>
              </a:spcBef>
              <a:spcAft>
                <a:spcPct val="0"/>
              </a:spcAft>
              <a:buNone/>
            </a:pPr>
            <a:r>
              <a:rPr lang="en-US" dirty="0">
                <a:solidFill>
                  <a:schemeClr val="accent6"/>
                </a:solidFill>
              </a:rPr>
              <a:t> }</a:t>
            </a:r>
            <a:endParaRPr lang="en-US" sz="3600" b="1" dirty="0">
              <a:solidFill>
                <a:schemeClr val="accent6"/>
              </a:solidFill>
            </a:endParaRPr>
          </a:p>
        </p:txBody>
      </p:sp>
    </p:spTree>
    <p:extLst>
      <p:ext uri="{BB962C8B-B14F-4D97-AF65-F5344CB8AC3E}">
        <p14:creationId xmlns:p14="http://schemas.microsoft.com/office/powerpoint/2010/main" val="25036858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CONSTRUCTOR</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64704" y="1690688"/>
            <a:ext cx="10515600" cy="4351338"/>
          </a:xfrm>
          <a:solidFill>
            <a:schemeClr val="tx1"/>
          </a:solidFill>
        </p:spPr>
        <p:txBody>
          <a:bodyPr>
            <a:normAutofit fontScale="70000" lnSpcReduction="20000"/>
          </a:bodyPr>
          <a:lstStyle/>
          <a:p>
            <a:pPr marL="0" lvl="0" indent="0" eaLnBrk="0" fontAlgn="base" hangingPunct="0">
              <a:lnSpc>
                <a:spcPct val="100000"/>
              </a:lnSpc>
              <a:spcBef>
                <a:spcPct val="0"/>
              </a:spcBef>
              <a:spcAft>
                <a:spcPct val="0"/>
              </a:spcAft>
              <a:buNone/>
            </a:pPr>
            <a:r>
              <a:rPr lang="en-US" dirty="0">
                <a:solidFill>
                  <a:schemeClr val="bg2">
                    <a:lumMod val="50000"/>
                  </a:schemeClr>
                </a:solidFill>
              </a:rPr>
              <a:t>// Method to display information about the car</a:t>
            </a:r>
          </a:p>
          <a:p>
            <a:pPr marL="0" lvl="0" indent="0" eaLnBrk="0" fontAlgn="base" hangingPunct="0">
              <a:lnSpc>
                <a:spcPct val="100000"/>
              </a:lnSpc>
              <a:spcBef>
                <a:spcPct val="0"/>
              </a:spcBef>
              <a:spcAft>
                <a:spcPct val="0"/>
              </a:spcAft>
              <a:buNone/>
            </a:pPr>
            <a:r>
              <a:rPr lang="en-US" dirty="0">
                <a:solidFill>
                  <a:schemeClr val="accent6"/>
                </a:solidFill>
              </a:rPr>
              <a:t> public void </a:t>
            </a:r>
            <a:r>
              <a:rPr lang="en-US" dirty="0" err="1">
                <a:solidFill>
                  <a:schemeClr val="accent6"/>
                </a:solidFill>
              </a:rPr>
              <a:t>displayInfo</a:t>
            </a:r>
            <a:r>
              <a:rPr lang="en-US" dirty="0">
                <a:solidFill>
                  <a:schemeClr val="accent6"/>
                </a:solidFill>
              </a:rPr>
              <a:t>() { </a:t>
            </a:r>
          </a:p>
          <a:p>
            <a:pPr marL="0" lvl="0" indent="0" eaLnBrk="0" fontAlgn="base" hangingPunct="0">
              <a:lnSpc>
                <a:spcPct val="100000"/>
              </a:lnSpc>
              <a:spcBef>
                <a:spcPct val="0"/>
              </a:spcBef>
              <a:spcAft>
                <a:spcPct val="0"/>
              </a:spcAft>
              <a:buNone/>
            </a:pPr>
            <a:r>
              <a:rPr lang="en-US" dirty="0">
                <a:solidFill>
                  <a:schemeClr val="accent6"/>
                </a:solidFill>
              </a:rPr>
              <a:t>	</a:t>
            </a:r>
            <a:r>
              <a:rPr lang="en-US" dirty="0" err="1">
                <a:solidFill>
                  <a:schemeClr val="accent6"/>
                </a:solidFill>
              </a:rPr>
              <a:t>System.out.println</a:t>
            </a:r>
            <a:r>
              <a:rPr lang="en-US" dirty="0">
                <a:solidFill>
                  <a:schemeClr val="accent6"/>
                </a:solidFill>
              </a:rPr>
              <a:t>("Car Make: " + make);</a:t>
            </a:r>
          </a:p>
          <a:p>
            <a:pPr marL="0" lvl="0" indent="0" eaLnBrk="0" fontAlgn="base" hangingPunct="0">
              <a:lnSpc>
                <a:spcPct val="100000"/>
              </a:lnSpc>
              <a:spcBef>
                <a:spcPct val="0"/>
              </a:spcBef>
              <a:spcAft>
                <a:spcPct val="0"/>
              </a:spcAft>
              <a:buNone/>
            </a:pPr>
            <a:r>
              <a:rPr lang="en-US" dirty="0">
                <a:solidFill>
                  <a:schemeClr val="accent6"/>
                </a:solidFill>
              </a:rPr>
              <a:t> 	</a:t>
            </a:r>
            <a:r>
              <a:rPr lang="en-US" dirty="0" err="1">
                <a:solidFill>
                  <a:schemeClr val="accent6"/>
                </a:solidFill>
              </a:rPr>
              <a:t>System.out.println</a:t>
            </a:r>
            <a:r>
              <a:rPr lang="en-US" dirty="0">
                <a:solidFill>
                  <a:schemeClr val="accent6"/>
                </a:solidFill>
              </a:rPr>
              <a:t>("Car Model: " + model); </a:t>
            </a:r>
          </a:p>
          <a:p>
            <a:pPr marL="0" lvl="0" indent="0" eaLnBrk="0" fontAlgn="base" hangingPunct="0">
              <a:lnSpc>
                <a:spcPct val="100000"/>
              </a:lnSpc>
              <a:spcBef>
                <a:spcPct val="0"/>
              </a:spcBef>
              <a:spcAft>
                <a:spcPct val="0"/>
              </a:spcAft>
              <a:buNone/>
            </a:pPr>
            <a:r>
              <a:rPr lang="en-US" dirty="0">
                <a:solidFill>
                  <a:schemeClr val="accent6"/>
                </a:solidFill>
              </a:rPr>
              <a:t>	</a:t>
            </a:r>
            <a:r>
              <a:rPr lang="en-US" dirty="0" err="1">
                <a:solidFill>
                  <a:schemeClr val="accent6"/>
                </a:solidFill>
              </a:rPr>
              <a:t>System.out.println</a:t>
            </a:r>
            <a:r>
              <a:rPr lang="en-US" dirty="0">
                <a:solidFill>
                  <a:schemeClr val="accent6"/>
                </a:solidFill>
              </a:rPr>
              <a:t>("Car Year: " + year);</a:t>
            </a:r>
          </a:p>
          <a:p>
            <a:pPr marL="0" lvl="0" indent="0" eaLnBrk="0" fontAlgn="base" hangingPunct="0">
              <a:lnSpc>
                <a:spcPct val="100000"/>
              </a:lnSpc>
              <a:spcBef>
                <a:spcPct val="0"/>
              </a:spcBef>
              <a:spcAft>
                <a:spcPct val="0"/>
              </a:spcAft>
              <a:buNone/>
            </a:pPr>
            <a:r>
              <a:rPr lang="en-US" dirty="0">
                <a:solidFill>
                  <a:schemeClr val="accent6"/>
                </a:solidFill>
              </a:rPr>
              <a:t> } </a:t>
            </a:r>
            <a:endParaRPr lang="en-US" dirty="0">
              <a:solidFill>
                <a:schemeClr val="bg2">
                  <a:lumMod val="50000"/>
                </a:schemeClr>
              </a:solidFill>
            </a:endParaRPr>
          </a:p>
          <a:p>
            <a:pPr marL="0" lvl="0" indent="0" eaLnBrk="0" fontAlgn="base" hangingPunct="0">
              <a:lnSpc>
                <a:spcPct val="100000"/>
              </a:lnSpc>
              <a:spcBef>
                <a:spcPct val="0"/>
              </a:spcBef>
              <a:spcAft>
                <a:spcPct val="0"/>
              </a:spcAft>
              <a:buNone/>
            </a:pPr>
            <a:r>
              <a:rPr lang="en-US" dirty="0">
                <a:solidFill>
                  <a:schemeClr val="bg2">
                    <a:lumMod val="50000"/>
                  </a:schemeClr>
                </a:solidFill>
              </a:rPr>
              <a:t>// Main method for testing</a:t>
            </a:r>
          </a:p>
          <a:p>
            <a:pPr marL="0" lvl="0" indent="0" eaLnBrk="0" fontAlgn="base" hangingPunct="0">
              <a:lnSpc>
                <a:spcPct val="100000"/>
              </a:lnSpc>
              <a:spcBef>
                <a:spcPct val="0"/>
              </a:spcBef>
              <a:spcAft>
                <a:spcPct val="0"/>
              </a:spcAft>
              <a:buNone/>
            </a:pPr>
            <a:r>
              <a:rPr lang="en-US" dirty="0">
                <a:solidFill>
                  <a:schemeClr val="accent6"/>
                </a:solidFill>
              </a:rPr>
              <a:t> public static void main(String[] </a:t>
            </a:r>
            <a:r>
              <a:rPr lang="en-US" dirty="0" err="1">
                <a:solidFill>
                  <a:schemeClr val="accent6"/>
                </a:solidFill>
              </a:rPr>
              <a:t>args</a:t>
            </a:r>
            <a:r>
              <a:rPr lang="en-US" dirty="0">
                <a:solidFill>
                  <a:schemeClr val="accent6"/>
                </a:solidFill>
              </a:rPr>
              <a:t>) {</a:t>
            </a:r>
          </a:p>
          <a:p>
            <a:pPr marL="0" lvl="0" indent="0" eaLnBrk="0" fontAlgn="base" hangingPunct="0">
              <a:lnSpc>
                <a:spcPct val="100000"/>
              </a:lnSpc>
              <a:spcBef>
                <a:spcPct val="0"/>
              </a:spcBef>
              <a:spcAft>
                <a:spcPct val="0"/>
              </a:spcAft>
              <a:buNone/>
            </a:pPr>
            <a:endParaRPr lang="en-US" dirty="0">
              <a:solidFill>
                <a:schemeClr val="accent6"/>
              </a:solidFill>
            </a:endParaRPr>
          </a:p>
          <a:p>
            <a:pPr marL="0" lvl="0" indent="0" eaLnBrk="0" fontAlgn="base" hangingPunct="0">
              <a:lnSpc>
                <a:spcPct val="100000"/>
              </a:lnSpc>
              <a:spcBef>
                <a:spcPct val="0"/>
              </a:spcBef>
              <a:spcAft>
                <a:spcPct val="0"/>
              </a:spcAft>
              <a:buNone/>
            </a:pPr>
            <a:r>
              <a:rPr lang="en-US" dirty="0">
                <a:solidFill>
                  <a:schemeClr val="accent6"/>
                </a:solidFill>
              </a:rPr>
              <a:t> </a:t>
            </a:r>
            <a:r>
              <a:rPr lang="en-US" dirty="0">
                <a:solidFill>
                  <a:schemeClr val="bg2">
                    <a:lumMod val="50000"/>
                  </a:schemeClr>
                </a:solidFill>
              </a:rPr>
              <a:t>// Creating an instance of the Car class using the constructor</a:t>
            </a:r>
          </a:p>
          <a:p>
            <a:pPr marL="0" lvl="0" indent="0" eaLnBrk="0" fontAlgn="base" hangingPunct="0">
              <a:lnSpc>
                <a:spcPct val="100000"/>
              </a:lnSpc>
              <a:spcBef>
                <a:spcPct val="0"/>
              </a:spcBef>
              <a:spcAft>
                <a:spcPct val="0"/>
              </a:spcAft>
              <a:buNone/>
            </a:pPr>
            <a:r>
              <a:rPr lang="en-US" dirty="0">
                <a:solidFill>
                  <a:schemeClr val="accent6"/>
                </a:solidFill>
              </a:rPr>
              <a:t> Car </a:t>
            </a:r>
            <a:r>
              <a:rPr lang="en-US" dirty="0" err="1">
                <a:solidFill>
                  <a:schemeClr val="accent6"/>
                </a:solidFill>
              </a:rPr>
              <a:t>myCar</a:t>
            </a:r>
            <a:r>
              <a:rPr lang="en-US" dirty="0">
                <a:solidFill>
                  <a:schemeClr val="accent6"/>
                </a:solidFill>
              </a:rPr>
              <a:t> = new Car("Toyota", "Camry", 2022);</a:t>
            </a:r>
          </a:p>
          <a:p>
            <a:pPr marL="0" lvl="0" indent="0" eaLnBrk="0" fontAlgn="base" hangingPunct="0">
              <a:lnSpc>
                <a:spcPct val="100000"/>
              </a:lnSpc>
              <a:spcBef>
                <a:spcPct val="0"/>
              </a:spcBef>
              <a:spcAft>
                <a:spcPct val="0"/>
              </a:spcAft>
              <a:buNone/>
            </a:pPr>
            <a:endParaRPr lang="en-US" dirty="0">
              <a:solidFill>
                <a:schemeClr val="accent6"/>
              </a:solidFill>
            </a:endParaRPr>
          </a:p>
          <a:p>
            <a:pPr marL="0" lvl="0" indent="0" eaLnBrk="0" fontAlgn="base" hangingPunct="0">
              <a:lnSpc>
                <a:spcPct val="100000"/>
              </a:lnSpc>
              <a:spcBef>
                <a:spcPct val="0"/>
              </a:spcBef>
              <a:spcAft>
                <a:spcPct val="0"/>
              </a:spcAft>
              <a:buNone/>
            </a:pPr>
            <a:r>
              <a:rPr lang="en-US" dirty="0">
                <a:solidFill>
                  <a:schemeClr val="bg2">
                    <a:lumMod val="50000"/>
                  </a:schemeClr>
                </a:solidFill>
              </a:rPr>
              <a:t> // Using the </a:t>
            </a:r>
            <a:r>
              <a:rPr lang="en-US" dirty="0" err="1">
                <a:solidFill>
                  <a:schemeClr val="bg2">
                    <a:lumMod val="50000"/>
                  </a:schemeClr>
                </a:solidFill>
              </a:rPr>
              <a:t>displayInfo</a:t>
            </a:r>
            <a:r>
              <a:rPr lang="en-US" dirty="0">
                <a:solidFill>
                  <a:schemeClr val="bg2">
                    <a:lumMod val="50000"/>
                  </a:schemeClr>
                </a:solidFill>
              </a:rPr>
              <a:t> method to show information about the car</a:t>
            </a:r>
          </a:p>
          <a:p>
            <a:pPr marL="0" lvl="0" indent="0" eaLnBrk="0" fontAlgn="base" hangingPunct="0">
              <a:lnSpc>
                <a:spcPct val="100000"/>
              </a:lnSpc>
              <a:spcBef>
                <a:spcPct val="0"/>
              </a:spcBef>
              <a:spcAft>
                <a:spcPct val="0"/>
              </a:spcAft>
              <a:buNone/>
            </a:pPr>
            <a:r>
              <a:rPr lang="en-US" dirty="0">
                <a:solidFill>
                  <a:schemeClr val="accent6"/>
                </a:solidFill>
              </a:rPr>
              <a:t> </a:t>
            </a:r>
            <a:r>
              <a:rPr lang="en-US" dirty="0" err="1">
                <a:solidFill>
                  <a:schemeClr val="accent6"/>
                </a:solidFill>
              </a:rPr>
              <a:t>myCar.displayInfo</a:t>
            </a:r>
            <a:r>
              <a:rPr lang="en-US" dirty="0">
                <a:solidFill>
                  <a:schemeClr val="accent6"/>
                </a:solidFill>
              </a:rPr>
              <a:t>();</a:t>
            </a:r>
          </a:p>
          <a:p>
            <a:pPr marL="0" lvl="0" indent="0" eaLnBrk="0" fontAlgn="base" hangingPunct="0">
              <a:lnSpc>
                <a:spcPct val="100000"/>
              </a:lnSpc>
              <a:spcBef>
                <a:spcPct val="0"/>
              </a:spcBef>
              <a:spcAft>
                <a:spcPct val="0"/>
              </a:spcAft>
              <a:buNone/>
            </a:pPr>
            <a:r>
              <a:rPr lang="en-US" dirty="0">
                <a:solidFill>
                  <a:schemeClr val="accent6"/>
                </a:solidFill>
              </a:rPr>
              <a:t> } </a:t>
            </a:r>
          </a:p>
          <a:p>
            <a:pPr marL="0" lvl="0" indent="0" eaLnBrk="0" fontAlgn="base" hangingPunct="0">
              <a:lnSpc>
                <a:spcPct val="100000"/>
              </a:lnSpc>
              <a:spcBef>
                <a:spcPct val="0"/>
              </a:spcBef>
              <a:spcAft>
                <a:spcPct val="0"/>
              </a:spcAft>
              <a:buNone/>
            </a:pPr>
            <a:r>
              <a:rPr lang="en-US" dirty="0">
                <a:solidFill>
                  <a:schemeClr val="accent6"/>
                </a:solidFill>
              </a:rPr>
              <a:t>}</a:t>
            </a:r>
            <a:endParaRPr lang="en-US" sz="3600" b="1" dirty="0">
              <a:solidFill>
                <a:schemeClr val="accent6"/>
              </a:solidFill>
            </a:endParaRPr>
          </a:p>
        </p:txBody>
      </p:sp>
    </p:spTree>
    <p:extLst>
      <p:ext uri="{BB962C8B-B14F-4D97-AF65-F5344CB8AC3E}">
        <p14:creationId xmlns:p14="http://schemas.microsoft.com/office/powerpoint/2010/main" val="9023957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CONSTRUCTOR</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38200" y="1690688"/>
            <a:ext cx="10515600" cy="4351338"/>
          </a:xfrm>
          <a:solidFill>
            <a:schemeClr val="tx1"/>
          </a:solidFill>
        </p:spPr>
        <p:txBody>
          <a:bodyPr>
            <a:normAutofit fontScale="70000" lnSpcReduction="20000"/>
          </a:bodyPr>
          <a:lstStyle/>
          <a:p>
            <a:pPr marL="0" lvl="0" indent="0" eaLnBrk="0" fontAlgn="base" hangingPunct="0">
              <a:lnSpc>
                <a:spcPct val="100000"/>
              </a:lnSpc>
              <a:spcBef>
                <a:spcPct val="0"/>
              </a:spcBef>
              <a:spcAft>
                <a:spcPct val="0"/>
              </a:spcAft>
              <a:buNone/>
            </a:pPr>
            <a:r>
              <a:rPr lang="en-US" sz="3600" dirty="0">
                <a:solidFill>
                  <a:schemeClr val="accent1"/>
                </a:solidFill>
              </a:rPr>
              <a:t>Attributes or Fields:</a:t>
            </a:r>
          </a:p>
          <a:p>
            <a:pPr marL="0" lvl="0" indent="0" eaLnBrk="0" fontAlgn="base" hangingPunct="0">
              <a:lnSpc>
                <a:spcPct val="100000"/>
              </a:lnSpc>
              <a:spcBef>
                <a:spcPct val="0"/>
              </a:spcBef>
              <a:spcAft>
                <a:spcPct val="0"/>
              </a:spcAft>
              <a:buNone/>
            </a:pPr>
            <a:endParaRPr lang="en-US" sz="3600" dirty="0">
              <a:solidFill>
                <a:schemeClr val="accent1"/>
              </a:solidFill>
            </a:endParaRPr>
          </a:p>
          <a:p>
            <a:pPr marL="0" lvl="0" indent="0" eaLnBrk="0" fontAlgn="base" hangingPunct="0">
              <a:lnSpc>
                <a:spcPct val="100000"/>
              </a:lnSpc>
              <a:spcBef>
                <a:spcPct val="0"/>
              </a:spcBef>
              <a:spcAft>
                <a:spcPct val="0"/>
              </a:spcAft>
              <a:buNone/>
            </a:pPr>
            <a:r>
              <a:rPr lang="en-US" sz="3600" dirty="0">
                <a:solidFill>
                  <a:schemeClr val="accent1"/>
                </a:solidFill>
              </a:rPr>
              <a:t>The Car class has three attributes</a:t>
            </a:r>
            <a:r>
              <a:rPr lang="en-US" sz="3600" dirty="0">
                <a:solidFill>
                  <a:schemeClr val="accent2">
                    <a:lumMod val="20000"/>
                    <a:lumOff val="80000"/>
                  </a:schemeClr>
                </a:solidFill>
              </a:rPr>
              <a:t>: make, model, and year.</a:t>
            </a:r>
          </a:p>
          <a:p>
            <a:pPr marL="0" lvl="0" indent="0" eaLnBrk="0" fontAlgn="base" hangingPunct="0">
              <a:lnSpc>
                <a:spcPct val="100000"/>
              </a:lnSpc>
              <a:spcBef>
                <a:spcPct val="0"/>
              </a:spcBef>
              <a:spcAft>
                <a:spcPct val="0"/>
              </a:spcAft>
              <a:buNone/>
            </a:pPr>
            <a:r>
              <a:rPr lang="en-US" sz="3600" dirty="0">
                <a:solidFill>
                  <a:schemeClr val="accent2">
                    <a:lumMod val="20000"/>
                    <a:lumOff val="80000"/>
                  </a:schemeClr>
                </a:solidFill>
              </a:rPr>
              <a:t>Constructor:</a:t>
            </a:r>
          </a:p>
          <a:p>
            <a:pPr marL="0" lvl="0" indent="0" eaLnBrk="0" fontAlgn="base" hangingPunct="0">
              <a:lnSpc>
                <a:spcPct val="100000"/>
              </a:lnSpc>
              <a:spcBef>
                <a:spcPct val="0"/>
              </a:spcBef>
              <a:spcAft>
                <a:spcPct val="0"/>
              </a:spcAft>
              <a:buNone/>
            </a:pPr>
            <a:endParaRPr lang="en-US" sz="3600" dirty="0">
              <a:solidFill>
                <a:schemeClr val="accent1"/>
              </a:solidFill>
            </a:endParaRPr>
          </a:p>
          <a:p>
            <a:pPr marL="0" lvl="0" indent="0" eaLnBrk="0" fontAlgn="base" hangingPunct="0">
              <a:lnSpc>
                <a:spcPct val="100000"/>
              </a:lnSpc>
              <a:spcBef>
                <a:spcPct val="0"/>
              </a:spcBef>
              <a:spcAft>
                <a:spcPct val="0"/>
              </a:spcAft>
              <a:buNone/>
            </a:pPr>
            <a:r>
              <a:rPr lang="en-US" sz="3600" dirty="0">
                <a:solidFill>
                  <a:schemeClr val="accent1"/>
                </a:solidFill>
              </a:rPr>
              <a:t>The constructor is defined using the same name as the class (Car in this case).</a:t>
            </a:r>
          </a:p>
          <a:p>
            <a:pPr marL="0" lvl="0" indent="0" eaLnBrk="0" fontAlgn="base" hangingPunct="0">
              <a:lnSpc>
                <a:spcPct val="100000"/>
              </a:lnSpc>
              <a:spcBef>
                <a:spcPct val="0"/>
              </a:spcBef>
              <a:spcAft>
                <a:spcPct val="0"/>
              </a:spcAft>
              <a:buNone/>
            </a:pPr>
            <a:r>
              <a:rPr lang="en-US" sz="3600" dirty="0">
                <a:solidFill>
                  <a:schemeClr val="accent1"/>
                </a:solidFill>
              </a:rPr>
              <a:t>It has parameters (</a:t>
            </a:r>
            <a:r>
              <a:rPr lang="en-US" sz="3600" dirty="0">
                <a:solidFill>
                  <a:schemeClr val="accent2">
                    <a:lumMod val="20000"/>
                    <a:lumOff val="80000"/>
                  </a:schemeClr>
                </a:solidFill>
              </a:rPr>
              <a:t>make, model, and year</a:t>
            </a:r>
            <a:r>
              <a:rPr lang="en-US" sz="3600" dirty="0">
                <a:solidFill>
                  <a:schemeClr val="accent1"/>
                </a:solidFill>
              </a:rPr>
              <a:t>) to initialize the attributes when an object is created.</a:t>
            </a:r>
          </a:p>
          <a:p>
            <a:pPr marL="0" lvl="0" indent="0" eaLnBrk="0" fontAlgn="base" hangingPunct="0">
              <a:lnSpc>
                <a:spcPct val="100000"/>
              </a:lnSpc>
              <a:spcBef>
                <a:spcPct val="0"/>
              </a:spcBef>
              <a:spcAft>
                <a:spcPct val="0"/>
              </a:spcAft>
              <a:buNone/>
            </a:pPr>
            <a:r>
              <a:rPr lang="en-US" sz="3600" dirty="0">
                <a:solidFill>
                  <a:schemeClr val="accent1"/>
                </a:solidFill>
              </a:rPr>
              <a:t>The </a:t>
            </a:r>
            <a:r>
              <a:rPr lang="en-US" sz="3600" dirty="0">
                <a:solidFill>
                  <a:schemeClr val="accent2">
                    <a:lumMod val="20000"/>
                    <a:lumOff val="80000"/>
                  </a:schemeClr>
                </a:solidFill>
              </a:rPr>
              <a:t>this</a:t>
            </a:r>
            <a:r>
              <a:rPr lang="en-US" sz="3600" dirty="0">
                <a:solidFill>
                  <a:schemeClr val="accent1"/>
                </a:solidFill>
              </a:rPr>
              <a:t> keyword is used to refer to the instance variables of the </a:t>
            </a:r>
            <a:r>
              <a:rPr lang="en-US" sz="3600" dirty="0">
                <a:solidFill>
                  <a:schemeClr val="accent2">
                    <a:lumMod val="20000"/>
                    <a:lumOff val="80000"/>
                  </a:schemeClr>
                </a:solidFill>
              </a:rPr>
              <a:t>class</a:t>
            </a:r>
            <a:r>
              <a:rPr lang="en-US" sz="3600" dirty="0">
                <a:solidFill>
                  <a:schemeClr val="accent1"/>
                </a:solidFill>
              </a:rPr>
              <a:t>.</a:t>
            </a:r>
          </a:p>
          <a:p>
            <a:pPr marL="0" lvl="0" indent="0" eaLnBrk="0" fontAlgn="base" hangingPunct="0">
              <a:lnSpc>
                <a:spcPct val="100000"/>
              </a:lnSpc>
              <a:spcBef>
                <a:spcPct val="0"/>
              </a:spcBef>
              <a:spcAft>
                <a:spcPct val="0"/>
              </a:spcAft>
              <a:buNone/>
            </a:pPr>
            <a:endParaRPr lang="en-US" sz="3600" dirty="0">
              <a:solidFill>
                <a:schemeClr val="accent1"/>
              </a:solidFill>
            </a:endParaRPr>
          </a:p>
          <a:p>
            <a:pPr marL="0" lvl="0" indent="0" eaLnBrk="0" fontAlgn="base" hangingPunct="0">
              <a:lnSpc>
                <a:spcPct val="100000"/>
              </a:lnSpc>
              <a:spcBef>
                <a:spcPct val="0"/>
              </a:spcBef>
              <a:spcAft>
                <a:spcPct val="0"/>
              </a:spcAft>
              <a:buNone/>
            </a:pPr>
            <a:r>
              <a:rPr lang="en-US" sz="3600" dirty="0">
                <a:solidFill>
                  <a:schemeClr val="accent1"/>
                </a:solidFill>
              </a:rPr>
              <a:t>Initializing Attributes in the </a:t>
            </a:r>
            <a:r>
              <a:rPr lang="en-US" sz="3600" dirty="0">
                <a:solidFill>
                  <a:schemeClr val="accent2">
                    <a:lumMod val="20000"/>
                    <a:lumOff val="80000"/>
                  </a:schemeClr>
                </a:solidFill>
              </a:rPr>
              <a:t>Constructor</a:t>
            </a:r>
            <a:r>
              <a:rPr lang="en-US" sz="3600" dirty="0">
                <a:solidFill>
                  <a:schemeClr val="accent1"/>
                </a:solidFill>
              </a:rPr>
              <a:t>:</a:t>
            </a:r>
          </a:p>
          <a:p>
            <a:pPr marL="0" lvl="0" indent="0" eaLnBrk="0" fontAlgn="base" hangingPunct="0">
              <a:lnSpc>
                <a:spcPct val="100000"/>
              </a:lnSpc>
              <a:spcBef>
                <a:spcPct val="0"/>
              </a:spcBef>
              <a:spcAft>
                <a:spcPct val="0"/>
              </a:spcAft>
              <a:buNone/>
            </a:pPr>
            <a:r>
              <a:rPr lang="en-US" sz="3600" dirty="0">
                <a:solidFill>
                  <a:schemeClr val="accent1"/>
                </a:solidFill>
              </a:rPr>
              <a:t>The </a:t>
            </a:r>
            <a:r>
              <a:rPr lang="en-US" sz="3600" dirty="0">
                <a:solidFill>
                  <a:schemeClr val="accent2">
                    <a:lumMod val="20000"/>
                    <a:lumOff val="80000"/>
                  </a:schemeClr>
                </a:solidFill>
              </a:rPr>
              <a:t>constructor</a:t>
            </a:r>
            <a:r>
              <a:rPr lang="en-US" sz="3600" dirty="0">
                <a:solidFill>
                  <a:schemeClr val="accent1"/>
                </a:solidFill>
              </a:rPr>
              <a:t> initializes the attributes of the class with the values passed as parameters.</a:t>
            </a:r>
          </a:p>
        </p:txBody>
      </p:sp>
    </p:spTree>
    <p:extLst>
      <p:ext uri="{BB962C8B-B14F-4D97-AF65-F5344CB8AC3E}">
        <p14:creationId xmlns:p14="http://schemas.microsoft.com/office/powerpoint/2010/main" val="638182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AE115-2198-4975-B6A2-D9BD42560FAE}"/>
              </a:ext>
            </a:extLst>
          </p:cNvPr>
          <p:cNvSpPr>
            <a:spLocks noGrp="1"/>
          </p:cNvSpPr>
          <p:nvPr>
            <p:ph type="title"/>
          </p:nvPr>
        </p:nvSpPr>
        <p:spPr>
          <a:solidFill>
            <a:schemeClr val="accent1">
              <a:lumMod val="60000"/>
              <a:lumOff val="40000"/>
            </a:schemeClr>
          </a:solidFill>
        </p:spPr>
        <p:txBody>
          <a:bodyPr/>
          <a:lstStyle/>
          <a:p>
            <a:pPr algn="ctr"/>
            <a:r>
              <a:rPr lang="en-US" b="1" dirty="0"/>
              <a:t>CONSTRUCTOR</a:t>
            </a:r>
          </a:p>
        </p:txBody>
      </p:sp>
      <p:sp>
        <p:nvSpPr>
          <p:cNvPr id="5" name="Content Placeholder 4">
            <a:extLst>
              <a:ext uri="{FF2B5EF4-FFF2-40B4-BE49-F238E27FC236}">
                <a16:creationId xmlns:a16="http://schemas.microsoft.com/office/drawing/2014/main" id="{941A1E80-A200-4B89-948B-690A575D5710}"/>
              </a:ext>
            </a:extLst>
          </p:cNvPr>
          <p:cNvSpPr>
            <a:spLocks noGrp="1"/>
          </p:cNvSpPr>
          <p:nvPr>
            <p:ph idx="1"/>
          </p:nvPr>
        </p:nvSpPr>
        <p:spPr>
          <a:xfrm>
            <a:off x="838200" y="1690688"/>
            <a:ext cx="10515600" cy="4351338"/>
          </a:xfrm>
          <a:solidFill>
            <a:schemeClr val="tx1"/>
          </a:solidFill>
        </p:spPr>
        <p:txBody>
          <a:bodyPr>
            <a:normAutofit fontScale="70000" lnSpcReduction="20000"/>
          </a:bodyPr>
          <a:lstStyle/>
          <a:p>
            <a:pPr marL="0" lvl="0" indent="0" eaLnBrk="0" fontAlgn="base" hangingPunct="0">
              <a:lnSpc>
                <a:spcPct val="100000"/>
              </a:lnSpc>
              <a:spcBef>
                <a:spcPct val="0"/>
              </a:spcBef>
              <a:spcAft>
                <a:spcPct val="0"/>
              </a:spcAft>
              <a:buNone/>
            </a:pPr>
            <a:endParaRPr lang="en-US" sz="3600" dirty="0">
              <a:solidFill>
                <a:schemeClr val="accent1"/>
              </a:solidFill>
            </a:endParaRPr>
          </a:p>
          <a:p>
            <a:pPr marL="0" lvl="0" indent="0" eaLnBrk="0" fontAlgn="base" hangingPunct="0">
              <a:lnSpc>
                <a:spcPct val="100000"/>
              </a:lnSpc>
              <a:spcBef>
                <a:spcPct val="0"/>
              </a:spcBef>
              <a:spcAft>
                <a:spcPct val="0"/>
              </a:spcAft>
              <a:buNone/>
            </a:pPr>
            <a:r>
              <a:rPr lang="en-US" sz="3600" dirty="0">
                <a:solidFill>
                  <a:schemeClr val="accent2">
                    <a:lumMod val="20000"/>
                    <a:lumOff val="80000"/>
                  </a:schemeClr>
                </a:solidFill>
              </a:rPr>
              <a:t>Display Method:</a:t>
            </a:r>
          </a:p>
          <a:p>
            <a:pPr marL="0" lvl="0" indent="0" eaLnBrk="0" fontAlgn="base" hangingPunct="0">
              <a:lnSpc>
                <a:spcPct val="100000"/>
              </a:lnSpc>
              <a:spcBef>
                <a:spcPct val="0"/>
              </a:spcBef>
              <a:spcAft>
                <a:spcPct val="0"/>
              </a:spcAft>
              <a:buNone/>
            </a:pPr>
            <a:endParaRPr lang="en-US" sz="3600" dirty="0">
              <a:solidFill>
                <a:schemeClr val="accent1"/>
              </a:solidFill>
            </a:endParaRPr>
          </a:p>
          <a:p>
            <a:pPr marL="0" lvl="0" indent="0" eaLnBrk="0" fontAlgn="base" hangingPunct="0">
              <a:lnSpc>
                <a:spcPct val="100000"/>
              </a:lnSpc>
              <a:spcBef>
                <a:spcPct val="0"/>
              </a:spcBef>
              <a:spcAft>
                <a:spcPct val="0"/>
              </a:spcAft>
              <a:buNone/>
            </a:pPr>
            <a:r>
              <a:rPr lang="en-US" sz="3600" dirty="0">
                <a:solidFill>
                  <a:schemeClr val="accent1"/>
                </a:solidFill>
              </a:rPr>
              <a:t>There's a method named </a:t>
            </a:r>
            <a:r>
              <a:rPr lang="en-US" sz="3600" dirty="0" err="1">
                <a:solidFill>
                  <a:schemeClr val="accent1"/>
                </a:solidFill>
              </a:rPr>
              <a:t>displayInfo</a:t>
            </a:r>
            <a:r>
              <a:rPr lang="en-US" sz="3600" dirty="0">
                <a:solidFill>
                  <a:schemeClr val="accent1"/>
                </a:solidFill>
              </a:rPr>
              <a:t> that prints information about the car.</a:t>
            </a:r>
          </a:p>
          <a:p>
            <a:pPr marL="0" lvl="0" indent="0" eaLnBrk="0" fontAlgn="base" hangingPunct="0">
              <a:lnSpc>
                <a:spcPct val="100000"/>
              </a:lnSpc>
              <a:spcBef>
                <a:spcPct val="0"/>
              </a:spcBef>
              <a:spcAft>
                <a:spcPct val="0"/>
              </a:spcAft>
              <a:buNone/>
            </a:pPr>
            <a:endParaRPr lang="en-US" sz="3600" dirty="0">
              <a:solidFill>
                <a:schemeClr val="accent1"/>
              </a:solidFill>
            </a:endParaRPr>
          </a:p>
          <a:p>
            <a:pPr marL="0" lvl="0" indent="0" eaLnBrk="0" fontAlgn="base" hangingPunct="0">
              <a:lnSpc>
                <a:spcPct val="100000"/>
              </a:lnSpc>
              <a:spcBef>
                <a:spcPct val="0"/>
              </a:spcBef>
              <a:spcAft>
                <a:spcPct val="0"/>
              </a:spcAft>
              <a:buNone/>
            </a:pPr>
            <a:r>
              <a:rPr lang="en-US" sz="3600" dirty="0">
                <a:solidFill>
                  <a:schemeClr val="accent2">
                    <a:lumMod val="20000"/>
                    <a:lumOff val="80000"/>
                  </a:schemeClr>
                </a:solidFill>
              </a:rPr>
              <a:t>Main Method:</a:t>
            </a:r>
          </a:p>
          <a:p>
            <a:pPr marL="0" lvl="0" indent="0" eaLnBrk="0" fontAlgn="base" hangingPunct="0">
              <a:lnSpc>
                <a:spcPct val="100000"/>
              </a:lnSpc>
              <a:spcBef>
                <a:spcPct val="0"/>
              </a:spcBef>
              <a:spcAft>
                <a:spcPct val="0"/>
              </a:spcAft>
              <a:buNone/>
            </a:pPr>
            <a:endParaRPr lang="en-US" sz="3600" dirty="0">
              <a:solidFill>
                <a:schemeClr val="accent1"/>
              </a:solidFill>
            </a:endParaRPr>
          </a:p>
          <a:p>
            <a:pPr marL="0" lvl="0" indent="0" eaLnBrk="0" fontAlgn="base" hangingPunct="0">
              <a:lnSpc>
                <a:spcPct val="100000"/>
              </a:lnSpc>
              <a:spcBef>
                <a:spcPct val="0"/>
              </a:spcBef>
              <a:spcAft>
                <a:spcPct val="0"/>
              </a:spcAft>
              <a:buNone/>
            </a:pPr>
            <a:r>
              <a:rPr lang="en-US" sz="3600" dirty="0">
                <a:solidFill>
                  <a:schemeClr val="accent1"/>
                </a:solidFill>
              </a:rPr>
              <a:t>In the </a:t>
            </a:r>
            <a:r>
              <a:rPr lang="en-US" sz="3600" dirty="0">
                <a:solidFill>
                  <a:schemeClr val="accent2">
                    <a:lumMod val="20000"/>
                    <a:lumOff val="80000"/>
                  </a:schemeClr>
                </a:solidFill>
              </a:rPr>
              <a:t>main</a:t>
            </a:r>
            <a:r>
              <a:rPr lang="en-US" sz="3600" dirty="0">
                <a:solidFill>
                  <a:schemeClr val="accent1"/>
                </a:solidFill>
              </a:rPr>
              <a:t> </a:t>
            </a:r>
            <a:r>
              <a:rPr lang="en-US" sz="3600" dirty="0">
                <a:solidFill>
                  <a:schemeClr val="accent2">
                    <a:lumMod val="20000"/>
                    <a:lumOff val="80000"/>
                  </a:schemeClr>
                </a:solidFill>
              </a:rPr>
              <a:t>method</a:t>
            </a:r>
            <a:r>
              <a:rPr lang="en-US" sz="3600" dirty="0">
                <a:solidFill>
                  <a:schemeClr val="accent1"/>
                </a:solidFill>
              </a:rPr>
              <a:t>, an instance of the </a:t>
            </a:r>
            <a:r>
              <a:rPr lang="en-US" sz="3600" dirty="0">
                <a:solidFill>
                  <a:schemeClr val="accent2">
                    <a:lumMod val="20000"/>
                    <a:lumOff val="80000"/>
                  </a:schemeClr>
                </a:solidFill>
              </a:rPr>
              <a:t>Car</a:t>
            </a:r>
            <a:r>
              <a:rPr lang="en-US" sz="3600" dirty="0">
                <a:solidFill>
                  <a:schemeClr val="accent1"/>
                </a:solidFill>
              </a:rPr>
              <a:t> class is created using the </a:t>
            </a:r>
            <a:r>
              <a:rPr lang="en-US" sz="3600" dirty="0">
                <a:solidFill>
                  <a:schemeClr val="accent2">
                    <a:lumMod val="20000"/>
                    <a:lumOff val="80000"/>
                  </a:schemeClr>
                </a:solidFill>
              </a:rPr>
              <a:t>constructor</a:t>
            </a:r>
            <a:r>
              <a:rPr lang="en-US" sz="3600" dirty="0">
                <a:solidFill>
                  <a:schemeClr val="accent1"/>
                </a:solidFill>
              </a:rPr>
              <a:t>.</a:t>
            </a:r>
          </a:p>
          <a:p>
            <a:pPr marL="0" lvl="0" indent="0" eaLnBrk="0" fontAlgn="base" hangingPunct="0">
              <a:lnSpc>
                <a:spcPct val="100000"/>
              </a:lnSpc>
              <a:spcBef>
                <a:spcPct val="0"/>
              </a:spcBef>
              <a:spcAft>
                <a:spcPct val="0"/>
              </a:spcAft>
              <a:buNone/>
            </a:pPr>
            <a:r>
              <a:rPr lang="en-US" sz="3600" dirty="0">
                <a:solidFill>
                  <a:schemeClr val="accent1"/>
                </a:solidFill>
              </a:rPr>
              <a:t>The </a:t>
            </a:r>
            <a:r>
              <a:rPr lang="en-US" sz="3600" dirty="0" err="1">
                <a:solidFill>
                  <a:schemeClr val="accent2">
                    <a:lumMod val="20000"/>
                    <a:lumOff val="80000"/>
                  </a:schemeClr>
                </a:solidFill>
              </a:rPr>
              <a:t>displayInfo</a:t>
            </a:r>
            <a:r>
              <a:rPr lang="en-US" sz="3600" dirty="0">
                <a:solidFill>
                  <a:schemeClr val="accent2">
                    <a:lumMod val="20000"/>
                    <a:lumOff val="80000"/>
                  </a:schemeClr>
                </a:solidFill>
              </a:rPr>
              <a:t> method </a:t>
            </a:r>
            <a:r>
              <a:rPr lang="en-US" sz="3600" dirty="0">
                <a:solidFill>
                  <a:schemeClr val="accent1"/>
                </a:solidFill>
              </a:rPr>
              <a:t>is called to show information about the </a:t>
            </a:r>
            <a:r>
              <a:rPr lang="en-US" sz="3600" dirty="0">
                <a:solidFill>
                  <a:schemeClr val="accent2">
                    <a:lumMod val="20000"/>
                    <a:lumOff val="80000"/>
                  </a:schemeClr>
                </a:solidFill>
              </a:rPr>
              <a:t>car</a:t>
            </a:r>
            <a:r>
              <a:rPr lang="en-US" sz="3600" dirty="0">
                <a:solidFill>
                  <a:schemeClr val="accent1"/>
                </a:solidFill>
              </a:rPr>
              <a:t>.</a:t>
            </a:r>
          </a:p>
          <a:p>
            <a:pPr marL="0" lvl="0" indent="0" eaLnBrk="0" fontAlgn="base" hangingPunct="0">
              <a:lnSpc>
                <a:spcPct val="100000"/>
              </a:lnSpc>
              <a:spcBef>
                <a:spcPct val="0"/>
              </a:spcBef>
              <a:spcAft>
                <a:spcPct val="0"/>
              </a:spcAft>
              <a:buNone/>
            </a:pPr>
            <a:r>
              <a:rPr lang="en-US" sz="3600" dirty="0">
                <a:solidFill>
                  <a:schemeClr val="accent1"/>
                </a:solidFill>
              </a:rPr>
              <a:t>When you run this program, it will create a Car object with the specified make, model, and year, and then it will display the information using the </a:t>
            </a:r>
            <a:r>
              <a:rPr lang="en-US" sz="3600" dirty="0" err="1">
                <a:solidFill>
                  <a:schemeClr val="accent2">
                    <a:lumMod val="20000"/>
                    <a:lumOff val="80000"/>
                  </a:schemeClr>
                </a:solidFill>
              </a:rPr>
              <a:t>displayInfo</a:t>
            </a:r>
            <a:r>
              <a:rPr lang="en-US" sz="3600" dirty="0">
                <a:solidFill>
                  <a:schemeClr val="accent1"/>
                </a:solidFill>
              </a:rPr>
              <a:t> method.</a:t>
            </a:r>
          </a:p>
        </p:txBody>
      </p:sp>
    </p:spTree>
    <p:extLst>
      <p:ext uri="{BB962C8B-B14F-4D97-AF65-F5344CB8AC3E}">
        <p14:creationId xmlns:p14="http://schemas.microsoft.com/office/powerpoint/2010/main" val="102527539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1124</Words>
  <Application>Microsoft Office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OBJECT ORIENTED PROGRAMMING</vt:lpstr>
      <vt:lpstr>OBJECT ORIENTED PROGRAMMING</vt:lpstr>
      <vt:lpstr>OBJECT ORIENTED PROGRAMMING</vt:lpstr>
      <vt:lpstr>OBJECT ORIENTED PROGRAMMING</vt:lpstr>
      <vt:lpstr>CONSTRUCTOR</vt:lpstr>
      <vt:lpstr>CONSTRUCTOR</vt:lpstr>
      <vt:lpstr>CONSTRUCTOR</vt:lpstr>
      <vt:lpstr>CONSTRUCTOR</vt:lpstr>
      <vt:lpstr>CONSTRUCTOR</vt:lpstr>
      <vt:lpstr>THE PILLARS OF OOPS</vt:lpstr>
      <vt:lpstr>ENCAPSULATION</vt:lpstr>
      <vt:lpstr>ENCAPSULATION</vt:lpstr>
      <vt:lpstr>ENCAPSULATION</vt:lpstr>
      <vt:lpstr>INHERITANCE</vt:lpstr>
      <vt:lpstr>INHERITANCE</vt:lpstr>
      <vt:lpstr>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AVINASH KUMAR</dc:creator>
  <cp:lastModifiedBy>AVINASH KUMAR</cp:lastModifiedBy>
  <cp:revision>14</cp:revision>
  <dcterms:created xsi:type="dcterms:W3CDTF">2023-12-25T03:24:31Z</dcterms:created>
  <dcterms:modified xsi:type="dcterms:W3CDTF">2023-12-25T09:00:59Z</dcterms:modified>
</cp:coreProperties>
</file>