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17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P\Desktop\Excel%20Project%20BI.xlsm" TargetMode="External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CHARTS!PivotTable9</c:name>
    <c:fmtId val="12"/>
  </c:pivotSource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Dept.-Wise Certification</a:t>
            </a:r>
          </a:p>
        </c:rich>
      </c:tx>
      <c:layout>
        <c:manualLayout>
          <c:xMode val="edge"/>
          <c:yMode val="edge"/>
          <c:x val="0.2289597077392353"/>
          <c:y val="0.22822353455818023"/>
        </c:manualLayout>
      </c:layout>
      <c:overlay val="0"/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23556211723534559"/>
          <c:y val="0.32293780985710119"/>
          <c:w val="0.39790398075240596"/>
          <c:h val="0.66317330125400986"/>
        </c:manualLayout>
      </c:layout>
      <c:pieChart>
        <c:varyColors val="1"/>
        <c:ser>
          <c:idx val="0"/>
          <c:order val="0"/>
          <c:tx>
            <c:strRef>
              <c:f>'PIVOT CHARTS'!$AT$10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'PIVOT CHARTS'!$AS$11:$AS$16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CHARTS'!$AT$11:$AT$16</c:f>
              <c:numCache>
                <c:formatCode>General</c:formatCode>
                <c:ptCount val="5"/>
                <c:pt idx="0">
                  <c:v>48</c:v>
                </c:pt>
                <c:pt idx="1">
                  <c:v>41</c:v>
                </c:pt>
                <c:pt idx="2">
                  <c:v>57</c:v>
                </c:pt>
                <c:pt idx="3">
                  <c:v>47</c:v>
                </c:pt>
                <c:pt idx="4">
                  <c:v>55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6403408778923556"/>
          <c:y val="0.20992626958974528"/>
          <c:w val="0.29188010606205078"/>
          <c:h val="0.79007366959495273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CHARTS!PivotTable2</c:name>
    <c:fmtId val="36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Age Wise No. of Employees</a:t>
            </a:r>
          </a:p>
        </c:rich>
      </c:tx>
      <c:layout>
        <c:manualLayout>
          <c:xMode val="edge"/>
          <c:yMode val="edge"/>
          <c:x val="0.23141200908168688"/>
          <c:y val="9.1474863718958202E-2"/>
        </c:manualLayout>
      </c:layout>
      <c:overlay val="0"/>
    </c:title>
    <c:autoTitleDeleted val="0"/>
    <c:pivotFmts>
      <c:pivotFmt>
        <c:idx val="0"/>
      </c:pivotFmt>
      <c:pivotFmt>
        <c:idx val="1"/>
      </c:pivotFmt>
      <c:pivotFmt>
        <c:idx val="2"/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1434105563394171"/>
          <c:y val="0.2812711431904345"/>
          <c:w val="0.55200552243108336"/>
          <c:h val="0.66317330125400986"/>
        </c:manualLayout>
      </c:layout>
      <c:pieChart>
        <c:varyColors val="1"/>
        <c:ser>
          <c:idx val="0"/>
          <c:order val="0"/>
          <c:tx>
            <c:strRef>
              <c:f>'PIVOT CHARTS'!$V$9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'PIVOT CHARTS'!$U$10:$U$17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CHARTS'!$V$10:$V$17</c:f>
              <c:numCache>
                <c:formatCode>General</c:formatCode>
                <c:ptCount val="7"/>
                <c:pt idx="0">
                  <c:v>31</c:v>
                </c:pt>
                <c:pt idx="1">
                  <c:v>82</c:v>
                </c:pt>
                <c:pt idx="2">
                  <c:v>71</c:v>
                </c:pt>
                <c:pt idx="3">
                  <c:v>79</c:v>
                </c:pt>
                <c:pt idx="4">
                  <c:v>78</c:v>
                </c:pt>
                <c:pt idx="5">
                  <c:v>72</c:v>
                </c:pt>
                <c:pt idx="6">
                  <c:v>87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0336487907465826"/>
          <c:y val="0.28287709523674159"/>
          <c:w val="0.17139852786540483"/>
          <c:h val="0.64473691691065682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CHARTS!PivotTable9</c:name>
    <c:fmtId val="20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Dept.-Wise Certification</a:t>
            </a:r>
          </a:p>
        </c:rich>
      </c:tx>
      <c:layout>
        <c:manualLayout>
          <c:xMode val="edge"/>
          <c:yMode val="edge"/>
          <c:x val="0.10733807609453136"/>
          <c:y val="0.11711249485445981"/>
        </c:manualLayout>
      </c:layout>
      <c:overlay val="0"/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23556211723534559"/>
          <c:y val="0.32293780985710119"/>
          <c:w val="0.39790398075240596"/>
          <c:h val="0.66317330125400986"/>
        </c:manualLayout>
      </c:layout>
      <c:pieChart>
        <c:varyColors val="1"/>
        <c:ser>
          <c:idx val="0"/>
          <c:order val="0"/>
          <c:tx>
            <c:strRef>
              <c:f>'PIVOT CHARTS'!$AT$10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'PIVOT CHARTS'!$AS$11:$AS$16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CHARTS'!$AT$11:$AT$16</c:f>
              <c:numCache>
                <c:formatCode>General</c:formatCode>
                <c:ptCount val="5"/>
                <c:pt idx="0">
                  <c:v>48</c:v>
                </c:pt>
                <c:pt idx="1">
                  <c:v>41</c:v>
                </c:pt>
                <c:pt idx="2">
                  <c:v>57</c:v>
                </c:pt>
                <c:pt idx="3">
                  <c:v>47</c:v>
                </c:pt>
                <c:pt idx="4">
                  <c:v>55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6403408778923556"/>
          <c:y val="0.20992626958974528"/>
          <c:w val="0.29188010606205078"/>
          <c:h val="0.79007366959495273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CHARTS!PivotTable1</c:name>
    <c:fmtId val="32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Age Wise Rating</a:t>
            </a:r>
          </a:p>
        </c:rich>
      </c:tx>
      <c:layout>
        <c:manualLayout>
          <c:xMode val="edge"/>
          <c:yMode val="edge"/>
          <c:x val="0.35934062088394114"/>
          <c:y val="0.16600737566032095"/>
        </c:manualLayout>
      </c:layout>
      <c:overlay val="0"/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6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7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8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9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2486231051909534"/>
          <c:y val="0.29544750034207812"/>
          <c:w val="0.58881426602722498"/>
          <c:h val="0.5778437884837854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'PIVOT CHARTS'!$B$1:$B$2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'PIVOT CHARTS'!$A$3:$A$10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CHARTS'!$B$3:$B$10</c:f>
              <c:numCache>
                <c:formatCode>General</c:formatCode>
                <c:ptCount val="7"/>
                <c:pt idx="0">
                  <c:v>19</c:v>
                </c:pt>
                <c:pt idx="1">
                  <c:v>74</c:v>
                </c:pt>
                <c:pt idx="2">
                  <c:v>41</c:v>
                </c:pt>
                <c:pt idx="3">
                  <c:v>82</c:v>
                </c:pt>
                <c:pt idx="4">
                  <c:v>100</c:v>
                </c:pt>
                <c:pt idx="5">
                  <c:v>53</c:v>
                </c:pt>
                <c:pt idx="6">
                  <c:v>61</c:v>
                </c:pt>
              </c:numCache>
            </c:numRef>
          </c:val>
        </c:ser>
        <c:ser>
          <c:idx val="1"/>
          <c:order val="1"/>
          <c:tx>
            <c:strRef>
              <c:f>'PIVOT CHARTS'!$C$1:$C$2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'PIVOT CHARTS'!$A$3:$A$10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CHARTS'!$C$3:$C$10</c:f>
              <c:numCache>
                <c:formatCode>General</c:formatCode>
                <c:ptCount val="7"/>
                <c:pt idx="0">
                  <c:v>47</c:v>
                </c:pt>
                <c:pt idx="1">
                  <c:v>47</c:v>
                </c:pt>
                <c:pt idx="2">
                  <c:v>65</c:v>
                </c:pt>
                <c:pt idx="3">
                  <c:v>80</c:v>
                </c:pt>
                <c:pt idx="4">
                  <c:v>29</c:v>
                </c:pt>
                <c:pt idx="5">
                  <c:v>115</c:v>
                </c:pt>
                <c:pt idx="6">
                  <c:v>76</c:v>
                </c:pt>
              </c:numCache>
            </c:numRef>
          </c:val>
        </c:ser>
        <c:ser>
          <c:idx val="2"/>
          <c:order val="2"/>
          <c:tx>
            <c:strRef>
              <c:f>'PIVOT CHARTS'!$D$1:$D$2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'PIVOT CHARTS'!$A$3:$A$10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CHARTS'!$D$3:$D$10</c:f>
              <c:numCache>
                <c:formatCode>General</c:formatCode>
                <c:ptCount val="7"/>
                <c:pt idx="0">
                  <c:v>19</c:v>
                </c:pt>
                <c:pt idx="1">
                  <c:v>35</c:v>
                </c:pt>
                <c:pt idx="2">
                  <c:v>74</c:v>
                </c:pt>
                <c:pt idx="3">
                  <c:v>49</c:v>
                </c:pt>
                <c:pt idx="4">
                  <c:v>57</c:v>
                </c:pt>
                <c:pt idx="5">
                  <c:v>67</c:v>
                </c:pt>
                <c:pt idx="6">
                  <c:v>75</c:v>
                </c:pt>
              </c:numCache>
            </c:numRef>
          </c:val>
        </c:ser>
        <c:ser>
          <c:idx val="3"/>
          <c:order val="3"/>
          <c:tx>
            <c:strRef>
              <c:f>'PIVOT CHARTS'!$E$1:$E$2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'PIVOT CHARTS'!$A$3:$A$10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CHARTS'!$E$3:$E$10</c:f>
              <c:numCache>
                <c:formatCode>General</c:formatCode>
                <c:ptCount val="7"/>
                <c:pt idx="0">
                  <c:v>20</c:v>
                </c:pt>
                <c:pt idx="1">
                  <c:v>66</c:v>
                </c:pt>
                <c:pt idx="2">
                  <c:v>105</c:v>
                </c:pt>
                <c:pt idx="3">
                  <c:v>70</c:v>
                </c:pt>
                <c:pt idx="4">
                  <c:v>89</c:v>
                </c:pt>
                <c:pt idx="5">
                  <c:v>56</c:v>
                </c:pt>
                <c:pt idx="6">
                  <c:v>73</c:v>
                </c:pt>
              </c:numCache>
            </c:numRef>
          </c:val>
        </c:ser>
        <c:ser>
          <c:idx val="4"/>
          <c:order val="4"/>
          <c:tx>
            <c:strRef>
              <c:f>'PIVOT CHARTS'!$F$1:$F$2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'PIVOT CHARTS'!$A$3:$A$10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CHARTS'!$F$3:$F$10</c:f>
              <c:numCache>
                <c:formatCode>General</c:formatCode>
                <c:ptCount val="7"/>
                <c:pt idx="0">
                  <c:v>47</c:v>
                </c:pt>
                <c:pt idx="1">
                  <c:v>155</c:v>
                </c:pt>
                <c:pt idx="2">
                  <c:v>40</c:v>
                </c:pt>
                <c:pt idx="3">
                  <c:v>45</c:v>
                </c:pt>
                <c:pt idx="4">
                  <c:v>93</c:v>
                </c:pt>
                <c:pt idx="5">
                  <c:v>67</c:v>
                </c:pt>
                <c:pt idx="6">
                  <c:v>78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9860352"/>
        <c:axId val="219862144"/>
      </c:barChart>
      <c:catAx>
        <c:axId val="219860352"/>
        <c:scaling>
          <c:orientation val="minMax"/>
        </c:scaling>
        <c:delete val="0"/>
        <c:axPos val="l"/>
        <c:majorTickMark val="out"/>
        <c:minorTickMark val="none"/>
        <c:tickLblPos val="nextTo"/>
        <c:crossAx val="219862144"/>
        <c:crosses val="autoZero"/>
        <c:auto val="1"/>
        <c:lblAlgn val="ctr"/>
        <c:lblOffset val="100"/>
        <c:noMultiLvlLbl val="0"/>
      </c:catAx>
      <c:valAx>
        <c:axId val="21986214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98603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677415030456082"/>
          <c:y val="0.3482663482230598"/>
          <c:w val="9.3137222947104137E-2"/>
          <c:h val="0.35424166915844379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CHARTS!PivotTable7</c:name>
    <c:fmtId val="20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Dept.-Wise Employees Rating</a:t>
            </a:r>
          </a:p>
        </c:rich>
      </c:tx>
      <c:layout>
        <c:manualLayout>
          <c:xMode val="edge"/>
          <c:yMode val="edge"/>
          <c:x val="0.26659965054800427"/>
          <c:y val="0.15670793049602977"/>
        </c:manualLayout>
      </c:layout>
      <c:overlay val="0"/>
    </c:title>
    <c:autoTitleDeleted val="0"/>
    <c:pivotFmts>
      <c:pivotFmt>
        <c:idx val="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2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3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4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9.1418940967441867E-2"/>
          <c:y val="0.30152273475936964"/>
          <c:w val="0.70893280671827552"/>
          <c:h val="0.44940758923353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CHARTS'!$AF$15:$AF$16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'PIVOT CHARTS'!$AE$17:$AE$22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CHARTS'!$AF$17:$AF$22</c:f>
              <c:numCache>
                <c:formatCode>General</c:formatCode>
                <c:ptCount val="5"/>
                <c:pt idx="0">
                  <c:v>18</c:v>
                </c:pt>
                <c:pt idx="1">
                  <c:v>18</c:v>
                </c:pt>
                <c:pt idx="2">
                  <c:v>17</c:v>
                </c:pt>
                <c:pt idx="3">
                  <c:v>20</c:v>
                </c:pt>
                <c:pt idx="4">
                  <c:v>22</c:v>
                </c:pt>
              </c:numCache>
            </c:numRef>
          </c:val>
        </c:ser>
        <c:ser>
          <c:idx val="1"/>
          <c:order val="1"/>
          <c:tx>
            <c:strRef>
              <c:f>'PIVOT CHARTS'!$AG$15:$AG$16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'PIVOT CHARTS'!$AE$17:$AE$22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CHARTS'!$AG$17:$AG$22</c:f>
              <c:numCache>
                <c:formatCode>General</c:formatCode>
                <c:ptCount val="5"/>
                <c:pt idx="0">
                  <c:v>26</c:v>
                </c:pt>
                <c:pt idx="1">
                  <c:v>19</c:v>
                </c:pt>
                <c:pt idx="2">
                  <c:v>26</c:v>
                </c:pt>
                <c:pt idx="3">
                  <c:v>11</c:v>
                </c:pt>
                <c:pt idx="4">
                  <c:v>17</c:v>
                </c:pt>
              </c:numCache>
            </c:numRef>
          </c:val>
        </c:ser>
        <c:ser>
          <c:idx val="2"/>
          <c:order val="2"/>
          <c:tx>
            <c:strRef>
              <c:f>'PIVOT CHARTS'!$AH$15:$AH$16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'PIVOT CHARTS'!$AE$17:$AE$22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CHARTS'!$AH$17:$AH$22</c:f>
              <c:numCache>
                <c:formatCode>General</c:formatCode>
                <c:ptCount val="5"/>
                <c:pt idx="0">
                  <c:v>15</c:v>
                </c:pt>
                <c:pt idx="1">
                  <c:v>17</c:v>
                </c:pt>
                <c:pt idx="2">
                  <c:v>24</c:v>
                </c:pt>
                <c:pt idx="3">
                  <c:v>17</c:v>
                </c:pt>
                <c:pt idx="4">
                  <c:v>14</c:v>
                </c:pt>
              </c:numCache>
            </c:numRef>
          </c:val>
        </c:ser>
        <c:ser>
          <c:idx val="3"/>
          <c:order val="3"/>
          <c:tx>
            <c:strRef>
              <c:f>'PIVOT CHARTS'!$AI$15:$AI$16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'PIVOT CHARTS'!$AE$17:$AE$22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CHARTS'!$AI$17:$AI$22</c:f>
              <c:numCache>
                <c:formatCode>General</c:formatCode>
                <c:ptCount val="5"/>
                <c:pt idx="0">
                  <c:v>23</c:v>
                </c:pt>
                <c:pt idx="1">
                  <c:v>23</c:v>
                </c:pt>
                <c:pt idx="2">
                  <c:v>15</c:v>
                </c:pt>
                <c:pt idx="3">
                  <c:v>22</c:v>
                </c:pt>
                <c:pt idx="4">
                  <c:v>30</c:v>
                </c:pt>
              </c:numCache>
            </c:numRef>
          </c:val>
        </c:ser>
        <c:ser>
          <c:idx val="4"/>
          <c:order val="4"/>
          <c:tx>
            <c:strRef>
              <c:f>'PIVOT CHARTS'!$AJ$15:$AJ$16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'PIVOT CHARTS'!$AE$17:$AE$22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CHARTS'!$AJ$17:$AJ$22</c:f>
              <c:numCache>
                <c:formatCode>General</c:formatCode>
                <c:ptCount val="5"/>
                <c:pt idx="0">
                  <c:v>24</c:v>
                </c:pt>
                <c:pt idx="1">
                  <c:v>18</c:v>
                </c:pt>
                <c:pt idx="2">
                  <c:v>27</c:v>
                </c:pt>
                <c:pt idx="3">
                  <c:v>22</c:v>
                </c:pt>
                <c:pt idx="4">
                  <c:v>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9961984"/>
        <c:axId val="219963776"/>
      </c:barChart>
      <c:catAx>
        <c:axId val="2199619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9963776"/>
        <c:crosses val="autoZero"/>
        <c:auto val="1"/>
        <c:lblAlgn val="ctr"/>
        <c:lblOffset val="100"/>
        <c:noMultiLvlLbl val="0"/>
      </c:catAx>
      <c:valAx>
        <c:axId val="219963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99619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572553154122437"/>
          <c:y val="0.30057700277343874"/>
          <c:w val="8.0965909090909088E-2"/>
          <c:h val="0.3498135564793815"/>
        </c:manualLayout>
      </c:layout>
      <c:overlay val="0"/>
    </c:legend>
    <c:plotVisOnly val="1"/>
    <c:dispBlanksAs val="zero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CHARTS!PivotTable5</c:name>
    <c:fmtId val="40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Dept. &amp; Job Level Wise Salary</a:t>
            </a:r>
          </a:p>
        </c:rich>
      </c:tx>
      <c:layout>
        <c:manualLayout>
          <c:xMode val="edge"/>
          <c:yMode val="edge"/>
          <c:x val="0.2391667844129598"/>
          <c:y val="2.5255375078662708E-2"/>
        </c:manualLayout>
      </c:layout>
      <c:overlay val="0"/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2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3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4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21299148373174398"/>
          <c:y val="0.12292844542666158"/>
          <c:w val="0.6294261259756887"/>
          <c:h val="0.7780732963019855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'PIVOT CHARTS'!$AF$4:$AF$5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'PIVOT CHARTS'!$AE$6:$AE$11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CHARTS'!$AF$6:$AF$11</c:f>
              <c:numCache>
                <c:formatCode>"$"#,##0</c:formatCode>
                <c:ptCount val="5"/>
                <c:pt idx="0">
                  <c:v>529672</c:v>
                </c:pt>
                <c:pt idx="1">
                  <c:v>577824</c:v>
                </c:pt>
                <c:pt idx="2">
                  <c:v>312988</c:v>
                </c:pt>
                <c:pt idx="3">
                  <c:v>337064</c:v>
                </c:pt>
                <c:pt idx="4">
                  <c:v>529672</c:v>
                </c:pt>
              </c:numCache>
            </c:numRef>
          </c:val>
        </c:ser>
        <c:ser>
          <c:idx val="1"/>
          <c:order val="1"/>
          <c:tx>
            <c:strRef>
              <c:f>'PIVOT CHARTS'!$AG$4:$AG$5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'PIVOT CHARTS'!$AE$6:$AE$11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CHARTS'!$AG$6:$AG$11</c:f>
              <c:numCache>
                <c:formatCode>"$"#,##0</c:formatCode>
                <c:ptCount val="5"/>
                <c:pt idx="0">
                  <c:v>596100</c:v>
                </c:pt>
                <c:pt idx="1">
                  <c:v>536490</c:v>
                </c:pt>
                <c:pt idx="2">
                  <c:v>685515</c:v>
                </c:pt>
                <c:pt idx="3">
                  <c:v>506685</c:v>
                </c:pt>
                <c:pt idx="4">
                  <c:v>953760</c:v>
                </c:pt>
              </c:numCache>
            </c:numRef>
          </c:val>
        </c:ser>
        <c:ser>
          <c:idx val="2"/>
          <c:order val="2"/>
          <c:tx>
            <c:strRef>
              <c:f>'PIVOT CHARTS'!$AH$4:$AH$5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'PIVOT CHARTS'!$AE$6:$AE$11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CHARTS'!$AH$6:$AH$11</c:f>
              <c:numCache>
                <c:formatCode>"$"#,##0</c:formatCode>
                <c:ptCount val="5"/>
                <c:pt idx="0">
                  <c:v>933218</c:v>
                </c:pt>
                <c:pt idx="1">
                  <c:v>466609</c:v>
                </c:pt>
                <c:pt idx="2">
                  <c:v>721123</c:v>
                </c:pt>
                <c:pt idx="3">
                  <c:v>678704</c:v>
                </c:pt>
                <c:pt idx="4">
                  <c:v>678704</c:v>
                </c:pt>
              </c:numCache>
            </c:numRef>
          </c:val>
        </c:ser>
        <c:ser>
          <c:idx val="3"/>
          <c:order val="3"/>
          <c:tx>
            <c:strRef>
              <c:f>'PIVOT CHARTS'!$AI$4:$AI$5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'PIVOT CHARTS'!$AE$6:$AE$11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CHARTS'!$AI$6:$AI$11</c:f>
              <c:numCache>
                <c:formatCode>"$"#,##0</c:formatCode>
                <c:ptCount val="5"/>
                <c:pt idx="0">
                  <c:v>1380015</c:v>
                </c:pt>
                <c:pt idx="1">
                  <c:v>1445730</c:v>
                </c:pt>
                <c:pt idx="2">
                  <c:v>1971450</c:v>
                </c:pt>
                <c:pt idx="3">
                  <c:v>1577160</c:v>
                </c:pt>
                <c:pt idx="4">
                  <c:v>854295</c:v>
                </c:pt>
              </c:numCache>
            </c:numRef>
          </c:val>
        </c:ser>
        <c:ser>
          <c:idx val="4"/>
          <c:order val="4"/>
          <c:tx>
            <c:strRef>
              <c:f>'PIVOT CHARTS'!$AJ$4:$AJ$5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'PIVOT CHARTS'!$AE$6:$AE$11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CHARTS'!$AJ$6:$AJ$11</c:f>
              <c:numCache>
                <c:formatCode>"$"#,##0</c:formatCode>
                <c:ptCount val="5"/>
                <c:pt idx="0">
                  <c:v>1821750</c:v>
                </c:pt>
                <c:pt idx="1">
                  <c:v>1735000</c:v>
                </c:pt>
                <c:pt idx="2">
                  <c:v>2255500</c:v>
                </c:pt>
                <c:pt idx="3">
                  <c:v>1821750</c:v>
                </c:pt>
                <c:pt idx="4">
                  <c:v>1301250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20145536"/>
        <c:axId val="220147072"/>
      </c:barChart>
      <c:catAx>
        <c:axId val="220145536"/>
        <c:scaling>
          <c:orientation val="minMax"/>
        </c:scaling>
        <c:delete val="0"/>
        <c:axPos val="b"/>
        <c:majorTickMark val="out"/>
        <c:minorTickMark val="none"/>
        <c:tickLblPos val="nextTo"/>
        <c:crossAx val="220147072"/>
        <c:crosses val="autoZero"/>
        <c:auto val="1"/>
        <c:lblAlgn val="ctr"/>
        <c:lblOffset val="100"/>
        <c:noMultiLvlLbl val="0"/>
      </c:catAx>
      <c:valAx>
        <c:axId val="220147072"/>
        <c:scaling>
          <c:orientation val="minMax"/>
        </c:scaling>
        <c:delete val="0"/>
        <c:axPos val="l"/>
        <c:majorGridlines/>
        <c:numFmt formatCode="&quot;$&quot;#,##0" sourceLinked="1"/>
        <c:majorTickMark val="out"/>
        <c:minorTickMark val="none"/>
        <c:tickLblPos val="nextTo"/>
        <c:crossAx val="2201455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478118457052577"/>
          <c:y val="0.22878487698376071"/>
          <c:w val="0.12115896605909578"/>
          <c:h val="0.62185411102467159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CHARTS!PivotTable4</c:name>
    <c:fmtId val="30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Dept. &amp; Age Wise No. of Awards</a:t>
            </a:r>
          </a:p>
        </c:rich>
      </c:tx>
      <c:layout>
        <c:manualLayout>
          <c:xMode val="edge"/>
          <c:yMode val="edge"/>
          <c:x val="0.24954837541858993"/>
          <c:y val="9.7814321882331079E-2"/>
        </c:manualLayout>
      </c:layout>
      <c:overlay val="0"/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</c:pivotFmt>
      <c:pivotFmt>
        <c:idx val="6"/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2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3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4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5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6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7"/>
        <c:dLbl>
          <c:idx val="0"/>
          <c:layout>
            <c:manualLayout>
              <c:x val="0"/>
              <c:y val="1.249024199843872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8"/>
        <c:dLbl>
          <c:idx val="0"/>
          <c:layout>
            <c:manualLayout>
              <c:x val="5.5096402797798223E-3"/>
              <c:y val="-3.1225604996096799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9"/>
        <c:dLbl>
          <c:idx val="0"/>
          <c:layout>
            <c:manualLayout>
              <c:x val="0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0"/>
        <c:dLbl>
          <c:idx val="0"/>
          <c:layout>
            <c:manualLayout>
              <c:x val="3.6730935198532153E-3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1"/>
        <c:dLbl>
          <c:idx val="0"/>
          <c:layout>
            <c:manualLayout>
              <c:x val="0"/>
              <c:y val="1.873536299765802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2"/>
        <c:dLbl>
          <c:idx val="0"/>
          <c:layout>
            <c:manualLayout>
              <c:x val="0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3"/>
        <c:dLbl>
          <c:idx val="0"/>
          <c:layout>
            <c:manualLayout>
              <c:x val="6.7339269954982811E-17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4"/>
        <c:dLbl>
          <c:idx val="0"/>
          <c:layout>
            <c:manualLayout>
              <c:x val="-1.8365467599266076E-3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5"/>
        <c:dLbl>
          <c:idx val="0"/>
          <c:layout>
            <c:manualLayout>
              <c:x val="0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6"/>
        <c:dLbl>
          <c:idx val="0"/>
          <c:layout>
            <c:manualLayout>
              <c:x val="5.5096402797797555E-3"/>
              <c:y val="6.2451209992193599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7"/>
        <c:dLbl>
          <c:idx val="0"/>
          <c:layout>
            <c:manualLayout>
              <c:x val="0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9"/>
        <c:dLbl>
          <c:idx val="0"/>
          <c:layout>
            <c:manualLayout>
              <c:x val="0"/>
              <c:y val="1.249024199843872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0"/>
        <c:dLbl>
          <c:idx val="0"/>
          <c:layout>
            <c:manualLayout>
              <c:x val="6.7339269954982811E-17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1"/>
        <c:dLbl>
          <c:idx val="0"/>
          <c:layout>
            <c:manualLayout>
              <c:x val="0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3"/>
        <c:dLbl>
          <c:idx val="0"/>
          <c:layout>
            <c:manualLayout>
              <c:x val="5.5096402797798223E-3"/>
              <c:y val="-3.1225604996096799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4"/>
        <c:dLbl>
          <c:idx val="0"/>
          <c:layout>
            <c:manualLayout>
              <c:x val="0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6"/>
        <c:dLbl>
          <c:idx val="0"/>
          <c:layout>
            <c:manualLayout>
              <c:x val="-1.8365467599266076E-3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8"/>
        <c:dLbl>
          <c:idx val="0"/>
          <c:layout>
            <c:manualLayout>
              <c:x val="0"/>
              <c:y val="1.873536299765802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9"/>
        <c:dLbl>
          <c:idx val="0"/>
          <c:layout>
            <c:manualLayout>
              <c:x val="0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1"/>
        <c:dLbl>
          <c:idx val="0"/>
          <c:layout>
            <c:manualLayout>
              <c:x val="3.6730935198532153E-3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2"/>
        <c:dLbl>
          <c:idx val="0"/>
          <c:layout>
            <c:manualLayout>
              <c:x val="0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3"/>
        <c:dLbl>
          <c:idx val="0"/>
          <c:layout>
            <c:manualLayout>
              <c:x val="5.5096402797797555E-3"/>
              <c:y val="6.2451209992193599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5"/>
        <c:dLbl>
          <c:idx val="0"/>
          <c:layout>
            <c:manualLayout>
              <c:x val="0"/>
              <c:y val="1.249024199843872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6"/>
        <c:dLbl>
          <c:idx val="0"/>
          <c:layout>
            <c:manualLayout>
              <c:x val="6.7339269954982811E-17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7"/>
        <c:dLbl>
          <c:idx val="0"/>
          <c:layout>
            <c:manualLayout>
              <c:x val="0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9"/>
        <c:dLbl>
          <c:idx val="0"/>
          <c:layout>
            <c:manualLayout>
              <c:x val="5.5096402797798223E-3"/>
              <c:y val="-3.1225604996096799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0"/>
        <c:dLbl>
          <c:idx val="0"/>
          <c:layout>
            <c:manualLayout>
              <c:x val="0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2"/>
        <c:dLbl>
          <c:idx val="0"/>
          <c:layout>
            <c:manualLayout>
              <c:x val="-1.8365467599266076E-3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4"/>
        <c:dLbl>
          <c:idx val="0"/>
          <c:layout>
            <c:manualLayout>
              <c:x val="0"/>
              <c:y val="1.873536299765802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5"/>
        <c:dLbl>
          <c:idx val="0"/>
          <c:layout>
            <c:manualLayout>
              <c:x val="0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7"/>
        <c:dLbl>
          <c:idx val="0"/>
          <c:layout>
            <c:manualLayout>
              <c:x val="3.6730935198532153E-3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8"/>
        <c:dLbl>
          <c:idx val="0"/>
          <c:layout>
            <c:manualLayout>
              <c:x val="0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9"/>
        <c:dLbl>
          <c:idx val="0"/>
          <c:layout>
            <c:manualLayout>
              <c:x val="5.5096402797797555E-3"/>
              <c:y val="6.2451209992193599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15254698992100246"/>
          <c:y val="0.33176051857154221"/>
          <c:w val="0.64528926057876834"/>
          <c:h val="0.55250139187147063"/>
        </c:manualLayout>
      </c:layout>
      <c:lineChart>
        <c:grouping val="stacked"/>
        <c:varyColors val="0"/>
        <c:ser>
          <c:idx val="0"/>
          <c:order val="0"/>
          <c:tx>
            <c:strRef>
              <c:f>'PIVOT CHARTS'!$B$12:$B$13</c:f>
              <c:strCache>
                <c:ptCount val="1"/>
                <c:pt idx="0">
                  <c:v>HR</c:v>
                </c:pt>
              </c:strCache>
            </c:strRef>
          </c:tx>
          <c:marker>
            <c:symbol val="none"/>
          </c:marker>
          <c:dLbls>
            <c:dLbl>
              <c:idx val="1"/>
              <c:layout>
                <c:manualLayout>
                  <c:x val="0"/>
                  <c:y val="1.2490241998438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6.7339269954982811E-17"/>
                  <c:y val="1.561280249804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"/>
                  <c:y val="1.8735362997658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'PIVOT CHARTS'!$A$14:$A$21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CHARTS'!$B$14:$B$21</c:f>
              <c:numCache>
                <c:formatCode>General</c:formatCode>
                <c:ptCount val="7"/>
                <c:pt idx="0">
                  <c:v>18</c:v>
                </c:pt>
                <c:pt idx="1">
                  <c:v>110</c:v>
                </c:pt>
                <c:pt idx="2">
                  <c:v>81</c:v>
                </c:pt>
                <c:pt idx="3">
                  <c:v>56</c:v>
                </c:pt>
                <c:pt idx="4">
                  <c:v>67</c:v>
                </c:pt>
                <c:pt idx="5">
                  <c:v>71</c:v>
                </c:pt>
                <c:pt idx="6">
                  <c:v>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'PIVOT CHARTS'!$C$12:$C$13</c:f>
              <c:strCache>
                <c:ptCount val="1"/>
                <c:pt idx="0">
                  <c:v>Marketing</c:v>
                </c:pt>
              </c:strCache>
            </c:strRef>
          </c:tx>
          <c:marker>
            <c:symbol val="none"/>
          </c:marker>
          <c:dLbls>
            <c:dLbl>
              <c:idx val="1"/>
              <c:layout>
                <c:manualLayout>
                  <c:x val="5.5096402797798223E-3"/>
                  <c:y val="-3.122560499609679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1.8735362997658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'PIVOT CHARTS'!$A$14:$A$21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CHARTS'!$C$14:$C$21</c:f>
              <c:numCache>
                <c:formatCode>General</c:formatCode>
                <c:ptCount val="7"/>
                <c:pt idx="0">
                  <c:v>41</c:v>
                </c:pt>
                <c:pt idx="1">
                  <c:v>84</c:v>
                </c:pt>
                <c:pt idx="2">
                  <c:v>65</c:v>
                </c:pt>
                <c:pt idx="3">
                  <c:v>52</c:v>
                </c:pt>
                <c:pt idx="4">
                  <c:v>70</c:v>
                </c:pt>
                <c:pt idx="5">
                  <c:v>51</c:v>
                </c:pt>
                <c:pt idx="6">
                  <c:v>44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'PIVOT CHARTS'!$D$12:$D$13</c:f>
              <c:strCache>
                <c:ptCount val="1"/>
                <c:pt idx="0">
                  <c:v>Purchasing</c:v>
                </c:pt>
              </c:strCache>
            </c:strRef>
          </c:tx>
          <c:marker>
            <c:symbol val="none"/>
          </c:marker>
          <c:dLbls>
            <c:dLbl>
              <c:idx val="4"/>
              <c:layout>
                <c:manualLayout>
                  <c:x val="-1.8365467599266076E-3"/>
                  <c:y val="1.8735362997658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'PIVOT CHARTS'!$A$14:$A$21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CHARTS'!$D$14:$D$21</c:f>
              <c:numCache>
                <c:formatCode>General</c:formatCode>
                <c:ptCount val="7"/>
                <c:pt idx="0">
                  <c:v>32</c:v>
                </c:pt>
                <c:pt idx="1">
                  <c:v>69</c:v>
                </c:pt>
                <c:pt idx="2">
                  <c:v>68</c:v>
                </c:pt>
                <c:pt idx="3">
                  <c:v>72</c:v>
                </c:pt>
                <c:pt idx="4">
                  <c:v>90</c:v>
                </c:pt>
                <c:pt idx="5">
                  <c:v>96</c:v>
                </c:pt>
                <c:pt idx="6">
                  <c:v>81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'PIVOT CHARTS'!$E$12:$E$13</c:f>
              <c:strCache>
                <c:ptCount val="1"/>
                <c:pt idx="0">
                  <c:v>Sales</c:v>
                </c:pt>
              </c:strCache>
            </c:strRef>
          </c:tx>
          <c:marker>
            <c:symbol val="none"/>
          </c:marker>
          <c:dLbls>
            <c:dLbl>
              <c:idx val="3"/>
              <c:layout>
                <c:manualLayout>
                  <c:x val="0"/>
                  <c:y val="1.87353629976580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"/>
                  <c:y val="1.561280249804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'PIVOT CHARTS'!$A$14:$A$21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CHARTS'!$E$14:$E$21</c:f>
              <c:numCache>
                <c:formatCode>General</c:formatCode>
                <c:ptCount val="7"/>
                <c:pt idx="0">
                  <c:v>33</c:v>
                </c:pt>
                <c:pt idx="1">
                  <c:v>62</c:v>
                </c:pt>
                <c:pt idx="2">
                  <c:v>77</c:v>
                </c:pt>
                <c:pt idx="3">
                  <c:v>68</c:v>
                </c:pt>
                <c:pt idx="4">
                  <c:v>78</c:v>
                </c:pt>
                <c:pt idx="5">
                  <c:v>39</c:v>
                </c:pt>
                <c:pt idx="6">
                  <c:v>62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'PIVOT CHARTS'!$F$12:$F$13</c:f>
              <c:strCache>
                <c:ptCount val="1"/>
                <c:pt idx="0">
                  <c:v>Technology</c:v>
                </c:pt>
              </c:strCache>
            </c:strRef>
          </c:tx>
          <c:marker>
            <c:symbol val="none"/>
          </c:marker>
          <c:dLbls>
            <c:dLbl>
              <c:idx val="2"/>
              <c:layout>
                <c:manualLayout>
                  <c:x val="3.6730935198532153E-3"/>
                  <c:y val="1.561280249804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1.561280249804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5.5096402797797555E-3"/>
                  <c:y val="6.245120999219359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'PIVOT CHARTS'!$A$14:$A$21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CHARTS'!$F$14:$F$21</c:f>
              <c:numCache>
                <c:formatCode>General</c:formatCode>
                <c:ptCount val="7"/>
                <c:pt idx="0">
                  <c:v>28</c:v>
                </c:pt>
                <c:pt idx="1">
                  <c:v>52</c:v>
                </c:pt>
                <c:pt idx="2">
                  <c:v>34</c:v>
                </c:pt>
                <c:pt idx="3">
                  <c:v>78</c:v>
                </c:pt>
                <c:pt idx="4">
                  <c:v>63</c:v>
                </c:pt>
                <c:pt idx="5">
                  <c:v>101</c:v>
                </c:pt>
                <c:pt idx="6">
                  <c:v>114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0320512"/>
        <c:axId val="220322048"/>
      </c:lineChart>
      <c:catAx>
        <c:axId val="220320512"/>
        <c:scaling>
          <c:orientation val="minMax"/>
        </c:scaling>
        <c:delete val="0"/>
        <c:axPos val="b"/>
        <c:majorTickMark val="out"/>
        <c:minorTickMark val="none"/>
        <c:tickLblPos val="nextTo"/>
        <c:crossAx val="220322048"/>
        <c:crosses val="autoZero"/>
        <c:auto val="1"/>
        <c:lblAlgn val="ctr"/>
        <c:lblOffset val="100"/>
        <c:noMultiLvlLbl val="0"/>
      </c:catAx>
      <c:valAx>
        <c:axId val="220322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0320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877476461401132"/>
          <c:y val="0.27254354569315198"/>
          <c:w val="0.1478304573630424"/>
          <c:h val="0.43186870159748553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CHARTS!PivotTable3</c:name>
    <c:fmtId val="42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UG &amp; PG Employees In Each Dept.</a:t>
            </a:r>
          </a:p>
        </c:rich>
      </c:tx>
      <c:layout>
        <c:manualLayout>
          <c:xMode val="edge"/>
          <c:yMode val="edge"/>
          <c:x val="0.13432774391573146"/>
          <c:y val="8.5148318724310404E-2"/>
        </c:manualLayout>
      </c:layout>
      <c:overlay val="0"/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dLbl>
          <c:idx val="0"/>
          <c:layout>
            <c:manualLayout>
              <c:x val="-4.0774719673802246E-3"/>
              <c:y val="3.4334748477690975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dLbl>
          <c:idx val="0"/>
          <c:layout>
            <c:manualLayout>
              <c:x val="4.0774719673802246E-3"/>
              <c:y val="2.8612290398075814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dLbl>
          <c:idx val="0"/>
          <c:layout>
            <c:manualLayout>
              <c:x val="1.2232415902140673E-2"/>
              <c:y val="3.4334748477690975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dLbl>
          <c:idx val="0"/>
          <c:layout>
            <c:manualLayout>
              <c:x val="0"/>
              <c:y val="2.8612290398075814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dLbl>
          <c:idx val="0"/>
          <c:layout>
            <c:manualLayout>
              <c:x val="-7.4752789184704548E-17"/>
              <c:y val="5.150212271653646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2"/>
        <c:dLbl>
          <c:idx val="0"/>
          <c:layout>
            <c:manualLayout>
              <c:x val="4.0774719673802246E-3"/>
              <c:y val="2.8612290398075814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3"/>
        <c:dLbl>
          <c:idx val="0"/>
          <c:layout>
            <c:manualLayout>
              <c:x val="-7.4752789184704548E-17"/>
              <c:y val="5.150212271653646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5"/>
        <c:dLbl>
          <c:idx val="0"/>
          <c:layout>
            <c:manualLayout>
              <c:x val="-4.0774719673802246E-3"/>
              <c:y val="3.4334748477690975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6"/>
        <c:dLbl>
          <c:idx val="0"/>
          <c:layout>
            <c:manualLayout>
              <c:x val="1.2232415902140673E-2"/>
              <c:y val="3.4334748477690975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7"/>
        <c:dLbl>
          <c:idx val="0"/>
          <c:layout>
            <c:manualLayout>
              <c:x val="0"/>
              <c:y val="2.8612290398075814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9"/>
        <c:dLbl>
          <c:idx val="0"/>
          <c:layout>
            <c:manualLayout>
              <c:x val="4.0774719673802246E-3"/>
              <c:y val="2.8612290398075814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0"/>
        <c:dLbl>
          <c:idx val="0"/>
          <c:layout>
            <c:manualLayout>
              <c:x val="-7.4752789184704548E-17"/>
              <c:y val="5.150212271653646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2"/>
        <c:dLbl>
          <c:idx val="0"/>
          <c:layout>
            <c:manualLayout>
              <c:x val="-4.0774719673802246E-3"/>
              <c:y val="3.4334748477690975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3"/>
        <c:dLbl>
          <c:idx val="0"/>
          <c:layout>
            <c:manualLayout>
              <c:x val="1.2232415902140673E-2"/>
              <c:y val="3.4334748477690975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4"/>
        <c:dLbl>
          <c:idx val="0"/>
          <c:layout>
            <c:manualLayout>
              <c:x val="0"/>
              <c:y val="2.8612290398075814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1151088672055528"/>
          <c:y val="0.33856633486851878"/>
          <c:w val="0.69995204087861107"/>
          <c:h val="0.360592779676125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CHARTS'!$N$2:$N$3</c:f>
              <c:strCache>
                <c:ptCount val="1"/>
                <c:pt idx="0">
                  <c:v>PG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4.0774719673802246E-3"/>
                  <c:y val="2.861229039807581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7.4752789184704548E-17"/>
                  <c:y val="5.15021227165364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'PIVOT CHARTS'!$M$4:$M$9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CHARTS'!$N$4:$N$9</c:f>
              <c:numCache>
                <c:formatCode>General</c:formatCode>
                <c:ptCount val="5"/>
                <c:pt idx="0">
                  <c:v>52</c:v>
                </c:pt>
                <c:pt idx="1">
                  <c:v>47</c:v>
                </c:pt>
                <c:pt idx="2">
                  <c:v>58</c:v>
                </c:pt>
                <c:pt idx="3">
                  <c:v>54</c:v>
                </c:pt>
                <c:pt idx="4">
                  <c:v>43</c:v>
                </c:pt>
              </c:numCache>
            </c:numRef>
          </c:val>
        </c:ser>
        <c:ser>
          <c:idx val="1"/>
          <c:order val="1"/>
          <c:tx>
            <c:strRef>
              <c:f>'PIVOT CHARTS'!$O$2:$O$3</c:f>
              <c:strCache>
                <c:ptCount val="1"/>
                <c:pt idx="0">
                  <c:v>UG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4.0774719673802246E-3"/>
                  <c:y val="3.43347484776909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2232415902140673E-2"/>
                  <c:y val="3.43347484776909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2.861229039807581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'PIVOT CHARTS'!$M$4:$M$9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CHARTS'!$O$4:$O$9</c:f>
              <c:numCache>
                <c:formatCode>General</c:formatCode>
                <c:ptCount val="5"/>
                <c:pt idx="0">
                  <c:v>54</c:v>
                </c:pt>
                <c:pt idx="1">
                  <c:v>48</c:v>
                </c:pt>
                <c:pt idx="2">
                  <c:v>51</c:v>
                </c:pt>
                <c:pt idx="3">
                  <c:v>38</c:v>
                </c:pt>
                <c:pt idx="4">
                  <c:v>55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20386816"/>
        <c:axId val="220388352"/>
      </c:barChart>
      <c:catAx>
        <c:axId val="220386816"/>
        <c:scaling>
          <c:orientation val="minMax"/>
        </c:scaling>
        <c:delete val="0"/>
        <c:axPos val="b"/>
        <c:majorTickMark val="out"/>
        <c:minorTickMark val="none"/>
        <c:tickLblPos val="nextTo"/>
        <c:crossAx val="220388352"/>
        <c:crosses val="autoZero"/>
        <c:auto val="1"/>
        <c:lblAlgn val="ctr"/>
        <c:lblOffset val="100"/>
        <c:noMultiLvlLbl val="0"/>
      </c:catAx>
      <c:valAx>
        <c:axId val="220388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03868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638998613545398"/>
          <c:y val="0.34862477096023381"/>
          <c:w val="0.16926272066458983"/>
          <c:h val="0.33888850850165469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CHARTS!PivotTable6</c:name>
    <c:fmtId val="76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Recruiment Type &amp; Location Wise Satisfied Employees</a:t>
            </a:r>
          </a:p>
        </c:rich>
      </c:tx>
      <c:layout>
        <c:manualLayout>
          <c:xMode val="edge"/>
          <c:yMode val="edge"/>
          <c:x val="0.20723122701584307"/>
          <c:y val="6.3202052678056869E-2"/>
        </c:manualLayout>
      </c:layout>
      <c:overlay val="0"/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1504111772006381"/>
          <c:y val="0.40003985940661979"/>
          <c:w val="0.59253519286509559"/>
          <c:h val="0.304765200958583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'PIVOT CHARTS'!$N$14:$N$15</c:f>
              <c:strCache>
                <c:ptCount val="1"/>
                <c:pt idx="0">
                  <c:v>City</c:v>
                </c:pt>
              </c:strCache>
            </c:strRef>
          </c:tx>
          <c:invertIfNegative val="0"/>
          <c:cat>
            <c:strRef>
              <c:f>'PIVOT CHARTS'!$M$16:$M$20</c:f>
              <c:strCache>
                <c:ptCount val="4"/>
                <c:pt idx="0">
                  <c:v>On-Campus</c:v>
                </c:pt>
                <c:pt idx="1">
                  <c:v>Recruitment Agency</c:v>
                </c:pt>
                <c:pt idx="2">
                  <c:v>Referral</c:v>
                </c:pt>
                <c:pt idx="3">
                  <c:v>Walk-in</c:v>
                </c:pt>
              </c:strCache>
            </c:strRef>
          </c:cat>
          <c:val>
            <c:numRef>
              <c:f>'PIVOT CHARTS'!$N$16:$N$20</c:f>
              <c:numCache>
                <c:formatCode>General</c:formatCode>
                <c:ptCount val="4"/>
                <c:pt idx="0">
                  <c:v>38</c:v>
                </c:pt>
                <c:pt idx="1">
                  <c:v>31</c:v>
                </c:pt>
                <c:pt idx="2">
                  <c:v>33</c:v>
                </c:pt>
                <c:pt idx="3">
                  <c:v>38</c:v>
                </c:pt>
              </c:numCache>
            </c:numRef>
          </c:val>
        </c:ser>
        <c:ser>
          <c:idx val="1"/>
          <c:order val="1"/>
          <c:tx>
            <c:strRef>
              <c:f>'PIVOT CHARTS'!$O$14:$O$15</c:f>
              <c:strCache>
                <c:ptCount val="1"/>
                <c:pt idx="0">
                  <c:v>Suburb</c:v>
                </c:pt>
              </c:strCache>
            </c:strRef>
          </c:tx>
          <c:invertIfNegative val="0"/>
          <c:cat>
            <c:strRef>
              <c:f>'PIVOT CHARTS'!$M$16:$M$20</c:f>
              <c:strCache>
                <c:ptCount val="4"/>
                <c:pt idx="0">
                  <c:v>On-Campus</c:v>
                </c:pt>
                <c:pt idx="1">
                  <c:v>Recruitment Agency</c:v>
                </c:pt>
                <c:pt idx="2">
                  <c:v>Referral</c:v>
                </c:pt>
                <c:pt idx="3">
                  <c:v>Walk-in</c:v>
                </c:pt>
              </c:strCache>
            </c:strRef>
          </c:cat>
          <c:val>
            <c:numRef>
              <c:f>'PIVOT CHARTS'!$O$16:$O$20</c:f>
              <c:numCache>
                <c:formatCode>General</c:formatCode>
                <c:ptCount val="4"/>
                <c:pt idx="0">
                  <c:v>34</c:v>
                </c:pt>
                <c:pt idx="1">
                  <c:v>28</c:v>
                </c:pt>
                <c:pt idx="2">
                  <c:v>35</c:v>
                </c:pt>
                <c:pt idx="3">
                  <c:v>26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20465792"/>
        <c:axId val="220467584"/>
      </c:barChart>
      <c:catAx>
        <c:axId val="220465792"/>
        <c:scaling>
          <c:orientation val="minMax"/>
        </c:scaling>
        <c:delete val="0"/>
        <c:axPos val="b"/>
        <c:majorTickMark val="out"/>
        <c:minorTickMark val="none"/>
        <c:tickLblPos val="nextTo"/>
        <c:crossAx val="220467584"/>
        <c:crosses val="autoZero"/>
        <c:auto val="1"/>
        <c:lblAlgn val="ctr"/>
        <c:lblOffset val="100"/>
        <c:noMultiLvlLbl val="0"/>
      </c:catAx>
      <c:valAx>
        <c:axId val="220467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04657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802477298614991"/>
          <c:y val="0.41613709856439407"/>
          <c:w val="9.806836596714924E-2"/>
          <c:h val="0.22531268591426071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CHARTS!PivotTable7</c:name>
    <c:fmtId val="17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Dept.-Wise Employees Rating</a:t>
            </a:r>
          </a:p>
        </c:rich>
      </c:tx>
      <c:layout>
        <c:manualLayout>
          <c:xMode val="edge"/>
          <c:yMode val="edge"/>
          <c:x val="0.26659965054800427"/>
          <c:y val="0.15670793049602977"/>
        </c:manualLayout>
      </c:layout>
      <c:overlay val="0"/>
    </c:title>
    <c:autoTitleDeleted val="0"/>
    <c:pivotFmts>
      <c:pivotFmt>
        <c:idx val="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2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3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4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9.1418940967441867E-2"/>
          <c:y val="0.30152273475936964"/>
          <c:w val="0.84226614173228342"/>
          <c:h val="0.547973922614511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CHARTS'!$AF$15:$AF$16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'PIVOT CHARTS'!$AE$17:$AE$22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CHARTS'!$AF$17:$AF$22</c:f>
              <c:numCache>
                <c:formatCode>General</c:formatCode>
                <c:ptCount val="5"/>
                <c:pt idx="0">
                  <c:v>18</c:v>
                </c:pt>
                <c:pt idx="1">
                  <c:v>18</c:v>
                </c:pt>
                <c:pt idx="2">
                  <c:v>17</c:v>
                </c:pt>
                <c:pt idx="3">
                  <c:v>20</c:v>
                </c:pt>
                <c:pt idx="4">
                  <c:v>22</c:v>
                </c:pt>
              </c:numCache>
            </c:numRef>
          </c:val>
        </c:ser>
        <c:ser>
          <c:idx val="1"/>
          <c:order val="1"/>
          <c:tx>
            <c:strRef>
              <c:f>'PIVOT CHARTS'!$AG$15:$AG$16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'PIVOT CHARTS'!$AE$17:$AE$22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CHARTS'!$AG$17:$AG$22</c:f>
              <c:numCache>
                <c:formatCode>General</c:formatCode>
                <c:ptCount val="5"/>
                <c:pt idx="0">
                  <c:v>26</c:v>
                </c:pt>
                <c:pt idx="1">
                  <c:v>19</c:v>
                </c:pt>
                <c:pt idx="2">
                  <c:v>26</c:v>
                </c:pt>
                <c:pt idx="3">
                  <c:v>11</c:v>
                </c:pt>
                <c:pt idx="4">
                  <c:v>17</c:v>
                </c:pt>
              </c:numCache>
            </c:numRef>
          </c:val>
        </c:ser>
        <c:ser>
          <c:idx val="2"/>
          <c:order val="2"/>
          <c:tx>
            <c:strRef>
              <c:f>'PIVOT CHARTS'!$AH$15:$AH$16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'PIVOT CHARTS'!$AE$17:$AE$22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CHARTS'!$AH$17:$AH$22</c:f>
              <c:numCache>
                <c:formatCode>General</c:formatCode>
                <c:ptCount val="5"/>
                <c:pt idx="0">
                  <c:v>15</c:v>
                </c:pt>
                <c:pt idx="1">
                  <c:v>17</c:v>
                </c:pt>
                <c:pt idx="2">
                  <c:v>24</c:v>
                </c:pt>
                <c:pt idx="3">
                  <c:v>17</c:v>
                </c:pt>
                <c:pt idx="4">
                  <c:v>14</c:v>
                </c:pt>
              </c:numCache>
            </c:numRef>
          </c:val>
        </c:ser>
        <c:ser>
          <c:idx val="3"/>
          <c:order val="3"/>
          <c:tx>
            <c:strRef>
              <c:f>'PIVOT CHARTS'!$AI$15:$AI$16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'PIVOT CHARTS'!$AE$17:$AE$22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CHARTS'!$AI$17:$AI$22</c:f>
              <c:numCache>
                <c:formatCode>General</c:formatCode>
                <c:ptCount val="5"/>
                <c:pt idx="0">
                  <c:v>23</c:v>
                </c:pt>
                <c:pt idx="1">
                  <c:v>23</c:v>
                </c:pt>
                <c:pt idx="2">
                  <c:v>15</c:v>
                </c:pt>
                <c:pt idx="3">
                  <c:v>22</c:v>
                </c:pt>
                <c:pt idx="4">
                  <c:v>30</c:v>
                </c:pt>
              </c:numCache>
            </c:numRef>
          </c:val>
        </c:ser>
        <c:ser>
          <c:idx val="4"/>
          <c:order val="4"/>
          <c:tx>
            <c:strRef>
              <c:f>'PIVOT CHARTS'!$AJ$15:$AJ$16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'PIVOT CHARTS'!$AE$17:$AE$22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CHARTS'!$AJ$17:$AJ$22</c:f>
              <c:numCache>
                <c:formatCode>General</c:formatCode>
                <c:ptCount val="5"/>
                <c:pt idx="0">
                  <c:v>24</c:v>
                </c:pt>
                <c:pt idx="1">
                  <c:v>18</c:v>
                </c:pt>
                <c:pt idx="2">
                  <c:v>27</c:v>
                </c:pt>
                <c:pt idx="3">
                  <c:v>22</c:v>
                </c:pt>
                <c:pt idx="4">
                  <c:v>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8882048"/>
        <c:axId val="218883584"/>
      </c:barChart>
      <c:catAx>
        <c:axId val="2188820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8883584"/>
        <c:crosses val="autoZero"/>
        <c:auto val="1"/>
        <c:lblAlgn val="ctr"/>
        <c:lblOffset val="100"/>
        <c:noMultiLvlLbl val="0"/>
      </c:catAx>
      <c:valAx>
        <c:axId val="218883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88820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1350323709536307"/>
          <c:y val="0.37584582169164338"/>
          <c:w val="8.0965909090909088E-2"/>
          <c:h val="0.3498135564793815"/>
        </c:manualLayout>
      </c:layout>
      <c:overlay val="0"/>
    </c:legend>
    <c:plotVisOnly val="1"/>
    <c:dispBlanksAs val="zero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CHARTS!PivotTable6</c:name>
    <c:fmtId val="18"/>
  </c:pivotSource>
  <c:chart>
    <c:title>
      <c:tx>
        <c:rich>
          <a:bodyPr/>
          <a:lstStyle/>
          <a:p>
            <a:pPr>
              <a:defRPr/>
            </a:pPr>
            <a:r>
              <a:rPr lang="en-US" sz="2000" dirty="0" smtClean="0"/>
              <a:t>Recruitment </a:t>
            </a:r>
            <a:r>
              <a:rPr lang="en-US" sz="2000" dirty="0"/>
              <a:t>Type &amp; Location Wise Satisfied Employees</a:t>
            </a:r>
          </a:p>
        </c:rich>
      </c:tx>
      <c:layout>
        <c:manualLayout>
          <c:xMode val="edge"/>
          <c:yMode val="edge"/>
          <c:x val="0.13881611434830621"/>
          <c:y val="0.1094983960338291"/>
        </c:manualLayout>
      </c:layout>
      <c:overlay val="0"/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1504111772006381"/>
          <c:y val="0.40003985940661979"/>
          <c:w val="0.6993675355797917"/>
          <c:h val="0.413254451092948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'PIVOT CHARTS'!$N$14:$N$15</c:f>
              <c:strCache>
                <c:ptCount val="1"/>
                <c:pt idx="0">
                  <c:v>City</c:v>
                </c:pt>
              </c:strCache>
            </c:strRef>
          </c:tx>
          <c:invertIfNegative val="0"/>
          <c:cat>
            <c:strRef>
              <c:f>'PIVOT CHARTS'!$M$16:$M$20</c:f>
              <c:strCache>
                <c:ptCount val="4"/>
                <c:pt idx="0">
                  <c:v>On-Campus</c:v>
                </c:pt>
                <c:pt idx="1">
                  <c:v>Recruitment Agency</c:v>
                </c:pt>
                <c:pt idx="2">
                  <c:v>Referral</c:v>
                </c:pt>
                <c:pt idx="3">
                  <c:v>Walk-in</c:v>
                </c:pt>
              </c:strCache>
            </c:strRef>
          </c:cat>
          <c:val>
            <c:numRef>
              <c:f>'PIVOT CHARTS'!$N$16:$N$20</c:f>
              <c:numCache>
                <c:formatCode>General</c:formatCode>
                <c:ptCount val="4"/>
                <c:pt idx="0">
                  <c:v>38</c:v>
                </c:pt>
                <c:pt idx="1">
                  <c:v>31</c:v>
                </c:pt>
                <c:pt idx="2">
                  <c:v>33</c:v>
                </c:pt>
                <c:pt idx="3">
                  <c:v>38</c:v>
                </c:pt>
              </c:numCache>
            </c:numRef>
          </c:val>
        </c:ser>
        <c:ser>
          <c:idx val="1"/>
          <c:order val="1"/>
          <c:tx>
            <c:strRef>
              <c:f>'PIVOT CHARTS'!$O$14:$O$15</c:f>
              <c:strCache>
                <c:ptCount val="1"/>
                <c:pt idx="0">
                  <c:v>Suburb</c:v>
                </c:pt>
              </c:strCache>
            </c:strRef>
          </c:tx>
          <c:invertIfNegative val="0"/>
          <c:cat>
            <c:strRef>
              <c:f>'PIVOT CHARTS'!$M$16:$M$20</c:f>
              <c:strCache>
                <c:ptCount val="4"/>
                <c:pt idx="0">
                  <c:v>On-Campus</c:v>
                </c:pt>
                <c:pt idx="1">
                  <c:v>Recruitment Agency</c:v>
                </c:pt>
                <c:pt idx="2">
                  <c:v>Referral</c:v>
                </c:pt>
                <c:pt idx="3">
                  <c:v>Walk-in</c:v>
                </c:pt>
              </c:strCache>
            </c:strRef>
          </c:cat>
          <c:val>
            <c:numRef>
              <c:f>'PIVOT CHARTS'!$O$16:$O$20</c:f>
              <c:numCache>
                <c:formatCode>General</c:formatCode>
                <c:ptCount val="4"/>
                <c:pt idx="0">
                  <c:v>34</c:v>
                </c:pt>
                <c:pt idx="1">
                  <c:v>28</c:v>
                </c:pt>
                <c:pt idx="2">
                  <c:v>35</c:v>
                </c:pt>
                <c:pt idx="3">
                  <c:v>26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8944640"/>
        <c:axId val="218946176"/>
      </c:barChart>
      <c:catAx>
        <c:axId val="218944640"/>
        <c:scaling>
          <c:orientation val="minMax"/>
        </c:scaling>
        <c:delete val="0"/>
        <c:axPos val="b"/>
        <c:majorTickMark val="out"/>
        <c:minorTickMark val="none"/>
        <c:tickLblPos val="nextTo"/>
        <c:crossAx val="218946176"/>
        <c:crosses val="autoZero"/>
        <c:auto val="1"/>
        <c:lblAlgn val="ctr"/>
        <c:lblOffset val="100"/>
        <c:noMultiLvlLbl val="0"/>
      </c:catAx>
      <c:valAx>
        <c:axId val="218946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8944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262111801242233"/>
          <c:y val="0.40962766309141818"/>
          <c:w val="0.14037169266885119"/>
          <c:h val="0.39586934337334678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CHARTS!PivotTable6</c:name>
    <c:fmtId val="50"/>
  </c:pivotSource>
  <c:chart>
    <c:title>
      <c:tx>
        <c:rich>
          <a:bodyPr/>
          <a:lstStyle/>
          <a:p>
            <a:pPr>
              <a:defRPr/>
            </a:pPr>
            <a:r>
              <a:rPr lang="en-US" sz="2000" dirty="0" smtClean="0"/>
              <a:t>Recruitment </a:t>
            </a:r>
            <a:r>
              <a:rPr lang="en-US" sz="2000" dirty="0"/>
              <a:t>Type &amp; Location Wise Satisfied Employees</a:t>
            </a:r>
          </a:p>
        </c:rich>
      </c:tx>
      <c:layout>
        <c:manualLayout>
          <c:xMode val="edge"/>
          <c:yMode val="edge"/>
          <c:x val="0.20723122701584307"/>
          <c:y val="6.3202052678056869E-2"/>
        </c:manualLayout>
      </c:layout>
      <c:overlay val="0"/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12059744705824815"/>
          <c:y val="0.23947581398138046"/>
          <c:w val="0.71427436787792842"/>
          <c:h val="0.5868372949574013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'PIVOT CHARTS'!$N$14:$N$15</c:f>
              <c:strCache>
                <c:ptCount val="1"/>
                <c:pt idx="0">
                  <c:v>City</c:v>
                </c:pt>
              </c:strCache>
            </c:strRef>
          </c:tx>
          <c:invertIfNegative val="0"/>
          <c:cat>
            <c:strRef>
              <c:f>'PIVOT CHARTS'!$M$16:$M$20</c:f>
              <c:strCache>
                <c:ptCount val="4"/>
                <c:pt idx="0">
                  <c:v>On-Campus</c:v>
                </c:pt>
                <c:pt idx="1">
                  <c:v>Recruitment Agency</c:v>
                </c:pt>
                <c:pt idx="2">
                  <c:v>Referral</c:v>
                </c:pt>
                <c:pt idx="3">
                  <c:v>Walk-in</c:v>
                </c:pt>
              </c:strCache>
            </c:strRef>
          </c:cat>
          <c:val>
            <c:numRef>
              <c:f>'PIVOT CHARTS'!$N$16:$N$20</c:f>
              <c:numCache>
                <c:formatCode>General</c:formatCode>
                <c:ptCount val="4"/>
                <c:pt idx="0">
                  <c:v>38</c:v>
                </c:pt>
                <c:pt idx="1">
                  <c:v>31</c:v>
                </c:pt>
                <c:pt idx="2">
                  <c:v>33</c:v>
                </c:pt>
                <c:pt idx="3">
                  <c:v>38</c:v>
                </c:pt>
              </c:numCache>
            </c:numRef>
          </c:val>
        </c:ser>
        <c:ser>
          <c:idx val="1"/>
          <c:order val="1"/>
          <c:tx>
            <c:strRef>
              <c:f>'PIVOT CHARTS'!$O$14:$O$15</c:f>
              <c:strCache>
                <c:ptCount val="1"/>
                <c:pt idx="0">
                  <c:v>Suburb</c:v>
                </c:pt>
              </c:strCache>
            </c:strRef>
          </c:tx>
          <c:invertIfNegative val="0"/>
          <c:cat>
            <c:strRef>
              <c:f>'PIVOT CHARTS'!$M$16:$M$20</c:f>
              <c:strCache>
                <c:ptCount val="4"/>
                <c:pt idx="0">
                  <c:v>On-Campus</c:v>
                </c:pt>
                <c:pt idx="1">
                  <c:v>Recruitment Agency</c:v>
                </c:pt>
                <c:pt idx="2">
                  <c:v>Referral</c:v>
                </c:pt>
                <c:pt idx="3">
                  <c:v>Walk-in</c:v>
                </c:pt>
              </c:strCache>
            </c:strRef>
          </c:cat>
          <c:val>
            <c:numRef>
              <c:f>'PIVOT CHARTS'!$O$16:$O$20</c:f>
              <c:numCache>
                <c:formatCode>General</c:formatCode>
                <c:ptCount val="4"/>
                <c:pt idx="0">
                  <c:v>34</c:v>
                </c:pt>
                <c:pt idx="1">
                  <c:v>28</c:v>
                </c:pt>
                <c:pt idx="2">
                  <c:v>35</c:v>
                </c:pt>
                <c:pt idx="3">
                  <c:v>26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9004288"/>
        <c:axId val="219010176"/>
      </c:barChart>
      <c:catAx>
        <c:axId val="219004288"/>
        <c:scaling>
          <c:orientation val="minMax"/>
        </c:scaling>
        <c:delete val="0"/>
        <c:axPos val="b"/>
        <c:majorTickMark val="out"/>
        <c:minorTickMark val="none"/>
        <c:tickLblPos val="nextTo"/>
        <c:crossAx val="219010176"/>
        <c:crosses val="autoZero"/>
        <c:auto val="1"/>
        <c:lblAlgn val="ctr"/>
        <c:lblOffset val="100"/>
        <c:noMultiLvlLbl val="0"/>
      </c:catAx>
      <c:valAx>
        <c:axId val="219010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90042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262111801242233"/>
          <c:y val="0.45953273070244843"/>
          <c:w val="0.13533545263363819"/>
          <c:h val="0.3142739598569172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CHARTS!PivotTable3</c:name>
    <c:fmtId val="16"/>
  </c:pivotSource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UG &amp; PG Employees In Each </a:t>
            </a:r>
            <a:r>
              <a:rPr lang="en-US" sz="2000" dirty="0" err="1" smtClean="0"/>
              <a:t>Dept</a:t>
            </a:r>
            <a:endParaRPr lang="en-US" dirty="0"/>
          </a:p>
        </c:rich>
      </c:tx>
      <c:layout>
        <c:manualLayout>
          <c:xMode val="edge"/>
          <c:yMode val="edge"/>
          <c:x val="0.17765718851848195"/>
          <c:y val="0.14440755322251386"/>
        </c:manualLayout>
      </c:layout>
      <c:overlay val="0"/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dLbl>
          <c:idx val="0"/>
          <c:layout>
            <c:manualLayout>
              <c:x val="-4.0774719673802246E-3"/>
              <c:y val="3.4334748477690975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dLbl>
          <c:idx val="0"/>
          <c:layout>
            <c:manualLayout>
              <c:x val="4.0774719673802246E-3"/>
              <c:y val="2.8612290398075814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dLbl>
          <c:idx val="0"/>
          <c:layout>
            <c:manualLayout>
              <c:x val="1.2232415902140673E-2"/>
              <c:y val="3.4334748477690975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dLbl>
          <c:idx val="0"/>
          <c:layout>
            <c:manualLayout>
              <c:x val="0"/>
              <c:y val="2.8612290398075814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dLbl>
          <c:idx val="0"/>
          <c:layout>
            <c:manualLayout>
              <c:x val="-7.4752789184704548E-17"/>
              <c:y val="5.150212271653646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2"/>
        <c:dLbl>
          <c:idx val="0"/>
          <c:layout>
            <c:manualLayout>
              <c:x val="4.0774719673802246E-3"/>
              <c:y val="2.8612290398075814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3"/>
        <c:dLbl>
          <c:idx val="0"/>
          <c:layout>
            <c:manualLayout>
              <c:x val="-7.4752789184704548E-17"/>
              <c:y val="5.150212271653646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5"/>
        <c:dLbl>
          <c:idx val="0"/>
          <c:layout>
            <c:manualLayout>
              <c:x val="-4.0774719673802246E-3"/>
              <c:y val="3.4334748477690975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6"/>
        <c:dLbl>
          <c:idx val="0"/>
          <c:layout>
            <c:manualLayout>
              <c:x val="1.2232415902140673E-2"/>
              <c:y val="3.4334748477690975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7"/>
        <c:dLbl>
          <c:idx val="0"/>
          <c:layout>
            <c:manualLayout>
              <c:x val="0"/>
              <c:y val="2.8612290398075814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9"/>
        <c:dLbl>
          <c:idx val="0"/>
          <c:layout>
            <c:manualLayout>
              <c:x val="4.0774719673802246E-3"/>
              <c:y val="2.8612290398075814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0"/>
        <c:dLbl>
          <c:idx val="0"/>
          <c:layout>
            <c:manualLayout>
              <c:x val="-7.4752789184704548E-17"/>
              <c:y val="5.150212271653646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2"/>
        <c:dLbl>
          <c:idx val="0"/>
          <c:layout>
            <c:manualLayout>
              <c:x val="-4.0774719673802246E-3"/>
              <c:y val="3.4334748477690975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3"/>
        <c:dLbl>
          <c:idx val="0"/>
          <c:layout>
            <c:manualLayout>
              <c:x val="1.2232415902140673E-2"/>
              <c:y val="3.4334748477690975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4"/>
        <c:dLbl>
          <c:idx val="0"/>
          <c:layout>
            <c:manualLayout>
              <c:x val="0"/>
              <c:y val="2.8612290398075814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9.6864938632955949E-2"/>
          <c:y val="0.32189967920676582"/>
          <c:w val="0.79345262571939057"/>
          <c:h val="0.49948162729658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CHARTS'!$N$2:$N$3</c:f>
              <c:strCache>
                <c:ptCount val="1"/>
                <c:pt idx="0">
                  <c:v>PG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4.0774719673802246E-3"/>
                  <c:y val="2.861229039807581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7.4752789184704548E-17"/>
                  <c:y val="5.15021227165364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'PIVOT CHARTS'!$M$4:$M$9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CHARTS'!$N$4:$N$9</c:f>
              <c:numCache>
                <c:formatCode>General</c:formatCode>
                <c:ptCount val="5"/>
                <c:pt idx="0">
                  <c:v>52</c:v>
                </c:pt>
                <c:pt idx="1">
                  <c:v>47</c:v>
                </c:pt>
                <c:pt idx="2">
                  <c:v>58</c:v>
                </c:pt>
                <c:pt idx="3">
                  <c:v>54</c:v>
                </c:pt>
                <c:pt idx="4">
                  <c:v>43</c:v>
                </c:pt>
              </c:numCache>
            </c:numRef>
          </c:val>
        </c:ser>
        <c:ser>
          <c:idx val="1"/>
          <c:order val="1"/>
          <c:tx>
            <c:strRef>
              <c:f>'PIVOT CHARTS'!$O$2:$O$3</c:f>
              <c:strCache>
                <c:ptCount val="1"/>
                <c:pt idx="0">
                  <c:v>UG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4.0774719673802246E-3"/>
                  <c:y val="3.43347484776909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2232415902140673E-2"/>
                  <c:y val="3.43347484776909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2.861229039807581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'PIVOT CHARTS'!$M$4:$M$9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CHARTS'!$O$4:$O$9</c:f>
              <c:numCache>
                <c:formatCode>General</c:formatCode>
                <c:ptCount val="5"/>
                <c:pt idx="0">
                  <c:v>54</c:v>
                </c:pt>
                <c:pt idx="1">
                  <c:v>48</c:v>
                </c:pt>
                <c:pt idx="2">
                  <c:v>51</c:v>
                </c:pt>
                <c:pt idx="3">
                  <c:v>38</c:v>
                </c:pt>
                <c:pt idx="4">
                  <c:v>55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9125248"/>
        <c:axId val="219126784"/>
      </c:barChart>
      <c:catAx>
        <c:axId val="2191252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9126784"/>
        <c:crosses val="autoZero"/>
        <c:auto val="1"/>
        <c:lblAlgn val="ctr"/>
        <c:lblOffset val="100"/>
        <c:noMultiLvlLbl val="0"/>
      </c:catAx>
      <c:valAx>
        <c:axId val="219126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91252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989055387460836"/>
          <c:y val="0.39862481773111696"/>
          <c:w val="8.032322071485648E-2"/>
          <c:h val="0.36851808107319917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CHARTS!PivotTable1</c:name>
    <c:fmtId val="9"/>
  </c:pivotSource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Age Wise Rating</a:t>
            </a:r>
          </a:p>
        </c:rich>
      </c:tx>
      <c:layout>
        <c:manualLayout>
          <c:xMode val="edge"/>
          <c:yMode val="edge"/>
          <c:x val="0.35934062088394114"/>
          <c:y val="0.16600737566032095"/>
        </c:manualLayout>
      </c:layout>
      <c:overlay val="0"/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6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7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8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9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12249698517415053"/>
          <c:y val="0.25655861767279092"/>
          <c:w val="0.75548095339433918"/>
          <c:h val="0.5759919801691455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'PIVOT CHARTS'!$B$1:$B$2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'PIVOT CHARTS'!$A$3:$A$10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CHARTS'!$B$3:$B$10</c:f>
              <c:numCache>
                <c:formatCode>General</c:formatCode>
                <c:ptCount val="7"/>
                <c:pt idx="0">
                  <c:v>19</c:v>
                </c:pt>
                <c:pt idx="1">
                  <c:v>74</c:v>
                </c:pt>
                <c:pt idx="2">
                  <c:v>41</c:v>
                </c:pt>
                <c:pt idx="3">
                  <c:v>82</c:v>
                </c:pt>
                <c:pt idx="4">
                  <c:v>100</c:v>
                </c:pt>
                <c:pt idx="5">
                  <c:v>53</c:v>
                </c:pt>
                <c:pt idx="6">
                  <c:v>61</c:v>
                </c:pt>
              </c:numCache>
            </c:numRef>
          </c:val>
        </c:ser>
        <c:ser>
          <c:idx val="1"/>
          <c:order val="1"/>
          <c:tx>
            <c:strRef>
              <c:f>'PIVOT CHARTS'!$C$1:$C$2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'PIVOT CHARTS'!$A$3:$A$10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CHARTS'!$C$3:$C$10</c:f>
              <c:numCache>
                <c:formatCode>General</c:formatCode>
                <c:ptCount val="7"/>
                <c:pt idx="0">
                  <c:v>47</c:v>
                </c:pt>
                <c:pt idx="1">
                  <c:v>47</c:v>
                </c:pt>
                <c:pt idx="2">
                  <c:v>65</c:v>
                </c:pt>
                <c:pt idx="3">
                  <c:v>80</c:v>
                </c:pt>
                <c:pt idx="4">
                  <c:v>29</c:v>
                </c:pt>
                <c:pt idx="5">
                  <c:v>115</c:v>
                </c:pt>
                <c:pt idx="6">
                  <c:v>76</c:v>
                </c:pt>
              </c:numCache>
            </c:numRef>
          </c:val>
        </c:ser>
        <c:ser>
          <c:idx val="2"/>
          <c:order val="2"/>
          <c:tx>
            <c:strRef>
              <c:f>'PIVOT CHARTS'!$D$1:$D$2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'PIVOT CHARTS'!$A$3:$A$10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CHARTS'!$D$3:$D$10</c:f>
              <c:numCache>
                <c:formatCode>General</c:formatCode>
                <c:ptCount val="7"/>
                <c:pt idx="0">
                  <c:v>19</c:v>
                </c:pt>
                <c:pt idx="1">
                  <c:v>35</c:v>
                </c:pt>
                <c:pt idx="2">
                  <c:v>74</c:v>
                </c:pt>
                <c:pt idx="3">
                  <c:v>49</c:v>
                </c:pt>
                <c:pt idx="4">
                  <c:v>57</c:v>
                </c:pt>
                <c:pt idx="5">
                  <c:v>67</c:v>
                </c:pt>
                <c:pt idx="6">
                  <c:v>75</c:v>
                </c:pt>
              </c:numCache>
            </c:numRef>
          </c:val>
        </c:ser>
        <c:ser>
          <c:idx val="3"/>
          <c:order val="3"/>
          <c:tx>
            <c:strRef>
              <c:f>'PIVOT CHARTS'!$E$1:$E$2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'PIVOT CHARTS'!$A$3:$A$10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CHARTS'!$E$3:$E$10</c:f>
              <c:numCache>
                <c:formatCode>General</c:formatCode>
                <c:ptCount val="7"/>
                <c:pt idx="0">
                  <c:v>20</c:v>
                </c:pt>
                <c:pt idx="1">
                  <c:v>66</c:v>
                </c:pt>
                <c:pt idx="2">
                  <c:v>105</c:v>
                </c:pt>
                <c:pt idx="3">
                  <c:v>70</c:v>
                </c:pt>
                <c:pt idx="4">
                  <c:v>89</c:v>
                </c:pt>
                <c:pt idx="5">
                  <c:v>56</c:v>
                </c:pt>
                <c:pt idx="6">
                  <c:v>73</c:v>
                </c:pt>
              </c:numCache>
            </c:numRef>
          </c:val>
        </c:ser>
        <c:ser>
          <c:idx val="4"/>
          <c:order val="4"/>
          <c:tx>
            <c:strRef>
              <c:f>'PIVOT CHARTS'!$F$1:$F$2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'PIVOT CHARTS'!$A$3:$A$10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CHARTS'!$F$3:$F$10</c:f>
              <c:numCache>
                <c:formatCode>General</c:formatCode>
                <c:ptCount val="7"/>
                <c:pt idx="0">
                  <c:v>47</c:v>
                </c:pt>
                <c:pt idx="1">
                  <c:v>155</c:v>
                </c:pt>
                <c:pt idx="2">
                  <c:v>40</c:v>
                </c:pt>
                <c:pt idx="3">
                  <c:v>45</c:v>
                </c:pt>
                <c:pt idx="4">
                  <c:v>93</c:v>
                </c:pt>
                <c:pt idx="5">
                  <c:v>67</c:v>
                </c:pt>
                <c:pt idx="6">
                  <c:v>78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9236224"/>
        <c:axId val="219237760"/>
      </c:barChart>
      <c:catAx>
        <c:axId val="219236224"/>
        <c:scaling>
          <c:orientation val="minMax"/>
        </c:scaling>
        <c:delete val="0"/>
        <c:axPos val="l"/>
        <c:majorTickMark val="out"/>
        <c:minorTickMark val="none"/>
        <c:tickLblPos val="nextTo"/>
        <c:crossAx val="219237760"/>
        <c:crosses val="autoZero"/>
        <c:auto val="1"/>
        <c:lblAlgn val="ctr"/>
        <c:lblOffset val="100"/>
        <c:noMultiLvlLbl val="0"/>
      </c:catAx>
      <c:valAx>
        <c:axId val="2192377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92362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0533269489962398"/>
          <c:y val="0.35382195975503061"/>
          <c:w val="6.1605660778889133E-2"/>
          <c:h val="0.44498235637212014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CHARTS!PivotTable4</c:name>
    <c:fmtId val="8"/>
  </c:pivotSource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Dept. &amp; Age Wise No. of Awards</a:t>
            </a:r>
          </a:p>
        </c:rich>
      </c:tx>
      <c:layout>
        <c:manualLayout>
          <c:xMode val="edge"/>
          <c:yMode val="edge"/>
          <c:x val="0.17877215690504442"/>
          <c:y val="0.11077734033245844"/>
        </c:manualLayout>
      </c:layout>
      <c:overlay val="0"/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</c:pivotFmt>
      <c:pivotFmt>
        <c:idx val="6"/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2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3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4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5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6"/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7"/>
        <c:dLbl>
          <c:idx val="0"/>
          <c:layout>
            <c:manualLayout>
              <c:x val="0"/>
              <c:y val="1.249024199843872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8"/>
        <c:dLbl>
          <c:idx val="0"/>
          <c:layout>
            <c:manualLayout>
              <c:x val="5.5096402797798223E-3"/>
              <c:y val="-3.1225604996096799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9"/>
        <c:dLbl>
          <c:idx val="0"/>
          <c:layout>
            <c:manualLayout>
              <c:x val="0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0"/>
        <c:dLbl>
          <c:idx val="0"/>
          <c:layout>
            <c:manualLayout>
              <c:x val="3.6730935198532153E-3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1"/>
        <c:dLbl>
          <c:idx val="0"/>
          <c:layout>
            <c:manualLayout>
              <c:x val="0"/>
              <c:y val="1.873536299765802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2"/>
        <c:dLbl>
          <c:idx val="0"/>
          <c:layout>
            <c:manualLayout>
              <c:x val="0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3"/>
        <c:dLbl>
          <c:idx val="0"/>
          <c:layout>
            <c:manualLayout>
              <c:x val="6.7339269954982811E-17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4"/>
        <c:dLbl>
          <c:idx val="0"/>
          <c:layout>
            <c:manualLayout>
              <c:x val="-1.8365467599266076E-3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5"/>
        <c:dLbl>
          <c:idx val="0"/>
          <c:layout>
            <c:manualLayout>
              <c:x val="0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6"/>
        <c:dLbl>
          <c:idx val="0"/>
          <c:layout>
            <c:manualLayout>
              <c:x val="5.5096402797797555E-3"/>
              <c:y val="6.2451209992193599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7"/>
        <c:dLbl>
          <c:idx val="0"/>
          <c:layout>
            <c:manualLayout>
              <c:x val="0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9"/>
        <c:dLbl>
          <c:idx val="0"/>
          <c:layout>
            <c:manualLayout>
              <c:x val="0"/>
              <c:y val="1.249024199843872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0"/>
        <c:dLbl>
          <c:idx val="0"/>
          <c:layout>
            <c:manualLayout>
              <c:x val="6.7339269954982811E-17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1"/>
        <c:dLbl>
          <c:idx val="0"/>
          <c:layout>
            <c:manualLayout>
              <c:x val="0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3"/>
        <c:dLbl>
          <c:idx val="0"/>
          <c:layout>
            <c:manualLayout>
              <c:x val="5.5096402797798223E-3"/>
              <c:y val="-3.1225604996096799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4"/>
        <c:dLbl>
          <c:idx val="0"/>
          <c:layout>
            <c:manualLayout>
              <c:x val="0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6"/>
        <c:dLbl>
          <c:idx val="0"/>
          <c:layout>
            <c:manualLayout>
              <c:x val="-1.8365467599266076E-3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8"/>
        <c:dLbl>
          <c:idx val="0"/>
          <c:layout>
            <c:manualLayout>
              <c:x val="0"/>
              <c:y val="1.873536299765802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9"/>
        <c:dLbl>
          <c:idx val="0"/>
          <c:layout>
            <c:manualLayout>
              <c:x val="0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1"/>
        <c:dLbl>
          <c:idx val="0"/>
          <c:layout>
            <c:manualLayout>
              <c:x val="3.6730935198532153E-3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2"/>
        <c:dLbl>
          <c:idx val="0"/>
          <c:layout>
            <c:manualLayout>
              <c:x val="0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3"/>
        <c:dLbl>
          <c:idx val="0"/>
          <c:layout>
            <c:manualLayout>
              <c:x val="5.5096402797797555E-3"/>
              <c:y val="6.2451209992193599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5"/>
        <c:dLbl>
          <c:idx val="0"/>
          <c:layout>
            <c:manualLayout>
              <c:x val="0"/>
              <c:y val="1.249024199843872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6"/>
        <c:dLbl>
          <c:idx val="0"/>
          <c:layout>
            <c:manualLayout>
              <c:x val="6.7339269954982811E-17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7"/>
        <c:dLbl>
          <c:idx val="0"/>
          <c:layout>
            <c:manualLayout>
              <c:x val="0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9"/>
        <c:dLbl>
          <c:idx val="0"/>
          <c:layout>
            <c:manualLayout>
              <c:x val="5.5096402797798223E-3"/>
              <c:y val="-3.1225604996096799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0"/>
        <c:dLbl>
          <c:idx val="0"/>
          <c:layout>
            <c:manualLayout>
              <c:x val="0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2"/>
        <c:dLbl>
          <c:idx val="0"/>
          <c:layout>
            <c:manualLayout>
              <c:x val="-1.8365467599266076E-3"/>
              <c:y val="1.873536299765808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4"/>
        <c:dLbl>
          <c:idx val="0"/>
          <c:layout>
            <c:manualLayout>
              <c:x val="0"/>
              <c:y val="1.873536299765802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5"/>
        <c:dLbl>
          <c:idx val="0"/>
          <c:layout>
            <c:manualLayout>
              <c:x val="0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7"/>
        <c:dLbl>
          <c:idx val="0"/>
          <c:layout>
            <c:manualLayout>
              <c:x val="3.6730935198532153E-3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8"/>
        <c:dLbl>
          <c:idx val="0"/>
          <c:layout>
            <c:manualLayout>
              <c:x val="0"/>
              <c:y val="1.56128024980484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9"/>
        <c:dLbl>
          <c:idx val="0"/>
          <c:layout>
            <c:manualLayout>
              <c:x val="5.5096402797797555E-3"/>
              <c:y val="6.2451209992193599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10916801495703449"/>
          <c:y val="0.21139020122484689"/>
          <c:w val="0.74117966418581238"/>
          <c:h val="0.67657553222513855"/>
        </c:manualLayout>
      </c:layout>
      <c:lineChart>
        <c:grouping val="stacked"/>
        <c:varyColors val="0"/>
        <c:ser>
          <c:idx val="0"/>
          <c:order val="0"/>
          <c:tx>
            <c:strRef>
              <c:f>'PIVOT CHARTS'!$B$12:$B$13</c:f>
              <c:strCache>
                <c:ptCount val="1"/>
                <c:pt idx="0">
                  <c:v>HR</c:v>
                </c:pt>
              </c:strCache>
            </c:strRef>
          </c:tx>
          <c:marker>
            <c:symbol val="none"/>
          </c:marker>
          <c:dLbls>
            <c:dLbl>
              <c:idx val="1"/>
              <c:layout>
                <c:manualLayout>
                  <c:x val="0"/>
                  <c:y val="1.2490241998438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6.7339269954982811E-17"/>
                  <c:y val="1.561280249804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"/>
                  <c:y val="1.8735362997658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'PIVOT CHARTS'!$A$14:$A$21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CHARTS'!$B$14:$B$21</c:f>
              <c:numCache>
                <c:formatCode>General</c:formatCode>
                <c:ptCount val="7"/>
                <c:pt idx="0">
                  <c:v>18</c:v>
                </c:pt>
                <c:pt idx="1">
                  <c:v>110</c:v>
                </c:pt>
                <c:pt idx="2">
                  <c:v>81</c:v>
                </c:pt>
                <c:pt idx="3">
                  <c:v>56</c:v>
                </c:pt>
                <c:pt idx="4">
                  <c:v>67</c:v>
                </c:pt>
                <c:pt idx="5">
                  <c:v>71</c:v>
                </c:pt>
                <c:pt idx="6">
                  <c:v>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'PIVOT CHARTS'!$C$12:$C$13</c:f>
              <c:strCache>
                <c:ptCount val="1"/>
                <c:pt idx="0">
                  <c:v>Marketing</c:v>
                </c:pt>
              </c:strCache>
            </c:strRef>
          </c:tx>
          <c:marker>
            <c:symbol val="none"/>
          </c:marker>
          <c:dLbls>
            <c:dLbl>
              <c:idx val="1"/>
              <c:layout>
                <c:manualLayout>
                  <c:x val="5.5096402797798223E-3"/>
                  <c:y val="-3.122560499609679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1.8735362997658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'PIVOT CHARTS'!$A$14:$A$21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CHARTS'!$C$14:$C$21</c:f>
              <c:numCache>
                <c:formatCode>General</c:formatCode>
                <c:ptCount val="7"/>
                <c:pt idx="0">
                  <c:v>41</c:v>
                </c:pt>
                <c:pt idx="1">
                  <c:v>84</c:v>
                </c:pt>
                <c:pt idx="2">
                  <c:v>65</c:v>
                </c:pt>
                <c:pt idx="3">
                  <c:v>52</c:v>
                </c:pt>
                <c:pt idx="4">
                  <c:v>70</c:v>
                </c:pt>
                <c:pt idx="5">
                  <c:v>51</c:v>
                </c:pt>
                <c:pt idx="6">
                  <c:v>44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'PIVOT CHARTS'!$D$12:$D$13</c:f>
              <c:strCache>
                <c:ptCount val="1"/>
                <c:pt idx="0">
                  <c:v>Purchasing</c:v>
                </c:pt>
              </c:strCache>
            </c:strRef>
          </c:tx>
          <c:marker>
            <c:symbol val="none"/>
          </c:marker>
          <c:dLbls>
            <c:dLbl>
              <c:idx val="4"/>
              <c:layout>
                <c:manualLayout>
                  <c:x val="-1.8365467599266076E-3"/>
                  <c:y val="1.8735362997658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'PIVOT CHARTS'!$A$14:$A$21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CHARTS'!$D$14:$D$21</c:f>
              <c:numCache>
                <c:formatCode>General</c:formatCode>
                <c:ptCount val="7"/>
                <c:pt idx="0">
                  <c:v>32</c:v>
                </c:pt>
                <c:pt idx="1">
                  <c:v>69</c:v>
                </c:pt>
                <c:pt idx="2">
                  <c:v>68</c:v>
                </c:pt>
                <c:pt idx="3">
                  <c:v>72</c:v>
                </c:pt>
                <c:pt idx="4">
                  <c:v>90</c:v>
                </c:pt>
                <c:pt idx="5">
                  <c:v>96</c:v>
                </c:pt>
                <c:pt idx="6">
                  <c:v>81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'PIVOT CHARTS'!$E$12:$E$13</c:f>
              <c:strCache>
                <c:ptCount val="1"/>
                <c:pt idx="0">
                  <c:v>Sales</c:v>
                </c:pt>
              </c:strCache>
            </c:strRef>
          </c:tx>
          <c:marker>
            <c:symbol val="none"/>
          </c:marker>
          <c:dLbls>
            <c:dLbl>
              <c:idx val="3"/>
              <c:layout>
                <c:manualLayout>
                  <c:x val="0"/>
                  <c:y val="1.87353629976580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"/>
                  <c:y val="1.561280249804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'PIVOT CHARTS'!$A$14:$A$21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CHARTS'!$E$14:$E$21</c:f>
              <c:numCache>
                <c:formatCode>General</c:formatCode>
                <c:ptCount val="7"/>
                <c:pt idx="0">
                  <c:v>33</c:v>
                </c:pt>
                <c:pt idx="1">
                  <c:v>62</c:v>
                </c:pt>
                <c:pt idx="2">
                  <c:v>77</c:v>
                </c:pt>
                <c:pt idx="3">
                  <c:v>68</c:v>
                </c:pt>
                <c:pt idx="4">
                  <c:v>78</c:v>
                </c:pt>
                <c:pt idx="5">
                  <c:v>39</c:v>
                </c:pt>
                <c:pt idx="6">
                  <c:v>62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'PIVOT CHARTS'!$F$12:$F$13</c:f>
              <c:strCache>
                <c:ptCount val="1"/>
                <c:pt idx="0">
                  <c:v>Technology</c:v>
                </c:pt>
              </c:strCache>
            </c:strRef>
          </c:tx>
          <c:marker>
            <c:symbol val="none"/>
          </c:marker>
          <c:dLbls>
            <c:dLbl>
              <c:idx val="2"/>
              <c:layout>
                <c:manualLayout>
                  <c:x val="3.6730935198532153E-3"/>
                  <c:y val="1.561280249804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1.561280249804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5.5096402797797555E-3"/>
                  <c:y val="6.245120999219359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'PIVOT CHARTS'!$A$14:$A$21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CHARTS'!$F$14:$F$21</c:f>
              <c:numCache>
                <c:formatCode>General</c:formatCode>
                <c:ptCount val="7"/>
                <c:pt idx="0">
                  <c:v>28</c:v>
                </c:pt>
                <c:pt idx="1">
                  <c:v>52</c:v>
                </c:pt>
                <c:pt idx="2">
                  <c:v>34</c:v>
                </c:pt>
                <c:pt idx="3">
                  <c:v>78</c:v>
                </c:pt>
                <c:pt idx="4">
                  <c:v>63</c:v>
                </c:pt>
                <c:pt idx="5">
                  <c:v>101</c:v>
                </c:pt>
                <c:pt idx="6">
                  <c:v>114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9432832"/>
        <c:axId val="219434368"/>
      </c:lineChart>
      <c:catAx>
        <c:axId val="219432832"/>
        <c:scaling>
          <c:orientation val="minMax"/>
        </c:scaling>
        <c:delete val="0"/>
        <c:axPos val="b"/>
        <c:majorTickMark val="out"/>
        <c:minorTickMark val="none"/>
        <c:tickLblPos val="nextTo"/>
        <c:crossAx val="219434368"/>
        <c:crosses val="autoZero"/>
        <c:auto val="1"/>
        <c:lblAlgn val="ctr"/>
        <c:lblOffset val="100"/>
        <c:noMultiLvlLbl val="0"/>
      </c:catAx>
      <c:valAx>
        <c:axId val="219434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94328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987074389673889"/>
          <c:y val="0.35402508019830853"/>
          <c:w val="0.1478304573630424"/>
          <c:h val="0.51705395158938461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CHARTS!PivotTable5</c:name>
    <c:fmtId val="19"/>
  </c:pivotSource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Dept. &amp; Job Level Wise </a:t>
            </a:r>
            <a:r>
              <a:rPr lang="en-US" sz="2000" dirty="0" smtClean="0"/>
              <a:t>Salary Expenses</a:t>
            </a:r>
            <a:endParaRPr lang="en-US" sz="2000" dirty="0"/>
          </a:p>
        </c:rich>
      </c:tx>
      <c:layout>
        <c:manualLayout>
          <c:xMode val="edge"/>
          <c:yMode val="edge"/>
          <c:x val="0.14907675391927358"/>
          <c:y val="5.4884951881014873E-2"/>
        </c:manualLayout>
      </c:layout>
      <c:overlay val="0"/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2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3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4"/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14987802611630069"/>
          <c:y val="0.16198457128710825"/>
          <c:w val="0.76927555508264167"/>
          <c:h val="0.737483231262758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'PIVOT CHARTS'!$AF$4:$AF$5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'PIVOT CHARTS'!$AE$6:$AE$11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CHARTS'!$AF$6:$AF$11</c:f>
              <c:numCache>
                <c:formatCode>"$"#,##0</c:formatCode>
                <c:ptCount val="5"/>
                <c:pt idx="0">
                  <c:v>529672</c:v>
                </c:pt>
                <c:pt idx="1">
                  <c:v>577824</c:v>
                </c:pt>
                <c:pt idx="2">
                  <c:v>312988</c:v>
                </c:pt>
                <c:pt idx="3">
                  <c:v>337064</c:v>
                </c:pt>
                <c:pt idx="4">
                  <c:v>529672</c:v>
                </c:pt>
              </c:numCache>
            </c:numRef>
          </c:val>
        </c:ser>
        <c:ser>
          <c:idx val="1"/>
          <c:order val="1"/>
          <c:tx>
            <c:strRef>
              <c:f>'PIVOT CHARTS'!$AG$4:$AG$5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'PIVOT CHARTS'!$AE$6:$AE$11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CHARTS'!$AG$6:$AG$11</c:f>
              <c:numCache>
                <c:formatCode>"$"#,##0</c:formatCode>
                <c:ptCount val="5"/>
                <c:pt idx="0">
                  <c:v>596100</c:v>
                </c:pt>
                <c:pt idx="1">
                  <c:v>536490</c:v>
                </c:pt>
                <c:pt idx="2">
                  <c:v>685515</c:v>
                </c:pt>
                <c:pt idx="3">
                  <c:v>506685</c:v>
                </c:pt>
                <c:pt idx="4">
                  <c:v>953760</c:v>
                </c:pt>
              </c:numCache>
            </c:numRef>
          </c:val>
        </c:ser>
        <c:ser>
          <c:idx val="2"/>
          <c:order val="2"/>
          <c:tx>
            <c:strRef>
              <c:f>'PIVOT CHARTS'!$AH$4:$AH$5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'PIVOT CHARTS'!$AE$6:$AE$11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CHARTS'!$AH$6:$AH$11</c:f>
              <c:numCache>
                <c:formatCode>"$"#,##0</c:formatCode>
                <c:ptCount val="5"/>
                <c:pt idx="0">
                  <c:v>933218</c:v>
                </c:pt>
                <c:pt idx="1">
                  <c:v>466609</c:v>
                </c:pt>
                <c:pt idx="2">
                  <c:v>721123</c:v>
                </c:pt>
                <c:pt idx="3">
                  <c:v>678704</c:v>
                </c:pt>
                <c:pt idx="4">
                  <c:v>678704</c:v>
                </c:pt>
              </c:numCache>
            </c:numRef>
          </c:val>
        </c:ser>
        <c:ser>
          <c:idx val="3"/>
          <c:order val="3"/>
          <c:tx>
            <c:strRef>
              <c:f>'PIVOT CHARTS'!$AI$4:$AI$5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'PIVOT CHARTS'!$AE$6:$AE$11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CHARTS'!$AI$6:$AI$11</c:f>
              <c:numCache>
                <c:formatCode>"$"#,##0</c:formatCode>
                <c:ptCount val="5"/>
                <c:pt idx="0">
                  <c:v>1380015</c:v>
                </c:pt>
                <c:pt idx="1">
                  <c:v>1445730</c:v>
                </c:pt>
                <c:pt idx="2">
                  <c:v>1971450</c:v>
                </c:pt>
                <c:pt idx="3">
                  <c:v>1577160</c:v>
                </c:pt>
                <c:pt idx="4">
                  <c:v>854295</c:v>
                </c:pt>
              </c:numCache>
            </c:numRef>
          </c:val>
        </c:ser>
        <c:ser>
          <c:idx val="4"/>
          <c:order val="4"/>
          <c:tx>
            <c:strRef>
              <c:f>'PIVOT CHARTS'!$AJ$4:$AJ$5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'PIVOT CHARTS'!$AE$6:$AE$11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'PIVOT CHARTS'!$AJ$6:$AJ$11</c:f>
              <c:numCache>
                <c:formatCode>"$"#,##0</c:formatCode>
                <c:ptCount val="5"/>
                <c:pt idx="0">
                  <c:v>1821750</c:v>
                </c:pt>
                <c:pt idx="1">
                  <c:v>1735000</c:v>
                </c:pt>
                <c:pt idx="2">
                  <c:v>2255500</c:v>
                </c:pt>
                <c:pt idx="3">
                  <c:v>1821750</c:v>
                </c:pt>
                <c:pt idx="4">
                  <c:v>1301250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9524096"/>
        <c:axId val="219542272"/>
      </c:barChart>
      <c:catAx>
        <c:axId val="219524096"/>
        <c:scaling>
          <c:orientation val="minMax"/>
        </c:scaling>
        <c:delete val="0"/>
        <c:axPos val="b"/>
        <c:majorTickMark val="out"/>
        <c:minorTickMark val="none"/>
        <c:tickLblPos val="nextTo"/>
        <c:crossAx val="219542272"/>
        <c:crosses val="autoZero"/>
        <c:auto val="1"/>
        <c:lblAlgn val="ctr"/>
        <c:lblOffset val="100"/>
        <c:noMultiLvlLbl val="0"/>
      </c:catAx>
      <c:valAx>
        <c:axId val="219542272"/>
        <c:scaling>
          <c:orientation val="minMax"/>
        </c:scaling>
        <c:delete val="0"/>
        <c:axPos val="l"/>
        <c:majorGridlines/>
        <c:numFmt formatCode="&quot;$&quot;#,##0" sourceLinked="1"/>
        <c:majorTickMark val="out"/>
        <c:minorTickMark val="none"/>
        <c:tickLblPos val="nextTo"/>
        <c:crossAx val="2195240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0306944740015604"/>
          <c:y val="0.22878487698376071"/>
          <c:w val="8.287064623678797E-2"/>
          <c:h val="0.62740959463400403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Project BI.xlsm]PIVOT CHARTS!PivotTable2</c:name>
    <c:fmtId val="18"/>
  </c:pivotSource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Age Wise No. of Employees</a:t>
            </a:r>
          </a:p>
        </c:rich>
      </c:tx>
      <c:layout>
        <c:manualLayout>
          <c:xMode val="edge"/>
          <c:yMode val="edge"/>
          <c:x val="0.1867084864391951"/>
          <c:y val="0.18705876348789735"/>
        </c:manualLayout>
      </c:layout>
      <c:overlay val="0"/>
    </c:title>
    <c:autoTitleDeleted val="0"/>
    <c:pivotFmts>
      <c:pivotFmt>
        <c:idx val="0"/>
      </c:pivotFmt>
      <c:pivotFmt>
        <c:idx val="1"/>
      </c:pivotFmt>
      <c:pivotFmt>
        <c:idx val="2"/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1434105563394171"/>
          <c:y val="0.2812711431904345"/>
          <c:w val="0.55200552243108336"/>
          <c:h val="0.66317330125400986"/>
        </c:manualLayout>
      </c:layout>
      <c:pieChart>
        <c:varyColors val="1"/>
        <c:ser>
          <c:idx val="0"/>
          <c:order val="0"/>
          <c:tx>
            <c:strRef>
              <c:f>'PIVOT CHARTS'!$V$9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'PIVOT CHARTS'!$U$10:$U$17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'PIVOT CHARTS'!$V$10:$V$17</c:f>
              <c:numCache>
                <c:formatCode>General</c:formatCode>
                <c:ptCount val="7"/>
                <c:pt idx="0">
                  <c:v>31</c:v>
                </c:pt>
                <c:pt idx="1">
                  <c:v>82</c:v>
                </c:pt>
                <c:pt idx="2">
                  <c:v>71</c:v>
                </c:pt>
                <c:pt idx="3">
                  <c:v>79</c:v>
                </c:pt>
                <c:pt idx="4">
                  <c:v>78</c:v>
                </c:pt>
                <c:pt idx="5">
                  <c:v>72</c:v>
                </c:pt>
                <c:pt idx="6">
                  <c:v>87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0336487907465826"/>
          <c:y val="0.28287709523674159"/>
          <c:w val="0.17139852786540483"/>
          <c:h val="0.64473691691065682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22F76-7C70-4C5F-84B5-2A61FCB9836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7910-8439-43B9-B9E2-3CF4D33A8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2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1FA5-BAAB-43EF-9775-8DB502AA201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6329-F1E5-4AC9-A36B-D694C3017D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1FA5-BAAB-43EF-9775-8DB502AA201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6329-F1E5-4AC9-A36B-D694C3017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1FA5-BAAB-43EF-9775-8DB502AA201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6329-F1E5-4AC9-A36B-D694C3017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57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1FA5-BAAB-43EF-9775-8DB502AA201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6329-F1E5-4AC9-A36B-D694C3017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1FA5-BAAB-43EF-9775-8DB502AA201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42B6329-F1E5-4AC9-A36B-D694C3017D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1FA5-BAAB-43EF-9775-8DB502AA201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6329-F1E5-4AC9-A36B-D694C3017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1FA5-BAAB-43EF-9775-8DB502AA201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6329-F1E5-4AC9-A36B-D694C3017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1FA5-BAAB-43EF-9775-8DB502AA201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6329-F1E5-4AC9-A36B-D694C3017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1FA5-BAAB-43EF-9775-8DB502AA201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6329-F1E5-4AC9-A36B-D694C3017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1FA5-BAAB-43EF-9775-8DB502AA201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6329-F1E5-4AC9-A36B-D694C3017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1FA5-BAAB-43EF-9775-8DB502AA201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6329-F1E5-4AC9-A36B-D694C3017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FA41FA5-BAAB-43EF-9775-8DB502AA201E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42B6329-F1E5-4AC9-A36B-D694C3017D3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hart" Target="../charts/chart16.xml"/><Relationship Id="rId3" Type="http://schemas.openxmlformats.org/officeDocument/2006/relationships/chart" Target="../charts/chart11.xml"/><Relationship Id="rId7" Type="http://schemas.openxmlformats.org/officeDocument/2006/relationships/image" Target="../media/image10.png"/><Relationship Id="rId12" Type="http://schemas.openxmlformats.org/officeDocument/2006/relationships/chart" Target="../charts/chart15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chart" Target="../charts/chart14.xml"/><Relationship Id="rId5" Type="http://schemas.openxmlformats.org/officeDocument/2006/relationships/image" Target="../media/image8.png"/><Relationship Id="rId10" Type="http://schemas.openxmlformats.org/officeDocument/2006/relationships/chart" Target="../charts/chart13.xml"/><Relationship Id="rId4" Type="http://schemas.openxmlformats.org/officeDocument/2006/relationships/image" Target="../media/image7.png"/><Relationship Id="rId9" Type="http://schemas.openxmlformats.org/officeDocument/2006/relationships/chart" Target="../charts/chart12.xml"/><Relationship Id="rId14" Type="http://schemas.openxmlformats.org/officeDocument/2006/relationships/chart" Target="../charts/chart1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tR6vw_n8x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E2BF505-7DE6-4F49-BE53-8357C3CFAD67}"/>
              </a:ext>
            </a:extLst>
          </p:cNvPr>
          <p:cNvGrpSpPr/>
          <p:nvPr/>
        </p:nvGrpSpPr>
        <p:grpSpPr>
          <a:xfrm>
            <a:off x="7534791" y="194481"/>
            <a:ext cx="126344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xmlns="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3AEA043-746F-4334-A00A-A4587B060237}"/>
              </a:ext>
            </a:extLst>
          </p:cNvPr>
          <p:cNvSpPr txBox="1"/>
          <p:nvPr/>
        </p:nvSpPr>
        <p:spPr>
          <a:xfrm>
            <a:off x="2997710" y="1981200"/>
            <a:ext cx="5657474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latin typeface="+mj-lt"/>
              </a:rPr>
              <a:t>Analysis of Employees Satisfaction Index Data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DC83D12-1353-440F-A5DC-1ACD4C118187}"/>
              </a:ext>
            </a:extLst>
          </p:cNvPr>
          <p:cNvSpPr txBox="1"/>
          <p:nvPr/>
        </p:nvSpPr>
        <p:spPr>
          <a:xfrm>
            <a:off x="5327614" y="5562677"/>
            <a:ext cx="3756285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cs typeface="Arial" pitchFamily="34" charset="0"/>
              </a:rPr>
              <a:t>Submitted By: </a:t>
            </a:r>
          </a:p>
          <a:p>
            <a:pPr algn="r"/>
            <a:r>
              <a:rPr lang="en-US" altLang="ko-KR" sz="1867" dirty="0" smtClean="0">
                <a:cs typeface="Arial" pitchFamily="34" charset="0"/>
              </a:rPr>
              <a:t>RAJ JADHAV</a:t>
            </a:r>
            <a:endParaRPr lang="ko-KR" altLang="en-US" sz="1867" dirty="0">
              <a:cs typeface="Arial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B78A1CFB-506B-4A06-8963-ABA635E34B79}"/>
              </a:ext>
            </a:extLst>
          </p:cNvPr>
          <p:cNvSpPr/>
          <p:nvPr/>
        </p:nvSpPr>
        <p:spPr>
          <a:xfrm>
            <a:off x="8319752" y="194480"/>
            <a:ext cx="685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8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Rating of Employees in Various Age Group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sz="2400" i="1" dirty="0" smtClean="0">
              <a:solidFill>
                <a:schemeClr val="bg1"/>
              </a:solidFill>
            </a:endParaRP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i="1" dirty="0" smtClean="0">
                <a:solidFill>
                  <a:schemeClr val="bg1"/>
                </a:solidFill>
              </a:rPr>
              <a:t>Analysis:-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-Age group 25-29 has more number of 5 rated employees.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-Age group 50-54 has balance between number of 1 to 5 rated employees.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6341932"/>
              </p:ext>
            </p:extLst>
          </p:nvPr>
        </p:nvGraphicFramePr>
        <p:xfrm>
          <a:off x="3505200" y="0"/>
          <a:ext cx="56388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56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Department &amp; Age Wise Number of Awards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sz="2400" i="1" dirty="0" smtClean="0">
              <a:solidFill>
                <a:schemeClr val="bg1"/>
              </a:solidFill>
            </a:endParaRP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i="1" dirty="0" smtClean="0">
                <a:solidFill>
                  <a:schemeClr val="bg1"/>
                </a:solidFill>
              </a:rPr>
              <a:t>Analysis:-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-50-54 age group has more number of awards in technology department.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-20-24 age group has less number of award in HR department which is lower in overall list.</a:t>
            </a:r>
          </a:p>
          <a:p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2137873"/>
              </p:ext>
            </p:extLst>
          </p:nvPr>
        </p:nvGraphicFramePr>
        <p:xfrm>
          <a:off x="3581400" y="0"/>
          <a:ext cx="55626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17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Salary Expenses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sz="2400" i="1" dirty="0" smtClean="0">
              <a:solidFill>
                <a:schemeClr val="bg1"/>
              </a:solidFill>
            </a:endParaRP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i="1" dirty="0" smtClean="0">
                <a:solidFill>
                  <a:schemeClr val="bg1"/>
                </a:solidFill>
              </a:rPr>
              <a:t>Analysis:-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-Graph shows job level wise gradually increase in salary expenses.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-Purchase department has more salary expenses as compare to other department, while technology department has less salary expenses as compare to other department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9509557"/>
              </p:ext>
            </p:extLst>
          </p:nvPr>
        </p:nvGraphicFramePr>
        <p:xfrm>
          <a:off x="3505200" y="0"/>
          <a:ext cx="56388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90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Age-Wise Number of Employees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sz="2400" i="1" dirty="0" smtClean="0">
              <a:solidFill>
                <a:schemeClr val="bg1"/>
              </a:solidFill>
            </a:endParaRP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i="1" dirty="0" smtClean="0">
                <a:solidFill>
                  <a:schemeClr val="bg1"/>
                </a:solidFill>
              </a:rPr>
              <a:t>Analysis:-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Graph shows there is age wise balance between number of employees.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1695745"/>
              </p:ext>
            </p:extLst>
          </p:nvPr>
        </p:nvGraphicFramePr>
        <p:xfrm>
          <a:off x="3429000" y="0"/>
          <a:ext cx="5715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75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754574"/>
              </p:ext>
            </p:extLst>
          </p:nvPr>
        </p:nvGraphicFramePr>
        <p:xfrm>
          <a:off x="-35417" y="609600"/>
          <a:ext cx="2016617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486105"/>
              </p:ext>
            </p:extLst>
          </p:nvPr>
        </p:nvGraphicFramePr>
        <p:xfrm>
          <a:off x="7134160" y="477837"/>
          <a:ext cx="2009840" cy="229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51022"/>
            <a:ext cx="128416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546" y="1139871"/>
            <a:ext cx="705600" cy="160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46" y="1111296"/>
            <a:ext cx="9271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46" y="1111295"/>
            <a:ext cx="1122518" cy="163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18" y="1121134"/>
            <a:ext cx="118254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811811"/>
              </p:ext>
            </p:extLst>
          </p:nvPr>
        </p:nvGraphicFramePr>
        <p:xfrm>
          <a:off x="0" y="2760375"/>
          <a:ext cx="4367696" cy="1354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618484"/>
              </p:ext>
            </p:extLst>
          </p:nvPr>
        </p:nvGraphicFramePr>
        <p:xfrm>
          <a:off x="4367696" y="2797535"/>
          <a:ext cx="4749590" cy="131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125186"/>
              </p:ext>
            </p:extLst>
          </p:nvPr>
        </p:nvGraphicFramePr>
        <p:xfrm>
          <a:off x="0" y="4114800"/>
          <a:ext cx="4448175" cy="1271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242406"/>
              </p:ext>
            </p:extLst>
          </p:nvPr>
        </p:nvGraphicFramePr>
        <p:xfrm>
          <a:off x="4367696" y="4038600"/>
          <a:ext cx="4776304" cy="15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61195"/>
              </p:ext>
            </p:extLst>
          </p:nvPr>
        </p:nvGraphicFramePr>
        <p:xfrm>
          <a:off x="-32197" y="5334000"/>
          <a:ext cx="4224338" cy="1400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842644"/>
              </p:ext>
            </p:extLst>
          </p:nvPr>
        </p:nvGraphicFramePr>
        <p:xfrm>
          <a:off x="4114800" y="5410201"/>
          <a:ext cx="5029200" cy="1295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5372035" y="730296"/>
            <a:ext cx="1762125" cy="409575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REFRESH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7196" y="0"/>
            <a:ext cx="8001000" cy="455658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DASHBOARD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CONCLUSION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</p:spPr>
      </p:pic>
      <p:sp>
        <p:nvSpPr>
          <p:cNvPr id="5" name="TextBox 4"/>
          <p:cNvSpPr txBox="1"/>
          <p:nvPr/>
        </p:nvSpPr>
        <p:spPr>
          <a:xfrm>
            <a:off x="228600" y="1981200"/>
            <a:ext cx="396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Company needs to concentrate on factors like employees wages, promotion this will result more employee satisfaction &amp; employee satisfied means improve companies productivity, increase sales of company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SOURSE OF DATA 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FF00"/>
                </a:solidFill>
              </a:rPr>
              <a:t>https://www.kaggle.com/mohamedharris/employee-satisfaction-index-dataset</a:t>
            </a:r>
            <a:endParaRPr lang="en-US" sz="1800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20918"/>
            <a:ext cx="8229600" cy="2467089"/>
          </a:xfrm>
        </p:spPr>
      </p:pic>
      <p:sp>
        <p:nvSpPr>
          <p:cNvPr id="3" name="TextBox 2">
            <a:hlinkClick r:id="rId3"/>
          </p:cNvPr>
          <p:cNvSpPr txBox="1"/>
          <p:nvPr/>
        </p:nvSpPr>
        <p:spPr>
          <a:xfrm>
            <a:off x="762000" y="5964072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FF00"/>
                </a:solidFill>
              </a:rPr>
              <a:t>Video Link</a:t>
            </a:r>
            <a:endParaRPr lang="en-US" sz="3200" i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849443"/>
            <a:ext cx="814032" cy="81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000" b="1" i="1" dirty="0" smtClean="0">
                <a:solidFill>
                  <a:srgbClr val="FF0000"/>
                </a:solidFill>
              </a:rPr>
              <a:t>Problem Statements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3" y="1600200"/>
            <a:ext cx="7425786" cy="4953000"/>
          </a:xfrm>
        </p:spPr>
      </p:pic>
      <p:sp>
        <p:nvSpPr>
          <p:cNvPr id="7" name="TextBox 6"/>
          <p:cNvSpPr txBox="1"/>
          <p:nvPr/>
        </p:nvSpPr>
        <p:spPr>
          <a:xfrm>
            <a:off x="1143000" y="1600200"/>
            <a:ext cx="7315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>
                <a:solidFill>
                  <a:srgbClr val="00B0F0"/>
                </a:solidFill>
              </a:rPr>
              <a:t>Department wise number of certifications.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rgbClr val="00B0F0"/>
                </a:solidFill>
              </a:rPr>
              <a:t>Rating wise count of employees.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rgbClr val="00B0F0"/>
                </a:solidFill>
              </a:rPr>
              <a:t>Rating of employees in each department.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rgbClr val="00B0F0"/>
                </a:solidFill>
              </a:rPr>
              <a:t>Satisfied employees in city &amp; suburb location.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rgbClr val="00B0F0"/>
                </a:solidFill>
              </a:rPr>
              <a:t>Recruitment type wise satisfied employees.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rgbClr val="00B0F0"/>
                </a:solidFill>
              </a:rPr>
              <a:t>Under Graduate(UG) &amp; Post Graduate(PG) employees in each department.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rgbClr val="00B0F0"/>
                </a:solidFill>
              </a:rPr>
              <a:t>Ratings of employees in various age group.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rgbClr val="00B0F0"/>
                </a:solidFill>
              </a:rPr>
              <a:t>Awards received by various age group.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rgbClr val="00B0F0"/>
                </a:solidFill>
              </a:rPr>
              <a:t>Awards received by each department.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rgbClr val="00B0F0"/>
                </a:solidFill>
              </a:rPr>
              <a:t>Salary expenses in each department.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rgbClr val="00B0F0"/>
                </a:solidFill>
              </a:rPr>
              <a:t>Salary expenses for various job levels.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rgbClr val="00B0F0"/>
                </a:solidFill>
              </a:rPr>
              <a:t>Age wise no. of employees.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0070C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Executive Summery</a:t>
            </a:r>
            <a:endParaRPr lang="en-US" sz="4000" i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92" y="1371600"/>
            <a:ext cx="5290608" cy="54864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71600"/>
            <a:ext cx="3962400" cy="5486400"/>
          </a:xfrm>
          <a:solidFill>
            <a:srgbClr val="0070C0"/>
          </a:solidFill>
        </p:spPr>
        <p:txBody>
          <a:bodyPr/>
          <a:lstStyle/>
          <a:p>
            <a:pPr marL="0" lvl="0" indent="0" algn="ctr">
              <a:spcBef>
                <a:spcPts val="0"/>
              </a:spcBef>
              <a:buClrTx/>
              <a:buSzTx/>
              <a:buNone/>
            </a:pPr>
            <a:endParaRPr lang="en-US" sz="1800" dirty="0" smtClean="0">
              <a:solidFill>
                <a:prstClr val="white"/>
              </a:solidFill>
            </a:endParaRP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endParaRPr lang="en-US" sz="1800" dirty="0">
              <a:solidFill>
                <a:prstClr val="white"/>
              </a:solidFill>
            </a:endParaRP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1800" dirty="0" smtClean="0">
                <a:solidFill>
                  <a:prstClr val="white"/>
                </a:solidFill>
              </a:rPr>
              <a:t>-</a:t>
            </a:r>
            <a:r>
              <a:rPr lang="en-US" sz="2000" dirty="0">
                <a:solidFill>
                  <a:srgbClr val="FFFF00"/>
                </a:solidFill>
              </a:rPr>
              <a:t>Purchasing dept. has more certificate holders and more number of high rated employees.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000" dirty="0">
                <a:solidFill>
                  <a:srgbClr val="FFFF00"/>
                </a:solidFill>
              </a:rPr>
              <a:t>-Tech. department has less salary </a:t>
            </a:r>
            <a:r>
              <a:rPr lang="en-US" sz="2000" dirty="0" err="1" smtClean="0">
                <a:solidFill>
                  <a:srgbClr val="FFFF00"/>
                </a:solidFill>
              </a:rPr>
              <a:t>expences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as compare to other department. Suburb &amp; city </a:t>
            </a:r>
            <a:r>
              <a:rPr lang="en-US" sz="2000" dirty="0" smtClean="0">
                <a:solidFill>
                  <a:srgbClr val="FFFF00"/>
                </a:solidFill>
              </a:rPr>
              <a:t>employees </a:t>
            </a:r>
            <a:r>
              <a:rPr lang="en-US" sz="2000" dirty="0">
                <a:solidFill>
                  <a:srgbClr val="FFFF00"/>
                </a:solidFill>
              </a:rPr>
              <a:t>are equally satisfied with the company.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000" dirty="0">
                <a:solidFill>
                  <a:srgbClr val="FFFF00"/>
                </a:solidFill>
              </a:rPr>
              <a:t>-There are large no. of young employees having 5 rating.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000" dirty="0">
                <a:solidFill>
                  <a:srgbClr val="FFFF00"/>
                </a:solidFill>
              </a:rPr>
              <a:t>-Balance between no. of young and old employees</a:t>
            </a:r>
            <a:r>
              <a:rPr lang="en-US" sz="2000" dirty="0">
                <a:solidFill>
                  <a:prstClr val="white"/>
                </a:solidFill>
              </a:rPr>
              <a:t>.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16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Department-Wise Certification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ClrTx/>
              <a:buSzTx/>
            </a:pPr>
            <a:endParaRPr lang="en-US" sz="2400" i="1" dirty="0" smtClean="0">
              <a:solidFill>
                <a:prstClr val="black"/>
              </a:solidFill>
            </a:endParaRPr>
          </a:p>
          <a:p>
            <a:pPr lvl="0" algn="ctr">
              <a:spcBef>
                <a:spcPts val="0"/>
              </a:spcBef>
              <a:buClrTx/>
              <a:buSzTx/>
            </a:pPr>
            <a:endParaRPr lang="en-US" sz="2400" i="1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Tx/>
              <a:buSzTx/>
            </a:pPr>
            <a:r>
              <a:rPr lang="en-US" sz="2400" i="1" dirty="0" smtClean="0">
                <a:solidFill>
                  <a:prstClr val="black"/>
                </a:solidFill>
              </a:rPr>
              <a:t>Analysis</a:t>
            </a:r>
            <a:r>
              <a:rPr lang="en-US" sz="2400" i="1" dirty="0">
                <a:solidFill>
                  <a:prstClr val="black"/>
                </a:solidFill>
              </a:rPr>
              <a:t>:-</a:t>
            </a:r>
          </a:p>
          <a:p>
            <a:pPr lvl="0">
              <a:spcBef>
                <a:spcPts val="0"/>
              </a:spcBef>
              <a:buClrTx/>
              <a:buSzTx/>
            </a:pPr>
            <a:r>
              <a:rPr lang="en-US" sz="1800" dirty="0" smtClean="0">
                <a:solidFill>
                  <a:srgbClr val="FFFF00"/>
                </a:solidFill>
              </a:rPr>
              <a:t>-Sales </a:t>
            </a:r>
            <a:r>
              <a:rPr lang="en-US" sz="1800" dirty="0">
                <a:solidFill>
                  <a:srgbClr val="FFFF00"/>
                </a:solidFill>
              </a:rPr>
              <a:t>department  has highest number of certification in employees while marketing department has less number of certification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1274434"/>
              </p:ext>
            </p:extLst>
          </p:nvPr>
        </p:nvGraphicFramePr>
        <p:xfrm>
          <a:off x="3505200" y="24685"/>
          <a:ext cx="56388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12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Department-Wise Employees Rating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47800"/>
            <a:ext cx="3008313" cy="4602163"/>
          </a:xfrm>
        </p:spPr>
        <p:txBody>
          <a:bodyPr/>
          <a:lstStyle/>
          <a:p>
            <a:endParaRPr lang="en-US" sz="2400" i="1" dirty="0" smtClean="0">
              <a:solidFill>
                <a:schemeClr val="bg1"/>
              </a:solidFill>
            </a:endParaRP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i="1" dirty="0" smtClean="0">
                <a:solidFill>
                  <a:schemeClr val="bg1"/>
                </a:solidFill>
              </a:rPr>
              <a:t>Analysis:-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-Purchase department has highest number 5 rated employees as well as low number of 1 rated employees.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2260589"/>
              </p:ext>
            </p:extLst>
          </p:nvPr>
        </p:nvGraphicFramePr>
        <p:xfrm>
          <a:off x="3429000" y="-228600"/>
          <a:ext cx="5715000" cy="708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88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Satisfied Employees in Each Location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0200"/>
            <a:ext cx="3008313" cy="4602163"/>
          </a:xfrm>
        </p:spPr>
        <p:txBody>
          <a:bodyPr/>
          <a:lstStyle/>
          <a:p>
            <a:endParaRPr lang="en-US" sz="2400" i="1" dirty="0" smtClean="0"/>
          </a:p>
          <a:p>
            <a:endParaRPr lang="en-US" sz="2400" i="1" dirty="0"/>
          </a:p>
          <a:p>
            <a:r>
              <a:rPr lang="en-US" sz="2400" i="1" dirty="0" smtClean="0">
                <a:solidFill>
                  <a:schemeClr val="bg1"/>
                </a:solidFill>
              </a:rPr>
              <a:t>Analysis:-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-Employees from suburb &amp; from city location are </a:t>
            </a:r>
            <a:r>
              <a:rPr lang="en-US" sz="1800" dirty="0" err="1" smtClean="0">
                <a:solidFill>
                  <a:srgbClr val="FFFF00"/>
                </a:solidFill>
              </a:rPr>
              <a:t>equaly</a:t>
            </a:r>
            <a:r>
              <a:rPr lang="en-US" sz="1800" dirty="0" smtClean="0">
                <a:solidFill>
                  <a:srgbClr val="FFFF00"/>
                </a:solidFill>
              </a:rPr>
              <a:t> satisfied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7458685"/>
              </p:ext>
            </p:extLst>
          </p:nvPr>
        </p:nvGraphicFramePr>
        <p:xfrm>
          <a:off x="3575050" y="0"/>
          <a:ext cx="556895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86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Recruitment Type Wise Satisfied Employees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sz="2400" i="1" dirty="0" smtClean="0">
              <a:solidFill>
                <a:schemeClr val="bg1"/>
              </a:solidFill>
            </a:endParaRP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i="1" dirty="0" smtClean="0">
                <a:solidFill>
                  <a:schemeClr val="bg1"/>
                </a:solidFill>
              </a:rPr>
              <a:t>Analysis:-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-Graph shows number of employees who placed through recruitment agency is less.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7799504"/>
              </p:ext>
            </p:extLst>
          </p:nvPr>
        </p:nvGraphicFramePr>
        <p:xfrm>
          <a:off x="3505200" y="0"/>
          <a:ext cx="56388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73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Graduation Wise Employees in Each Department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sz="2400" i="1" dirty="0" smtClean="0">
              <a:solidFill>
                <a:schemeClr val="bg1"/>
              </a:solidFill>
            </a:endParaRP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i="1" dirty="0" smtClean="0">
                <a:solidFill>
                  <a:schemeClr val="bg1"/>
                </a:solidFill>
              </a:rPr>
              <a:t>Analysis:-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-Sales department has large difference between number of under graduate &amp; post graduate employees.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-Purchase department has more number of PG student &amp;Technology department has more number of UG student.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2571378"/>
              </p:ext>
            </p:extLst>
          </p:nvPr>
        </p:nvGraphicFramePr>
        <p:xfrm>
          <a:off x="3575050" y="0"/>
          <a:ext cx="556895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61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848</TotalTime>
  <Words>606</Words>
  <Application>Microsoft Office PowerPoint</Application>
  <PresentationFormat>On-screen Show (4:3)</PresentationFormat>
  <Paragraphs>127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PowerPoint Presentation</vt:lpstr>
      <vt:lpstr>SOURSE OF DATA  https://www.kaggle.com/mohamedharris/employee-satisfaction-index-dataset</vt:lpstr>
      <vt:lpstr>Problem Statements</vt:lpstr>
      <vt:lpstr>Executive Summery</vt:lpstr>
      <vt:lpstr>Department-Wise Certification</vt:lpstr>
      <vt:lpstr>Department-Wise Employees Rating</vt:lpstr>
      <vt:lpstr>Satisfied Employees in Each Location</vt:lpstr>
      <vt:lpstr>Recruitment Type Wise Satisfied Employees</vt:lpstr>
      <vt:lpstr>Graduation Wise Employees in Each Department</vt:lpstr>
      <vt:lpstr>Rating of Employees in Various Age Group</vt:lpstr>
      <vt:lpstr>Department &amp; Age Wise Number of Awards</vt:lpstr>
      <vt:lpstr>Salary Expenses</vt:lpstr>
      <vt:lpstr>Age-Wise Number of Employees</vt:lpstr>
      <vt:lpstr>DASHBOARD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49</cp:revision>
  <dcterms:created xsi:type="dcterms:W3CDTF">2020-09-11T07:18:46Z</dcterms:created>
  <dcterms:modified xsi:type="dcterms:W3CDTF">2020-09-13T10:47:16Z</dcterms:modified>
</cp:coreProperties>
</file>